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8"/>
  </p:notesMasterIdLst>
  <p:sldIdLst>
    <p:sldId id="256" r:id="rId2"/>
    <p:sldId id="257" r:id="rId3"/>
    <p:sldId id="258" r:id="rId4"/>
    <p:sldId id="259" r:id="rId5"/>
    <p:sldId id="260" r:id="rId6"/>
    <p:sldId id="262" r:id="rId7"/>
    <p:sldId id="263" r:id="rId8"/>
    <p:sldId id="264" r:id="rId9"/>
    <p:sldId id="321" r:id="rId10"/>
    <p:sldId id="265" r:id="rId11"/>
    <p:sldId id="270" r:id="rId12"/>
    <p:sldId id="271" r:id="rId13"/>
    <p:sldId id="272" r:id="rId14"/>
    <p:sldId id="323" r:id="rId15"/>
    <p:sldId id="324" r:id="rId16"/>
    <p:sldId id="325" r:id="rId17"/>
    <p:sldId id="273" r:id="rId18"/>
    <p:sldId id="261" r:id="rId19"/>
    <p:sldId id="277" r:id="rId20"/>
    <p:sldId id="266" r:id="rId21"/>
    <p:sldId id="278" r:id="rId22"/>
    <p:sldId id="267" r:id="rId23"/>
    <p:sldId id="279" r:id="rId24"/>
    <p:sldId id="280" r:id="rId25"/>
    <p:sldId id="274" r:id="rId26"/>
    <p:sldId id="275" r:id="rId27"/>
    <p:sldId id="276" r:id="rId28"/>
    <p:sldId id="281" r:id="rId29"/>
    <p:sldId id="283" r:id="rId30"/>
    <p:sldId id="284" r:id="rId31"/>
    <p:sldId id="285" r:id="rId32"/>
    <p:sldId id="286" r:id="rId33"/>
    <p:sldId id="287" r:id="rId34"/>
    <p:sldId id="288" r:id="rId35"/>
    <p:sldId id="289" r:id="rId36"/>
    <p:sldId id="290" r:id="rId37"/>
    <p:sldId id="291" r:id="rId38"/>
    <p:sldId id="311" r:id="rId39"/>
    <p:sldId id="312" r:id="rId40"/>
    <p:sldId id="313" r:id="rId41"/>
    <p:sldId id="314" r:id="rId42"/>
    <p:sldId id="315" r:id="rId43"/>
    <p:sldId id="316" r:id="rId44"/>
    <p:sldId id="317" r:id="rId45"/>
    <p:sldId id="318" r:id="rId46"/>
    <p:sldId id="319" r:id="rId47"/>
    <p:sldId id="320"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9144000" cy="5143500" type="screen16x9"/>
  <p:notesSz cx="6858000" cy="9144000"/>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7621" autoAdjust="0"/>
  </p:normalViewPr>
  <p:slideViewPr>
    <p:cSldViewPr>
      <p:cViewPr varScale="1">
        <p:scale>
          <a:sx n="136" d="100"/>
          <a:sy n="136" d="100"/>
        </p:scale>
        <p:origin x="-1140"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fr-FR" sz="1200"/>
            </a:lvl1pPr>
            <a:extLst/>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fr-FR" sz="1200"/>
            </a:lvl1pPr>
            <a:extLst/>
          </a:lstStyle>
          <a:p>
            <a:fld id="{A8ADFD5B-A66C-449C-B6E8-FB716D07777D}" type="datetimeFigureOut">
              <a:pPr/>
              <a:t>10/19/2014</a:t>
            </a:fld>
            <a:endParaRPr lang="fr-F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fr-FR" sz="1200"/>
            </a:lvl1pPr>
            <a:extLst/>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fr-FR" sz="1200"/>
            </a:lvl1pPr>
            <a:extLst/>
          </a:lstStyle>
          <a:p>
            <a:fld id="{CA5D3BF3-D352-46FC-8343-31F56E6730EA}" type="slidenum">
              <a:pPr/>
              <a:t>‹N°›</a:t>
            </a:fld>
            <a:endParaRPr lang="fr-FR"/>
          </a:p>
        </p:txBody>
      </p:sp>
    </p:spTree>
    <p:extLst>
      <p:ext uri="{BB962C8B-B14F-4D97-AF65-F5344CB8AC3E}">
        <p14:creationId xmlns:p14="http://schemas.microsoft.com/office/powerpoint/2010/main" val="1985801339"/>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fr-FR"/>
          </a:p>
        </p:txBody>
      </p:sp>
      <p:sp>
        <p:nvSpPr>
          <p:cNvPr id="4" name="Rectangle 3"/>
          <p:cNvSpPr>
            <a:spLocks noGrp="1"/>
          </p:cNvSpPr>
          <p:nvPr>
            <p:ph type="sldNum" sz="quarter" idx="10"/>
          </p:nvPr>
        </p:nvSpPr>
        <p:spPr/>
        <p:txBody>
          <a:bodyPr/>
          <a:lstStyle>
            <a:extLst/>
          </a:lstStyle>
          <a:p>
            <a:fld id="{CA5D3BF3-D352-46FC-8343-31F56E6730EA}"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fr-FR"/>
          </a:p>
        </p:txBody>
      </p:sp>
      <p:sp>
        <p:nvSpPr>
          <p:cNvPr id="4" name="Rectangle 3"/>
          <p:cNvSpPr>
            <a:spLocks noGrp="1"/>
          </p:cNvSpPr>
          <p:nvPr>
            <p:ph type="sldNum" sz="quarter" idx="10"/>
          </p:nvPr>
        </p:nvSpPr>
        <p:spPr/>
        <p:txBody>
          <a:bodyPr/>
          <a:lstStyle>
            <a:extLst/>
          </a:lstStyle>
          <a:p>
            <a:fld id="{CA5D3BF3-D352-46FC-8343-31F56E6730EA}"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fr-FR"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fr-FR" smtClean="0"/>
              <a:t>Modifiez le style des sous-titres du masque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fr-FR" sz="2000">
                <a:solidFill>
                  <a:srgbClr val="FFFFFF"/>
                </a:solidFill>
              </a:defRPr>
            </a:lvl1pPr>
            <a:extLst/>
          </a:lstStyle>
          <a:p>
            <a:pPr algn="ctr"/>
            <a:fld id="{047E157E-8DCB-4F70-A0AF-5EB586A91DD4}" type="datetime1">
              <a:rPr kumimoji="0" lang="fr-FR">
                <a:solidFill>
                  <a:srgbClr val="FFFFFF"/>
                </a:solidFill>
              </a:rPr>
              <a:pPr algn="ctr"/>
              <a:t>19/10/2014</a:t>
            </a:fld>
            <a:endParaRPr kumimoji="0" lang="fr-FR"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fr-FR">
                <a:solidFill>
                  <a:schemeClr val="tx2"/>
                </a:solidFill>
              </a:defRPr>
            </a:lvl1pPr>
            <a:extLst/>
          </a:lstStyle>
          <a:p>
            <a:pPr algn="r"/>
            <a:endParaRPr kumimoji="0" lang="fr-FR">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fr-FR">
                <a:solidFill>
                  <a:schemeClr val="tx2"/>
                </a:solidFill>
              </a:defRPr>
            </a:lvl1pPr>
            <a:extLst/>
          </a:lstStyle>
          <a:p>
            <a:fld id="{8F82E0A0-C266-4798-8C8F-B9F91E9DA37E}" type="slidenum">
              <a:rPr kumimoji="0" lang="fr-FR">
                <a:solidFill>
                  <a:schemeClr val="tx2"/>
                </a:solidFill>
              </a:rPr>
              <a:pPr/>
              <a:t>‹N°›</a:t>
            </a:fld>
            <a:endParaRPr kumimoji="0" lang="fr-FR">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fr-FR" cap="all" baseline="0"/>
            </a:lvl1pPr>
            <a:extLst/>
          </a:lstStyle>
          <a:p>
            <a:pPr eaLnBrk="1" latinLnBrk="0" hangingPunct="1"/>
            <a:r>
              <a:rPr lang="fr-FR" smtClean="0"/>
              <a:t>Modifiez le style du titre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10/19/2014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‹N°›</a:t>
            </a:fld>
            <a:endParaRPr lang="en-US"/>
          </a:p>
        </p:txBody>
      </p:sp>
    </p:spTree>
    <p:extLst>
      <p:ext uri="{BB962C8B-B14F-4D97-AF65-F5344CB8AC3E}">
        <p14:creationId xmlns:p14="http://schemas.microsoft.com/office/powerpoint/2010/main" val="315870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fr-FR" smtClean="0"/>
              <a:t>Modifiez le style du titre</a:t>
            </a:r>
            <a:endParaRPr/>
          </a:p>
        </p:txBody>
      </p:sp>
      <p:sp>
        <p:nvSpPr>
          <p:cNvPr id="3" name="Rectangle 2"/>
          <p:cNvSpPr>
            <a:spLocks noGrp="1"/>
          </p:cNvSpPr>
          <p:nvPr>
            <p:ph type="dt" sz="half" idx="10"/>
          </p:nvPr>
        </p:nvSpPr>
        <p:spPr/>
        <p:txBody>
          <a:bodyPr/>
          <a:lstStyle>
            <a:extLst/>
          </a:lstStyle>
          <a:p>
            <a:fld id="{E4606EA6-EFEA-4C30-9264-4F9291A5780D}" type="datetime1">
              <a:pPr/>
              <a:t>10/19/2014</a:t>
            </a:fld>
            <a:endParaRPr kumimoji="0" lang="fr-FR"/>
          </a:p>
        </p:txBody>
      </p:sp>
      <p:sp>
        <p:nvSpPr>
          <p:cNvPr id="4" name="Rectangle 3"/>
          <p:cNvSpPr>
            <a:spLocks noGrp="1"/>
          </p:cNvSpPr>
          <p:nvPr>
            <p:ph type="ftr" sz="quarter" idx="11"/>
          </p:nvPr>
        </p:nvSpPr>
        <p:spPr/>
        <p:txBody>
          <a:bodyPr/>
          <a:lstStyle>
            <a:extLst/>
          </a:lstStyle>
          <a:p>
            <a:endParaRPr kumimoji="0" lang="fr-FR"/>
          </a:p>
        </p:txBody>
      </p:sp>
      <p:sp>
        <p:nvSpPr>
          <p:cNvPr id="5" name="Rectangle 4"/>
          <p:cNvSpPr>
            <a:spLocks noGrp="1"/>
          </p:cNvSpPr>
          <p:nvPr>
            <p:ph type="sldNum" sz="quarter" idx="12"/>
          </p:nvPr>
        </p:nvSpPr>
        <p:spPr/>
        <p:txBody>
          <a:bodyPr/>
          <a:lstStyle>
            <a:extLst/>
          </a:lstStyle>
          <a:p>
            <a:pPr algn="ctr"/>
            <a:fld id="{8F82E0A0-C266-4798-8C8F-B9F91E9DA37E}" type="slidenum">
              <a:rPr kumimoji="0" lang="fr-FR" sz="1400" b="1">
                <a:solidFill>
                  <a:srgbClr val="FFFFFF"/>
                </a:solidFill>
              </a:rPr>
              <a:pPr algn="ctr"/>
              <a:t>‹N°›</a:t>
            </a:fld>
            <a:endParaRPr kumimoji="0" lang="fr-FR"/>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fr-FR" sz="2800">
                <a:solidFill>
                  <a:schemeClr val="tx2"/>
                </a:solidFill>
              </a:defRPr>
            </a:lvl1pPr>
            <a:lvl2pPr eaLnBrk="1" latinLnBrk="0" hangingPunct="1">
              <a:buNone/>
              <a:defRPr kumimoji="0" lang="fr-FR" sz="1800">
                <a:solidFill>
                  <a:schemeClr val="tx1">
                    <a:tint val="75000"/>
                  </a:schemeClr>
                </a:solidFill>
              </a:defRPr>
            </a:lvl2pPr>
            <a:lvl3pPr eaLnBrk="1" latinLnBrk="0" hangingPunct="1">
              <a:buNone/>
              <a:defRPr kumimoji="0" lang="fr-FR" sz="1600">
                <a:solidFill>
                  <a:schemeClr val="tx1">
                    <a:tint val="75000"/>
                  </a:schemeClr>
                </a:solidFill>
              </a:defRPr>
            </a:lvl3pPr>
            <a:lvl4pPr eaLnBrk="1" latinLnBrk="0" hangingPunct="1">
              <a:buNone/>
              <a:defRPr kumimoji="0" lang="fr-FR" sz="1400">
                <a:solidFill>
                  <a:schemeClr val="tx1">
                    <a:tint val="75000"/>
                  </a:schemeClr>
                </a:solidFill>
              </a:defRPr>
            </a:lvl4pPr>
            <a:lvl5pPr eaLnBrk="1" latinLnBrk="0" hangingPunct="1">
              <a:buNone/>
              <a:defRPr kumimoji="0" lang="fr-FR" sz="1400">
                <a:solidFill>
                  <a:schemeClr val="tx1">
                    <a:tint val="75000"/>
                  </a:schemeClr>
                </a:solidFill>
              </a:defRPr>
            </a:lvl5pPr>
            <a:extLst/>
          </a:lstStyle>
          <a:p>
            <a:pPr lvl="0" eaLnBrk="1" latinLnBrk="0" hangingPunct="1"/>
            <a:r>
              <a:rPr lang="fr-FR" smtClean="0"/>
              <a:t>Modifiez les styles du texte du masque</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fr-FR" sz="4400" b="0" cap="none">
                <a:solidFill>
                  <a:srgbClr val="FFFFFF"/>
                </a:solidFill>
              </a:defRPr>
            </a:lvl1pPr>
            <a:extLst/>
          </a:lstStyle>
          <a:p>
            <a:r>
              <a:rPr kumimoji="0" lang="fr-FR"/>
              <a:t>Modifiez le style du titre</a:t>
            </a:r>
          </a:p>
        </p:txBody>
      </p:sp>
      <p:sp>
        <p:nvSpPr>
          <p:cNvPr id="12" name="Date Placeholder 11"/>
          <p:cNvSpPr>
            <a:spLocks noGrp="1"/>
          </p:cNvSpPr>
          <p:nvPr>
            <p:ph type="dt" sz="half" idx="10"/>
          </p:nvPr>
        </p:nvSpPr>
        <p:spPr/>
        <p:txBody>
          <a:bodyPr/>
          <a:lstStyle>
            <a:extLst/>
          </a:lstStyle>
          <a:p>
            <a:fld id="{6FCF9F07-3BC7-4570-B054-79111B0A380C}" type="datetime1">
              <a:pPr/>
              <a:t>10/19/2014</a:t>
            </a:fld>
            <a:endParaRPr kumimoji="0" lang="fr-FR"/>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fr-FR" sz="2400">
                <a:solidFill>
                  <a:srgbClr val="FFFFFF"/>
                </a:solidFill>
              </a:defRPr>
            </a:lvl1pPr>
            <a:extLst/>
          </a:lstStyle>
          <a:p>
            <a:pPr algn="ctr"/>
            <a:fld id="{8F82E0A0-C266-4798-8C8F-B9F91E9DA37E}" type="slidenum">
              <a:rPr kumimoji="0" lang="fr-FR" sz="2400" b="1">
                <a:solidFill>
                  <a:srgbClr val="FFFFFF"/>
                </a:solidFill>
              </a:rPr>
              <a:pPr algn="ctr"/>
              <a:t>‹N°›</a:t>
            </a:fld>
            <a:endParaRPr kumimoji="0" lang="fr-FR"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fr-FR" smtClean="0"/>
              <a:t>Modifiez le style du titre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8" name="Date Placeholder 7"/>
          <p:cNvSpPr>
            <a:spLocks noGrp="1"/>
          </p:cNvSpPr>
          <p:nvPr>
            <p:ph type="dt" sz="half" idx="15"/>
          </p:nvPr>
        </p:nvSpPr>
        <p:spPr/>
        <p:txBody>
          <a:bodyPr rtlCol="0"/>
          <a:lstStyle>
            <a:extLst/>
          </a:lstStyle>
          <a:p>
            <a:fld id="{E4606EA6-EFEA-4C30-9264-4F9291A5780D}" type="datetime1">
              <a:pPr/>
              <a:t>10/19/2014</a:t>
            </a:fld>
            <a:endParaRPr kumimoji="0" lang="fr-FR"/>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fr-FR" sz="1400" b="1">
                <a:solidFill>
                  <a:srgbClr val="FFFFFF"/>
                </a:solidFill>
              </a:rPr>
              <a:pPr algn="ctr"/>
              <a:t>‹N°›</a:t>
            </a:fld>
            <a:endParaRPr kumimoji="0" lang="fr-FR"/>
          </a:p>
        </p:txBody>
      </p:sp>
      <p:sp>
        <p:nvSpPr>
          <p:cNvPr id="12" name="Footer Placeholder 11"/>
          <p:cNvSpPr>
            <a:spLocks noGrp="1"/>
          </p:cNvSpPr>
          <p:nvPr>
            <p:ph type="ftr" sz="quarter" idx="17"/>
          </p:nvPr>
        </p:nvSpPr>
        <p:spPr/>
        <p:txBody>
          <a:bodyPr rtlCol="0"/>
          <a:lstStyle>
            <a:extLst/>
          </a:lstStyle>
          <a:p>
            <a:endParaRPr kumimoji="0"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fr-FR"/>
            </a:lvl1pPr>
            <a:extLst/>
          </a:lstStyle>
          <a:p>
            <a:pPr eaLnBrk="1" latinLnBrk="0" hangingPunct="1"/>
            <a:r>
              <a:rPr lang="fr-FR" smtClean="0"/>
              <a:t>Modifiez le style du titre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0" name="Date Placeholder 9"/>
          <p:cNvSpPr>
            <a:spLocks noGrp="1"/>
          </p:cNvSpPr>
          <p:nvPr>
            <p:ph type="dt" sz="half" idx="15"/>
          </p:nvPr>
        </p:nvSpPr>
        <p:spPr/>
        <p:txBody>
          <a:bodyPr rtlCol="0"/>
          <a:lstStyle>
            <a:extLst/>
          </a:lstStyle>
          <a:p>
            <a:fld id="{E4606EA6-EFEA-4C30-9264-4F9291A5780D}" type="datetime1">
              <a:pPr/>
              <a:t>10/19/2014</a:t>
            </a:fld>
            <a:endParaRPr kumimoji="0" lang="fr-FR"/>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fr-FR" sz="1400" b="1">
                <a:solidFill>
                  <a:srgbClr val="FFFFFF"/>
                </a:solidFill>
              </a:rPr>
              <a:pPr algn="ctr"/>
              <a:t>‹N°›</a:t>
            </a:fld>
            <a:endParaRPr kumimoji="0" lang="fr-FR"/>
          </a:p>
        </p:txBody>
      </p:sp>
      <p:sp>
        <p:nvSpPr>
          <p:cNvPr id="14" name="Footer Placeholder 13"/>
          <p:cNvSpPr>
            <a:spLocks noGrp="1"/>
          </p:cNvSpPr>
          <p:nvPr>
            <p:ph type="ftr" sz="quarter" idx="17"/>
          </p:nvPr>
        </p:nvSpPr>
        <p:spPr/>
        <p:txBody>
          <a:bodyPr rtlCol="0"/>
          <a:lstStyle>
            <a:extLst/>
          </a:lstStyle>
          <a:p>
            <a:endParaRPr kumimoji="0" lang="fr-FR"/>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fr-FR" sz="2000" b="1">
                <a:solidFill>
                  <a:srgbClr val="FFFFFF"/>
                </a:solidFill>
              </a:defRPr>
            </a:lvl1pPr>
            <a:extLst/>
          </a:lstStyle>
          <a:p>
            <a:pPr lvl="0" eaLnBrk="1" latinLnBrk="0" hangingPunct="1"/>
            <a:r>
              <a:rPr lang="fr-FR" smtClean="0"/>
              <a:t>Modifiez les styles du texte du masque</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fr-FR" sz="2000" b="1">
                <a:solidFill>
                  <a:srgbClr val="FFFFFF"/>
                </a:solidFill>
              </a:defRPr>
            </a:lvl1pPr>
            <a:extLst/>
          </a:lstStyle>
          <a:p>
            <a:pPr lvl="0" eaLnBrk="1" latinLnBrk="0" hangingPunct="1"/>
            <a:r>
              <a:rPr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extLst/>
          </a:lstStyle>
          <a:p>
            <a:fld id="{6DFADB5D-B7A0-47E3-AD2D-B1A6F8614213}" type="datetime1">
              <a:pPr/>
              <a:t>10/19/2014</a:t>
            </a:fld>
            <a:endParaRPr kumimoji="0" lang="fr-FR"/>
          </a:p>
        </p:txBody>
      </p:sp>
      <p:sp>
        <p:nvSpPr>
          <p:cNvPr id="4" name="Footer Placeholder 3"/>
          <p:cNvSpPr>
            <a:spLocks noGrp="1"/>
          </p:cNvSpPr>
          <p:nvPr>
            <p:ph type="ftr" sz="quarter" idx="11"/>
          </p:nvPr>
        </p:nvSpPr>
        <p:spPr/>
        <p:txBody>
          <a:bodyPr/>
          <a:lstStyle>
            <a:extLst/>
          </a:lstStyle>
          <a:p>
            <a:endParaRPr kumimoji="0"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rgbClr val="FFFFFF"/>
                </a:solidFill>
              </a:defRPr>
            </a:lvl1pPr>
            <a:extLst/>
          </a:lstStyle>
          <a:p>
            <a:fld id="{A3F7CB7D-F184-43C7-B6FD-03D728E1BBFF}" type="slidenum">
              <a:rPr kumimoji="0" lang="fr-FR">
                <a:solidFill>
                  <a:srgbClr val="FFFFFF"/>
                </a:solidFill>
              </a:rPr>
              <a:pPr/>
              <a:t>‹N°›</a:t>
            </a:fld>
            <a:endParaRPr kumimoji="0" lang="fr-F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pPr/>
              <a:t>10/19/2014</a:t>
            </a:fld>
            <a:endParaRPr kumimoji="0" lang="fr-FR"/>
          </a:p>
        </p:txBody>
      </p:sp>
      <p:sp>
        <p:nvSpPr>
          <p:cNvPr id="3" name="Footer Placeholder 2"/>
          <p:cNvSpPr>
            <a:spLocks noGrp="1"/>
          </p:cNvSpPr>
          <p:nvPr>
            <p:ph type="ftr" sz="quarter" idx="11"/>
          </p:nvPr>
        </p:nvSpPr>
        <p:spPr/>
        <p:txBody>
          <a:bodyPr/>
          <a:lstStyle>
            <a:extLst/>
          </a:lstStyle>
          <a:p>
            <a:endParaRPr kumimoji="0" lang="fr-FR"/>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fr-FR">
                <a:solidFill>
                  <a:schemeClr val="tx2"/>
                </a:solidFill>
              </a:defRPr>
            </a:lvl1pPr>
            <a:extLst/>
          </a:lstStyle>
          <a:p>
            <a:fld id="{A3F7CB7D-F184-43C7-B6FD-03D728E1BBFF}" type="slidenum">
              <a:rPr kumimoji="0" lang="fr-FR">
                <a:solidFill>
                  <a:schemeClr val="tx2"/>
                </a:solidFill>
              </a:rPr>
              <a:pPr/>
              <a:t>‹N°›</a:t>
            </a:fld>
            <a:endParaRPr kumimoji="0" lang="fr-FR">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fr-FR" sz="4200" b="0"/>
            </a:lvl1pPr>
            <a:extLst/>
          </a:lstStyle>
          <a:p>
            <a:pPr eaLnBrk="1" latinLnBrk="0" hangingPunct="1"/>
            <a:r>
              <a:rPr lang="fr-FR" smtClean="0"/>
              <a:t>Modifiez le style du titre</a:t>
            </a:r>
            <a:endParaRPr/>
          </a:p>
        </p:txBody>
      </p:sp>
      <p:sp>
        <p:nvSpPr>
          <p:cNvPr id="5" name="Date Placeholder 4"/>
          <p:cNvSpPr>
            <a:spLocks noGrp="1"/>
          </p:cNvSpPr>
          <p:nvPr>
            <p:ph type="dt" sz="half" idx="10"/>
          </p:nvPr>
        </p:nvSpPr>
        <p:spPr/>
        <p:txBody>
          <a:bodyPr/>
          <a:lstStyle>
            <a:extLst/>
          </a:lstStyle>
          <a:p>
            <a:fld id="{F49A8198-4617-485E-9585-4840B69DBBA6}" type="datetime1">
              <a:pPr/>
              <a:t>10/19/2014</a:t>
            </a:fld>
            <a:endParaRPr kumimoji="0" lang="fr-FR"/>
          </a:p>
        </p:txBody>
      </p:sp>
      <p:sp>
        <p:nvSpPr>
          <p:cNvPr id="6" name="Footer Placeholder 5"/>
          <p:cNvSpPr>
            <a:spLocks noGrp="1"/>
          </p:cNvSpPr>
          <p:nvPr>
            <p:ph type="ftr" sz="quarter" idx="11"/>
          </p:nvPr>
        </p:nvSpPr>
        <p:spPr/>
        <p:txBody>
          <a:bodyPr/>
          <a:lstStyle>
            <a:extLst/>
          </a:lstStyle>
          <a:p>
            <a:endParaRPr kumimoji="0" lang="fr-FR"/>
          </a:p>
        </p:txBody>
      </p:sp>
      <p:sp>
        <p:nvSpPr>
          <p:cNvPr id="7" name="Slide Number Placeholder 6"/>
          <p:cNvSpPr>
            <a:spLocks noGrp="1"/>
          </p:cNvSpPr>
          <p:nvPr>
            <p:ph type="sldNum" sz="quarter" idx="12"/>
          </p:nvPr>
        </p:nvSpPr>
        <p:spPr/>
        <p:txBody>
          <a:bodyPr/>
          <a:lstStyle>
            <a:lvl1pPr eaLnBrk="1" latinLnBrk="0" hangingPunct="1">
              <a:defRPr kumimoji="0" lang="fr-FR">
                <a:solidFill>
                  <a:srgbClr val="FFFFFF"/>
                </a:solidFill>
              </a:defRPr>
            </a:lvl1pPr>
            <a:extLst/>
          </a:lstStyle>
          <a:p>
            <a:fld id="{A3F7CB7D-F184-43C7-B6FD-03D728E1BBFF}" type="slidenum">
              <a:rPr kumimoji="0" lang="fr-FR">
                <a:solidFill>
                  <a:srgbClr val="FFFFFF"/>
                </a:solidFill>
              </a:rPr>
              <a:pPr/>
              <a:t>‹N°›</a:t>
            </a:fld>
            <a:endParaRPr kumimoji="0" lang="fr-FR">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fr-FR" sz="1800"/>
            </a:lvl1pPr>
            <a:lvl2pPr eaLnBrk="1" latinLnBrk="0" hangingPunct="1">
              <a:buNone/>
              <a:defRPr kumimoji="0" lang="fr-FR" sz="1200"/>
            </a:lvl2pPr>
            <a:lvl3pPr eaLnBrk="1" latinLnBrk="0" hangingPunct="1">
              <a:buNone/>
              <a:defRPr kumimoji="0" lang="fr-FR" sz="1000"/>
            </a:lvl3pPr>
            <a:lvl4pPr eaLnBrk="1" latinLnBrk="0" hangingPunct="1">
              <a:buNone/>
              <a:defRPr kumimoji="0" lang="fr-FR" sz="900"/>
            </a:lvl4pPr>
            <a:lvl5pPr eaLnBrk="1" latinLnBrk="0" hangingPunct="1">
              <a:buNone/>
              <a:defRPr kumimoji="0" lang="fr-FR" sz="900"/>
            </a:lvl5pPr>
            <a:extLst/>
          </a:lstStyle>
          <a:p>
            <a:pPr lvl="0" eaLnBrk="1" latinLnBrk="0" hangingPunct="1"/>
            <a:r>
              <a:rPr lang="fr-FR" smtClean="0"/>
              <a:t>Modifiez les styles du texte du masque</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fr-FR" sz="3200"/>
            </a:lvl1pPr>
            <a:extLst/>
          </a:lstStyle>
          <a:p>
            <a:r>
              <a:rPr kumimoji="0" lang="fr-FR" smtClean="0"/>
              <a:t>Cliquez sur l'icône pour ajouter une image</a:t>
            </a:r>
            <a:endParaRPr kumimoji="0" lang="fr-FR"/>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fr-FR" sz="1700"/>
            </a:lvl1pPr>
            <a:lvl2pPr eaLnBrk="1" latinLnBrk="0" hangingPunct="1">
              <a:buFontTx/>
              <a:buNone/>
              <a:defRPr kumimoji="0" lang="fr-FR" sz="1200"/>
            </a:lvl2pPr>
            <a:lvl3pPr eaLnBrk="1" latinLnBrk="0" hangingPunct="1">
              <a:buFontTx/>
              <a:buNone/>
              <a:defRPr kumimoji="0" lang="fr-FR" sz="1000"/>
            </a:lvl3pPr>
            <a:lvl4pPr eaLnBrk="1" latinLnBrk="0" hangingPunct="1">
              <a:buFontTx/>
              <a:buNone/>
              <a:defRPr kumimoji="0" lang="fr-FR" sz="900"/>
            </a:lvl4pPr>
            <a:lvl5pPr eaLnBrk="1" latinLnBrk="0" hangingPunct="1">
              <a:buFontTx/>
              <a:buNone/>
              <a:defRPr kumimoji="0" lang="fr-FR" sz="900"/>
            </a:lvl5pPr>
            <a:extLst/>
          </a:lstStyle>
          <a:p>
            <a:pPr lvl="0" eaLnBrk="1" latinLnBrk="0" hangingPunct="1"/>
            <a:r>
              <a:rPr lang="fr-FR" smtClean="0"/>
              <a:t>Modifiez les styles du texte du masque</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fr-FR" sz="2800" b="0">
                <a:solidFill>
                  <a:srgbClr val="FFFFFF"/>
                </a:solidFill>
              </a:defRPr>
            </a:lvl1pPr>
            <a:extLst/>
          </a:lstStyle>
          <a:p>
            <a:pPr eaLnBrk="1" latinLnBrk="0" hangingPunct="1"/>
            <a:r>
              <a:rPr lang="fr-FR" smtClean="0"/>
              <a:t>Modifiez le style du titre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pPr/>
              <a:t>10/19/2014</a:t>
            </a:fld>
            <a:endParaRPr kumimoji="0" lang="fr-FR"/>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fr-FR" sz="2800"/>
            </a:lvl1pPr>
            <a:extLst/>
          </a:lstStyle>
          <a:p>
            <a:pPr algn="ctr"/>
            <a:fld id="{8F82E0A0-C266-4798-8C8F-B9F91E9DA37E}" type="slidenum">
              <a:rPr kumimoji="0" lang="fr-FR" sz="2800" b="1">
                <a:solidFill>
                  <a:srgbClr val="FFFFFF"/>
                </a:solidFill>
              </a:rPr>
              <a:pPr algn="ctr"/>
              <a:t>‹N°›</a:t>
            </a:fld>
            <a:endParaRPr kumimoji="0" lang="fr-FR"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fr-F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fr-FR" sz="1400">
                <a:solidFill>
                  <a:schemeClr val="tx2"/>
                </a:solidFill>
              </a:defRPr>
            </a:lvl1pPr>
            <a:extLst/>
          </a:lstStyle>
          <a:p>
            <a:fld id="{E4606EA6-EFEA-4C30-9264-4F9291A5780D}" type="datetime1">
              <a:pPr/>
              <a:t>10/19/2014</a:t>
            </a:fld>
            <a:endParaRPr kumimoji="0" lang="fr-FR"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fr-FR" sz="1400">
                <a:solidFill>
                  <a:schemeClr val="tx2"/>
                </a:solidFill>
              </a:defRPr>
            </a:lvl1pPr>
            <a:extLst/>
          </a:lstStyle>
          <a:p>
            <a:pPr algn="r"/>
            <a:endParaRPr kumimoji="0" lang="fr-FR"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fr-FR"/>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fr-FR" sz="1400" b="1">
                <a:solidFill>
                  <a:srgbClr val="FFFFFF"/>
                </a:solidFill>
              </a:defRPr>
            </a:lvl1pPr>
            <a:extLst/>
          </a:lstStyle>
          <a:p>
            <a:pPr algn="ctr"/>
            <a:fld id="{8F82E0A0-C266-4798-8C8F-B9F91E9DA37E}" type="slidenum">
              <a:rPr kumimoji="0" lang="fr-FR" sz="1400" b="1">
                <a:solidFill>
                  <a:srgbClr val="FFFFFF"/>
                </a:solidFill>
              </a:rPr>
              <a:pPr algn="ctr"/>
              <a:t>‹N°›</a:t>
            </a:fld>
            <a:endParaRPr kumimoji="0" lang="fr-FR"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fr-FR" smtClean="0"/>
              <a:t>Modifiez le style du titre</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l" rtl="0" eaLnBrk="1" latinLnBrk="0" hangingPunct="1">
        <a:spcBef>
          <a:spcPct val="0"/>
        </a:spcBef>
        <a:buNone/>
        <a:defRPr kumimoji="0" lang="fr-F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fr-F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fr-F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fr-F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fr-F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fr-F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fr-F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fr-F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fr-F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fr-FR" sz="1800" kern="1200" baseline="0">
          <a:solidFill>
            <a:schemeClr val="tx1"/>
          </a:solidFill>
          <a:latin typeface="+mn-lt"/>
          <a:ea typeface="+mn-ea"/>
          <a:cs typeface="+mn-cs"/>
        </a:defRPr>
      </a:lvl9pPr>
      <a:extLst/>
    </p:bodyStyle>
    <p:otherStyle>
      <a:lvl1pPr marL="0" algn="l" rtl="0" eaLnBrk="1" latinLnBrk="0" hangingPunct="1">
        <a:defRPr kumimoji="0" lang="fr-FR" kern="1200">
          <a:solidFill>
            <a:schemeClr val="tx1"/>
          </a:solidFill>
          <a:latin typeface="+mn-lt"/>
          <a:ea typeface="+mn-ea"/>
          <a:cs typeface="+mn-cs"/>
        </a:defRPr>
      </a:lvl1pPr>
      <a:lvl2pPr marL="457200" algn="l" rtl="0" eaLnBrk="1" latinLnBrk="0" hangingPunct="1">
        <a:defRPr kumimoji="0" lang="fr-FR" kern="1200">
          <a:solidFill>
            <a:schemeClr val="tx1"/>
          </a:solidFill>
          <a:latin typeface="+mn-lt"/>
          <a:ea typeface="+mn-ea"/>
          <a:cs typeface="+mn-cs"/>
        </a:defRPr>
      </a:lvl2pPr>
      <a:lvl3pPr marL="914400" algn="l" rtl="0" eaLnBrk="1" latinLnBrk="0" hangingPunct="1">
        <a:defRPr kumimoji="0" lang="fr-FR" kern="1200">
          <a:solidFill>
            <a:schemeClr val="tx1"/>
          </a:solidFill>
          <a:latin typeface="+mn-lt"/>
          <a:ea typeface="+mn-ea"/>
          <a:cs typeface="+mn-cs"/>
        </a:defRPr>
      </a:lvl3pPr>
      <a:lvl4pPr marL="1371600" algn="l" rtl="0" eaLnBrk="1" latinLnBrk="0" hangingPunct="1">
        <a:defRPr kumimoji="0" lang="fr-FR" kern="1200">
          <a:solidFill>
            <a:schemeClr val="tx1"/>
          </a:solidFill>
          <a:latin typeface="+mn-lt"/>
          <a:ea typeface="+mn-ea"/>
          <a:cs typeface="+mn-cs"/>
        </a:defRPr>
      </a:lvl4pPr>
      <a:lvl5pPr marL="1828800" algn="l" rtl="0" eaLnBrk="1" latinLnBrk="0" hangingPunct="1">
        <a:defRPr kumimoji="0" lang="fr-FR" kern="1200">
          <a:solidFill>
            <a:schemeClr val="tx1"/>
          </a:solidFill>
          <a:latin typeface="+mn-lt"/>
          <a:ea typeface="+mn-ea"/>
          <a:cs typeface="+mn-cs"/>
        </a:defRPr>
      </a:lvl5pPr>
      <a:lvl6pPr marL="2286000" algn="l" rtl="0" eaLnBrk="1" latinLnBrk="0" hangingPunct="1">
        <a:defRPr kumimoji="0" lang="fr-FR" kern="1200">
          <a:solidFill>
            <a:schemeClr val="tx1"/>
          </a:solidFill>
          <a:latin typeface="+mn-lt"/>
          <a:ea typeface="+mn-ea"/>
          <a:cs typeface="+mn-cs"/>
        </a:defRPr>
      </a:lvl6pPr>
      <a:lvl7pPr marL="2743200" algn="l" rtl="0" eaLnBrk="1" latinLnBrk="0" hangingPunct="1">
        <a:defRPr kumimoji="0" lang="fr-FR" kern="1200">
          <a:solidFill>
            <a:schemeClr val="tx1"/>
          </a:solidFill>
          <a:latin typeface="+mn-lt"/>
          <a:ea typeface="+mn-ea"/>
          <a:cs typeface="+mn-cs"/>
        </a:defRPr>
      </a:lvl7pPr>
      <a:lvl8pPr marL="3200400" algn="l" rtl="0" eaLnBrk="1" latinLnBrk="0" hangingPunct="1">
        <a:defRPr kumimoji="0" lang="fr-FR" kern="1200">
          <a:solidFill>
            <a:schemeClr val="tx1"/>
          </a:solidFill>
          <a:latin typeface="+mn-lt"/>
          <a:ea typeface="+mn-ea"/>
          <a:cs typeface="+mn-cs"/>
        </a:defRPr>
      </a:lvl8pPr>
      <a:lvl9pPr marL="3657600" algn="l" rtl="0" eaLnBrk="1" latinLnBrk="0" hangingPunct="1">
        <a:defRPr kumimoji="0" lang="fr-F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ubc.ca/~gregor/teaching/papers/4+1view-architecture.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fr-FR" dirty="0" smtClean="0"/>
              <a:t>Architectural Design</a:t>
            </a:r>
            <a:endParaRPr lang="fr-FR" dirty="0"/>
          </a:p>
        </p:txBody>
      </p:sp>
      <p:sp>
        <p:nvSpPr>
          <p:cNvPr id="5" name="Rectangle 4"/>
          <p:cNvSpPr>
            <a:spLocks noGrp="1"/>
          </p:cNvSpPr>
          <p:nvPr>
            <p:ph type="subTitle" idx="1"/>
          </p:nvPr>
        </p:nvSpPr>
        <p:spPr/>
        <p:txBody>
          <a:bodyPr>
            <a:normAutofit lnSpcReduction="10000"/>
          </a:bodyPr>
          <a:lstStyle>
            <a:extLst/>
          </a:lstStyle>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Architectural design </a:t>
            </a:r>
            <a:r>
              <a:rPr lang="fr-FR" dirty="0" err="1" smtClean="0"/>
              <a:t>decisions</a:t>
            </a:r>
            <a:endParaRPr lang="en-GB" dirty="0"/>
          </a:p>
        </p:txBody>
      </p:sp>
      <p:sp>
        <p:nvSpPr>
          <p:cNvPr id="3" name="Espace réservé du contenu 2"/>
          <p:cNvSpPr>
            <a:spLocks noGrp="1"/>
          </p:cNvSpPr>
          <p:nvPr>
            <p:ph sz="quarter" idx="13"/>
          </p:nvPr>
        </p:nvSpPr>
        <p:spPr/>
        <p:txBody>
          <a:bodyPr>
            <a:normAutofit fontScale="77500" lnSpcReduction="20000"/>
          </a:bodyPr>
          <a:lstStyle/>
          <a:p>
            <a:r>
              <a:rPr lang="en-US" sz="3200" dirty="0"/>
              <a:t>Is there a generic application architecture that can be used?</a:t>
            </a:r>
          </a:p>
          <a:p>
            <a:r>
              <a:rPr lang="en-US" sz="3200" dirty="0"/>
              <a:t>How will the system be distributed?</a:t>
            </a:r>
          </a:p>
          <a:p>
            <a:r>
              <a:rPr lang="en-US" sz="3200" dirty="0"/>
              <a:t>What architectural styles are appropriate?</a:t>
            </a:r>
          </a:p>
          <a:p>
            <a:r>
              <a:rPr lang="en-US" sz="3200" dirty="0"/>
              <a:t>What approach will be used to structure the system?</a:t>
            </a:r>
          </a:p>
          <a:p>
            <a:r>
              <a:rPr lang="en-US" sz="3200" dirty="0"/>
              <a:t>How will the system be decomposed into modules?</a:t>
            </a:r>
          </a:p>
          <a:p>
            <a:r>
              <a:rPr lang="en-US" sz="3200" dirty="0"/>
              <a:t>What control strategy should be used?</a:t>
            </a:r>
          </a:p>
          <a:p>
            <a:r>
              <a:rPr lang="en-US" sz="3200" dirty="0"/>
              <a:t>How will the architectural design be evaluated?</a:t>
            </a:r>
          </a:p>
          <a:p>
            <a:r>
              <a:rPr lang="en-US" sz="3200" dirty="0"/>
              <a:t>How should the architecture be documented?</a:t>
            </a:r>
          </a:p>
          <a:p>
            <a:endParaRPr lang="en-GB" dirty="0"/>
          </a:p>
        </p:txBody>
      </p:sp>
      <p:sp>
        <p:nvSpPr>
          <p:cNvPr id="4" name="ZoneTexte 3"/>
          <p:cNvSpPr txBox="1"/>
          <p:nvPr/>
        </p:nvSpPr>
        <p:spPr>
          <a:xfrm>
            <a:off x="7020271" y="4619332"/>
            <a:ext cx="527709" cy="369332"/>
          </a:xfrm>
          <a:prstGeom prst="rect">
            <a:avLst/>
          </a:prstGeom>
          <a:noFill/>
        </p:spPr>
        <p:txBody>
          <a:bodyPr wrap="none" rtlCol="0">
            <a:spAutoFit/>
          </a:bodyPr>
          <a:lstStyle/>
          <a:p>
            <a:r>
              <a:rPr lang="fr-FR" dirty="0" smtClean="0"/>
              <a:t>SE9</a:t>
            </a:r>
            <a:endParaRPr lang="en-GB" dirty="0"/>
          </a:p>
        </p:txBody>
      </p:sp>
    </p:spTree>
    <p:extLst>
      <p:ext uri="{BB962C8B-B14F-4D97-AF65-F5344CB8AC3E}">
        <p14:creationId xmlns:p14="http://schemas.microsoft.com/office/powerpoint/2010/main" val="186623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smtClean="0"/>
              <a:t>Architecture and system characteristics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11</a:t>
            </a:fld>
            <a:endParaRPr lang="en-US"/>
          </a:p>
        </p:txBody>
      </p:sp>
      <p:sp>
        <p:nvSpPr>
          <p:cNvPr id="50179" name="Rectangle 3"/>
          <p:cNvSpPr>
            <a:spLocks noGrp="1" noChangeArrowheads="1"/>
          </p:cNvSpPr>
          <p:nvPr>
            <p:ph sz="quarter" idx="13"/>
          </p:nvPr>
        </p:nvSpPr>
        <p:spPr/>
        <p:txBody>
          <a:bodyPr>
            <a:normAutofit fontScale="62500" lnSpcReduction="20000"/>
          </a:bodyPr>
          <a:lstStyle/>
          <a:p>
            <a:r>
              <a:rPr lang="en-US" dirty="0" smtClean="0"/>
              <a:t>Performance</a:t>
            </a:r>
          </a:p>
          <a:p>
            <a:pPr lvl="1"/>
            <a:r>
              <a:rPr lang="en-US" dirty="0" err="1" smtClean="0"/>
              <a:t>Localise</a:t>
            </a:r>
            <a:r>
              <a:rPr lang="en-US" dirty="0" smtClean="0"/>
              <a:t> critical operations and </a:t>
            </a:r>
            <a:r>
              <a:rPr lang="en-US" dirty="0" err="1" smtClean="0"/>
              <a:t>minimise</a:t>
            </a:r>
            <a:r>
              <a:rPr lang="en-US" dirty="0" smtClean="0"/>
              <a:t> communications. Use large rather than fine-grain components.</a:t>
            </a:r>
          </a:p>
          <a:p>
            <a:r>
              <a:rPr lang="en-US" dirty="0" smtClean="0"/>
              <a:t>Security</a:t>
            </a:r>
          </a:p>
          <a:p>
            <a:pPr lvl="1"/>
            <a:r>
              <a:rPr lang="en-US" dirty="0" smtClean="0"/>
              <a:t>Use a layered architecture with critical assets in the inner layers.</a:t>
            </a:r>
          </a:p>
          <a:p>
            <a:r>
              <a:rPr lang="en-US" dirty="0" smtClean="0"/>
              <a:t>Safety</a:t>
            </a:r>
          </a:p>
          <a:p>
            <a:pPr lvl="1"/>
            <a:r>
              <a:rPr lang="en-US" dirty="0" err="1" smtClean="0"/>
              <a:t>Localise</a:t>
            </a:r>
            <a:r>
              <a:rPr lang="en-US" dirty="0" smtClean="0"/>
              <a:t> safety-critical features in a small number of sub-systems.</a:t>
            </a:r>
          </a:p>
          <a:p>
            <a:r>
              <a:rPr lang="en-US" dirty="0" smtClean="0"/>
              <a:t>Availability</a:t>
            </a:r>
          </a:p>
          <a:p>
            <a:pPr lvl="1"/>
            <a:r>
              <a:rPr lang="en-US" dirty="0" smtClean="0"/>
              <a:t>Include redundant components and mechanisms for fault tolerance.</a:t>
            </a:r>
          </a:p>
          <a:p>
            <a:r>
              <a:rPr lang="en-US" dirty="0" smtClean="0"/>
              <a:t>Maintainability</a:t>
            </a:r>
          </a:p>
          <a:p>
            <a:pPr lvl="1"/>
            <a:r>
              <a:rPr lang="en-US" dirty="0" smtClean="0"/>
              <a:t>Use fine-grain, replaceable components</a:t>
            </a:r>
            <a:r>
              <a:rPr lang="en-US" dirty="0" smtClean="0"/>
              <a:t>.</a:t>
            </a:r>
          </a:p>
          <a:p>
            <a:pPr marL="0" indent="0">
              <a:buNone/>
            </a:pPr>
            <a:endParaRPr lang="en-US" dirty="0"/>
          </a:p>
        </p:txBody>
      </p:sp>
      <p:sp>
        <p:nvSpPr>
          <p:cNvPr id="6" name="ZoneTexte 5"/>
          <p:cNvSpPr txBox="1"/>
          <p:nvPr/>
        </p:nvSpPr>
        <p:spPr>
          <a:xfrm>
            <a:off x="7956376" y="4587974"/>
            <a:ext cx="527709" cy="369332"/>
          </a:xfrm>
          <a:prstGeom prst="rect">
            <a:avLst/>
          </a:prstGeom>
          <a:noFill/>
        </p:spPr>
        <p:txBody>
          <a:bodyPr wrap="none" rtlCol="0">
            <a:spAutoFit/>
          </a:bodyPr>
          <a:lstStyle/>
          <a:p>
            <a:r>
              <a:rPr lang="fr-FR" dirty="0" smtClean="0"/>
              <a:t>SE9</a:t>
            </a:r>
            <a:endParaRPr lang="en-GB" dirty="0"/>
          </a:p>
        </p:txBody>
      </p:sp>
    </p:spTree>
    <p:extLst>
      <p:ext uri="{BB962C8B-B14F-4D97-AF65-F5344CB8AC3E}">
        <p14:creationId xmlns:p14="http://schemas.microsoft.com/office/powerpoint/2010/main" val="529980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Architectural views</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12</a:t>
            </a:fld>
            <a:endParaRPr lang="en-US"/>
          </a:p>
        </p:txBody>
      </p:sp>
      <p:sp>
        <p:nvSpPr>
          <p:cNvPr id="3" name="Content Placeholder 2"/>
          <p:cNvSpPr>
            <a:spLocks noGrp="1"/>
          </p:cNvSpPr>
          <p:nvPr>
            <p:ph sz="quarter" idx="13"/>
          </p:nvPr>
        </p:nvSpPr>
        <p:spPr/>
        <p:txBody>
          <a:bodyPr>
            <a:normAutofit fontScale="77500" lnSpcReduction="20000"/>
          </a:bodyPr>
          <a:lstStyle/>
          <a:p>
            <a:r>
              <a:rPr lang="en-US" smtClean="0"/>
              <a:t>What views or perspectives are useful when designing and documenting a system’s architecture?</a:t>
            </a:r>
            <a:endParaRPr lang="en-GB" smtClean="0"/>
          </a:p>
          <a:p>
            <a:r>
              <a:rPr lang="en-US" smtClean="0"/>
              <a:t>What notations should be used for describing architectural models?</a:t>
            </a:r>
          </a:p>
          <a:p>
            <a:r>
              <a:rPr lang="en-US" smtClean="0"/>
              <a:t>Each architectural model only shows one view or perspective of the system. </a:t>
            </a:r>
          </a:p>
          <a:p>
            <a:pPr lvl="1"/>
            <a:r>
              <a:rPr lang="en-US"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smtClean="0"/>
              <a:t> </a:t>
            </a:r>
          </a:p>
          <a:p>
            <a:endParaRPr lang="en-US" dirty="0"/>
          </a:p>
        </p:txBody>
      </p:sp>
    </p:spTree>
    <p:extLst>
      <p:ext uri="{BB962C8B-B14F-4D97-AF65-F5344CB8AC3E}">
        <p14:creationId xmlns:p14="http://schemas.microsoft.com/office/powerpoint/2010/main" val="314517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+ 1 view model of software architecture</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13</a:t>
            </a:fld>
            <a:endParaRPr lang="en-US"/>
          </a:p>
        </p:txBody>
      </p:sp>
      <p:sp>
        <p:nvSpPr>
          <p:cNvPr id="3" name="Content Placeholder 2"/>
          <p:cNvSpPr>
            <a:spLocks noGrp="1"/>
          </p:cNvSpPr>
          <p:nvPr>
            <p:ph sz="quarter" idx="13"/>
          </p:nvPr>
        </p:nvSpPr>
        <p:spPr/>
        <p:txBody>
          <a:bodyPr>
            <a:normAutofit fontScale="77500" lnSpcReduction="20000"/>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Tree>
    <p:extLst>
      <p:ext uri="{BB962C8B-B14F-4D97-AF65-F5344CB8AC3E}">
        <p14:creationId xmlns:p14="http://schemas.microsoft.com/office/powerpoint/2010/main" val="1920877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views</a:t>
            </a:r>
            <a:endParaRPr lang="en-GB" dirty="0"/>
          </a:p>
        </p:txBody>
      </p:sp>
      <p:sp>
        <p:nvSpPr>
          <p:cNvPr id="3" name="Espace réservé du contenu 2"/>
          <p:cNvSpPr>
            <a:spLocks noGrp="1"/>
          </p:cNvSpPr>
          <p:nvPr>
            <p:ph sz="quarter" idx="13"/>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03652"/>
            <a:ext cx="586675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25789" y="4527040"/>
            <a:ext cx="5760640" cy="461665"/>
          </a:xfrm>
          <a:prstGeom prst="rect">
            <a:avLst/>
          </a:prstGeom>
        </p:spPr>
        <p:txBody>
          <a:bodyPr wrap="square">
            <a:spAutoFit/>
          </a:bodyPr>
          <a:lstStyle/>
          <a:p>
            <a:r>
              <a:rPr lang="en-GB" sz="1200" dirty="0" err="1"/>
              <a:t>Kruchten</a:t>
            </a:r>
            <a:r>
              <a:rPr lang="en-GB" sz="1200" dirty="0"/>
              <a:t>, Philippe (1995, November). </a:t>
            </a:r>
            <a:r>
              <a:rPr lang="en-GB" sz="1200" dirty="0">
                <a:hlinkClick r:id="rId3"/>
              </a:rPr>
              <a:t>Architectural Blueprints — The “4+1” View Model of Software Architecture.</a:t>
            </a:r>
            <a:r>
              <a:rPr lang="en-GB" sz="1200" dirty="0"/>
              <a:t> IEEE Software 12 (6), pp. 42-50.</a:t>
            </a:r>
            <a:endParaRPr lang="en-GB" sz="1200" dirty="0"/>
          </a:p>
        </p:txBody>
      </p:sp>
    </p:spTree>
    <p:extLst>
      <p:ext uri="{BB962C8B-B14F-4D97-AF65-F5344CB8AC3E}">
        <p14:creationId xmlns:p14="http://schemas.microsoft.com/office/powerpoint/2010/main" val="426886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Example</a:t>
            </a:r>
            <a:r>
              <a:rPr lang="fr-FR" dirty="0" smtClean="0"/>
              <a:t> – </a:t>
            </a:r>
            <a:r>
              <a:rPr lang="fr-FR" dirty="0" err="1" smtClean="0"/>
              <a:t>Process</a:t>
            </a:r>
            <a:r>
              <a:rPr lang="fr-FR" dirty="0" smtClean="0"/>
              <a:t> </a:t>
            </a:r>
            <a:r>
              <a:rPr lang="fr-FR" dirty="0" err="1" smtClean="0"/>
              <a:t>Blueprint</a:t>
            </a:r>
            <a:endParaRPr lang="en-GB" dirty="0"/>
          </a:p>
        </p:txBody>
      </p:sp>
      <p:sp>
        <p:nvSpPr>
          <p:cNvPr id="3" name="Espace réservé du contenu 2"/>
          <p:cNvSpPr>
            <a:spLocks noGrp="1"/>
          </p:cNvSpPr>
          <p:nvPr>
            <p:ph sz="quarter" idx="13"/>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19622"/>
            <a:ext cx="6176461" cy="2937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09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Example</a:t>
            </a:r>
            <a:r>
              <a:rPr lang="fr-FR" dirty="0" smtClean="0"/>
              <a:t> – </a:t>
            </a:r>
            <a:r>
              <a:rPr lang="fr-FR" dirty="0" err="1" smtClean="0"/>
              <a:t>Development</a:t>
            </a:r>
            <a:r>
              <a:rPr lang="fr-FR" dirty="0" smtClean="0"/>
              <a:t> </a:t>
            </a:r>
            <a:r>
              <a:rPr lang="fr-FR" dirty="0" err="1" smtClean="0"/>
              <a:t>View</a:t>
            </a:r>
            <a:endParaRPr lang="en-GB" dirty="0"/>
          </a:p>
        </p:txBody>
      </p:sp>
      <p:sp>
        <p:nvSpPr>
          <p:cNvPr id="3" name="Espace réservé du contenu 2"/>
          <p:cNvSpPr>
            <a:spLocks noGrp="1"/>
          </p:cNvSpPr>
          <p:nvPr>
            <p:ph sz="quarter" idx="13"/>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91630"/>
            <a:ext cx="6282993" cy="355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63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17</a:t>
            </a:fld>
            <a:endParaRPr lang="en-US"/>
          </a:p>
        </p:txBody>
      </p:sp>
      <p:sp>
        <p:nvSpPr>
          <p:cNvPr id="3" name="Content Placeholder 2"/>
          <p:cNvSpPr>
            <a:spLocks noGrp="1"/>
          </p:cNvSpPr>
          <p:nvPr>
            <p:ph sz="quarter" idx="13"/>
          </p:nvPr>
        </p:nvSpPr>
        <p:spPr/>
        <p:txBody>
          <a:bodyPr>
            <a:normAutofit fontScale="85000" lnSpcReduction="20000"/>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Tree>
    <p:extLst>
      <p:ext uri="{BB962C8B-B14F-4D97-AF65-F5344CB8AC3E}">
        <p14:creationId xmlns:p14="http://schemas.microsoft.com/office/powerpoint/2010/main" val="1188665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Architectural patterns</a:t>
            </a:r>
            <a:endParaRPr lang="en-GB" dirty="0"/>
          </a:p>
        </p:txBody>
      </p:sp>
      <p:sp>
        <p:nvSpPr>
          <p:cNvPr id="3" name="Espace réservé du contenu 2"/>
          <p:cNvSpPr>
            <a:spLocks noGrp="1"/>
          </p:cNvSpPr>
          <p:nvPr>
            <p:ph sz="quarter" idx="13"/>
          </p:nvPr>
        </p:nvSpPr>
        <p:spPr/>
        <p:txBody>
          <a:bodyPr/>
          <a:lstStyle/>
          <a:p>
            <a:r>
              <a:rPr lang="fr-FR" dirty="0" smtClean="0"/>
              <a:t>Solutions for large </a:t>
            </a:r>
            <a:r>
              <a:rPr lang="fr-FR" dirty="0" err="1" smtClean="0"/>
              <a:t>scale</a:t>
            </a:r>
            <a:r>
              <a:rPr lang="fr-FR" dirty="0" smtClean="0"/>
              <a:t>, </a:t>
            </a:r>
            <a:r>
              <a:rPr lang="fr-FR" dirty="0" err="1" smtClean="0"/>
              <a:t>coarse</a:t>
            </a:r>
            <a:r>
              <a:rPr lang="fr-FR" dirty="0" smtClean="0"/>
              <a:t> </a:t>
            </a:r>
            <a:r>
              <a:rPr lang="fr-FR" dirty="0" err="1" smtClean="0"/>
              <a:t>grained</a:t>
            </a:r>
            <a:r>
              <a:rPr lang="fr-FR" dirty="0" smtClean="0"/>
              <a:t> </a:t>
            </a:r>
            <a:r>
              <a:rPr lang="fr-FR" dirty="0" smtClean="0"/>
              <a:t>design</a:t>
            </a:r>
          </a:p>
          <a:p>
            <a:r>
              <a:rPr lang="fr-FR" dirty="0" err="1" smtClean="0"/>
              <a:t>Same</a:t>
            </a:r>
            <a:r>
              <a:rPr lang="fr-FR" dirty="0" smtClean="0"/>
              <a:t> </a:t>
            </a:r>
            <a:r>
              <a:rPr lang="fr-FR" dirty="0" err="1" smtClean="0"/>
              <a:t>principles</a:t>
            </a:r>
            <a:r>
              <a:rPr lang="fr-FR" dirty="0" smtClean="0"/>
              <a:t> as Design Patterns</a:t>
            </a:r>
            <a:endParaRPr lang="en-GB" dirty="0"/>
          </a:p>
        </p:txBody>
      </p:sp>
    </p:spTree>
    <p:extLst>
      <p:ext uri="{BB962C8B-B14F-4D97-AF65-F5344CB8AC3E}">
        <p14:creationId xmlns:p14="http://schemas.microsoft.com/office/powerpoint/2010/main" val="245192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Layered architecture</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19</a:t>
            </a:fld>
            <a:endParaRPr lang="en-US"/>
          </a:p>
        </p:txBody>
      </p:sp>
      <p:sp>
        <p:nvSpPr>
          <p:cNvPr id="19459" name="Rectangle 3"/>
          <p:cNvSpPr>
            <a:spLocks noGrp="1" noChangeArrowheads="1"/>
          </p:cNvSpPr>
          <p:nvPr>
            <p:ph sz="quarter" idx="13"/>
          </p:nvPr>
        </p:nvSpPr>
        <p:spPr/>
        <p:txBody>
          <a:bodyPr>
            <a:normAutofit fontScale="92500"/>
          </a:bodyPr>
          <a:lstStyle/>
          <a:p>
            <a:r>
              <a:rPr lang="en-GB" smtClean="0"/>
              <a:t>Used to model the interfacing of sub-systems.</a:t>
            </a:r>
          </a:p>
          <a:p>
            <a:r>
              <a:rPr lang="en-GB" smtClean="0"/>
              <a:t>Organises the system into a set of layers (or abstract machines) each of which provide a set of services.</a:t>
            </a:r>
          </a:p>
          <a:p>
            <a:r>
              <a:rPr lang="en-GB" smtClean="0"/>
              <a:t>Supports the incremental development of sub-systems in different layers. When a layer interface changes, only the adjacent layer is affected.</a:t>
            </a:r>
          </a:p>
          <a:p>
            <a:r>
              <a:rPr lang="en-GB" smtClean="0"/>
              <a:t>However, often artificial to structure systems in this way.</a:t>
            </a:r>
            <a:endParaRPr lang="en-GB"/>
          </a:p>
        </p:txBody>
      </p:sp>
    </p:spTree>
    <p:extLst>
      <p:ext uri="{BB962C8B-B14F-4D97-AF65-F5344CB8AC3E}">
        <p14:creationId xmlns:p14="http://schemas.microsoft.com/office/powerpoint/2010/main" val="26117608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fr-FR" dirty="0" smtClean="0"/>
              <a:t>Sources</a:t>
            </a:r>
            <a:endParaRPr lang="fr-FR" dirty="0"/>
          </a:p>
        </p:txBody>
      </p:sp>
      <p:pic>
        <p:nvPicPr>
          <p:cNvPr id="1026" name="Picture 2" descr="http://img6a.flixcart.com/image/book/7/9/5/applying-uml-and-patterns-an-introduction-to-object-oriented-analysis-and-design-and-iterative-development-400x400-imadbn6bkuwgey7f.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490" y="1427156"/>
            <a:ext cx="2284865" cy="28650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cs.ccsu.edu/~stan/classes/CS530/sommerville_bookcover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42715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rapidlinks.org/upload/0/1224495343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857" y="1427156"/>
            <a:ext cx="2237873"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Layer </a:t>
            </a:r>
            <a:r>
              <a:rPr lang="fr-FR" dirty="0" err="1" smtClean="0"/>
              <a:t>Example</a:t>
            </a:r>
            <a:endParaRPr lang="en-GB" dirty="0"/>
          </a:p>
        </p:txBody>
      </p:sp>
      <p:sp>
        <p:nvSpPr>
          <p:cNvPr id="4" name="Espace réservé du contenu 3"/>
          <p:cNvSpPr>
            <a:spLocks noGrp="1"/>
          </p:cNvSpPr>
          <p:nvPr>
            <p:ph sz="quarter" idx="13"/>
          </p:nvPr>
        </p:nvSpPr>
        <p:spPr/>
        <p:txBody>
          <a:bodyPr/>
          <a:lstStyle/>
          <a:p>
            <a:endParaRPr lang="en-GB"/>
          </a:p>
        </p:txBody>
      </p:sp>
      <p:sp>
        <p:nvSpPr>
          <p:cNvPr id="5" name="Espace réservé du contenu 4"/>
          <p:cNvSpPr>
            <a:spLocks noGrp="1"/>
          </p:cNvSpPr>
          <p:nvPr>
            <p:ph sz="quarter" idx="14"/>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389737"/>
            <a:ext cx="3756252" cy="326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213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9003932"/>
              </p:ext>
            </p:extLst>
          </p:nvPr>
        </p:nvGraphicFramePr>
        <p:xfrm>
          <a:off x="1043608" y="1347614"/>
          <a:ext cx="7190386" cy="3524250"/>
        </p:xfrm>
        <a:graphic>
          <a:graphicData uri="http://schemas.openxmlformats.org/drawingml/2006/table">
            <a:tbl>
              <a:tblPr firstRow="1" bandRow="1">
                <a:tableStyleId>{5C22544A-7EE6-4342-B048-85BDC9FD1C3A}</a:tableStyleId>
              </a:tblPr>
              <a:tblGrid>
                <a:gridCol w="1961618"/>
                <a:gridCol w="5228768"/>
              </a:tblGrid>
              <a:tr h="27813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Layered </a:t>
                      </a:r>
                      <a:r>
                        <a:rPr lang="en-GB" sz="1100" b="1" dirty="0" smtClean="0">
                          <a:solidFill>
                            <a:srgbClr val="000000"/>
                          </a:solidFill>
                          <a:latin typeface="Helvetica"/>
                          <a:ea typeface="Times New Roman"/>
                          <a:cs typeface="Helvetica"/>
                        </a:rPr>
                        <a:t>architecture</a:t>
                      </a:r>
                      <a:endParaRPr lang="en-GB" sz="1100" b="1" dirty="0">
                        <a:solidFill>
                          <a:srgbClr val="000000"/>
                        </a:solidFill>
                        <a:latin typeface="Helvetica"/>
                        <a:ea typeface="Times New Roman"/>
                        <a:cs typeface="Helvetica"/>
                      </a:endParaRPr>
                    </a:p>
                  </a:txBody>
                  <a:tcPr marL="68580" marR="68580" marT="0" marB="0"/>
                </a:tc>
              </a:tr>
              <a:tr h="64008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2004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64008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64008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96012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1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100" dirty="0" smtClean="0">
                          <a:solidFill>
                            <a:srgbClr val="000000"/>
                          </a:solidFill>
                          <a:latin typeface="Helvetica"/>
                          <a:ea typeface="Times New Roman"/>
                          <a:cs typeface="Helvetica"/>
                        </a:rPr>
                        <a:t>.</a:t>
                      </a:r>
                      <a:endParaRPr lang="en-GB" sz="11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extLst>
      <p:ext uri="{BB962C8B-B14F-4D97-AF65-F5344CB8AC3E}">
        <p14:creationId xmlns:p14="http://schemas.microsoft.com/office/powerpoint/2010/main" val="4182968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Layer Structure</a:t>
            </a:r>
            <a:endParaRPr lang="en-GB" dirty="0"/>
          </a:p>
        </p:txBody>
      </p:sp>
      <p:sp>
        <p:nvSpPr>
          <p:cNvPr id="3" name="Espace réservé du contenu 2"/>
          <p:cNvSpPr>
            <a:spLocks noGrp="1"/>
          </p:cNvSpPr>
          <p:nvPr>
            <p:ph sz="quarter" idx="13"/>
          </p:nvPr>
        </p:nvSpPr>
        <p:spPr/>
        <p:txBody>
          <a:bodyPr/>
          <a:lstStyle/>
          <a:p>
            <a:endParaRPr lang="en-GB"/>
          </a:p>
        </p:txBody>
      </p:sp>
      <p:sp>
        <p:nvSpPr>
          <p:cNvPr id="4" name="Espace réservé du contenu 3"/>
          <p:cNvSpPr>
            <a:spLocks noGrp="1"/>
          </p:cNvSpPr>
          <p:nvPr>
            <p:ph sz="quarter" idx="14"/>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563638"/>
            <a:ext cx="449304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35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491630"/>
            <a:ext cx="45148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780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19622"/>
            <a:ext cx="4112873" cy="365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926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Model-View-Controller (MVC</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1865095"/>
              </p:ext>
            </p:extLst>
          </p:nvPr>
        </p:nvGraphicFramePr>
        <p:xfrm>
          <a:off x="467544" y="1419622"/>
          <a:ext cx="8229600" cy="3162027"/>
        </p:xfrm>
        <a:graphic>
          <a:graphicData uri="http://schemas.openxmlformats.org/drawingml/2006/table">
            <a:tbl>
              <a:tblPr firstRow="1" bandRow="1">
                <a:tableStyleId>{5C22544A-7EE6-4342-B048-85BDC9FD1C3A}</a:tableStyleId>
              </a:tblPr>
              <a:tblGrid>
                <a:gridCol w="2001917"/>
                <a:gridCol w="6227683"/>
              </a:tblGrid>
              <a:tr h="321836">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MVC (Model-View-Controller</a:t>
                      </a:r>
                      <a:r>
                        <a:rPr lang="en-GB" sz="1100" b="1" dirty="0" smtClean="0">
                          <a:solidFill>
                            <a:srgbClr val="000000"/>
                          </a:solidFill>
                          <a:latin typeface="Helvetica"/>
                          <a:ea typeface="Times New Roman"/>
                          <a:cs typeface="Helvetica"/>
                        </a:rPr>
                        <a:t>)</a:t>
                      </a:r>
                      <a:endParaRPr lang="en-GB" sz="1100" b="1" dirty="0">
                        <a:solidFill>
                          <a:srgbClr val="000000"/>
                        </a:solidFill>
                        <a:latin typeface="Helvetica"/>
                        <a:ea typeface="Times New Roman"/>
                        <a:cs typeface="Helvetica"/>
                      </a:endParaRPr>
                    </a:p>
                  </a:txBody>
                  <a:tcPr marL="68580" marR="68580" marT="0" marB="0"/>
                </a:tc>
              </a:tr>
              <a:tr h="1164015">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337196">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498864">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498864">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337196">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Can involve additional code and code complexity when the data model and interactions are simple</a:t>
                      </a:r>
                      <a:r>
                        <a:rPr lang="en-GB" sz="1100" dirty="0" smtClean="0">
                          <a:solidFill>
                            <a:srgbClr val="000000"/>
                          </a:solidFill>
                          <a:latin typeface="Helvetica"/>
                          <a:ea typeface="Times New Roman"/>
                          <a:cs typeface="Helvetica"/>
                        </a:rPr>
                        <a:t>.</a:t>
                      </a:r>
                      <a:endParaRPr lang="en-GB" sz="11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extLst>
      <p:ext uri="{BB962C8B-B14F-4D97-AF65-F5344CB8AC3E}">
        <p14:creationId xmlns:p14="http://schemas.microsoft.com/office/powerpoint/2010/main" val="2517698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8110"/>
            <a:ext cx="8511480" cy="1005840"/>
          </a:xfrm>
        </p:spPr>
        <p:txBody>
          <a:bodyPr>
            <a:normAutofit fontScale="90000"/>
          </a:bodyPr>
          <a:lstStyle/>
          <a:p>
            <a:r>
              <a:rPr lang="en-US" dirty="0" smtClean="0"/>
              <a:t>Organization </a:t>
            </a:r>
            <a:r>
              <a:rPr lang="en-US" dirty="0" smtClean="0"/>
              <a:t>of the Model-View-Controller</a:t>
            </a:r>
            <a:r>
              <a:rPr lang="en-GB" dirty="0" smtClean="0"/>
              <a:t> </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608212"/>
            <a:ext cx="4299942" cy="2882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185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application architecture using the MVC pattern</a:t>
            </a:r>
            <a:r>
              <a:rPr lang="en-GB" dirty="0" smtClean="0"/>
              <a:t> </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27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9622"/>
            <a:ext cx="3694162" cy="3170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123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28</a:t>
            </a:fld>
            <a:endParaRPr lang="en-US"/>
          </a:p>
        </p:txBody>
      </p:sp>
      <p:sp>
        <p:nvSpPr>
          <p:cNvPr id="3" name="Content Placeholder 2"/>
          <p:cNvSpPr>
            <a:spLocks noGrp="1"/>
          </p:cNvSpPr>
          <p:nvPr>
            <p:ph sz="quarter" idx="13"/>
          </p:nvPr>
        </p:nvSpPr>
        <p:spPr/>
        <p:txBody>
          <a:bodyPr>
            <a:normAutofit fontScale="70000" lnSpcReduction="20000"/>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views 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Tree>
    <p:extLst>
      <p:ext uri="{BB962C8B-B14F-4D97-AF65-F5344CB8AC3E}">
        <p14:creationId xmlns:p14="http://schemas.microsoft.com/office/powerpoint/2010/main" val="1422075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29</a:t>
            </a:fld>
            <a:endParaRPr lang="en-US"/>
          </a:p>
        </p:txBody>
      </p:sp>
      <p:sp>
        <p:nvSpPr>
          <p:cNvPr id="13315" name="Rectangle 3"/>
          <p:cNvSpPr>
            <a:spLocks noGrp="1" noChangeArrowheads="1"/>
          </p:cNvSpPr>
          <p:nvPr>
            <p:ph sz="quarter" idx="13"/>
          </p:nvPr>
        </p:nvSpPr>
        <p:spPr>
          <a:noFill/>
          <a:ln/>
        </p:spPr>
        <p:txBody>
          <a:bodyPr lIns="90487" tIns="44450" rIns="90487" bIns="44450">
            <a:normAutofit fontScale="92500" lnSpcReduction="10000"/>
          </a:bodyPr>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Tree>
    <p:extLst>
      <p:ext uri="{BB962C8B-B14F-4D97-AF65-F5344CB8AC3E}">
        <p14:creationId xmlns:p14="http://schemas.microsoft.com/office/powerpoint/2010/main" val="33783844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Definition</a:t>
            </a:r>
            <a:endParaRPr lang="en-GB" dirty="0"/>
          </a:p>
        </p:txBody>
      </p:sp>
      <p:sp>
        <p:nvSpPr>
          <p:cNvPr id="3" name="Espace réservé du contenu 2"/>
          <p:cNvSpPr>
            <a:spLocks noGrp="1"/>
          </p:cNvSpPr>
          <p:nvPr>
            <p:ph sz="quarter" idx="13"/>
          </p:nvPr>
        </p:nvSpPr>
        <p:spPr/>
        <p:txBody>
          <a:bodyPr/>
          <a:lstStyle/>
          <a:p>
            <a:r>
              <a:rPr lang="fr-FR" dirty="0" smtClean="0"/>
              <a:t>Architectural design : the </a:t>
            </a:r>
            <a:r>
              <a:rPr lang="fr-FR" dirty="0" err="1" smtClean="0"/>
              <a:t>process</a:t>
            </a:r>
            <a:r>
              <a:rPr lang="fr-FR" dirty="0" smtClean="0"/>
              <a:t> for </a:t>
            </a:r>
            <a:r>
              <a:rPr lang="fr-FR" dirty="0" err="1" smtClean="0"/>
              <a:t>identifying</a:t>
            </a:r>
            <a:r>
              <a:rPr lang="fr-FR" dirty="0" smtClean="0"/>
              <a:t> the </a:t>
            </a:r>
            <a:r>
              <a:rPr lang="fr-FR" dirty="0" err="1" smtClean="0"/>
              <a:t>sub-systems</a:t>
            </a:r>
            <a:r>
              <a:rPr lang="fr-FR" dirty="0" smtClean="0"/>
              <a:t> and the </a:t>
            </a:r>
            <a:r>
              <a:rPr lang="fr-FR" dirty="0" err="1" smtClean="0"/>
              <a:t>framework</a:t>
            </a:r>
            <a:r>
              <a:rPr lang="fr-FR" dirty="0" smtClean="0"/>
              <a:t> for </a:t>
            </a:r>
            <a:r>
              <a:rPr lang="fr-FR" dirty="0" err="1" smtClean="0"/>
              <a:t>sub-systems</a:t>
            </a:r>
            <a:r>
              <a:rPr lang="fr-FR" dirty="0" smtClean="0"/>
              <a:t> control and communication</a:t>
            </a:r>
          </a:p>
          <a:p>
            <a:r>
              <a:rPr lang="fr-FR" dirty="0" smtClean="0"/>
              <a:t>The software architecture </a:t>
            </a:r>
            <a:r>
              <a:rPr lang="fr-FR" dirty="0" err="1" smtClean="0"/>
              <a:t>is</a:t>
            </a:r>
            <a:r>
              <a:rPr lang="fr-FR" dirty="0" smtClean="0"/>
              <a:t> the output of </a:t>
            </a:r>
            <a:r>
              <a:rPr lang="fr-FR" dirty="0" err="1" smtClean="0"/>
              <a:t>this</a:t>
            </a:r>
            <a:r>
              <a:rPr lang="fr-FR" dirty="0" smtClean="0"/>
              <a:t> </a:t>
            </a:r>
            <a:r>
              <a:rPr lang="fr-FR" dirty="0" err="1" smtClean="0"/>
              <a:t>process</a:t>
            </a:r>
            <a:endParaRPr lang="en-GB" dirty="0"/>
          </a:p>
        </p:txBody>
      </p:sp>
    </p:spTree>
    <p:extLst>
      <p:ext uri="{BB962C8B-B14F-4D97-AF65-F5344CB8AC3E}">
        <p14:creationId xmlns:p14="http://schemas.microsoft.com/office/powerpoint/2010/main" val="3689186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8323849"/>
              </p:ext>
            </p:extLst>
          </p:nvPr>
        </p:nvGraphicFramePr>
        <p:xfrm>
          <a:off x="1187624" y="1290542"/>
          <a:ext cx="6595874" cy="3821430"/>
        </p:xfrm>
        <a:graphic>
          <a:graphicData uri="http://schemas.openxmlformats.org/drawingml/2006/table">
            <a:tbl>
              <a:tblPr firstRow="1" bandRow="1">
                <a:tableStyleId>{5C22544A-7EE6-4342-B048-85BDC9FD1C3A}</a:tableStyleId>
              </a:tblPr>
              <a:tblGrid>
                <a:gridCol w="1550354"/>
                <a:gridCol w="5045520"/>
              </a:tblGrid>
              <a:tr h="27813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Repository</a:t>
                      </a:r>
                      <a:r>
                        <a:rPr lang="en-GB" sz="1100" b="1" dirty="0" smtClean="0">
                          <a:solidFill>
                            <a:srgbClr val="000000"/>
                          </a:solidFill>
                          <a:latin typeface="Helvetica"/>
                          <a:ea typeface="Times New Roman"/>
                          <a:cs typeface="Helvetica"/>
                        </a:rPr>
                        <a:t> </a:t>
                      </a:r>
                      <a:endParaRPr lang="en-GB" sz="1100" b="1" dirty="0">
                        <a:solidFill>
                          <a:srgbClr val="000000"/>
                        </a:solidFill>
                        <a:latin typeface="Helvetica"/>
                        <a:ea typeface="Times New Roman"/>
                        <a:cs typeface="Helvetica"/>
                      </a:endParaRPr>
                    </a:p>
                  </a:txBody>
                  <a:tcPr marL="68580" marR="68580" marT="0" marB="0"/>
                </a:tc>
              </a:tr>
              <a:tr h="48006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640080">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Example</a:t>
                      </a:r>
                      <a:endParaRPr lang="en-GB" sz="11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endParaRPr lang="en-GB" sz="11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endParaRPr lang="en-GB" sz="11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endParaRPr lang="en-GB" sz="11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100" dirty="0" smtClean="0">
                          <a:solidFill>
                            <a:srgbClr val="000000"/>
                          </a:solidFill>
                          <a:latin typeface="Helvetica"/>
                          <a:ea typeface="Times New Roman"/>
                          <a:cs typeface="Helvetica"/>
                        </a:rPr>
                        <a:t>.</a:t>
                      </a:r>
                      <a:endParaRPr lang="en-GB" sz="11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extLst>
      <p:ext uri="{BB962C8B-B14F-4D97-AF65-F5344CB8AC3E}">
        <p14:creationId xmlns:p14="http://schemas.microsoft.com/office/powerpoint/2010/main" val="3537334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90650"/>
            <a:ext cx="6820098" cy="3197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801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32</a:t>
            </a:fld>
            <a:endParaRPr lang="en-US"/>
          </a:p>
        </p:txBody>
      </p:sp>
      <p:sp>
        <p:nvSpPr>
          <p:cNvPr id="16387" name="Rectangle 3"/>
          <p:cNvSpPr>
            <a:spLocks noGrp="1" noChangeArrowheads="1"/>
          </p:cNvSpPr>
          <p:nvPr>
            <p:ph sz="quarter" idx="13"/>
          </p:nvPr>
        </p:nvSpPr>
        <p:spPr>
          <a:noFill/>
          <a:ln/>
        </p:spPr>
        <p:txBody>
          <a:bodyPr lIns="90487" tIns="44450" rIns="90487" bIns="44450">
            <a:normAutofit lnSpcReduction="10000"/>
          </a:bodyPr>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Tree>
    <p:extLst>
      <p:ext uri="{BB962C8B-B14F-4D97-AF65-F5344CB8AC3E}">
        <p14:creationId xmlns:p14="http://schemas.microsoft.com/office/powerpoint/2010/main" val="5013141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33</a:t>
            </a:fld>
            <a:endParaRPr lang="en-US"/>
          </a:p>
        </p:txBody>
      </p:sp>
      <p:graphicFrame>
        <p:nvGraphicFramePr>
          <p:cNvPr id="4" name="Content Placeholder 3"/>
          <p:cNvGraphicFramePr>
            <a:graphicFrameLocks noGrp="1"/>
          </p:cNvGraphicFramePr>
          <p:nvPr>
            <p:ph sz="quarter" idx="13"/>
          </p:nvPr>
        </p:nvGraphicFramePr>
        <p:xfrm>
          <a:off x="609600" y="1352550"/>
          <a:ext cx="8154228" cy="3158490"/>
        </p:xfrm>
        <a:graphic>
          <a:graphicData uri="http://schemas.openxmlformats.org/drawingml/2006/table">
            <a:tbl>
              <a:tblPr firstRow="1" bandRow="1">
                <a:tableStyleId>{5C22544A-7EE6-4342-B048-85BDC9FD1C3A}</a:tableStyleId>
              </a:tblPr>
              <a:tblGrid>
                <a:gridCol w="2063911"/>
                <a:gridCol w="6090317"/>
              </a:tblGrid>
              <a:tr h="27813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Client-</a:t>
                      </a:r>
                      <a:r>
                        <a:rPr lang="en-GB" sz="1100" b="1" dirty="0" smtClean="0">
                          <a:solidFill>
                            <a:srgbClr val="000000"/>
                          </a:solidFill>
                          <a:latin typeface="Helvetica"/>
                          <a:ea typeface="Times New Roman"/>
                          <a:cs typeface="Helvetica"/>
                        </a:rPr>
                        <a:t>server</a:t>
                      </a:r>
                      <a:endParaRPr lang="en-GB" sz="1100" b="1" dirty="0">
                        <a:solidFill>
                          <a:srgbClr val="000000"/>
                        </a:solidFill>
                        <a:latin typeface="Helvetica"/>
                        <a:ea typeface="Times New Roman"/>
                        <a:cs typeface="Helvetica"/>
                      </a:endParaRPr>
                    </a:p>
                  </a:txBody>
                  <a:tcPr marL="76621" marR="76621" marT="0" marB="0"/>
                </a:tc>
              </a:tr>
              <a:tr h="64008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dirty="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76621" marR="76621" marT="0" marB="0"/>
                </a:tc>
              </a:tr>
              <a:tr h="32004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Example</a:t>
                      </a:r>
                      <a:endParaRPr lang="en-GB" sz="110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Figure 6.11 is an example of a film and video/DVD library organized as a client–server system.</a:t>
                      </a:r>
                    </a:p>
                  </a:txBody>
                  <a:tcPr marL="76621" marR="76621" marT="0" marB="0"/>
                </a:tc>
              </a:tr>
              <a:tr h="48006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endParaRPr lang="en-GB" sz="110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76621" marR="76621" marT="0" marB="0"/>
                </a:tc>
              </a:tr>
              <a:tr h="64008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endParaRPr lang="en-GB" sz="110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76621" marR="76621"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endParaRPr lang="en-GB" sz="1100">
                        <a:solidFill>
                          <a:srgbClr val="000000"/>
                        </a:solidFill>
                        <a:latin typeface="Helvetica"/>
                        <a:ea typeface="Times New Roman"/>
                        <a:cs typeface="Helvetica"/>
                      </a:endParaRPr>
                    </a:p>
                  </a:txBody>
                  <a:tcPr marL="76621" marR="7662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100" dirty="0" smtClean="0">
                          <a:solidFill>
                            <a:srgbClr val="000000"/>
                          </a:solidFill>
                          <a:latin typeface="Helvetica"/>
                          <a:ea typeface="Times New Roman"/>
                          <a:cs typeface="Helvetica"/>
                        </a:rPr>
                        <a:t>.</a:t>
                      </a:r>
                      <a:endParaRPr lang="en-GB" sz="1100" dirty="0">
                        <a:solidFill>
                          <a:srgbClr val="000000"/>
                        </a:solidFill>
                        <a:latin typeface="Helvetica"/>
                        <a:ea typeface="Times New Roman"/>
                        <a:cs typeface="Helvetica"/>
                      </a:endParaRPr>
                    </a:p>
                  </a:txBody>
                  <a:tcPr marL="76621" marR="76621" marT="0" marB="0"/>
                </a:tc>
              </a:tr>
            </a:tbl>
          </a:graphicData>
        </a:graphic>
      </p:graphicFrame>
    </p:spTree>
    <p:extLst>
      <p:ext uri="{BB962C8B-B14F-4D97-AF65-F5344CB8AC3E}">
        <p14:creationId xmlns:p14="http://schemas.microsoft.com/office/powerpoint/2010/main" val="3990735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client–server architecture for a film library</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384" y="1419622"/>
            <a:ext cx="5997032" cy="3406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319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35</a:t>
            </a:fld>
            <a:endParaRPr lang="en-US"/>
          </a:p>
        </p:txBody>
      </p:sp>
      <p:sp>
        <p:nvSpPr>
          <p:cNvPr id="33795" name="Rectangle 3"/>
          <p:cNvSpPr>
            <a:spLocks noGrp="1" noChangeArrowheads="1"/>
          </p:cNvSpPr>
          <p:nvPr>
            <p:ph sz="quarter" idx="13"/>
          </p:nvPr>
        </p:nvSpPr>
        <p:spPr>
          <a:noFill/>
          <a:ln/>
        </p:spPr>
        <p:txBody>
          <a:bodyPr lIns="90487" tIns="44450" rIns="90487" bIns="44450">
            <a:normAutofit fontScale="92500" lnSpcReduction="20000"/>
          </a:bodyPr>
          <a:lstStyle/>
          <a:p>
            <a:pPr>
              <a:lnSpc>
                <a:spcPct val="90000"/>
              </a:lnSpc>
            </a:pPr>
            <a:r>
              <a:rPr lang="en-GB" dirty="0"/>
              <a:t>Functional transformations process their inputs to produce outputs.</a:t>
            </a:r>
          </a:p>
          <a:p>
            <a:pPr>
              <a:lnSpc>
                <a:spcPct val="90000"/>
              </a:lnSpc>
            </a:pPr>
            <a:r>
              <a:rPr lang="en-GB" dirty="0"/>
              <a:t>May be referred to as a pipe and filter model (as in UNIX shell).</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dirty="0"/>
              <a:t>Not really suitable for interactive systems.</a:t>
            </a:r>
          </a:p>
        </p:txBody>
      </p:sp>
    </p:spTree>
    <p:extLst>
      <p:ext uri="{BB962C8B-B14F-4D97-AF65-F5344CB8AC3E}">
        <p14:creationId xmlns:p14="http://schemas.microsoft.com/office/powerpoint/2010/main" val="21614393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36</a:t>
            </a:fld>
            <a:endParaRPr lang="en-US"/>
          </a:p>
        </p:txBody>
      </p:sp>
      <p:graphicFrame>
        <p:nvGraphicFramePr>
          <p:cNvPr id="4" name="Content Placeholder 3"/>
          <p:cNvGraphicFramePr>
            <a:graphicFrameLocks noGrp="1"/>
          </p:cNvGraphicFramePr>
          <p:nvPr>
            <p:ph sz="quarter" idx="13"/>
          </p:nvPr>
        </p:nvGraphicFramePr>
        <p:xfrm>
          <a:off x="609600" y="1352550"/>
          <a:ext cx="8154079" cy="3158490"/>
        </p:xfrm>
        <a:graphic>
          <a:graphicData uri="http://schemas.openxmlformats.org/drawingml/2006/table">
            <a:tbl>
              <a:tblPr firstRow="1" bandRow="1">
                <a:tableStyleId>{5C22544A-7EE6-4342-B048-85BDC9FD1C3A}</a:tableStyleId>
              </a:tblPr>
              <a:tblGrid>
                <a:gridCol w="1675631"/>
                <a:gridCol w="6478448"/>
              </a:tblGrid>
              <a:tr h="27813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b="1" dirty="0">
                          <a:solidFill>
                            <a:srgbClr val="000000"/>
                          </a:solidFill>
                          <a:latin typeface="Helvetica"/>
                          <a:ea typeface="Times New Roman"/>
                          <a:cs typeface="Helvetica"/>
                        </a:rPr>
                        <a:t>Pipe and </a:t>
                      </a:r>
                      <a:r>
                        <a:rPr lang="en-GB" sz="1100" b="1" dirty="0" smtClean="0">
                          <a:solidFill>
                            <a:srgbClr val="000000"/>
                          </a:solidFill>
                          <a:latin typeface="Helvetica"/>
                          <a:ea typeface="Times New Roman"/>
                          <a:cs typeface="Helvetica"/>
                        </a:rPr>
                        <a:t>filter</a:t>
                      </a:r>
                      <a:endParaRPr lang="en-GB" sz="1100" b="1" dirty="0">
                        <a:solidFill>
                          <a:srgbClr val="000000"/>
                        </a:solidFill>
                        <a:latin typeface="Helvetica"/>
                        <a:ea typeface="Times New Roman"/>
                        <a:cs typeface="Helvetica"/>
                      </a:endParaRPr>
                    </a:p>
                  </a:txBody>
                  <a:tcPr marL="77771" marR="77771" marT="0" marB="0"/>
                </a:tc>
              </a:tr>
              <a:tr h="64008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dirty="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77771" marR="77771" marT="0" marB="0"/>
                </a:tc>
              </a:tr>
              <a:tr h="32004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Example</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a:solidFill>
                            <a:srgbClr val="000000"/>
                          </a:solidFill>
                          <a:latin typeface="Helvetica"/>
                          <a:ea typeface="Times New Roman"/>
                          <a:cs typeface="Helvetica"/>
                        </a:rPr>
                        <a:t>Figure 6.13 is an example of a pipe and filter system used for processing invoices.</a:t>
                      </a:r>
                    </a:p>
                  </a:txBody>
                  <a:tcPr marL="77771" marR="77771" marT="0" marB="0"/>
                </a:tc>
              </a:tr>
              <a:tr h="48006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77771" marR="77771" marT="0" marB="0"/>
                </a:tc>
              </a:tr>
              <a:tr h="64008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77771" marR="77771"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100" dirty="0" err="1">
                          <a:solidFill>
                            <a:srgbClr val="000000"/>
                          </a:solidFill>
                          <a:latin typeface="Helvetica"/>
                          <a:ea typeface="Times New Roman"/>
                          <a:cs typeface="Helvetica"/>
                        </a:rPr>
                        <a:t>unparse</a:t>
                      </a:r>
                      <a:r>
                        <a:rPr lang="en-GB" sz="11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100" dirty="0" smtClean="0">
                          <a:solidFill>
                            <a:srgbClr val="000000"/>
                          </a:solidFill>
                          <a:latin typeface="Helvetica"/>
                          <a:ea typeface="Times New Roman"/>
                          <a:cs typeface="Helvetica"/>
                        </a:rPr>
                        <a:t>.</a:t>
                      </a:r>
                      <a:endParaRPr lang="en-GB" sz="1100" dirty="0">
                        <a:solidFill>
                          <a:srgbClr val="000000"/>
                        </a:solidFill>
                        <a:latin typeface="Helvetica"/>
                        <a:ea typeface="Times New Roman"/>
                        <a:cs typeface="Helvetica"/>
                      </a:endParaRPr>
                    </a:p>
                  </a:txBody>
                  <a:tcPr marL="77771" marR="77771" marT="0" marB="0"/>
                </a:tc>
              </a:tr>
            </a:tbl>
          </a:graphicData>
        </a:graphic>
      </p:graphicFrame>
    </p:spTree>
    <p:extLst>
      <p:ext uri="{BB962C8B-B14F-4D97-AF65-F5344CB8AC3E}">
        <p14:creationId xmlns:p14="http://schemas.microsoft.com/office/powerpoint/2010/main" val="1423064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the pipe and filter architecture</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35646"/>
            <a:ext cx="8308281" cy="254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337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Responsibilities</a:t>
            </a:r>
            <a:r>
              <a:rPr lang="fr-FR" dirty="0" smtClean="0"/>
              <a:t>/Collaboration</a:t>
            </a:r>
            <a:endParaRPr lang="en-GB" dirty="0"/>
          </a:p>
        </p:txBody>
      </p:sp>
      <p:sp>
        <p:nvSpPr>
          <p:cNvPr id="3" name="Espace réservé du contenu 2"/>
          <p:cNvSpPr>
            <a:spLocks noGrp="1"/>
          </p:cNvSpPr>
          <p:nvPr>
            <p:ph idx="1"/>
          </p:nvPr>
        </p:nvSpPr>
        <p:spPr/>
        <p:txBody>
          <a:bodyPr/>
          <a:lstStyle/>
          <a:p>
            <a:endParaRPr lang="en-GB"/>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25566"/>
            <a:ext cx="6408712" cy="190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534" y="3108140"/>
            <a:ext cx="65817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53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Scenario 1</a:t>
            </a:r>
            <a:endParaRPr lang="en-GB" dirty="0"/>
          </a:p>
        </p:txBody>
      </p:sp>
      <p:sp>
        <p:nvSpPr>
          <p:cNvPr id="3" name="Espace réservé du contenu 2"/>
          <p:cNvSpPr>
            <a:spLocks noGrp="1"/>
          </p:cNvSpPr>
          <p:nvPr>
            <p:ph idx="1"/>
          </p:nvPr>
        </p:nvSpPr>
        <p:spPr/>
        <p:txBody>
          <a:bodyPr/>
          <a:lstStyle/>
          <a:p>
            <a:endParaRPr lang="en-GB"/>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91630"/>
            <a:ext cx="6206985" cy="314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20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Definition</a:t>
            </a:r>
            <a:endParaRPr lang="en-GB" dirty="0"/>
          </a:p>
        </p:txBody>
      </p:sp>
      <p:sp>
        <p:nvSpPr>
          <p:cNvPr id="3" name="Espace réservé du contenu 2"/>
          <p:cNvSpPr>
            <a:spLocks noGrp="1"/>
          </p:cNvSpPr>
          <p:nvPr>
            <p:ph sz="quarter" idx="13"/>
          </p:nvPr>
        </p:nvSpPr>
        <p:spPr/>
        <p:txBody>
          <a:bodyPr>
            <a:normAutofit fontScale="85000" lnSpcReduction="10000"/>
          </a:bodyPr>
          <a:lstStyle/>
          <a:p>
            <a:r>
              <a:rPr lang="en-GB" dirty="0"/>
              <a:t>An architecture is the set of significant decisions about the </a:t>
            </a:r>
            <a:r>
              <a:rPr lang="en-GB" dirty="0" smtClean="0"/>
              <a:t>organization of </a:t>
            </a:r>
            <a:r>
              <a:rPr lang="en-GB" dirty="0"/>
              <a:t>a software system, the selection of the structural </a:t>
            </a:r>
            <a:r>
              <a:rPr lang="en-GB" dirty="0" smtClean="0"/>
              <a:t>elements and </a:t>
            </a:r>
            <a:r>
              <a:rPr lang="en-GB" dirty="0"/>
              <a:t>their interfaces by which the system is </a:t>
            </a:r>
            <a:r>
              <a:rPr lang="en-GB" dirty="0" smtClean="0"/>
              <a:t>composed, together </a:t>
            </a:r>
            <a:r>
              <a:rPr lang="en-GB" dirty="0"/>
              <a:t>with their </a:t>
            </a:r>
            <a:r>
              <a:rPr lang="en-GB" dirty="0" smtClean="0"/>
              <a:t>behaviour </a:t>
            </a:r>
            <a:r>
              <a:rPr lang="en-GB" dirty="0"/>
              <a:t>as specified in the </a:t>
            </a:r>
            <a:r>
              <a:rPr lang="en-GB" dirty="0" smtClean="0"/>
              <a:t>collaborations among </a:t>
            </a:r>
            <a:r>
              <a:rPr lang="en-GB" dirty="0"/>
              <a:t>those elements, the composition of these structural </a:t>
            </a:r>
            <a:r>
              <a:rPr lang="en-GB" dirty="0" smtClean="0"/>
              <a:t>and </a:t>
            </a:r>
            <a:r>
              <a:rPr lang="en-GB" dirty="0" smtClean="0"/>
              <a:t>behavioural </a:t>
            </a:r>
            <a:r>
              <a:rPr lang="en-GB" dirty="0"/>
              <a:t>elements into progressively larger subsystems, </a:t>
            </a:r>
            <a:r>
              <a:rPr lang="en-GB" dirty="0" smtClean="0"/>
              <a:t>and the </a:t>
            </a:r>
            <a:r>
              <a:rPr lang="en-GB" dirty="0"/>
              <a:t>architectural style that guides this organization---these </a:t>
            </a:r>
            <a:r>
              <a:rPr lang="en-GB" dirty="0" smtClean="0"/>
              <a:t>elements and </a:t>
            </a:r>
            <a:r>
              <a:rPr lang="en-GB" dirty="0"/>
              <a:t>their interfaces, their collaborations, and their composition</a:t>
            </a:r>
            <a:r>
              <a:rPr lang="en-GB" dirty="0" smtClean="0"/>
              <a:t>. [</a:t>
            </a:r>
            <a:r>
              <a:rPr lang="en-GB" dirty="0"/>
              <a:t>BRJ99]</a:t>
            </a:r>
          </a:p>
        </p:txBody>
      </p:sp>
    </p:spTree>
    <p:extLst>
      <p:ext uri="{BB962C8B-B14F-4D97-AF65-F5344CB8AC3E}">
        <p14:creationId xmlns:p14="http://schemas.microsoft.com/office/powerpoint/2010/main" val="2204636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Scenario 2</a:t>
            </a:r>
            <a:endParaRPr lang="en-GB" dirty="0"/>
          </a:p>
        </p:txBody>
      </p:sp>
      <p:sp>
        <p:nvSpPr>
          <p:cNvPr id="3" name="Espace réservé du contenu 2"/>
          <p:cNvSpPr>
            <a:spLocks noGrp="1"/>
          </p:cNvSpPr>
          <p:nvPr>
            <p:ph idx="1"/>
          </p:nvPr>
        </p:nvSpPr>
        <p:spPr/>
        <p:txBody>
          <a:bodyPr/>
          <a:lstStyle/>
          <a:p>
            <a:endParaRPr lang="en-GB"/>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1471938"/>
            <a:ext cx="6313537" cy="3400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80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More </a:t>
            </a:r>
            <a:r>
              <a:rPr lang="fr-FR" dirty="0" err="1" smtClean="0"/>
              <a:t>complex</a:t>
            </a:r>
            <a:r>
              <a:rPr lang="fr-FR" dirty="0" smtClean="0"/>
              <a:t> Scenario</a:t>
            </a:r>
            <a:endParaRPr lang="en-GB" dirty="0"/>
          </a:p>
        </p:txBody>
      </p:sp>
      <p:sp>
        <p:nvSpPr>
          <p:cNvPr id="3" name="Espace réservé du contenu 2"/>
          <p:cNvSpPr>
            <a:spLocks noGrp="1"/>
          </p:cNvSpPr>
          <p:nvPr>
            <p:ph idx="1"/>
          </p:nvPr>
        </p:nvSpPr>
        <p:spPr/>
        <p:txBody>
          <a:bodyPr/>
          <a:lstStyle/>
          <a:p>
            <a:endParaRPr lang="en-GB"/>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9622"/>
            <a:ext cx="7198189"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365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Broker</a:t>
            </a:r>
            <a:endParaRPr lang="en-GB" dirty="0"/>
          </a:p>
        </p:txBody>
      </p:sp>
      <p:sp>
        <p:nvSpPr>
          <p:cNvPr id="4" name="Espace réservé du contenu 3"/>
          <p:cNvSpPr>
            <a:spLocks noGrp="1"/>
          </p:cNvSpPr>
          <p:nvPr>
            <p:ph sz="quarter" idx="13"/>
          </p:nvPr>
        </p:nvSpPr>
        <p:spPr/>
        <p:txBody>
          <a:bodyPr/>
          <a:lstStyle/>
          <a:p>
            <a:endParaRPr lang="en-GB"/>
          </a:p>
        </p:txBody>
      </p:sp>
      <p:graphicFrame>
        <p:nvGraphicFramePr>
          <p:cNvPr id="5" name="Content Placeholder 3"/>
          <p:cNvGraphicFramePr>
            <a:graphicFrameLocks/>
          </p:cNvGraphicFramePr>
          <p:nvPr>
            <p:extLst>
              <p:ext uri="{D42A27DB-BD31-4B8C-83A1-F6EECF244321}">
                <p14:modId xmlns:p14="http://schemas.microsoft.com/office/powerpoint/2010/main" val="2752553921"/>
              </p:ext>
            </p:extLst>
          </p:nvPr>
        </p:nvGraphicFramePr>
        <p:xfrm>
          <a:off x="609600" y="1352550"/>
          <a:ext cx="8154079" cy="3356610"/>
        </p:xfrm>
        <a:graphic>
          <a:graphicData uri="http://schemas.openxmlformats.org/drawingml/2006/table">
            <a:tbl>
              <a:tblPr firstRow="1" bandRow="1">
                <a:tableStyleId>{5C22544A-7EE6-4342-B048-85BDC9FD1C3A}</a:tableStyleId>
              </a:tblPr>
              <a:tblGrid>
                <a:gridCol w="1675631"/>
                <a:gridCol w="6478448"/>
              </a:tblGrid>
              <a:tr h="27813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Name</a:t>
                      </a:r>
                      <a:endParaRPr lang="en-GB" sz="1100" b="1" dirty="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Broker</a:t>
                      </a:r>
                      <a:endParaRPr lang="en-GB" sz="1100" b="1" dirty="0">
                        <a:solidFill>
                          <a:srgbClr val="000000"/>
                        </a:solidFill>
                        <a:latin typeface="Helvetica"/>
                        <a:ea typeface="Times New Roman"/>
                        <a:cs typeface="Helvetica"/>
                      </a:endParaRPr>
                    </a:p>
                  </a:txBody>
                  <a:tcPr marL="77771" marR="77771" marT="0" marB="0"/>
                </a:tc>
              </a:tr>
              <a:tr h="640080">
                <a:tc>
                  <a:txBody>
                    <a:bodyPr/>
                    <a:lstStyle/>
                    <a:p>
                      <a:pPr algn="just">
                        <a:spcAft>
                          <a:spcPts val="0"/>
                        </a:spcAft>
                        <a:tabLst>
                          <a:tab pos="342900" algn="l"/>
                          <a:tab pos="685800" algn="l"/>
                          <a:tab pos="1028700" algn="l"/>
                        </a:tabLst>
                      </a:pPr>
                      <a:r>
                        <a:rPr lang="en-GB" sz="1100" b="1" dirty="0" smtClean="0">
                          <a:solidFill>
                            <a:srgbClr val="000000"/>
                          </a:solidFill>
                          <a:latin typeface="Helvetica"/>
                          <a:ea typeface="Times New Roman"/>
                          <a:cs typeface="Helvetica"/>
                        </a:rPr>
                        <a:t>Description</a:t>
                      </a:r>
                      <a:endParaRPr lang="en-GB" sz="1100" dirty="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smtClean="0">
                          <a:solidFill>
                            <a:srgbClr val="000000"/>
                          </a:solidFill>
                          <a:latin typeface="Helvetica"/>
                          <a:ea typeface="Times New Roman"/>
                          <a:cs typeface="Helvetica"/>
                        </a:rPr>
                        <a:t>Introduce a broker component to achieve better decoupling of clients</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and servers. Servers register themselves with the broker, and make</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their services available to </a:t>
                      </a:r>
                      <a:r>
                        <a:rPr lang="en-GB" sz="1100" dirty="0" err="1" smtClean="0">
                          <a:solidFill>
                            <a:srgbClr val="000000"/>
                          </a:solidFill>
                          <a:latin typeface="Helvetica"/>
                          <a:ea typeface="Times New Roman"/>
                          <a:cs typeface="Helvetica"/>
                        </a:rPr>
                        <a:t>cllents</a:t>
                      </a:r>
                      <a:r>
                        <a:rPr lang="en-GB" sz="1100" dirty="0" smtClean="0">
                          <a:solidFill>
                            <a:srgbClr val="000000"/>
                          </a:solidFill>
                          <a:latin typeface="Helvetica"/>
                          <a:ea typeface="Times New Roman"/>
                          <a:cs typeface="Helvetica"/>
                        </a:rPr>
                        <a:t> through method interfaces. Clients</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access the functionality of servers by sending requests via the broker.</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A broker's tasks include locating the appropriate server, forwarding</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the request to the server and transmitting results and exceptions</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back to the client.. </a:t>
                      </a:r>
                      <a:endParaRPr lang="en-GB" sz="1100" dirty="0">
                        <a:solidFill>
                          <a:srgbClr val="000000"/>
                        </a:solidFill>
                        <a:latin typeface="Helvetica"/>
                        <a:ea typeface="Times New Roman"/>
                        <a:cs typeface="Helvetica"/>
                      </a:endParaRPr>
                    </a:p>
                  </a:txBody>
                  <a:tcPr marL="77771" marR="77771" marT="0" marB="0"/>
                </a:tc>
              </a:tr>
              <a:tr h="32004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Example</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smtClean="0">
                          <a:solidFill>
                            <a:srgbClr val="000000"/>
                          </a:solidFill>
                          <a:latin typeface="Helvetica"/>
                          <a:ea typeface="Times New Roman"/>
                          <a:cs typeface="Helvetica"/>
                        </a:rPr>
                        <a:t>CORBA, COM</a:t>
                      </a:r>
                      <a:endParaRPr lang="en-GB" sz="1100" dirty="0">
                        <a:solidFill>
                          <a:srgbClr val="000000"/>
                        </a:solidFill>
                        <a:latin typeface="Helvetica"/>
                        <a:ea typeface="Times New Roman"/>
                        <a:cs typeface="Helvetica"/>
                      </a:endParaRPr>
                    </a:p>
                  </a:txBody>
                  <a:tcPr marL="77771" marR="77771" marT="0" marB="0"/>
                </a:tc>
              </a:tr>
              <a:tr h="48006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When used</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smtClean="0">
                          <a:solidFill>
                            <a:srgbClr val="000000"/>
                          </a:solidFill>
                          <a:latin typeface="Helvetica"/>
                          <a:ea typeface="Times New Roman"/>
                          <a:cs typeface="Helvetica"/>
                        </a:rPr>
                        <a:t>Your environment is a distributed and possibly heterogeneous system</a:t>
                      </a:r>
                      <a:r>
                        <a:rPr lang="en-GB" sz="1100" baseline="0" dirty="0" smtClean="0">
                          <a:solidFill>
                            <a:srgbClr val="000000"/>
                          </a:solidFill>
                          <a:latin typeface="Helvetica"/>
                          <a:ea typeface="Times New Roman"/>
                          <a:cs typeface="Helvetica"/>
                        </a:rPr>
                        <a:t> </a:t>
                      </a:r>
                      <a:r>
                        <a:rPr lang="en-GB" sz="1100" dirty="0" smtClean="0">
                          <a:solidFill>
                            <a:srgbClr val="000000"/>
                          </a:solidFill>
                          <a:latin typeface="Helvetica"/>
                          <a:ea typeface="Times New Roman"/>
                          <a:cs typeface="Helvetica"/>
                        </a:rPr>
                        <a:t>with independent cooperating components..</a:t>
                      </a:r>
                      <a:endParaRPr lang="en-GB" sz="1100" dirty="0">
                        <a:solidFill>
                          <a:srgbClr val="000000"/>
                        </a:solidFill>
                        <a:latin typeface="Helvetica"/>
                        <a:ea typeface="Times New Roman"/>
                        <a:cs typeface="Helvetica"/>
                      </a:endParaRPr>
                    </a:p>
                  </a:txBody>
                  <a:tcPr marL="77771" marR="77771" marT="0" marB="0"/>
                </a:tc>
              </a:tr>
              <a:tr h="64008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Advantages</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smtClean="0">
                          <a:solidFill>
                            <a:srgbClr val="000000"/>
                          </a:solidFill>
                          <a:latin typeface="Helvetica"/>
                          <a:ea typeface="Times New Roman"/>
                          <a:cs typeface="Helvetica"/>
                        </a:rPr>
                        <a:t>Location Transparency, Changeability and extensibility of components, Portability of a Broker system, Reusability.</a:t>
                      </a:r>
                      <a:endParaRPr lang="en-GB" sz="1100" dirty="0">
                        <a:solidFill>
                          <a:srgbClr val="000000"/>
                        </a:solidFill>
                        <a:latin typeface="Helvetica"/>
                        <a:ea typeface="Times New Roman"/>
                        <a:cs typeface="Helvetica"/>
                      </a:endParaRPr>
                    </a:p>
                  </a:txBody>
                  <a:tcPr marL="77771" marR="77771" marT="0" marB="0"/>
                </a:tc>
              </a:tr>
              <a:tr h="800100">
                <a:tc>
                  <a:txBody>
                    <a:bodyPr/>
                    <a:lstStyle/>
                    <a:p>
                      <a:pPr algn="just">
                        <a:spcAft>
                          <a:spcPts val="0"/>
                        </a:spcAft>
                        <a:tabLst>
                          <a:tab pos="342900" algn="l"/>
                          <a:tab pos="685800" algn="l"/>
                          <a:tab pos="1028700" algn="l"/>
                        </a:tabLst>
                      </a:pPr>
                      <a:r>
                        <a:rPr lang="en-GB" sz="1100" b="1">
                          <a:solidFill>
                            <a:srgbClr val="000000"/>
                          </a:solidFill>
                          <a:latin typeface="Helvetica"/>
                          <a:ea typeface="Times New Roman"/>
                          <a:cs typeface="Helvetica"/>
                        </a:rPr>
                        <a:t>Disadvantages</a:t>
                      </a:r>
                      <a:endParaRPr lang="en-GB" sz="1100">
                        <a:solidFill>
                          <a:srgbClr val="000000"/>
                        </a:solidFill>
                        <a:latin typeface="Helvetica"/>
                        <a:ea typeface="Times New Roman"/>
                        <a:cs typeface="Helvetica"/>
                      </a:endParaRPr>
                    </a:p>
                  </a:txBody>
                  <a:tcPr marL="77771" marR="77771" marT="0" marB="0"/>
                </a:tc>
                <a:tc>
                  <a:txBody>
                    <a:bodyPr/>
                    <a:lstStyle/>
                    <a:p>
                      <a:pPr algn="just">
                        <a:spcAft>
                          <a:spcPts val="0"/>
                        </a:spcAft>
                        <a:tabLst>
                          <a:tab pos="342900" algn="l"/>
                          <a:tab pos="685800" algn="l"/>
                          <a:tab pos="1028700" algn="l"/>
                        </a:tabLst>
                      </a:pPr>
                      <a:r>
                        <a:rPr lang="en-GB" sz="1100" dirty="0" smtClean="0">
                          <a:solidFill>
                            <a:srgbClr val="000000"/>
                          </a:solidFill>
                          <a:latin typeface="Helvetica"/>
                          <a:ea typeface="Times New Roman"/>
                          <a:cs typeface="Helvetica"/>
                        </a:rPr>
                        <a:t>Restricted </a:t>
                      </a:r>
                      <a:r>
                        <a:rPr lang="en-GB" sz="1100" dirty="0" err="1" smtClean="0">
                          <a:solidFill>
                            <a:srgbClr val="000000"/>
                          </a:solidFill>
                          <a:latin typeface="Helvetica"/>
                          <a:ea typeface="Times New Roman"/>
                          <a:cs typeface="Helvetica"/>
                        </a:rPr>
                        <a:t>effiency</a:t>
                      </a:r>
                      <a:r>
                        <a:rPr lang="en-GB" sz="1100" dirty="0" smtClean="0">
                          <a:solidFill>
                            <a:srgbClr val="000000"/>
                          </a:solidFill>
                          <a:latin typeface="Helvetica"/>
                          <a:ea typeface="Times New Roman"/>
                          <a:cs typeface="Helvetica"/>
                        </a:rPr>
                        <a:t>, Lower fault tolerance, Testing and Debugging.</a:t>
                      </a:r>
                      <a:endParaRPr lang="en-GB" sz="1100" dirty="0">
                        <a:solidFill>
                          <a:srgbClr val="000000"/>
                        </a:solidFill>
                        <a:latin typeface="Helvetica"/>
                        <a:ea typeface="Times New Roman"/>
                        <a:cs typeface="Helvetica"/>
                      </a:endParaRPr>
                    </a:p>
                  </a:txBody>
                  <a:tcPr marL="77771" marR="77771" marT="0" marB="0"/>
                </a:tc>
              </a:tr>
            </a:tbl>
          </a:graphicData>
        </a:graphic>
      </p:graphicFrame>
    </p:spTree>
    <p:extLst>
      <p:ext uri="{BB962C8B-B14F-4D97-AF65-F5344CB8AC3E}">
        <p14:creationId xmlns:p14="http://schemas.microsoft.com/office/powerpoint/2010/main" val="284974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Collaboration - </a:t>
            </a:r>
            <a:r>
              <a:rPr lang="fr-FR" dirty="0" err="1" smtClean="0"/>
              <a:t>Responsibilities</a:t>
            </a:r>
            <a:endParaRPr lang="en-GB" dirty="0"/>
          </a:p>
        </p:txBody>
      </p:sp>
      <p:sp>
        <p:nvSpPr>
          <p:cNvPr id="3" name="Espace réservé du contenu 2"/>
          <p:cNvSpPr>
            <a:spLocks noGrp="1"/>
          </p:cNvSpPr>
          <p:nvPr>
            <p:ph sz="quarter" idx="13"/>
          </p:nvPr>
        </p:nvSpPr>
        <p:spPr/>
        <p:txBody>
          <a:bodyPr/>
          <a:lstStyle/>
          <a:p>
            <a:endParaRPr lang="en-GB"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620" y="3196672"/>
            <a:ext cx="2592288" cy="193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5503"/>
            <a:ext cx="6023651" cy="207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944" y="3196672"/>
            <a:ext cx="2808312" cy="191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85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Communications</a:t>
            </a:r>
            <a:endParaRPr lang="en-GB" dirty="0"/>
          </a:p>
        </p:txBody>
      </p:sp>
      <p:sp>
        <p:nvSpPr>
          <p:cNvPr id="3" name="Espace réservé du contenu 2"/>
          <p:cNvSpPr>
            <a:spLocks noGrp="1"/>
          </p:cNvSpPr>
          <p:nvPr>
            <p:ph sz="quarter" idx="13"/>
          </p:nvPr>
        </p:nvSpPr>
        <p:spPr/>
        <p:txBody>
          <a:bodyPr/>
          <a:lstStyle/>
          <a:p>
            <a:endParaRPr lang="en-GB"/>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9622"/>
            <a:ext cx="582930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060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Scenarios</a:t>
            </a:r>
            <a:endParaRPr lang="en-GB" dirty="0"/>
          </a:p>
        </p:txBody>
      </p:sp>
      <p:sp>
        <p:nvSpPr>
          <p:cNvPr id="3" name="Espace réservé du contenu 2"/>
          <p:cNvSpPr>
            <a:spLocks noGrp="1"/>
          </p:cNvSpPr>
          <p:nvPr>
            <p:ph sz="quarter" idx="13"/>
          </p:nvPr>
        </p:nvSpPr>
        <p:spPr/>
        <p:txBody>
          <a:bodyPr/>
          <a:lstStyle/>
          <a:p>
            <a:endParaRPr lang="en-GB"/>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7654"/>
            <a:ext cx="3951101"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38244"/>
            <a:ext cx="4886350" cy="48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501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Example</a:t>
            </a:r>
            <a:endParaRPr lang="en-GB" dirty="0"/>
          </a:p>
        </p:txBody>
      </p:sp>
      <p:sp>
        <p:nvSpPr>
          <p:cNvPr id="3" name="Espace réservé du contenu 2"/>
          <p:cNvSpPr>
            <a:spLocks noGrp="1"/>
          </p:cNvSpPr>
          <p:nvPr>
            <p:ph sz="quarter" idx="13"/>
          </p:nvPr>
        </p:nvSpPr>
        <p:spPr/>
        <p:txBody>
          <a:bodyPr/>
          <a:lstStyle/>
          <a:p>
            <a:endParaRPr lang="en-GB"/>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1401777"/>
            <a:ext cx="6866229"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091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patterns</a:t>
            </a:r>
            <a:endParaRPr lang="en-GB" dirty="0"/>
          </a:p>
        </p:txBody>
      </p:sp>
      <p:sp>
        <p:nvSpPr>
          <p:cNvPr id="3" name="Espace réservé du contenu 2"/>
          <p:cNvSpPr>
            <a:spLocks noGrp="1"/>
          </p:cNvSpPr>
          <p:nvPr>
            <p:ph sz="quarter" idx="13"/>
          </p:nvPr>
        </p:nvSpPr>
        <p:spPr/>
        <p:txBody>
          <a:bodyPr/>
          <a:lstStyle/>
          <a:p>
            <a:r>
              <a:rPr lang="fr-FR" dirty="0" err="1" smtClean="0"/>
              <a:t>Blackboard</a:t>
            </a:r>
            <a:endParaRPr lang="fr-FR" dirty="0" smtClean="0"/>
          </a:p>
          <a:p>
            <a:r>
              <a:rPr lang="fr-FR" dirty="0" err="1" smtClean="0"/>
              <a:t>Presentation</a:t>
            </a:r>
            <a:r>
              <a:rPr lang="fr-FR" dirty="0" smtClean="0"/>
              <a:t>-Abstraction-Control</a:t>
            </a:r>
          </a:p>
          <a:p>
            <a:r>
              <a:rPr lang="fr-FR" dirty="0" err="1" smtClean="0"/>
              <a:t>Microkernel</a:t>
            </a:r>
            <a:endParaRPr lang="fr-FR" dirty="0" smtClean="0"/>
          </a:p>
          <a:p>
            <a:r>
              <a:rPr lang="fr-FR" dirty="0" err="1" smtClean="0"/>
              <a:t>Reflection</a:t>
            </a:r>
            <a:endParaRPr lang="fr-FR" smtClean="0"/>
          </a:p>
          <a:p>
            <a:endParaRPr lang="en-GB"/>
          </a:p>
        </p:txBody>
      </p:sp>
    </p:spTree>
    <p:extLst>
      <p:ext uri="{BB962C8B-B14F-4D97-AF65-F5344CB8AC3E}">
        <p14:creationId xmlns:p14="http://schemas.microsoft.com/office/powerpoint/2010/main" val="1020931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48</a:t>
            </a:fld>
            <a:endParaRPr lang="en-US"/>
          </a:p>
        </p:txBody>
      </p:sp>
      <p:sp>
        <p:nvSpPr>
          <p:cNvPr id="137219" name="Rectangle 3"/>
          <p:cNvSpPr>
            <a:spLocks noGrp="1" noChangeArrowheads="1"/>
          </p:cNvSpPr>
          <p:nvPr>
            <p:ph sz="quarter" idx="13"/>
          </p:nvPr>
        </p:nvSpPr>
        <p:spPr/>
        <p:txBody>
          <a:bodyPr lIns="91797" tIns="45898" rIns="91797" bIns="45898">
            <a:normAutofit fontScale="92500" lnSpcReduction="20000"/>
          </a:bodyPr>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Tree>
    <p:extLst>
      <p:ext uri="{BB962C8B-B14F-4D97-AF65-F5344CB8AC3E}">
        <p14:creationId xmlns:p14="http://schemas.microsoft.com/office/powerpoint/2010/main" val="4051120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49</a:t>
            </a:fld>
            <a:endParaRPr lang="en-US"/>
          </a:p>
        </p:txBody>
      </p:sp>
      <p:sp>
        <p:nvSpPr>
          <p:cNvPr id="138243" name="Rectangle 3"/>
          <p:cNvSpPr>
            <a:spLocks noGrp="1" noChangeArrowheads="1"/>
          </p:cNvSpPr>
          <p:nvPr>
            <p:ph sz="quarter" idx="13"/>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Tree>
    <p:extLst>
      <p:ext uri="{BB962C8B-B14F-4D97-AF65-F5344CB8AC3E}">
        <p14:creationId xmlns:p14="http://schemas.microsoft.com/office/powerpoint/2010/main" val="89941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a:t>
            </a:r>
            <a:r>
              <a:rPr lang="fr-FR" dirty="0" err="1" smtClean="0"/>
              <a:t>analysis</a:t>
            </a:r>
            <a:endParaRPr lang="en-GB" dirty="0"/>
          </a:p>
        </p:txBody>
      </p:sp>
      <p:sp>
        <p:nvSpPr>
          <p:cNvPr id="3" name="Espace réservé du contenu 2"/>
          <p:cNvSpPr>
            <a:spLocks noGrp="1"/>
          </p:cNvSpPr>
          <p:nvPr>
            <p:ph sz="quarter" idx="13"/>
          </p:nvPr>
        </p:nvSpPr>
        <p:spPr/>
        <p:txBody>
          <a:bodyPr/>
          <a:lstStyle/>
          <a:p>
            <a:r>
              <a:rPr lang="fr-FR" dirty="0" smtClean="0"/>
              <a:t>Investigation</a:t>
            </a:r>
          </a:p>
          <a:p>
            <a:pPr lvl="1"/>
            <a:r>
              <a:rPr lang="fr-FR" dirty="0" err="1" smtClean="0"/>
              <a:t>Identify</a:t>
            </a:r>
            <a:r>
              <a:rPr lang="fr-FR" dirty="0" smtClean="0"/>
              <a:t> </a:t>
            </a:r>
            <a:r>
              <a:rPr lang="fr-FR" dirty="0" err="1" smtClean="0"/>
              <a:t>functional</a:t>
            </a:r>
            <a:r>
              <a:rPr lang="fr-FR" dirty="0" smtClean="0"/>
              <a:t> and non </a:t>
            </a:r>
            <a:r>
              <a:rPr lang="fr-FR" dirty="0" err="1" smtClean="0"/>
              <a:t>functional</a:t>
            </a:r>
            <a:r>
              <a:rPr lang="fr-FR" dirty="0" smtClean="0"/>
              <a:t> </a:t>
            </a:r>
            <a:r>
              <a:rPr lang="fr-FR" dirty="0" err="1" smtClean="0"/>
              <a:t>requirements</a:t>
            </a:r>
            <a:r>
              <a:rPr lang="fr-FR" dirty="0" smtClean="0"/>
              <a:t> </a:t>
            </a:r>
            <a:r>
              <a:rPr lang="fr-FR" dirty="0" err="1" smtClean="0"/>
              <a:t>that</a:t>
            </a:r>
            <a:r>
              <a:rPr lang="fr-FR" dirty="0" smtClean="0"/>
              <a:t> have an impact on system design</a:t>
            </a:r>
            <a:endParaRPr lang="en-GB" dirty="0" smtClean="0"/>
          </a:p>
          <a:p>
            <a:r>
              <a:rPr lang="fr-FR" dirty="0" smtClean="0"/>
              <a:t>Design</a:t>
            </a:r>
          </a:p>
          <a:p>
            <a:pPr lvl="1"/>
            <a:r>
              <a:rPr lang="fr-FR" dirty="0" err="1" smtClean="0"/>
              <a:t>Resolution</a:t>
            </a:r>
            <a:r>
              <a:rPr lang="fr-FR" dirty="0" smtClean="0"/>
              <a:t> of </a:t>
            </a:r>
            <a:r>
              <a:rPr lang="fr-FR" dirty="0" err="1" smtClean="0"/>
              <a:t>these</a:t>
            </a:r>
            <a:r>
              <a:rPr lang="fr-FR" dirty="0" smtClean="0"/>
              <a:t> forces and </a:t>
            </a:r>
            <a:r>
              <a:rPr lang="fr-FR" dirty="0" err="1" smtClean="0"/>
              <a:t>requirements</a:t>
            </a:r>
            <a:r>
              <a:rPr lang="fr-FR" dirty="0" smtClean="0"/>
              <a:t> in the design of software, hardware, </a:t>
            </a:r>
            <a:r>
              <a:rPr lang="fr-FR" dirty="0" err="1" smtClean="0"/>
              <a:t>operations</a:t>
            </a:r>
            <a:r>
              <a:rPr lang="fr-FR" dirty="0" smtClean="0"/>
              <a:t>, </a:t>
            </a:r>
            <a:r>
              <a:rPr lang="fr-FR" dirty="0" err="1" smtClean="0"/>
              <a:t>policies</a:t>
            </a:r>
            <a:r>
              <a:rPr lang="fr-FR" dirty="0" smtClean="0"/>
              <a:t>,…</a:t>
            </a:r>
          </a:p>
        </p:txBody>
      </p:sp>
    </p:spTree>
    <p:extLst>
      <p:ext uri="{BB962C8B-B14F-4D97-AF65-F5344CB8AC3E}">
        <p14:creationId xmlns:p14="http://schemas.microsoft.com/office/powerpoint/2010/main" val="2231912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50</a:t>
            </a:fld>
            <a:endParaRPr lang="en-US"/>
          </a:p>
        </p:txBody>
      </p:sp>
      <p:sp>
        <p:nvSpPr>
          <p:cNvPr id="139267" name="Rectangle 3"/>
          <p:cNvSpPr>
            <a:spLocks noGrp="1" noChangeArrowheads="1"/>
          </p:cNvSpPr>
          <p:nvPr>
            <p:ph sz="quarter" idx="13"/>
          </p:nvPr>
        </p:nvSpPr>
        <p:spPr/>
        <p:txBody>
          <a:bodyPr>
            <a:normAutofit fontScale="62500" lnSpcReduction="20000"/>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Tree>
    <p:extLst>
      <p:ext uri="{BB962C8B-B14F-4D97-AF65-F5344CB8AC3E}">
        <p14:creationId xmlns:p14="http://schemas.microsoft.com/office/powerpoint/2010/main" val="13113305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51</a:t>
            </a:fld>
            <a:endParaRPr lang="en-US"/>
          </a:p>
        </p:txBody>
      </p:sp>
      <p:sp>
        <p:nvSpPr>
          <p:cNvPr id="140291" name="Rectangle 3"/>
          <p:cNvSpPr>
            <a:spLocks noGrp="1" noChangeArrowheads="1"/>
          </p:cNvSpPr>
          <p:nvPr>
            <p:ph sz="quarter" idx="13"/>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Tree>
    <p:extLst>
      <p:ext uri="{BB962C8B-B14F-4D97-AF65-F5344CB8AC3E}">
        <p14:creationId xmlns:p14="http://schemas.microsoft.com/office/powerpoint/2010/main" val="3861701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52</a:t>
            </a:fld>
            <a:endParaRPr lang="en-US"/>
          </a:p>
        </p:txBody>
      </p:sp>
      <p:sp>
        <p:nvSpPr>
          <p:cNvPr id="144387" name="Rectangle 3"/>
          <p:cNvSpPr>
            <a:spLocks noGrp="1" noChangeArrowheads="1"/>
          </p:cNvSpPr>
          <p:nvPr>
            <p:ph sz="quarter" idx="13"/>
          </p:nvPr>
        </p:nvSpPr>
        <p:spPr/>
        <p:txBody>
          <a:bodyPr lIns="91797" tIns="45898" rIns="91797" bIns="45898">
            <a:normAutofit fontScale="92500"/>
          </a:bodyPr>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Tree>
    <p:extLst>
      <p:ext uri="{BB962C8B-B14F-4D97-AF65-F5344CB8AC3E}">
        <p14:creationId xmlns:p14="http://schemas.microsoft.com/office/powerpoint/2010/main" val="721440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of transaction processing applications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53</a:t>
            </a:fld>
            <a:endParaRPr lang="en-US"/>
          </a:p>
        </p:txBody>
      </p:sp>
      <p:sp>
        <p:nvSpPr>
          <p:cNvPr id="7" name="Espace réservé du contenu 6"/>
          <p:cNvSpPr>
            <a:spLocks noGrp="1"/>
          </p:cNvSpPr>
          <p:nvPr>
            <p:ph sz="quarter" idx="13"/>
          </p:nvPr>
        </p:nvSpPr>
        <p:spPr/>
        <p:txBody>
          <a:bodyPr/>
          <a:lstStyle/>
          <a:p>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47900"/>
            <a:ext cx="7961185" cy="97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88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software architecture of an ATM system</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9622"/>
            <a:ext cx="6494810" cy="308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0220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55</a:t>
            </a:fld>
            <a:endParaRPr lang="en-US"/>
          </a:p>
        </p:txBody>
      </p:sp>
      <p:sp>
        <p:nvSpPr>
          <p:cNvPr id="146435" name="Rectangle 3"/>
          <p:cNvSpPr>
            <a:spLocks noGrp="1" noChangeArrowheads="1"/>
          </p:cNvSpPr>
          <p:nvPr>
            <p:ph sz="quarter" idx="13"/>
          </p:nvPr>
        </p:nvSpPr>
        <p:spPr/>
        <p:txBody>
          <a:bodyPr lIns="91797" tIns="45898" rIns="91797" bIns="45898">
            <a:normAutofit fontScale="85000" lnSpcReduction="20000"/>
          </a:bodyPr>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Tree>
    <p:extLst>
      <p:ext uri="{BB962C8B-B14F-4D97-AF65-F5344CB8AC3E}">
        <p14:creationId xmlns:p14="http://schemas.microsoft.com/office/powerpoint/2010/main" val="1043685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information system architecture</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75606"/>
            <a:ext cx="4921117" cy="3503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0621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152" y="1328738"/>
            <a:ext cx="5306987" cy="340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78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58</a:t>
            </a:fld>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Tree>
    <p:extLst>
      <p:ext uri="{BB962C8B-B14F-4D97-AF65-F5344CB8AC3E}">
        <p14:creationId xmlns:p14="http://schemas.microsoft.com/office/powerpoint/2010/main" val="7659855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59</a:t>
            </a:fld>
            <a:endParaRPr lang="en-US"/>
          </a:p>
        </p:txBody>
      </p:sp>
    </p:spTree>
    <p:extLst>
      <p:ext uri="{BB962C8B-B14F-4D97-AF65-F5344CB8AC3E}">
        <p14:creationId xmlns:p14="http://schemas.microsoft.com/office/powerpoint/2010/main" val="3068211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Construction </a:t>
            </a:r>
            <a:r>
              <a:rPr lang="fr-FR" dirty="0" err="1" smtClean="0"/>
              <a:t>analogy</a:t>
            </a:r>
            <a:endParaRPr lang="en-GB" dirty="0"/>
          </a:p>
        </p:txBody>
      </p:sp>
      <p:sp>
        <p:nvSpPr>
          <p:cNvPr id="3" name="Espace réservé du contenu 2"/>
          <p:cNvSpPr>
            <a:spLocks noGrp="1"/>
          </p:cNvSpPr>
          <p:nvPr>
            <p:ph sz="quarter" idx="13"/>
          </p:nvPr>
        </p:nvSpPr>
        <p:spPr/>
        <p:txBody>
          <a:bodyPr/>
          <a:lstStyle/>
          <a:p>
            <a:r>
              <a:rPr lang="fr-FR" dirty="0" smtClean="0"/>
              <a:t>Architecture</a:t>
            </a:r>
          </a:p>
          <a:p>
            <a:pPr lvl="1"/>
            <a:r>
              <a:rPr lang="fr-FR" dirty="0" smtClean="0"/>
              <a:t>Programs and relations </a:t>
            </a:r>
            <a:r>
              <a:rPr lang="fr-FR" dirty="0" err="1" smtClean="0"/>
              <a:t>between</a:t>
            </a:r>
            <a:r>
              <a:rPr lang="fr-FR" dirty="0" smtClean="0"/>
              <a:t> programs and </a:t>
            </a:r>
            <a:r>
              <a:rPr lang="fr-FR" dirty="0" err="1" smtClean="0"/>
              <a:t>their</a:t>
            </a:r>
            <a:r>
              <a:rPr lang="fr-FR" dirty="0" smtClean="0"/>
              <a:t> components</a:t>
            </a:r>
          </a:p>
          <a:p>
            <a:r>
              <a:rPr lang="fr-FR" dirty="0" smtClean="0"/>
              <a:t>Urbanisation (not </a:t>
            </a:r>
            <a:r>
              <a:rPr lang="fr-FR" dirty="0" err="1" smtClean="0"/>
              <a:t>seen</a:t>
            </a:r>
            <a:r>
              <a:rPr lang="fr-FR" dirty="0" smtClean="0"/>
              <a:t> </a:t>
            </a:r>
            <a:r>
              <a:rPr lang="fr-FR" dirty="0" err="1" smtClean="0"/>
              <a:t>here</a:t>
            </a:r>
            <a:r>
              <a:rPr lang="fr-FR" dirty="0" smtClean="0"/>
              <a:t>)</a:t>
            </a:r>
          </a:p>
          <a:p>
            <a:pPr lvl="1"/>
            <a:r>
              <a:rPr lang="fr-FR" dirty="0" smtClean="0"/>
              <a:t>Architecture in the large</a:t>
            </a:r>
          </a:p>
          <a:p>
            <a:pPr lvl="1"/>
            <a:r>
              <a:rPr lang="fr-FR" dirty="0" smtClean="0"/>
              <a:t>Enterprise </a:t>
            </a:r>
            <a:r>
              <a:rPr lang="fr-FR" dirty="0" err="1" smtClean="0"/>
              <a:t>systems</a:t>
            </a:r>
            <a:endParaRPr lang="en-GB" dirty="0"/>
          </a:p>
        </p:txBody>
      </p:sp>
    </p:spTree>
    <p:extLst>
      <p:ext uri="{BB962C8B-B14F-4D97-AF65-F5344CB8AC3E}">
        <p14:creationId xmlns:p14="http://schemas.microsoft.com/office/powerpoint/2010/main" val="744688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60</a:t>
            </a:fld>
            <a:endParaRPr lang="en-US"/>
          </a:p>
        </p:txBody>
      </p:sp>
      <p:sp>
        <p:nvSpPr>
          <p:cNvPr id="160771" name="Rectangle 3"/>
          <p:cNvSpPr>
            <a:spLocks noGrp="1" noChangeArrowheads="1"/>
          </p:cNvSpPr>
          <p:nvPr>
            <p:ph sz="quarter" idx="13"/>
          </p:nvPr>
        </p:nvSpPr>
        <p:spPr/>
        <p:txBody>
          <a:bodyPr lIns="91797" tIns="45898" rIns="91797" bIns="45898">
            <a:normAutofit/>
          </a:bodyPr>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Tree>
    <p:extLst>
      <p:ext uri="{BB962C8B-B14F-4D97-AF65-F5344CB8AC3E}">
        <p14:creationId xmlns:p14="http://schemas.microsoft.com/office/powerpoint/2010/main" val="1602155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a language processing system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91630"/>
            <a:ext cx="4980146" cy="3448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99174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62</a:t>
            </a:fld>
            <a:endParaRPr lang="en-US"/>
          </a:p>
        </p:txBody>
      </p:sp>
      <p:sp>
        <p:nvSpPr>
          <p:cNvPr id="3" name="Content Placeholder 2"/>
          <p:cNvSpPr>
            <a:spLocks noGrp="1"/>
          </p:cNvSpPr>
          <p:nvPr>
            <p:ph sz="quarter" idx="13"/>
          </p:nvPr>
        </p:nvSpPr>
        <p:spPr/>
        <p:txBody>
          <a:bodyPr>
            <a:normAutofit fontScale="85000" lnSpcReduction="20000"/>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Tree>
    <p:extLst>
      <p:ext uri="{BB962C8B-B14F-4D97-AF65-F5344CB8AC3E}">
        <p14:creationId xmlns:p14="http://schemas.microsoft.com/office/powerpoint/2010/main" val="38713141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63</a:t>
            </a:fld>
            <a:endParaRPr lang="en-US"/>
          </a:p>
        </p:txBody>
      </p:sp>
      <p:sp>
        <p:nvSpPr>
          <p:cNvPr id="3" name="Content Placeholder 2"/>
          <p:cNvSpPr>
            <a:spLocks noGrp="1"/>
          </p:cNvSpPr>
          <p:nvPr>
            <p:ph sz="quarter" idx="13"/>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Tree>
    <p:extLst>
      <p:ext uri="{BB962C8B-B14F-4D97-AF65-F5344CB8AC3E}">
        <p14:creationId xmlns:p14="http://schemas.microsoft.com/office/powerpoint/2010/main" val="26193887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pipe and filter compiler architecture</a:t>
            </a:r>
            <a:r>
              <a:rPr lang="en-GB" dirty="0" smtClean="0"/>
              <a:t> </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27459"/>
            <a:ext cx="7597104" cy="2566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131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repository architecture for a language processing system</a:t>
            </a:r>
            <a:endParaRPr lang="en-US" dirty="0"/>
          </a:p>
        </p:txBody>
      </p:sp>
      <p:sp>
        <p:nvSpPr>
          <p:cNvPr id="5" name="Slide Number Placeholder 4"/>
          <p:cNvSpPr>
            <a:spLocks noGrp="1"/>
          </p:cNvSpPr>
          <p:nvPr>
            <p:ph type="sldNum" sz="quarter" idx="12"/>
          </p:nvPr>
        </p:nvSpPr>
        <p:spPr/>
        <p:txBody>
          <a:bodyPr>
            <a:normAutofit fontScale="47500" lnSpcReduction="20000"/>
          </a:bodyPr>
          <a:lstStyle/>
          <a:p>
            <a:fld id="{EC33B370-F672-B743-B3AF-248A63C17270}"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3" name="Espace réservé du contenu 2"/>
          <p:cNvSpPr>
            <a:spLocks noGrp="1"/>
          </p:cNvSpPr>
          <p:nvPr>
            <p:ph idx="1"/>
          </p:nvPr>
        </p:nvSpPr>
        <p:spPr/>
        <p:txBody>
          <a:bodyPr/>
          <a:lstStyle/>
          <a:p>
            <a:endParaRPr lang="en-GB"/>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48503"/>
            <a:ext cx="6521121"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4290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normAutofit fontScale="47500" lnSpcReduction="20000"/>
          </a:bodyPr>
          <a:lstStyle/>
          <a:p>
            <a:fld id="{EC33B370-F672-B743-B3AF-248A63C17270}" type="slidenum">
              <a:rPr lang="en-US" smtClean="0"/>
              <a:pPr/>
              <a:t>66</a:t>
            </a:fld>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Tree>
    <p:extLst>
      <p:ext uri="{BB962C8B-B14F-4D97-AF65-F5344CB8AC3E}">
        <p14:creationId xmlns:p14="http://schemas.microsoft.com/office/powerpoint/2010/main" val="388815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Explicit architecture</a:t>
            </a:r>
            <a:endParaRPr lang="en-GB" dirty="0"/>
          </a:p>
        </p:txBody>
      </p:sp>
      <p:sp>
        <p:nvSpPr>
          <p:cNvPr id="3" name="Espace réservé du contenu 2"/>
          <p:cNvSpPr>
            <a:spLocks noGrp="1"/>
          </p:cNvSpPr>
          <p:nvPr>
            <p:ph sz="quarter" idx="13"/>
          </p:nvPr>
        </p:nvSpPr>
        <p:spPr/>
        <p:txBody>
          <a:bodyPr>
            <a:normAutofit fontScale="92500" lnSpcReduction="20000"/>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4" name="ZoneTexte 3"/>
          <p:cNvSpPr txBox="1"/>
          <p:nvPr/>
        </p:nvSpPr>
        <p:spPr>
          <a:xfrm>
            <a:off x="6656041" y="4659982"/>
            <a:ext cx="527709" cy="369332"/>
          </a:xfrm>
          <a:prstGeom prst="rect">
            <a:avLst/>
          </a:prstGeom>
          <a:noFill/>
        </p:spPr>
        <p:txBody>
          <a:bodyPr wrap="none" rtlCol="0">
            <a:spAutoFit/>
          </a:bodyPr>
          <a:lstStyle/>
          <a:p>
            <a:r>
              <a:rPr lang="fr-FR" dirty="0" smtClean="0"/>
              <a:t>SE9</a:t>
            </a:r>
            <a:endParaRPr lang="en-GB" dirty="0"/>
          </a:p>
        </p:txBody>
      </p:sp>
    </p:spTree>
    <p:extLst>
      <p:ext uri="{BB962C8B-B14F-4D97-AF65-F5344CB8AC3E}">
        <p14:creationId xmlns:p14="http://schemas.microsoft.com/office/powerpoint/2010/main" val="350821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Architectural </a:t>
            </a:r>
            <a:r>
              <a:rPr lang="fr-FR" dirty="0" err="1" smtClean="0"/>
              <a:t>representation</a:t>
            </a:r>
            <a:endParaRPr lang="en-GB" dirty="0"/>
          </a:p>
        </p:txBody>
      </p:sp>
      <p:sp>
        <p:nvSpPr>
          <p:cNvPr id="3" name="Espace réservé du contenu 2"/>
          <p:cNvSpPr>
            <a:spLocks noGrp="1"/>
          </p:cNvSpPr>
          <p:nvPr>
            <p:ph sz="quarter" idx="13"/>
          </p:nvPr>
        </p:nvSpPr>
        <p:spPr/>
        <p:txBody>
          <a:bodyPr/>
          <a:lstStyle/>
          <a:p>
            <a:r>
              <a:rPr lang="fr-FR" dirty="0" smtClean="0"/>
              <a:t>Box and </a:t>
            </a:r>
            <a:r>
              <a:rPr lang="fr-FR" dirty="0" err="1" smtClean="0"/>
              <a:t>lines</a:t>
            </a:r>
            <a:endParaRPr lang="fr-FR" dirty="0" smtClean="0"/>
          </a:p>
          <a:p>
            <a:r>
              <a:rPr lang="fr-FR" dirty="0" smtClean="0"/>
              <a:t>Component </a:t>
            </a:r>
            <a:r>
              <a:rPr lang="fr-FR" dirty="0" err="1" smtClean="0"/>
              <a:t>diagrams</a:t>
            </a:r>
            <a:endParaRPr lang="fr-FR" dirty="0" smtClean="0"/>
          </a:p>
          <a:p>
            <a:r>
              <a:rPr lang="fr-FR" dirty="0" smtClean="0"/>
              <a:t>Architectural </a:t>
            </a:r>
            <a:r>
              <a:rPr lang="fr-FR" dirty="0" err="1" smtClean="0"/>
              <a:t>models</a:t>
            </a:r>
            <a:endParaRPr lang="en-GB" dirty="0"/>
          </a:p>
        </p:txBody>
      </p:sp>
    </p:spTree>
    <p:extLst>
      <p:ext uri="{BB962C8B-B14F-4D97-AF65-F5344CB8AC3E}">
        <p14:creationId xmlns:p14="http://schemas.microsoft.com/office/powerpoint/2010/main" val="158635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Component </a:t>
            </a:r>
            <a:r>
              <a:rPr lang="fr-FR" dirty="0" err="1" smtClean="0"/>
              <a:t>Diagram</a:t>
            </a:r>
            <a:endParaRPr lang="en-GB" dirty="0"/>
          </a:p>
        </p:txBody>
      </p:sp>
      <p:sp>
        <p:nvSpPr>
          <p:cNvPr id="3" name="Espace réservé du contenu 2"/>
          <p:cNvSpPr>
            <a:spLocks noGrp="1"/>
          </p:cNvSpPr>
          <p:nvPr>
            <p:ph sz="quarter" idx="13"/>
          </p:nvPr>
        </p:nvSpPr>
        <p:spPr/>
        <p:txBody>
          <a:bodyPr/>
          <a:lstStyle/>
          <a:p>
            <a:endParaRPr lang="en-GB" dirty="0"/>
          </a:p>
        </p:txBody>
      </p:sp>
      <p:pic>
        <p:nvPicPr>
          <p:cNvPr id="1026" name="Picture 2" descr="http://agilemodeling.com/images/models/componentDiagramUM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70857"/>
            <a:ext cx="645795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7624" y="4709358"/>
            <a:ext cx="6768752" cy="276999"/>
          </a:xfrm>
          <a:prstGeom prst="rect">
            <a:avLst/>
          </a:prstGeom>
        </p:spPr>
        <p:txBody>
          <a:bodyPr wrap="square">
            <a:spAutoFit/>
          </a:bodyPr>
          <a:lstStyle/>
          <a:p>
            <a:r>
              <a:rPr lang="en-GB" sz="1200" dirty="0"/>
              <a:t>http://www.agilemodeling.com/artifacts/componentDiagram.htm</a:t>
            </a:r>
          </a:p>
        </p:txBody>
      </p:sp>
    </p:spTree>
    <p:extLst>
      <p:ext uri="{BB962C8B-B14F-4D97-AF65-F5344CB8AC3E}">
        <p14:creationId xmlns:p14="http://schemas.microsoft.com/office/powerpoint/2010/main" val="4191495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pour écran lar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3204</Words>
  <Application>Microsoft Office PowerPoint</Application>
  <PresentationFormat>Affichage à l'écran (16:9)</PresentationFormat>
  <Paragraphs>358</Paragraphs>
  <Slides>66</Slides>
  <Notes>2</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Présentation pour écran large</vt:lpstr>
      <vt:lpstr>Architectural Design</vt:lpstr>
      <vt:lpstr>Sources</vt:lpstr>
      <vt:lpstr>Definition</vt:lpstr>
      <vt:lpstr>Definition</vt:lpstr>
      <vt:lpstr>Architecture analysis</vt:lpstr>
      <vt:lpstr>Construction analogy</vt:lpstr>
      <vt:lpstr>Explicit architecture</vt:lpstr>
      <vt:lpstr>Architectural representation</vt:lpstr>
      <vt:lpstr>Component Diagram</vt:lpstr>
      <vt:lpstr>Architectural design decisions</vt:lpstr>
      <vt:lpstr>Architecture and system characteristics</vt:lpstr>
      <vt:lpstr>Architectural views</vt:lpstr>
      <vt:lpstr>4 + 1 view model of software architecture</vt:lpstr>
      <vt:lpstr>The views</vt:lpstr>
      <vt:lpstr>Example – Process Blueprint</vt:lpstr>
      <vt:lpstr>Example – Development View</vt:lpstr>
      <vt:lpstr>Architectural patterns</vt:lpstr>
      <vt:lpstr>Architectural patterns</vt:lpstr>
      <vt:lpstr>Layered architecture</vt:lpstr>
      <vt:lpstr>Layer Example</vt:lpstr>
      <vt:lpstr>The Layered architecture pattern </vt:lpstr>
      <vt:lpstr>Layer Structure</vt:lpstr>
      <vt:lpstr>A generic layered architecture </vt:lpstr>
      <vt:lpstr>The architecture of the LIBSYS system </vt:lpstr>
      <vt:lpstr>The Model-View-Controller (MVC)</vt:lpstr>
      <vt:lpstr>Organization of the Model-View-Controller </vt:lpstr>
      <vt:lpstr>Web application architecture using the MVC pattern </vt:lpstr>
      <vt:lpstr>Key points</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Responsibilities/Collaboration</vt:lpstr>
      <vt:lpstr>Scenario 1</vt:lpstr>
      <vt:lpstr>Scenario 2</vt:lpstr>
      <vt:lpstr>More complex Scenario</vt:lpstr>
      <vt:lpstr>Broker</vt:lpstr>
      <vt:lpstr>Collaboration - Responsibilities</vt:lpstr>
      <vt:lpstr>Communications</vt:lpstr>
      <vt:lpstr>Scenarios</vt:lpstr>
      <vt:lpstr>Example</vt:lpstr>
      <vt:lpstr>Other patterns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2014-09-30T19:31:11Z</dcterms:created>
  <dcterms:modified xsi:type="dcterms:W3CDTF">2014-10-19T19:46:44Z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