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2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3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5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7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8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9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0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3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33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3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5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6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37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38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39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40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41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2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44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45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46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47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48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49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0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1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52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53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54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55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56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57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58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59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60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61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62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63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64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65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66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67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68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69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70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71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72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notesSlides/notesSlide73.xml" ContentType="application/vnd.openxmlformats-officedocument.presentationml.notesSlide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notesSlides/notesSlide74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75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76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notesSlides/notesSlide77.xml" ContentType="application/vnd.openxmlformats-officedocument.presentationml.notesSlide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78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notesSlides/notesSlide79.xml" ContentType="application/vnd.openxmlformats-officedocument.presentationml.notesSlide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80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81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notesSlides/notesSlide82.xml" ContentType="application/vnd.openxmlformats-officedocument.presentationml.notesSlide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notesSlides/notesSlide83.xml" ContentType="application/vnd.openxmlformats-officedocument.presentationml.notesSl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notesSlides/notesSlide84.xml" ContentType="application/vnd.openxmlformats-officedocument.presentationml.notesSlide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notesSlides/notesSlide85.xml" ContentType="application/vnd.openxmlformats-officedocument.presentationml.notesSlide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notesSlides/notesSlide86.xml" ContentType="application/vnd.openxmlformats-officedocument.presentationml.notesSlide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notesSlides/notesSlide87.xml" ContentType="application/vnd.openxmlformats-officedocument.presentationml.notesSlide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notesSlides/notesSlide88.xml" ContentType="application/vnd.openxmlformats-officedocument.presentationml.notesSlide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257" r:id="rId3"/>
    <p:sldId id="482" r:id="rId4"/>
    <p:sldId id="295" r:id="rId5"/>
    <p:sldId id="265" r:id="rId6"/>
    <p:sldId id="297" r:id="rId7"/>
    <p:sldId id="276" r:id="rId8"/>
    <p:sldId id="277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9" r:id="rId26"/>
    <p:sldId id="331" r:id="rId27"/>
    <p:sldId id="484" r:id="rId28"/>
    <p:sldId id="335" r:id="rId29"/>
    <p:sldId id="336" r:id="rId30"/>
    <p:sldId id="339" r:id="rId31"/>
    <p:sldId id="341" r:id="rId32"/>
    <p:sldId id="342" r:id="rId33"/>
    <p:sldId id="343" r:id="rId34"/>
    <p:sldId id="344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7" r:id="rId46"/>
    <p:sldId id="358" r:id="rId47"/>
    <p:sldId id="362" r:id="rId48"/>
    <p:sldId id="36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8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5" r:id="rId68"/>
    <p:sldId id="396" r:id="rId69"/>
    <p:sldId id="397" r:id="rId70"/>
    <p:sldId id="398" r:id="rId71"/>
    <p:sldId id="399" r:id="rId72"/>
    <p:sldId id="404" r:id="rId73"/>
    <p:sldId id="405" r:id="rId74"/>
    <p:sldId id="406" r:id="rId75"/>
    <p:sldId id="407" r:id="rId76"/>
    <p:sldId id="409" r:id="rId77"/>
    <p:sldId id="410" r:id="rId78"/>
    <p:sldId id="411" r:id="rId79"/>
    <p:sldId id="412" r:id="rId80"/>
    <p:sldId id="413" r:id="rId81"/>
    <p:sldId id="414" r:id="rId82"/>
    <p:sldId id="418" r:id="rId83"/>
    <p:sldId id="419" r:id="rId84"/>
    <p:sldId id="420" r:id="rId85"/>
    <p:sldId id="422" r:id="rId86"/>
    <p:sldId id="423" r:id="rId87"/>
    <p:sldId id="424" r:id="rId88"/>
    <p:sldId id="431" r:id="rId89"/>
    <p:sldId id="432" r:id="rId90"/>
    <p:sldId id="434" r:id="rId91"/>
    <p:sldId id="435" r:id="rId92"/>
    <p:sldId id="436" r:id="rId93"/>
    <p:sldId id="437" r:id="rId94"/>
    <p:sldId id="438" r:id="rId95"/>
    <p:sldId id="439" r:id="rId96"/>
    <p:sldId id="440" r:id="rId97"/>
    <p:sldId id="441" r:id="rId98"/>
    <p:sldId id="443" r:id="rId99"/>
    <p:sldId id="447" r:id="rId100"/>
    <p:sldId id="448" r:id="rId101"/>
    <p:sldId id="449" r:id="rId102"/>
    <p:sldId id="451" r:id="rId103"/>
    <p:sldId id="452" r:id="rId104"/>
    <p:sldId id="450" r:id="rId105"/>
    <p:sldId id="489" r:id="rId106"/>
    <p:sldId id="458" r:id="rId107"/>
    <p:sldId id="459" r:id="rId108"/>
    <p:sldId id="460" r:id="rId109"/>
    <p:sldId id="461" r:id="rId110"/>
    <p:sldId id="462" r:id="rId111"/>
    <p:sldId id="465" r:id="rId112"/>
    <p:sldId id="466" r:id="rId113"/>
    <p:sldId id="468" r:id="rId114"/>
    <p:sldId id="470" r:id="rId115"/>
    <p:sldId id="478" r:id="rId116"/>
    <p:sldId id="481" r:id="rId117"/>
  </p:sldIdLst>
  <p:sldSz cx="10080625" cy="7559675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97" autoAdjust="0"/>
  </p:normalViewPr>
  <p:slideViewPr>
    <p:cSldViewPr>
      <p:cViewPr>
        <p:scale>
          <a:sx n="100" d="100"/>
          <a:sy n="100" d="100"/>
        </p:scale>
        <p:origin x="77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25" y="42280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059" cy="512111"/>
          </a:xfrm>
          <a:prstGeom prst="rect">
            <a:avLst/>
          </a:prstGeom>
        </p:spPr>
        <p:txBody>
          <a:bodyPr vert="horz" lIns="86841" tIns="43420" rIns="86841" bIns="43420" rtlCol="0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751" y="0"/>
            <a:ext cx="3077059" cy="512111"/>
          </a:xfrm>
          <a:prstGeom prst="rect">
            <a:avLst/>
          </a:prstGeom>
        </p:spPr>
        <p:txBody>
          <a:bodyPr vert="horz" lIns="86841" tIns="43420" rIns="86841" bIns="43420" rtlCol="0"/>
          <a:lstStyle>
            <a:lvl1pPr algn="r">
              <a:defRPr sz="1100"/>
            </a:lvl1pPr>
          </a:lstStyle>
          <a:p>
            <a:fld id="{DEF4446F-57A9-4DDF-AE1F-4491291CF16B}" type="datetimeFigureOut">
              <a:rPr lang="fr-FR" smtClean="0"/>
              <a:pPr/>
              <a:t>17/09/2019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0983"/>
            <a:ext cx="3077059" cy="512110"/>
          </a:xfrm>
          <a:prstGeom prst="rect">
            <a:avLst/>
          </a:prstGeom>
        </p:spPr>
        <p:txBody>
          <a:bodyPr vert="horz" lIns="86841" tIns="43420" rIns="86841" bIns="43420" rtlCol="0" anchor="b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751" y="9720983"/>
            <a:ext cx="3077059" cy="512110"/>
          </a:xfrm>
          <a:prstGeom prst="rect">
            <a:avLst/>
          </a:prstGeom>
        </p:spPr>
        <p:txBody>
          <a:bodyPr vert="horz" lIns="86841" tIns="43420" rIns="86841" bIns="43420" rtlCol="0" anchor="b"/>
          <a:lstStyle>
            <a:lvl1pPr algn="r">
              <a:defRPr sz="1100"/>
            </a:lvl1pPr>
          </a:lstStyle>
          <a:p>
            <a:fld id="{E012DD4E-0D97-48A1-AA7E-A06EC0D5DF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121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32" y="4861252"/>
            <a:ext cx="5678546" cy="460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550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9259" y="0"/>
            <a:ext cx="3078550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02"/>
            <a:ext cx="3078550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9259" y="9722502"/>
            <a:ext cx="3078550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defRPr>
            </a:lvl1pPr>
          </a:lstStyle>
          <a:p>
            <a:fld id="{4371DFB3-055F-4746-86F7-8D7EECE5158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17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C148D5-C4F7-491F-A0FD-202F87879F03}" type="slidenum">
              <a:rPr lang="fr-FR"/>
              <a:pPr/>
              <a:t>1</a:t>
            </a:fld>
            <a:endParaRPr lang="fr-FR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67CF58-2D05-40E7-9A62-7A70D8049B36}" type="slidenum">
              <a:rPr lang="fr-FR"/>
              <a:pPr/>
              <a:t>13</a:t>
            </a:fld>
            <a:endParaRPr lang="fr-FR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1671F-93B0-486C-B973-BB0204331715}" type="slidenum">
              <a:rPr lang="fr-FR"/>
              <a:pPr/>
              <a:t>14</a:t>
            </a:fld>
            <a:endParaRPr lang="fr-FR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D7B755-A860-4874-86B4-AE38243BEFCB}" type="slidenum">
              <a:rPr lang="fr-FR"/>
              <a:pPr/>
              <a:t>15</a:t>
            </a:fld>
            <a:endParaRPr lang="fr-FR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2E598C-C7E0-4AD2-BD5B-7ED6B98FF18C}" type="slidenum">
              <a:rPr lang="fr-FR"/>
              <a:pPr/>
              <a:t>16</a:t>
            </a:fld>
            <a:endParaRPr lang="fr-FR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83588-6ABC-4D83-941D-EAD8D6B2BF47}" type="slidenum">
              <a:rPr lang="fr-FR"/>
              <a:pPr/>
              <a:t>17</a:t>
            </a:fld>
            <a:endParaRPr lang="fr-FR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F8FE4D-D425-4084-AD18-3198E88D3F77}" type="slidenum">
              <a:rPr lang="fr-FR"/>
              <a:pPr/>
              <a:t>18</a:t>
            </a:fld>
            <a:endParaRPr lang="fr-FR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48316D-2F19-4592-A0B3-9076CC529725}" type="slidenum">
              <a:rPr lang="fr-FR"/>
              <a:pPr/>
              <a:t>19</a:t>
            </a:fld>
            <a:endParaRPr lang="fr-FR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1D56A7-EE85-4FF5-874F-3B8DB759B73D}" type="slidenum">
              <a:rPr lang="fr-FR"/>
              <a:pPr/>
              <a:t>20</a:t>
            </a:fld>
            <a:endParaRPr lang="fr-FR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C2198F-1B6C-4815-A747-CD0263E3188A}" type="slidenum">
              <a:rPr lang="fr-FR"/>
              <a:pPr/>
              <a:t>21</a:t>
            </a:fld>
            <a:endParaRPr lang="fr-FR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F4FDD0-B2EF-4C16-9162-409F84312634}" type="slidenum">
              <a:rPr lang="fr-FR"/>
              <a:pPr/>
              <a:t>22</a:t>
            </a:fld>
            <a:endParaRPr lang="fr-FR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7C2F6-71F6-4CDE-B3E0-24E8752208F7}" type="slidenum">
              <a:rPr lang="fr-FR"/>
              <a:pPr/>
              <a:t>2</a:t>
            </a:fld>
            <a:endParaRPr lang="fr-FR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3CF425-2EB9-4A43-A829-B9A7A1E9E71E}" type="slidenum">
              <a:rPr lang="fr-FR"/>
              <a:pPr/>
              <a:t>23</a:t>
            </a:fld>
            <a:endParaRPr lang="fr-FR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9150" y="709613"/>
            <a:ext cx="4741863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6712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326C7A-F29F-4A17-9521-8E8271EC24AD}" type="slidenum">
              <a:rPr lang="fr-FR"/>
              <a:pPr/>
              <a:t>24</a:t>
            </a:fld>
            <a:endParaRPr lang="fr-FR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19150" y="709613"/>
            <a:ext cx="4741863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6712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53A6A7-5004-4702-A500-B6C9540F6824}" type="slidenum">
              <a:rPr lang="fr-FR"/>
              <a:pPr/>
              <a:t>25</a:t>
            </a:fld>
            <a:endParaRPr lang="fr-FR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E93321-E4E9-473D-8C1F-32345B57E607}" type="slidenum">
              <a:rPr lang="fr-FR"/>
              <a:pPr/>
              <a:t>26</a:t>
            </a:fld>
            <a:endParaRPr lang="fr-FR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DDF31-382F-4B91-9603-117C30B1ABF1}" type="slidenum">
              <a:rPr lang="fr-FR"/>
              <a:pPr/>
              <a:t>28</a:t>
            </a:fld>
            <a:endParaRPr lang="fr-FR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870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40D107-1E77-4F3F-8097-66A486A38DDA}" type="slidenum">
              <a:rPr lang="fr-FR"/>
              <a:pPr/>
              <a:t>29</a:t>
            </a:fld>
            <a:endParaRPr lang="fr-FR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88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27A550-A7D0-4A3A-9AA1-744CC4E754E7}" type="slidenum">
              <a:rPr lang="fr-FR"/>
              <a:pPr/>
              <a:t>30</a:t>
            </a:fld>
            <a:endParaRPr lang="fr-FR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911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C45384-CE2C-4E86-A4D5-86A0965B525A}" type="slidenum">
              <a:rPr lang="fr-FR"/>
              <a:pPr/>
              <a:t>31</a:t>
            </a:fld>
            <a:endParaRPr lang="fr-FR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F62A9-1758-4328-B6CA-ADE33696D748}" type="slidenum">
              <a:rPr lang="fr-FR"/>
              <a:pPr/>
              <a:t>32</a:t>
            </a:fld>
            <a:endParaRPr lang="fr-FR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AE8DA6-5C59-49FE-A501-AB0EECA74AA6}" type="slidenum">
              <a:rPr lang="fr-FR"/>
              <a:pPr/>
              <a:t>33</a:t>
            </a:fld>
            <a:endParaRPr lang="fr-FR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Class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name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could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be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just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Name or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Package::Name</a:t>
            </a: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attribute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spec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 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attribute:Type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[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multiplicity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] = default value</a:t>
            </a: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operation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spec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 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operation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: (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arg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: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ArgType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, arg2: Arg2Type=default) : Type </a:t>
            </a: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32FB08-32BA-4EAC-ACF5-928EAB591A19}" type="slidenum">
              <a:rPr lang="fr-FR"/>
              <a:pPr/>
              <a:t>5</a:t>
            </a:fld>
            <a:endParaRPr lang="fr-FR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67311F-6D5E-4F1F-A6FC-696EB61ACCE1}" type="slidenum">
              <a:rPr lang="fr-FR"/>
              <a:pPr/>
              <a:t>34</a:t>
            </a:fld>
            <a:endParaRPr lang="fr-FR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452B58-7036-42E7-8F8B-0AE7110CE2CC}" type="slidenum">
              <a:rPr lang="fr-FR"/>
              <a:pPr/>
              <a:t>35</a:t>
            </a:fld>
            <a:endParaRPr lang="fr-FR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EF0156-872E-46EA-979D-92EB5E79A847}" type="slidenum">
              <a:rPr lang="fr-FR"/>
              <a:pPr/>
              <a:t>36</a:t>
            </a:fld>
            <a:endParaRPr lang="fr-FR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16A017-4D55-4CD4-94EB-07E4DAED8A66}" type="slidenum">
              <a:rPr lang="fr-FR"/>
              <a:pPr/>
              <a:t>38</a:t>
            </a:fld>
            <a:endParaRPr lang="fr-FR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A9EEDF-498B-4FCB-8A1F-C91EFF2DC201}" type="slidenum">
              <a:rPr lang="fr-FR"/>
              <a:pPr/>
              <a:t>42</a:t>
            </a:fld>
            <a:endParaRPr lang="fr-FR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156F5B-7D5E-4C44-93C6-599CFD72BA7D}" type="slidenum">
              <a:rPr lang="fr-FR"/>
              <a:pPr/>
              <a:t>43</a:t>
            </a:fld>
            <a:endParaRPr lang="fr-FR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9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1.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Everything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optional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(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name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could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be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class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name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)‏</a:t>
            </a: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2.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Multiplicity</a:t>
            </a: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3.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Bidirectional</a:t>
            </a: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B8A81C-E4EB-43DD-9FB7-8FD575002567}" type="slidenum">
              <a:rPr lang="fr-FR"/>
              <a:pPr/>
              <a:t>44</a:t>
            </a:fld>
            <a:endParaRPr lang="fr-FR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4B2007-141F-4A93-87DE-C75F108A1D56}" type="slidenum">
              <a:rPr lang="fr-FR"/>
              <a:pPr/>
              <a:t>45</a:t>
            </a:fld>
            <a:endParaRPr lang="fr-FR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7DCDCC-A282-4C99-B987-4E04B001A9B8}" type="slidenum">
              <a:rPr lang="fr-FR"/>
              <a:pPr/>
              <a:t>46</a:t>
            </a:fld>
            <a:endParaRPr lang="fr-FR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9B4A1E-2C5D-4689-9C99-60502FA44AD0}" type="slidenum">
              <a:rPr lang="fr-FR"/>
              <a:pPr/>
              <a:t>47</a:t>
            </a:fld>
            <a:endParaRPr lang="fr-FR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D1AC76-AFC7-4FEB-A235-9981B330ACD1}" type="slidenum">
              <a:rPr lang="fr-FR"/>
              <a:pPr/>
              <a:t>7</a:t>
            </a:fld>
            <a:endParaRPr lang="fr-FR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14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708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Définition d’un vocabulaire et de règles de construction.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Modélisation graphique = atout majeur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Construction de modèles précis, non ambigus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Traduction des modèles en langage de programmation objet.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87108D-61F4-41EA-AD8B-530276E823E8}" type="slidenum">
              <a:rPr lang="fr-FR"/>
              <a:pPr/>
              <a:t>48</a:t>
            </a:fld>
            <a:endParaRPr lang="fr-FR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9E3833-440F-4D63-B46B-9DB33636A70D}" type="slidenum">
              <a:rPr lang="fr-FR"/>
              <a:pPr/>
              <a:t>49</a:t>
            </a:fld>
            <a:endParaRPr lang="fr-FR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5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call,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create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, permit (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friend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), use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5515E-C3D8-4C85-B3FD-343912E7717A}" type="slidenum">
              <a:rPr lang="fr-FR"/>
              <a:pPr/>
              <a:t>50</a:t>
            </a:fld>
            <a:endParaRPr lang="fr-FR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049E8E-BC30-492C-9B27-A0B9BD3E15AF}" type="slidenum">
              <a:rPr lang="fr-FR"/>
              <a:pPr/>
              <a:t>51</a:t>
            </a:fld>
            <a:endParaRPr lang="fr-FR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60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word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generalization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emphasizes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role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of the base class.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Don’t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think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-a --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think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substitutability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F21FE1-726B-4319-9E98-678DD19E5270}" type="slidenum">
              <a:rPr lang="fr-FR"/>
              <a:pPr/>
              <a:t>52</a:t>
            </a:fld>
            <a:endParaRPr lang="fr-FR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71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Top one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emphasizes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that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Clipboard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uses an interface and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DataObject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just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one of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those</a:t>
            </a: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205040" indent="-205040" eaLnBrk="1">
              <a:lnSpc>
                <a:spcPct val="112000"/>
              </a:lnSpc>
              <a:spcBef>
                <a:spcPct val="0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Bottom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one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emphasizes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that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DataObject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provides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an interface and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Clipboard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 class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that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would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use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it</a:t>
            </a: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C047C9-4A31-410C-90FC-F656AEEA6DF3}" type="slidenum">
              <a:rPr lang="fr-FR"/>
              <a:pPr/>
              <a:t>53</a:t>
            </a:fld>
            <a:endParaRPr lang="fr-FR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022D6F-A619-488C-884B-FB81A57278DA}" type="slidenum">
              <a:rPr lang="fr-FR"/>
              <a:pPr/>
              <a:t>54</a:t>
            </a:fld>
            <a:endParaRPr lang="fr-FR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0B118-76AB-4FDA-BAD6-C6BF36867981}" type="slidenum">
              <a:rPr lang="fr-FR"/>
              <a:pPr/>
              <a:t>55</a:t>
            </a:fld>
            <a:endParaRPr lang="fr-FR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8F9B6E-D536-4092-A660-6ECE7758E323}" type="slidenum">
              <a:rPr lang="fr-FR"/>
              <a:pPr/>
              <a:t>56</a:t>
            </a:fld>
            <a:endParaRPr lang="fr-FR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4CBB3F-6A56-4651-8726-33A8BA07A32C}" type="slidenum">
              <a:rPr lang="fr-FR"/>
              <a:pPr/>
              <a:t>57</a:t>
            </a:fld>
            <a:endParaRPr lang="fr-FR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D131A5-F7EE-4FF8-B5DA-6CFDA6B26009}" type="slidenum">
              <a:rPr lang="fr-FR"/>
              <a:pPr/>
              <a:t>8</a:t>
            </a:fld>
            <a:endParaRPr lang="fr-FR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24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708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85473" tIns="44446" rIns="85473" bIns="44446"/>
          <a:lstStyle/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Définition d’un vocabulaire et de règles de construction.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Modélisation graphique = atout majeur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Construction de modèles précis, non ambigus</a:t>
            </a:r>
          </a:p>
          <a:p>
            <a:pPr marL="205040" indent="-205040" eaLnBrk="1">
              <a:lnSpc>
                <a:spcPct val="93000"/>
              </a:lnSpc>
              <a:spcBef>
                <a:spcPts val="427"/>
              </a:spcBef>
              <a:buSzPct val="45000"/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</a:tabLst>
            </a:pPr>
            <a:r>
              <a:rPr lang="fr-FR" dirty="0">
                <a:latin typeface="Arial" charset="0"/>
                <a:ea typeface="msmincho" charset="0"/>
                <a:cs typeface="msmincho" charset="0"/>
              </a:rPr>
              <a:t>Traduction des modèles en langage de programmation objet.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D0F31-AB7D-4A49-9439-C30481AA2796}" type="slidenum">
              <a:rPr lang="fr-FR"/>
              <a:pPr/>
              <a:t>58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D96BD-4035-477A-AA4E-E3D216427673}" type="slidenum">
              <a:rPr lang="fr-FR"/>
              <a:pPr/>
              <a:t>59</a:t>
            </a:fld>
            <a:endParaRPr lang="fr-FR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750D8-6C48-4BA7-81A8-08FB81E4EC72}" type="slidenum">
              <a:rPr lang="fr-FR"/>
              <a:pPr/>
              <a:t>60</a:t>
            </a:fld>
            <a:endParaRPr lang="fr-FR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BC959-301D-46B4-94A4-E181A393F5A2}" type="slidenum">
              <a:rPr lang="fr-FR"/>
              <a:pPr/>
              <a:t>61</a:t>
            </a:fld>
            <a:endParaRPr lang="fr-FR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7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Objects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are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underlined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,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either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object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name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or the class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name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optional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.  If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just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showing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class,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keep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colon. 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lifeline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lifetime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of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object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--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sequence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diagrams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are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read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top-down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with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time passing as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go down.</a:t>
            </a:r>
          </a:p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257FEB-43A6-4DF7-BCB8-A18CF3D44EFC}" type="slidenum">
              <a:rPr lang="fr-FR"/>
              <a:pPr/>
              <a:t>62</a:t>
            </a:fld>
            <a:endParaRPr lang="fr-FR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062958" y="711180"/>
            <a:ext cx="425331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8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38073" y="4504141"/>
            <a:ext cx="5103088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5473" tIns="44446" rIns="85473" bIns="44446"/>
          <a:lstStyle/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messages are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shown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with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arrows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,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returns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are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dashed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arrows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.  Line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arrow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heads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are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asynch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calls (but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you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will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see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half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arrows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used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instead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--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old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convention).</a:t>
            </a:r>
          </a:p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During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the bar, the class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active (the message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is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in the </a:t>
            </a:r>
            <a:r>
              <a:rPr lang="fr-FR" sz="2100" dirty="0" err="1">
                <a:latin typeface="Lucida Grande" charset="0"/>
                <a:ea typeface="Lucida Grande" charset="0"/>
                <a:cs typeface="Lucida Grande" charset="0"/>
              </a:rPr>
              <a:t>stack</a:t>
            </a:r>
            <a:r>
              <a:rPr lang="fr-FR" sz="2100" dirty="0">
                <a:latin typeface="Lucida Grande" charset="0"/>
                <a:ea typeface="Lucida Grande" charset="0"/>
                <a:cs typeface="Lucida Grande" charset="0"/>
              </a:rPr>
              <a:t> frame)</a:t>
            </a:r>
          </a:p>
          <a:p>
            <a:pPr eaLnBrk="1">
              <a:lnSpc>
                <a:spcPct val="112000"/>
              </a:lnSpc>
              <a:spcBef>
                <a:spcPct val="0"/>
              </a:spcBef>
              <a:tabLst>
                <a:tab pos="687488" algn="l"/>
                <a:tab pos="1374976" algn="l"/>
                <a:tab pos="2062463" algn="l"/>
                <a:tab pos="2749951" algn="l"/>
                <a:tab pos="3437439" algn="l"/>
                <a:tab pos="4124927" algn="l"/>
                <a:tab pos="4812415" algn="l"/>
              </a:tabLst>
            </a:pPr>
            <a:endParaRPr lang="fr-FR" sz="2100" dirty="0">
              <a:latin typeface="Lucida Grande" charset="0"/>
              <a:ea typeface="Lucida Grande" charset="0"/>
              <a:cs typeface="Lucida Grande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599E1A-E653-40AA-B9C7-0587E5F4A979}" type="slidenum">
              <a:rPr lang="fr-FR"/>
              <a:pPr/>
              <a:t>63</a:t>
            </a:fld>
            <a:endParaRPr lang="fr-FR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EFEEC-CE87-49C1-A2B6-A0BFBC57F9E9}" type="slidenum">
              <a:rPr lang="fr-FR"/>
              <a:pPr/>
              <a:t>64</a:t>
            </a:fld>
            <a:endParaRPr lang="fr-FR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0C687D-B675-4A4B-B766-1C0A985B930F}" type="slidenum">
              <a:rPr lang="fr-FR"/>
              <a:pPr/>
              <a:t>65</a:t>
            </a:fld>
            <a:endParaRPr lang="fr-FR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100291-68BF-4E71-9607-F3322F9A6DAB}" type="slidenum">
              <a:rPr lang="fr-FR"/>
              <a:pPr/>
              <a:t>66</a:t>
            </a:fld>
            <a:endParaRPr lang="fr-FR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5926A6-AAE5-4526-A701-0E3D36EE7B2B}" type="slidenum">
              <a:rPr lang="fr-FR"/>
              <a:pPr/>
              <a:t>67</a:t>
            </a:fld>
            <a:endParaRPr lang="fr-FR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0934D-1015-47CB-A7BB-F61B34A06DFD}" type="slidenum">
              <a:rPr lang="fr-FR"/>
              <a:pPr/>
              <a:t>9</a:t>
            </a:fld>
            <a:endParaRPr lang="fr-FR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38DC5-CFBC-4692-A4D9-5C5887290240}" type="slidenum">
              <a:rPr lang="fr-FR"/>
              <a:pPr/>
              <a:t>68</a:t>
            </a:fld>
            <a:endParaRPr lang="fr-FR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7A673B-D631-4CDF-8F1F-4A0FE11E94CE}" type="slidenum">
              <a:rPr lang="fr-FR"/>
              <a:pPr/>
              <a:t>69</a:t>
            </a:fld>
            <a:endParaRPr lang="fr-FR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C7BD7-6404-4BC0-B97B-66CE4D51F9CD}" type="slidenum">
              <a:rPr lang="fr-FR"/>
              <a:pPr/>
              <a:t>70</a:t>
            </a:fld>
            <a:endParaRPr lang="fr-FR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C7834C-44FD-48B6-9B15-6542922A98BB}" type="slidenum">
              <a:rPr lang="fr-FR"/>
              <a:pPr/>
              <a:t>71</a:t>
            </a:fld>
            <a:endParaRPr lang="fr-FR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E3F1B2-4298-4F2D-A237-5C22C172B78C}" type="slidenum">
              <a:rPr lang="fr-FR"/>
              <a:pPr/>
              <a:t>72</a:t>
            </a:fld>
            <a:endParaRPr lang="fr-FR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2324A-6125-411C-85D2-E03C74F923D0}" type="slidenum">
              <a:rPr lang="fr-FR"/>
              <a:pPr/>
              <a:t>73</a:t>
            </a:fld>
            <a:endParaRPr lang="fr-FR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74283F-1F2C-4E6C-94EB-877F7CAE60ED}" type="slidenum">
              <a:rPr lang="fr-FR"/>
              <a:pPr/>
              <a:t>74</a:t>
            </a:fld>
            <a:endParaRPr lang="fr-FR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E4A752-2931-4AA1-BAF5-3A08AC8E14F9}" type="slidenum">
              <a:rPr lang="fr-FR"/>
              <a:pPr/>
              <a:t>75</a:t>
            </a:fld>
            <a:endParaRPr lang="fr-FR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705D14-E0CD-41D9-8E74-B89A09DF76A5}" type="slidenum">
              <a:rPr lang="fr-FR"/>
              <a:pPr/>
              <a:t>76</a:t>
            </a:fld>
            <a:endParaRPr lang="fr-FR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BDBF86-4D81-4896-BD42-0B76E5FA4847}" type="slidenum">
              <a:rPr lang="fr-FR"/>
              <a:pPr/>
              <a:t>78</a:t>
            </a:fld>
            <a:endParaRPr lang="fr-FR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693A3B-439D-4DC3-ABF9-13AC6E8FD5E8}" type="slidenum">
              <a:rPr lang="fr-FR"/>
              <a:pPr/>
              <a:t>10</a:t>
            </a:fld>
            <a:endParaRPr lang="fr-FR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346D5D-A085-4AB6-81F5-CB353231A318}" type="slidenum">
              <a:rPr lang="fr-FR"/>
              <a:pPr/>
              <a:t>79</a:t>
            </a:fld>
            <a:endParaRPr lang="fr-F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0C547-8F54-4B6B-8179-3E249160994C}" type="slidenum">
              <a:rPr lang="fr-FR"/>
              <a:pPr/>
              <a:t>88</a:t>
            </a:fld>
            <a:endParaRPr lang="fr-FR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FED3F4-C0F8-49FC-8E49-CDEBB53BE6BC}" type="slidenum">
              <a:rPr lang="fr-FR"/>
              <a:pPr/>
              <a:t>89</a:t>
            </a:fld>
            <a:endParaRPr lang="fr-FR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23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79F093-29C8-4797-83DC-A39F34BCA0B0}" type="slidenum">
              <a:rPr lang="fr-FR"/>
              <a:pPr/>
              <a:t>95</a:t>
            </a:fld>
            <a:endParaRPr lang="fr-FR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0738" y="711200"/>
            <a:ext cx="4740275" cy="3556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851261" y="4504141"/>
            <a:ext cx="4678203" cy="4181983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BFA9F1-373D-4C3A-A6F5-76499265E0BF}" type="slidenum">
              <a:rPr lang="fr-FR"/>
              <a:pPr/>
              <a:t>96</a:t>
            </a:fld>
            <a:endParaRPr lang="fr-FR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32" y="4861252"/>
            <a:ext cx="5680036" cy="4519337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E4CC0C-84AF-431A-86B1-E5085FDC90B8}" type="slidenum">
              <a:rPr lang="fr-FR"/>
              <a:pPr/>
              <a:t>97</a:t>
            </a:fld>
            <a:endParaRPr lang="fr-FR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51261" y="4504141"/>
            <a:ext cx="4678203" cy="4268601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82540E-E16D-499C-B6C7-3CE0046C8658}" type="slidenum">
              <a:rPr lang="fr-FR"/>
              <a:pPr/>
              <a:t>100</a:t>
            </a:fld>
            <a:endParaRPr lang="fr-FR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48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51261" y="4504141"/>
            <a:ext cx="4678203" cy="4268601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FC12F1-6E08-48D7-82D1-6DA24CDCCC0F}" type="slidenum">
              <a:rPr lang="fr-FR"/>
              <a:pPr/>
              <a:t>102</a:t>
            </a:fld>
            <a:endParaRPr lang="fr-FR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32" y="4861252"/>
            <a:ext cx="5680036" cy="4519337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5D657C-5756-42F6-8D9F-0C8900EA74BB}" type="slidenum">
              <a:rPr lang="fr-FR"/>
              <a:pPr/>
              <a:t>103</a:t>
            </a:fld>
            <a:endParaRPr lang="fr-FR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68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51261" y="4504141"/>
            <a:ext cx="4678203" cy="4268601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8E199F-DDA4-42AC-B2F3-860097A28F6E}" type="slidenum">
              <a:rPr lang="fr-FR"/>
              <a:pPr/>
              <a:t>106</a:t>
            </a:fld>
            <a:endParaRPr lang="fr-FR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430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51261" y="4504141"/>
            <a:ext cx="4678203" cy="4268601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DB9378-F0A9-49D1-BDEF-CCE1E2F0CB87}" type="slidenum">
              <a:rPr lang="fr-FR"/>
              <a:pPr/>
              <a:t>11</a:t>
            </a:fld>
            <a:endParaRPr lang="fr-FR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4A7F07-F535-4AB0-B022-137C72536DB5}" type="slidenum">
              <a:rPr lang="fr-FR"/>
              <a:pPr/>
              <a:t>107</a:t>
            </a:fld>
            <a:endParaRPr lang="fr-FR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952BCA-277E-4130-9116-C21F68263355}" type="slidenum">
              <a:rPr lang="fr-FR"/>
              <a:pPr/>
              <a:t>108</a:t>
            </a:fld>
            <a:endParaRPr lang="fr-FR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5193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BFDC7B-FD74-47CD-B9D7-60956CFD0DF9}" type="slidenum">
              <a:rPr lang="fr-FR"/>
              <a:pPr/>
              <a:t>109</a:t>
            </a:fld>
            <a:endParaRPr lang="fr-FR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046246-F6B4-47B4-9474-B93CDA09C122}" type="slidenum">
              <a:rPr lang="fr-FR"/>
              <a:pPr/>
              <a:t>110</a:t>
            </a:fld>
            <a:endParaRPr lang="fr-FR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C65E8D-6B7F-46B0-9890-EEF8ADDDB9CB}" type="slidenum">
              <a:rPr lang="fr-FR"/>
              <a:pPr/>
              <a:t>111</a:t>
            </a:fld>
            <a:endParaRPr lang="fr-FR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5193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8D63ED-853D-477C-8662-60EAB3B80B94}" type="slidenum">
              <a:rPr lang="fr-FR"/>
              <a:pPr/>
              <a:t>112</a:t>
            </a:fld>
            <a:endParaRPr lang="fr-FR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5193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2734EA-8B54-4401-B918-15314F187DF4}" type="slidenum">
              <a:rPr lang="fr-FR"/>
              <a:pPr/>
              <a:t>113</a:t>
            </a:fld>
            <a:endParaRPr lang="fr-F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20738" y="711200"/>
            <a:ext cx="4740275" cy="355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51261" y="4504141"/>
            <a:ext cx="4678203" cy="418198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367E44-8438-4CED-84F2-D44FFEC42B2C}" type="slidenum">
              <a:rPr lang="fr-FR"/>
              <a:pPr/>
              <a:t>114</a:t>
            </a:fld>
            <a:endParaRPr lang="fr-FR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0D5C8-686F-4E09-A41A-EE9B44C74D7A}" type="slidenum">
              <a:rPr lang="fr-FR"/>
              <a:pPr/>
              <a:t>115</a:t>
            </a:fld>
            <a:endParaRPr lang="fr-FR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32" y="4861252"/>
            <a:ext cx="5680036" cy="45193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A1D55-1813-4097-AB76-02B8EDF48010}" type="slidenum">
              <a:rPr lang="fr-FR"/>
              <a:pPr/>
              <a:t>12</a:t>
            </a:fld>
            <a:endParaRPr lang="fr-FR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864678" y="711180"/>
            <a:ext cx="4651368" cy="3555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841" tIns="43420" rIns="86841" bIns="43420" anchor="ctr"/>
          <a:lstStyle/>
          <a:p>
            <a:endParaRPr lang="fr-FR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51261" y="4504141"/>
            <a:ext cx="4678203" cy="426860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511935"/>
            <a:ext cx="8652536" cy="2124409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863834"/>
            <a:ext cx="7056438" cy="193191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C4B-6168-4C09-98AC-3CAEB7238CFB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756047" y="3746239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A159-A175-404B-9A06-0FE630B73A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671971"/>
            <a:ext cx="2268141" cy="6467722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636411" cy="646772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9412-6475-4285-A869-B35FE1FD8D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76C6-D3CC-4102-AC11-AAF4A3E491D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2603888"/>
            <a:ext cx="8568531" cy="2425396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5100261"/>
            <a:ext cx="8568531" cy="1653678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198C-D823-471C-B39B-1DBD0769E18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806450" y="5070022"/>
            <a:ext cx="8652536" cy="17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44561"/>
            <a:ext cx="4452276" cy="520105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A43-C226-4F90-8B58-94ABCD4383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1925" y="1847921"/>
            <a:ext cx="4334669" cy="705219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1925" y="2687885"/>
            <a:ext cx="433466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35C3-7065-4485-87E7-FFF2144030E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45262" y="4459771"/>
            <a:ext cx="5190977" cy="8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34C3-DBB0-4372-B095-69EE5F793C8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99A5-CE0F-464D-A4D0-0EE7856AFF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122"/>
            <a:ext cx="2358866" cy="1390980"/>
          </a:xfrm>
        </p:spPr>
        <p:txBody>
          <a:bodyPr anchor="b">
            <a:noAutofit/>
          </a:bodyPr>
          <a:lstStyle>
            <a:lvl1pPr algn="l">
              <a:defRPr sz="2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03" y="873121"/>
            <a:ext cx="6300391" cy="614853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348539"/>
            <a:ext cx="2358866" cy="4677800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0057-0EDE-45B5-B10C-84E0AC261080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4137" y="3946514"/>
            <a:ext cx="6148536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562"/>
            <a:ext cx="2362156" cy="1394340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51419" y="923961"/>
            <a:ext cx="6509180" cy="6063234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2351899"/>
            <a:ext cx="2358866" cy="467691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98C7-1A8D-44C0-94EC-F63F56C1AD8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376"/>
            <a:ext cx="10080625" cy="2519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587975"/>
            <a:ext cx="9072563" cy="1091953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37576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080625" cy="403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20159"/>
            <a:ext cx="3192198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235" y="20159"/>
            <a:ext cx="4536281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20159"/>
            <a:ext cx="1176073" cy="36286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 b="1">
                <a:solidFill>
                  <a:srgbClr val="FFFFFF"/>
                </a:solidFill>
              </a:defRPr>
            </a:lvl1pPr>
          </a:lstStyle>
          <a:p>
            <a:fld id="{71DB477C-1BA2-4679-A92B-391141BB1C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 spc="-1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1589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indent="-201589" algn="l" defTabSz="100794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354" indent="-201589" algn="l" defTabSz="100794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26" indent="-151191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15092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16681" indent="-201589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Use_case_restaurant_model.svg" TargetMode="External"/><Relationship Id="rId3" Type="http://schemas.openxmlformats.org/officeDocument/2006/relationships/tags" Target="../tags/tag3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4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10" Type="http://schemas.openxmlformats.org/officeDocument/2006/relationships/image" Target="../media/image79.png"/><Relationship Id="rId4" Type="http://schemas.openxmlformats.org/officeDocument/2006/relationships/tags" Target="../tags/tag490.xml"/><Relationship Id="rId9" Type="http://schemas.openxmlformats.org/officeDocument/2006/relationships/image" Target="../media/image7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495.xml"/><Relationship Id="rId7" Type="http://schemas.openxmlformats.org/officeDocument/2006/relationships/image" Target="../media/image80.png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9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0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503.xml"/><Relationship Id="rId7" Type="http://schemas.openxmlformats.org/officeDocument/2006/relationships/image" Target="../media/image81.png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5.xml"/><Relationship Id="rId4" Type="http://schemas.openxmlformats.org/officeDocument/2006/relationships/tags" Target="../tags/tag50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" Type="http://schemas.openxmlformats.org/officeDocument/2006/relationships/tags" Target="../tags/tag514.xml"/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3" Type="http://schemas.openxmlformats.org/officeDocument/2006/relationships/tags" Target="../tags/tag520.xml"/><Relationship Id="rId7" Type="http://schemas.openxmlformats.org/officeDocument/2006/relationships/tags" Target="../tags/tag524.xml"/><Relationship Id="rId12" Type="http://schemas.openxmlformats.org/officeDocument/2006/relationships/image" Target="../media/image84.png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notesSlide" Target="../notesSlides/notesSlide82.xml"/><Relationship Id="rId5" Type="http://schemas.openxmlformats.org/officeDocument/2006/relationships/tags" Target="../tags/tag5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1.xml"/><Relationship Id="rId9" Type="http://schemas.openxmlformats.org/officeDocument/2006/relationships/tags" Target="../tags/tag5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529.xml"/><Relationship Id="rId7" Type="http://schemas.openxmlformats.org/officeDocument/2006/relationships/image" Target="../media/image85.png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30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533.xml"/><Relationship Id="rId7" Type="http://schemas.openxmlformats.org/officeDocument/2006/relationships/notesSlide" Target="../notesSlides/notesSlide84.xml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5.xml"/><Relationship Id="rId4" Type="http://schemas.openxmlformats.org/officeDocument/2006/relationships/tags" Target="../tags/tag534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538.xml"/><Relationship Id="rId7" Type="http://schemas.openxmlformats.org/officeDocument/2006/relationships/notesSlide" Target="../notesSlides/notesSlide85.xml"/><Relationship Id="rId2" Type="http://schemas.openxmlformats.org/officeDocument/2006/relationships/tags" Target="../tags/tag537.xml"/><Relationship Id="rId1" Type="http://schemas.openxmlformats.org/officeDocument/2006/relationships/tags" Target="../tags/tag5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0.xml"/><Relationship Id="rId4" Type="http://schemas.openxmlformats.org/officeDocument/2006/relationships/tags" Target="../tags/tag539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543.xml"/><Relationship Id="rId7" Type="http://schemas.openxmlformats.org/officeDocument/2006/relationships/notesSlide" Target="../notesSlides/notesSlide86.xml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5.xml"/><Relationship Id="rId4" Type="http://schemas.openxmlformats.org/officeDocument/2006/relationships/tags" Target="../tags/tag54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548.xml"/><Relationship Id="rId2" Type="http://schemas.openxmlformats.org/officeDocument/2006/relationships/tags" Target="../tags/tag547.xml"/><Relationship Id="rId1" Type="http://schemas.openxmlformats.org/officeDocument/2006/relationships/tags" Target="../tags/tag546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552.xml"/><Relationship Id="rId2" Type="http://schemas.openxmlformats.org/officeDocument/2006/relationships/tags" Target="../tags/tag551.xml"/><Relationship Id="rId1" Type="http://schemas.openxmlformats.org/officeDocument/2006/relationships/tags" Target="../tags/tag550.xml"/><Relationship Id="rId6" Type="http://schemas.openxmlformats.org/officeDocument/2006/relationships/image" Target="../media/image89.png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tags" Target="../tags/tag55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65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ml.org/" TargetMode="External"/><Relationship Id="rId3" Type="http://schemas.openxmlformats.org/officeDocument/2006/relationships/tags" Target="../tags/tag7.xml"/><Relationship Id="rId7" Type="http://schemas.openxmlformats.org/officeDocument/2006/relationships/hyperlink" Target="http://www.awprofessional.com/title/0321193687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mountaingoatsoftware.com/a-sample-format-for-a-spreadsheet-based-product-backlog" TargetMode="External"/><Relationship Id="rId3" Type="http://schemas.openxmlformats.org/officeDocument/2006/relationships/tags" Target="../tags/tag112.xml"/><Relationship Id="rId7" Type="http://schemas.openxmlformats.org/officeDocument/2006/relationships/image" Target="../media/image10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11.jpe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1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55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8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3.xml"/><Relationship Id="rId7" Type="http://schemas.openxmlformats.org/officeDocument/2006/relationships/image" Target="../media/image15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87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../media/image19.jpe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notesSlide" Target="../notesSlides/notesSlide35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02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07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12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17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22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7" Type="http://schemas.openxmlformats.org/officeDocument/2006/relationships/image" Target="../media/image25.pn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hyperlink" Target="http://www.omg.org/" TargetMode="Externa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tags" Target="../tags/tag231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27.jpe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notesSlide" Target="../notesSlides/notesSlide43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image" Target="../media/image28.jpeg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56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6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7" Type="http://schemas.openxmlformats.org/officeDocument/2006/relationships/image" Target="../media/image33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image" Target="../media/image34.jpeg"/><Relationship Id="rId5" Type="http://schemas.openxmlformats.org/officeDocument/2006/relationships/tags" Target="../tags/tag293.xml"/><Relationship Id="rId10" Type="http://schemas.openxmlformats.org/officeDocument/2006/relationships/notesSlide" Target="../notesSlides/notesSlide53.xml"/><Relationship Id="rId4" Type="http://schemas.openxmlformats.org/officeDocument/2006/relationships/tags" Target="../tags/tag292.xml"/><Relationship Id="rId9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image" Target="../media/image35.jpeg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notesSlide" Target="../notesSlides/notesSlide54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09.xml"/><Relationship Id="rId7" Type="http://schemas.openxmlformats.org/officeDocument/2006/relationships/notesSlide" Target="../notesSlides/notesSlide55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1.xml"/><Relationship Id="rId4" Type="http://schemas.openxmlformats.org/officeDocument/2006/relationships/tags" Target="../tags/tag31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image" Target="../media/image37.jpeg"/><Relationship Id="rId5" Type="http://schemas.openxmlformats.org/officeDocument/2006/relationships/tags" Target="../tags/tag316.xml"/><Relationship Id="rId10" Type="http://schemas.openxmlformats.org/officeDocument/2006/relationships/notesSlide" Target="../notesSlides/notesSlide56.xml"/><Relationship Id="rId4" Type="http://schemas.openxmlformats.org/officeDocument/2006/relationships/tags" Target="../tags/tag315.xml"/><Relationship Id="rId9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image" Target="../media/image38.jpe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image" Target="../media/image39.jpeg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image" Target="../media/image40.jpeg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notesSlide" Target="../notesSlides/notesSlide59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3" Type="http://schemas.openxmlformats.org/officeDocument/2006/relationships/tags" Target="../tags/tag3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9" Type="http://schemas.openxmlformats.org/officeDocument/2006/relationships/image" Target="../media/image41.jpe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46.xml"/><Relationship Id="rId7" Type="http://schemas.openxmlformats.org/officeDocument/2006/relationships/notesSlide" Target="../notesSlides/notesSlide61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8.xml"/><Relationship Id="rId4" Type="http://schemas.openxmlformats.org/officeDocument/2006/relationships/tags" Target="../tags/tag3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69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1.xml"/><Relationship Id="rId4" Type="http://schemas.openxmlformats.org/officeDocument/2006/relationships/tags" Target="../tags/tag37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hyperlink" Target="http://www.agilemodeling.com/style/collaborationDiagram.htm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4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393.xml"/><Relationship Id="rId7" Type="http://schemas.openxmlformats.org/officeDocument/2006/relationships/image" Target="../media/image46.png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9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98.xml"/><Relationship Id="rId7" Type="http://schemas.openxmlformats.org/officeDocument/2006/relationships/image" Target="../media/image49.png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0.xml"/><Relationship Id="rId4" Type="http://schemas.openxmlformats.org/officeDocument/2006/relationships/tags" Target="../tags/tag399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408.xml"/><Relationship Id="rId13" Type="http://schemas.openxmlformats.org/officeDocument/2006/relationships/image" Target="../media/image53.png"/><Relationship Id="rId3" Type="http://schemas.openxmlformats.org/officeDocument/2006/relationships/tags" Target="../tags/tag403.xml"/><Relationship Id="rId7" Type="http://schemas.openxmlformats.org/officeDocument/2006/relationships/tags" Target="../tags/tag407.xml"/><Relationship Id="rId12" Type="http://schemas.openxmlformats.org/officeDocument/2006/relationships/image" Target="../media/image52.png"/><Relationship Id="rId2" Type="http://schemas.openxmlformats.org/officeDocument/2006/relationships/tags" Target="../tags/tag402.xml"/><Relationship Id="rId16" Type="http://schemas.openxmlformats.org/officeDocument/2006/relationships/image" Target="../media/image56.png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11" Type="http://schemas.openxmlformats.org/officeDocument/2006/relationships/image" Target="../media/image51.png"/><Relationship Id="rId5" Type="http://schemas.openxmlformats.org/officeDocument/2006/relationships/tags" Target="../tags/tag405.xml"/><Relationship Id="rId15" Type="http://schemas.openxmlformats.org/officeDocument/2006/relationships/image" Target="../media/image5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04.xml"/><Relationship Id="rId9" Type="http://schemas.openxmlformats.org/officeDocument/2006/relationships/tags" Target="../tags/tag409.xml"/><Relationship Id="rId14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412.xml"/><Relationship Id="rId7" Type="http://schemas.openxmlformats.org/officeDocument/2006/relationships/image" Target="../media/image57.png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4.xml"/><Relationship Id="rId4" Type="http://schemas.openxmlformats.org/officeDocument/2006/relationships/tags" Target="../tags/tag41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17.xml"/><Relationship Id="rId7" Type="http://schemas.openxmlformats.org/officeDocument/2006/relationships/image" Target="../media/image59.png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22.xml"/><Relationship Id="rId7" Type="http://schemas.openxmlformats.org/officeDocument/2006/relationships/image" Target="../media/image61.png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4.xml"/><Relationship Id="rId4" Type="http://schemas.openxmlformats.org/officeDocument/2006/relationships/tags" Target="../tags/tag42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27.xml"/><Relationship Id="rId7" Type="http://schemas.openxmlformats.org/officeDocument/2006/relationships/image" Target="../media/image63.png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9.xml"/><Relationship Id="rId4" Type="http://schemas.openxmlformats.org/officeDocument/2006/relationships/tags" Target="../tags/tag428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432.xml"/><Relationship Id="rId7" Type="http://schemas.openxmlformats.org/officeDocument/2006/relationships/notesSlide" Target="../notesSlides/notesSlide71.xml"/><Relationship Id="rId2" Type="http://schemas.openxmlformats.org/officeDocument/2006/relationships/tags" Target="../tags/tag431.xml"/><Relationship Id="rId1" Type="http://schemas.openxmlformats.org/officeDocument/2006/relationships/tags" Target="../tags/tag4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4.xml"/><Relationship Id="rId4" Type="http://schemas.openxmlformats.org/officeDocument/2006/relationships/tags" Target="../tags/tag43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437.xml"/><Relationship Id="rId7" Type="http://schemas.openxmlformats.org/officeDocument/2006/relationships/notesSlide" Target="../notesSlides/notesSlide72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9.xml"/><Relationship Id="rId4" Type="http://schemas.openxmlformats.org/officeDocument/2006/relationships/tags" Target="../tags/tag4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458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4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0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4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10" Type="http://schemas.openxmlformats.org/officeDocument/2006/relationships/image" Target="../media/image73.png"/><Relationship Id="rId4" Type="http://schemas.openxmlformats.org/officeDocument/2006/relationships/tags" Target="../tags/tag474.xml"/><Relationship Id="rId9" Type="http://schemas.openxmlformats.org/officeDocument/2006/relationships/image" Target="../media/image7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4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10" Type="http://schemas.openxmlformats.org/officeDocument/2006/relationships/image" Target="../media/image76.png"/><Relationship Id="rId4" Type="http://schemas.openxmlformats.org/officeDocument/2006/relationships/tags" Target="../tags/tag480.xml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Conception objet et UML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E1B7A95-9698-4626-BC7D-3EDF37855806}" type="slidenum">
              <a:rPr lang="fr-FR" smtClean="0"/>
              <a:pPr/>
              <a:t>1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/>
              <a:t>Description des fonctionnalités d’un système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Définir les fonctionnalités attendues du système.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Définir les rôles et les utilisateurs des fonctionnalités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Définir les dépendances entre utilisateurs et fonctionnalités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EE835C6-0270-4DA1-92A4-6BE82BDD9FD7}" type="slidenum">
              <a:rPr lang="fr-FR"/>
              <a:pPr/>
              <a:t>10</a:t>
            </a:fld>
            <a:endParaRPr lang="fr-FR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3456136" y="7164213"/>
            <a:ext cx="5038725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>
                <a:hlinkClick r:id="rId8"/>
              </a:rPr>
              <a:t>http://en.wikipedia.org/wiki/File:Use_case_restaurant_model.svg</a:t>
            </a:r>
            <a:endParaRPr lang="fr-FR" sz="12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Une transition est une relation entre deux états définie par :</a:t>
            </a:r>
          </a:p>
          <a:p>
            <a:pPr lvl="1"/>
            <a:r>
              <a:rPr lang="fr-FR"/>
              <a:t>l’état source,</a:t>
            </a:r>
          </a:p>
          <a:p>
            <a:pPr lvl="1"/>
            <a:r>
              <a:rPr lang="fr-FR"/>
              <a:t>l’événement déclencheur permettant le changement d’état,</a:t>
            </a:r>
          </a:p>
          <a:p>
            <a:pPr lvl="1"/>
            <a:r>
              <a:rPr lang="fr-FR"/>
              <a:t>la condition de garde qui n’autorise le changement d’état que si elle est vérifiée,</a:t>
            </a:r>
          </a:p>
          <a:p>
            <a:pPr lvl="1"/>
            <a:r>
              <a:rPr lang="fr-FR"/>
              <a:t>l’action, qui peut agir directement sur l’objet ou indirectement sur les autres,</a:t>
            </a:r>
          </a:p>
          <a:p>
            <a:pPr lvl="1"/>
            <a:r>
              <a:rPr lang="fr-FR"/>
              <a:t>l’état cible.</a:t>
            </a:r>
          </a:p>
          <a:p>
            <a:endParaRPr lang="fr-FR"/>
          </a:p>
        </p:txBody>
      </p:sp>
      <p:sp>
        <p:nvSpPr>
          <p:cNvPr id="1945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1A74BF11-D6DF-400B-928E-D3965F0B1FF7}" type="slidenum">
              <a:rPr lang="fr-FR"/>
              <a:pPr/>
              <a:t>100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Transitions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m1 peut être appelée sur une instance quand elle est dans l’état S1 et que C1 est vraie.</a:t>
            </a:r>
          </a:p>
          <a:p>
            <a:r>
              <a:rPr lang="fr-FR"/>
              <a:t>Ensuite C2 doit être vraie lorsqu’on est dans l’état S2.</a:t>
            </a:r>
          </a:p>
          <a:p>
            <a:endParaRPr lang="fr-FR"/>
          </a:p>
        </p:txBody>
      </p:sp>
      <p:pic>
        <p:nvPicPr>
          <p:cNvPr id="2048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2813" y="3422650"/>
            <a:ext cx="4622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1394" y="4185444"/>
            <a:ext cx="39068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27944" y="4931965"/>
            <a:ext cx="5773738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Transition : [Pre] Event /Post </a:t>
            </a:r>
          </a:p>
        </p:txBody>
      </p:sp>
      <p:sp>
        <p:nvSpPr>
          <p:cNvPr id="22531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BB07DD89-372D-494C-8035-ECDAD5105D9B}" type="slidenum">
              <a:rPr lang="fr-FR"/>
              <a:pPr/>
              <a:t>102</a:t>
            </a:fld>
            <a:endParaRPr lang="fr-FR"/>
          </a:p>
        </p:txBody>
      </p:sp>
      <p:pic>
        <p:nvPicPr>
          <p:cNvPr id="2253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562" y="2411685"/>
            <a:ext cx="9196387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Evénement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Précise qu’il s’est passé quelque chose de significatif.</a:t>
            </a:r>
          </a:p>
          <a:p>
            <a:pPr lvl="1"/>
            <a:r>
              <a:rPr lang="fr-FR"/>
              <a:t>réception d’un signal, envoyé par un autre objet ou un autre acteur (envoi asynchrone),</a:t>
            </a:r>
          </a:p>
          <a:p>
            <a:pPr lvl="1"/>
            <a:r>
              <a:rPr lang="fr-FR"/>
              <a:t>appel d’une opération sur l’objet récepteur (appel synchrone),</a:t>
            </a:r>
          </a:p>
          <a:p>
            <a:pPr lvl="1"/>
            <a:r>
              <a:rPr lang="fr-FR"/>
              <a:t>passage du temps,</a:t>
            </a:r>
          </a:p>
          <a:p>
            <a:pPr lvl="1"/>
            <a:r>
              <a:rPr lang="fr-FR"/>
              <a:t>changement dans la valeur d’une condition</a:t>
            </a:r>
          </a:p>
        </p:txBody>
      </p:sp>
      <p:sp>
        <p:nvSpPr>
          <p:cNvPr id="23555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3106D9E4-D72F-4487-8B6C-01CDB5382B91}" type="slidenum">
              <a:rPr lang="fr-FR"/>
              <a:pPr/>
              <a:t>103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Time event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Emission, réception de signal et exécution d’action sur des transitions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4188" y="2279650"/>
            <a:ext cx="2928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0438" y="2136775"/>
            <a:ext cx="2357437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 des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conditions peuvent être utilisées pour contrôler les transitions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2915741"/>
            <a:ext cx="8401247" cy="409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2466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Faire un diagramme d'état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Est-ce qu'il y un état d'entrée et un état de fin ?</a:t>
            </a:r>
          </a:p>
          <a:p>
            <a:r>
              <a:rPr lang="fr-FR"/>
              <a:t>Quels sont les états intermédiaires</a:t>
            </a:r>
          </a:p>
          <a:p>
            <a:r>
              <a:rPr lang="fr-FR"/>
              <a:t>Quelles sont les transitions entre ces états</a:t>
            </a:r>
          </a:p>
          <a:p>
            <a:r>
              <a:rPr lang="fr-FR"/>
              <a:t>Quels sont les méthodes qui provoquent les transitions (DdC)</a:t>
            </a:r>
          </a:p>
          <a:p>
            <a:r>
              <a:rPr lang="fr-FR"/>
              <a:t>Quelles sont les transitions impossibles (à documenter)</a:t>
            </a:r>
          </a:p>
          <a:p>
            <a:r>
              <a:rPr lang="fr-FR"/>
              <a:t>Pas nécessaire pour toutes les classes.</a:t>
            </a:r>
          </a:p>
        </p:txBody>
      </p:sp>
      <p:sp>
        <p:nvSpPr>
          <p:cNvPr id="2969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39B6C147-6200-48AA-82A6-823C4623B866}" type="slidenum">
              <a:rPr lang="fr-FR"/>
              <a:pPr/>
              <a:t>106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COMPONENT DIAGRAM</a:t>
            </a:r>
            <a:br>
              <a:rPr lang="fr-FR" sz="3600" dirty="0"/>
            </a:br>
            <a:endParaRPr lang="fr-FR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ln/>
        </p:spPr>
        <p:txBody>
          <a:bodyPr tIns="58211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fr-FR" sz="6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3B645E4-B57F-40E9-95EC-AA42D0CD0043}" type="slidenum">
              <a:rPr lang="fr-FR" smtClean="0"/>
              <a:pPr/>
              <a:t>107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Components diagram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From the Spec:</a:t>
            </a:r>
          </a:p>
          <a:p>
            <a:r>
              <a:rPr lang="fr-FR"/>
              <a:t>The Components package specifies a set of constructs that can be used to define software systems of arbitrary size and complexity.</a:t>
            </a:r>
          </a:p>
          <a:p>
            <a:r>
              <a:rPr lang="fr-FR"/>
              <a:t>In particular, the package specifies a component as a modular unit with well-defined interfaces that is replaceable within its environment.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B90FEBB-6576-4857-95F0-25A4AF9B09C7}" type="slidenum">
              <a:rPr lang="fr-FR" smtClean="0"/>
              <a:pPr/>
              <a:t>108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Component diagrams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976DB72-6276-4FB8-B25B-1844851891C5}" type="slidenum">
              <a:rPr lang="fr-FR" smtClean="0"/>
              <a:pPr/>
              <a:t>109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3240088"/>
            <a:ext cx="8229600" cy="1244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3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80063" y="6057900"/>
            <a:ext cx="3806825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FR" dirty="0">
                <a:solidFill>
                  <a:srgbClr val="000000"/>
                </a:solidFill>
                <a:ea typeface="msmincho" charset="0"/>
                <a:cs typeface="msmincho" charset="0"/>
              </a:rPr>
              <a:t>Le serveur fournit l’interface</a:t>
            </a:r>
          </a:p>
        </p:txBody>
      </p:sp>
      <p:sp>
        <p:nvSpPr>
          <p:cNvPr id="5124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 flipV="1">
            <a:off x="5038725" y="4319588"/>
            <a:ext cx="18034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25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39863" y="5940425"/>
            <a:ext cx="2703512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dirty="0">
                <a:solidFill>
                  <a:srgbClr val="000000"/>
                </a:solidFill>
                <a:ea typeface="msmincho" charset="0"/>
                <a:cs typeface="msmincho" charset="0"/>
              </a:rPr>
              <a:t>Le client a besoin de l’interface</a:t>
            </a:r>
          </a:p>
        </p:txBody>
      </p:sp>
      <p:sp>
        <p:nvSpPr>
          <p:cNvPr id="5126" name="Line 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2339975" y="4138613"/>
            <a:ext cx="1800225" cy="180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Pourquoi décrire les cas d’utilisation?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 lnSpcReduction="10000"/>
          </a:bodyPr>
          <a:lstStyle/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Ils représentent l’expression des besoins fonctionnels de l’application.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Partie intégrante du cahier des charges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Ecrits dans un formalisme basé sur le langage naturel,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Compréhensibles par les experts et les informaticiens.</a:t>
            </a:r>
          </a:p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Utiles à la fois au dialogue développeurs-utilisateurs et aux développeurs eux-mêmes.</a:t>
            </a:r>
          </a:p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Evitent une partie des oublis, imprécisions, dérives, …</a:t>
            </a:r>
          </a:p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Servent de base à tout le processus de développement, jusqu’aux tests.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DE378E2-A228-415E-819C-F92E69D39C2F}" type="slidenum">
              <a:rPr lang="fr-FR"/>
              <a:pPr/>
              <a:t>11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2 Provided/3 required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893417F5-0B37-4273-91E7-67CCCFEE52F3}" type="slidenum">
              <a:rPr lang="fr-FR" smtClean="0"/>
              <a:pPr/>
              <a:t>110</a:t>
            </a:fld>
            <a:endParaRPr lang="fr-FR"/>
          </a:p>
        </p:txBody>
      </p:sp>
      <p:pic>
        <p:nvPicPr>
          <p:cNvPr id="614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9912" y="2051645"/>
            <a:ext cx="6929418" cy="3959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Les ports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Décomposition des </a:t>
            </a:r>
            <a:r>
              <a:rPr lang="fr-FR" dirty="0" err="1"/>
              <a:t>inferfaces</a:t>
            </a:r>
            <a:r>
              <a:rPr lang="fr-FR" dirty="0"/>
              <a:t> fournies et nécessaires en ports. </a:t>
            </a:r>
          </a:p>
          <a:p>
            <a:r>
              <a:rPr lang="fr-FR" dirty="0"/>
              <a:t>Organisation logique</a:t>
            </a:r>
          </a:p>
          <a:p>
            <a:r>
              <a:rPr lang="fr-FR" dirty="0"/>
              <a:t>La liaison est en général (pas toujours) faite à l’exécution.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52979B6-B660-4670-9E7F-B04D6343BE1A}" type="slidenum">
              <a:rPr lang="fr-FR" smtClean="0"/>
              <a:pPr/>
              <a:t>111</a:t>
            </a:fld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00338" y="4319588"/>
            <a:ext cx="3848100" cy="2563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Connecteur de délégation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Lie le contrat externe d’un composant à sa réalisation interne</a:t>
            </a:r>
          </a:p>
          <a:p>
            <a:r>
              <a:rPr lang="fr-FR" dirty="0"/>
              <a:t>Transfert des signaux externes en signaux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DEF299B-CE20-47E0-A0E8-D3875398631C}" type="slidenum">
              <a:rPr lang="fr-FR" smtClean="0"/>
              <a:pPr/>
              <a:t>112</a:t>
            </a:fld>
            <a:endParaRPr lang="fr-FR"/>
          </a:p>
        </p:txBody>
      </p:sp>
      <p:pic>
        <p:nvPicPr>
          <p:cNvPr id="5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5668" y="3494085"/>
            <a:ext cx="5072098" cy="30140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Découplage interface/réalisation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0A65F8-7F99-48DF-884E-52B5A3F84A22}" type="slidenum">
              <a:rPr lang="fr-FR" smtClean="0"/>
              <a:pPr/>
              <a:t>113</a:t>
            </a:fld>
            <a:endParaRPr lang="fr-FR"/>
          </a:p>
        </p:txBody>
      </p:sp>
      <p:pic>
        <p:nvPicPr>
          <p:cNvPr id="12289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39850" y="2208201"/>
            <a:ext cx="6143668" cy="41549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Sous-systèmes</a:t>
            </a:r>
          </a:p>
        </p:txBody>
      </p:sp>
      <p:sp>
        <p:nvSpPr>
          <p:cNvPr id="14337" name="Rectangle 1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On décompose le système en sous-systèmes, en se basant sur</a:t>
            </a:r>
          </a:p>
          <a:p>
            <a:pPr lvl="1"/>
            <a:r>
              <a:rPr lang="fr-FR"/>
              <a:t>les paquetages d’analyse</a:t>
            </a:r>
          </a:p>
          <a:p>
            <a:pPr lvl="1"/>
            <a:r>
              <a:rPr lang="fr-FR"/>
              <a:t>les modèles d’architecture</a:t>
            </a:r>
          </a:p>
          <a:p>
            <a:r>
              <a:rPr lang="fr-FR"/>
              <a:t>Un sous-système a des responsabilités clairement définies ; il communique avec les autres</a:t>
            </a:r>
          </a:p>
          <a:p>
            <a:pPr lvl="1"/>
            <a:r>
              <a:rPr lang="fr-FR"/>
              <a:t>un sous-système = un composant UML</a:t>
            </a:r>
          </a:p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EDF449F-36E1-41A5-ABAD-AD3EFD26706F}" type="slidenum">
              <a:rPr lang="fr-FR" smtClean="0"/>
              <a:pPr/>
              <a:t>114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615DE17-676E-43DD-AEE2-35AE95F9B9BB}" type="slidenum">
              <a:rPr lang="fr-FR" smtClean="0"/>
              <a:pPr/>
              <a:t>115</a:t>
            </a:fld>
            <a:endParaRPr lang="fr-FR"/>
          </a:p>
        </p:txBody>
      </p:sp>
      <p:pic>
        <p:nvPicPr>
          <p:cNvPr id="22529" name="Picture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50" y="0"/>
            <a:ext cx="10079038" cy="7380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UML et la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UML est un outil utilisable à plusieurs niveaux</a:t>
            </a:r>
          </a:p>
          <a:p>
            <a:pPr lvl="1"/>
            <a:r>
              <a:rPr lang="fr-FR" dirty="0"/>
              <a:t>Analyse, communication, conception</a:t>
            </a:r>
          </a:p>
          <a:p>
            <a:pPr lvl="1"/>
            <a:r>
              <a:rPr lang="fr-FR" dirty="0"/>
              <a:t>MDA, génération de code</a:t>
            </a:r>
          </a:p>
          <a:p>
            <a:r>
              <a:rPr lang="fr-FR" dirty="0"/>
              <a:t>UML n’est pas une méthode</a:t>
            </a:r>
          </a:p>
          <a:p>
            <a:r>
              <a:rPr lang="fr-FR" dirty="0"/>
              <a:t>Connaitre UML ne veut pas dire savoir concevoir !</a:t>
            </a:r>
          </a:p>
          <a:p>
            <a:r>
              <a:rPr lang="fr-FR" dirty="0"/>
              <a:t>Connaitre UML permet de concevoir de manière moins ambigüe</a:t>
            </a:r>
          </a:p>
          <a:p>
            <a:r>
              <a:rPr lang="fr-FR" dirty="0"/>
              <a:t>Ne pas connaitre UML provoque des erreurs graves</a:t>
            </a:r>
          </a:p>
          <a:p>
            <a:r>
              <a:rPr lang="fr-FR" dirty="0"/>
              <a:t>Le </a:t>
            </a:r>
            <a:r>
              <a:rPr lang="fr-FR" b="1" dirty="0"/>
              <a:t>but ultime </a:t>
            </a:r>
            <a:r>
              <a:rPr lang="fr-FR" dirty="0"/>
              <a:t>est de produire une application qui répond à un cahier des charges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Les scénarios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lnSpc>
                <a:spcPct val="75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600" dirty="0"/>
              <a:t>Commencer par décrire des scénarios</a:t>
            </a:r>
          </a:p>
          <a:p>
            <a:pPr>
              <a:lnSpc>
                <a:spcPct val="75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600" dirty="0"/>
              <a:t>Un scénario décrit les étapes d'interactions entre un utilisateur et le système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Le client parcours le catalogue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Il ajoute les objets qui l'intéresse dans son caddy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Pour payer il donne ses informations de cartes bancaires et son adresse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Il confirme l'achat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Le système contrôle la validité du paiement et confirme la commande.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EF0C2BB-D921-408E-A108-01616AA37E6F}" type="slidenum">
              <a:rPr lang="fr-FR"/>
              <a:pPr/>
              <a:t>12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Les acteurs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Un acteur est l’abstraction d’un rôle joué par des entités extérieures au système.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	utilisateur, dispositif matériel, autre système</a:t>
            </a:r>
          </a:p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Un acteur peut consulter ou modifier l’état du système.</a:t>
            </a:r>
          </a:p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Exemple : Guichet Automatique Bancaire (GAB)‏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porteur d’une carte bancaire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client de la banque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opérateur de maintenance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système d’information de la banque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système d’autorisation CB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A49601B-2D28-4CB1-8521-AE905F382523}" type="slidenum">
              <a:rPr lang="fr-FR"/>
              <a:pPr/>
              <a:t>13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8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33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62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8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307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342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Les acteurs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Autofit/>
          </a:bodyPr>
          <a:lstStyle/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Ne pas confondre utilisateur et acteur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un utilisateur peut jouer plusieurs rôles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l’opérateur peut aussi retirer de l’argent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plusieurs utilisateurs peuvent jouer le même rôle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on peut trouver plus d’une personne pour se servir d’un GAB !</a:t>
            </a:r>
          </a:p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S’assurer que les acteurs communiquent directement avec le système et non pas par un intermédiaire.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	Exemple magasin : le caissier est un acteur, mais pas le client.</a:t>
            </a:r>
          </a:p>
          <a:p>
            <a:pPr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Les échanges entre acteurs ne concernent pas la modélisation du système.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C0BDC3-D06A-47E3-9E8F-D70F3C964FFC}" type="slidenum">
              <a:rPr lang="fr-FR"/>
              <a:pPr/>
              <a:t>14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Types d'acteurs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On peut distinguer acteur principal et secondaire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l’acteur principal utilise/modifie le système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l’opérateur est un acteur principal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l’acteur secondaire est sollicité pour obtenir une information complémentaire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le système d’autorisation de CB est un acteur secondaire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Représentation graphique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EFF4F7D-3FEB-4E47-B580-67FAD52159C7}" type="slidenum">
              <a:rPr lang="fr-FR"/>
              <a:pPr/>
              <a:t>15</a:t>
            </a:fld>
            <a:endParaRPr lang="fr-FR"/>
          </a:p>
        </p:txBody>
      </p:sp>
      <p:grpSp>
        <p:nvGrpSpPr>
          <p:cNvPr id="2" name="Group 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975985" y="5652045"/>
            <a:ext cx="1224567" cy="1582606"/>
            <a:chOff x="3651" y="2960"/>
            <a:chExt cx="1139" cy="1359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1" y="2960"/>
              <a:ext cx="1140" cy="13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3651" y="2960"/>
              <a:ext cx="1140" cy="13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8" y="5830361"/>
            <a:ext cx="900113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Diagramme de contexte statique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200" dirty="0"/>
              <a:t>Diagramme de classes simplifié qui résume une liste exhaustive des acteurs, en précisant la multiplicité de chacun d’entre eux.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5F0B8C0-1B14-4CBA-A7CE-814D649FAF75}" type="slidenum">
              <a:rPr lang="fr-FR"/>
              <a:pPr/>
              <a:t>16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80" y="3923853"/>
            <a:ext cx="3292797" cy="31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4000"/>
              <a:t>Identification des cas d’utilisation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Un cas d’utilisation modélise un service rendu par le système.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Il regroupe une famille de scénarios d’utilisation selon un critère fonctionnel.</a:t>
            </a:r>
          </a:p>
          <a:p>
            <a:pPr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Comment construire les cas d’utilisation ?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Pour chaque acteur, identifier les intentions avec lesquelles il communique avec le système.</a:t>
            </a:r>
          </a:p>
          <a:p>
            <a:pPr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Exemple GAB : client de la banque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retirer de l’argent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consulter le solde d’un compte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déposer de l’argent</a:t>
            </a:r>
          </a:p>
          <a:p>
            <a:pPr lvl="1">
              <a:lnSpc>
                <a:spcPct val="75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 dirty="0"/>
              <a:t>déposer des chèques</a:t>
            </a:r>
          </a:p>
          <a:p>
            <a:pPr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Représentation graphique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0C0C75-D7A0-474F-BBAE-BC15FA778965}" type="slidenum">
              <a:rPr lang="fr-FR"/>
              <a:pPr/>
              <a:t>17</a:t>
            </a:fld>
            <a:endParaRPr lang="fr-FR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98189"/>
              </p:ext>
            </p:extLst>
          </p:nvPr>
        </p:nvGraphicFramePr>
        <p:xfrm>
          <a:off x="6192440" y="4643933"/>
          <a:ext cx="276418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8" imgW="944952" imgH="492910" progId="Visio.Drawing.11">
                  <p:embed/>
                </p:oleObj>
              </mc:Choice>
              <mc:Fallback>
                <p:oleObj name="Visio" r:id="rId8" imgW="944952" imgH="4929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440" y="4643933"/>
                        <a:ext cx="2764180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Diagrammes de cas d’utilisation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Un diagramme fait intervenir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un ou plusieurs acteurs,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les cas proprement dits,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des relations de communication entre les acteurs et les cas, portant le message facteur de déclenchement du cas.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620BB37-9F67-4E05-A1C8-7669ADF35C72}" type="slidenum">
              <a:rPr lang="fr-FR"/>
              <a:pPr/>
              <a:t>18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447A76-023C-4FA9-A44E-A1266C07D794}" type="slidenum">
              <a:rPr lang="fr-FR"/>
              <a:pPr/>
              <a:t>19</a:t>
            </a:fld>
            <a:endParaRPr lang="fr-FR"/>
          </a:p>
        </p:txBody>
      </p:sp>
      <p:pic>
        <p:nvPicPr>
          <p:cNvPr id="14337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25536" y="1851011"/>
            <a:ext cx="7127875" cy="467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096096" y="1835621"/>
            <a:ext cx="3816424" cy="4680520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Sources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Cours de Martine Gautier</a:t>
            </a:r>
          </a:p>
          <a:p>
            <a:r>
              <a:rPr lang="fr-FR" dirty="0"/>
              <a:t>Cours de François Charoy</a:t>
            </a:r>
          </a:p>
          <a:p>
            <a:r>
              <a:rPr lang="fr-FR" dirty="0"/>
              <a:t>Cours de Pascal Molli</a:t>
            </a:r>
          </a:p>
          <a:p>
            <a:r>
              <a:rPr lang="fr-FR" dirty="0" err="1"/>
              <a:t>Slides</a:t>
            </a:r>
            <a:r>
              <a:rPr lang="fr-FR" dirty="0"/>
              <a:t> de Lou Franco</a:t>
            </a:r>
          </a:p>
          <a:p>
            <a:r>
              <a:rPr lang="fr-FR" dirty="0"/>
              <a:t>http://www.extremeprogramming.org/</a:t>
            </a:r>
          </a:p>
          <a:p>
            <a:r>
              <a:rPr lang="fr-FR" dirty="0">
                <a:hlinkClick r:id="rId7"/>
              </a:rPr>
              <a:t>UML </a:t>
            </a:r>
            <a:r>
              <a:rPr lang="fr-FR" dirty="0" err="1">
                <a:hlinkClick r:id="rId7"/>
              </a:rPr>
              <a:t>Distilled</a:t>
            </a:r>
            <a:r>
              <a:rPr lang="fr-FR" dirty="0">
                <a:hlinkClick r:id="rId7"/>
              </a:rPr>
              <a:t>: A </a:t>
            </a:r>
            <a:r>
              <a:rPr lang="fr-FR" dirty="0" err="1">
                <a:hlinkClick r:id="rId7"/>
              </a:rPr>
              <a:t>Brief</a:t>
            </a:r>
            <a:r>
              <a:rPr lang="fr-FR" dirty="0">
                <a:hlinkClick r:id="rId7"/>
              </a:rPr>
              <a:t> Guide to the Standard Object </a:t>
            </a:r>
            <a:r>
              <a:rPr lang="fr-FR" dirty="0" err="1">
                <a:hlinkClick r:id="rId7"/>
              </a:rPr>
              <a:t>Modeling</a:t>
            </a:r>
            <a:r>
              <a:rPr lang="fr-FR" dirty="0">
                <a:hlinkClick r:id="rId7"/>
              </a:rPr>
              <a:t> </a:t>
            </a:r>
            <a:r>
              <a:rPr lang="fr-FR" dirty="0" err="1">
                <a:hlinkClick r:id="rId7"/>
              </a:rPr>
              <a:t>Language</a:t>
            </a:r>
            <a:r>
              <a:rPr lang="fr-FR" dirty="0">
                <a:hlinkClick r:id="rId7"/>
              </a:rPr>
              <a:t>, 3rd Edition</a:t>
            </a:r>
          </a:p>
          <a:p>
            <a:pPr lvl="1"/>
            <a:r>
              <a:rPr lang="fr-FR" dirty="0"/>
              <a:t>Martin Fowler</a:t>
            </a:r>
          </a:p>
          <a:p>
            <a:r>
              <a:rPr lang="fr-FR" dirty="0">
                <a:hlinkClick r:id="rId8"/>
              </a:rPr>
              <a:t>http://www.uml.org/</a:t>
            </a:r>
          </a:p>
          <a:p>
            <a:pPr lvl="1"/>
            <a:r>
              <a:rPr lang="fr-FR" dirty="0"/>
              <a:t>Le site de référence</a:t>
            </a:r>
          </a:p>
          <a:p>
            <a:r>
              <a:rPr lang="fr-FR" dirty="0"/>
              <a:t>De nombreuses figures sont issues de </a:t>
            </a:r>
            <a:r>
              <a:rPr lang="fr-FR"/>
              <a:t>la spécification </a:t>
            </a:r>
            <a:r>
              <a:rPr lang="fr-FR" dirty="0"/>
              <a:t>UML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19562FD-F7D5-47CE-B816-7E8A992EEDDA}" type="slidenum">
              <a:rPr lang="fr-FR" smtClean="0"/>
              <a:pPr/>
              <a:t>2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Organisation des cas d’utilisation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lnSpc>
                <a:spcPct val="75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Problème : jusqu’où aller dans les détails des cas ?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Le nombre d’acteurs concernés par un cas doit être limité.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Un cas ne doit être ni trop simple, ni trop complexe … </a:t>
            </a:r>
          </a:p>
          <a:p>
            <a:pPr>
              <a:lnSpc>
                <a:spcPct val="75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3200" dirty="0"/>
              <a:t>Il est possible (et souhaitable !) d’organiser les cas 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en utilisant les relations d’inclusion, d’extension et de généralisation entre cas,</a:t>
            </a:r>
          </a:p>
          <a:p>
            <a:pPr lvl="1">
              <a:lnSpc>
                <a:spcPct val="75000"/>
              </a:lnSpc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en regroupant les cas en packages,  par acteur et/ou par cas.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6DBBFE9-ABD6-47FC-8534-7B55FFFFB185}" type="slidenum">
              <a:rPr lang="fr-FR"/>
              <a:pPr/>
              <a:t>20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Inclusion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La relation d’inclusion indique qu’un cas inclut un autre cas d’utilisation.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On précise le point d’inclusion.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Cette relation évite de décrire plusieurs fois le même cas.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b="1" dirty="0"/>
              <a:t>Le cas inclus n’existe jamais seul.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fr-FR" dirty="0"/>
          </a:p>
          <a:p>
            <a:pPr>
              <a:spcBef>
                <a:spcPts val="800"/>
              </a:spcBef>
              <a:spcAft>
                <a:spcPct val="0"/>
              </a:spcAft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B8A6A0C-B194-40AC-AAD5-DD7B0806306F}" type="slidenum">
              <a:rPr lang="fr-FR"/>
              <a:pPr/>
              <a:t>21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520032" y="4283893"/>
            <a:ext cx="4464050" cy="1350962"/>
            <a:chOff x="1519" y="3249"/>
            <a:chExt cx="2812" cy="851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 l="22559" t="5759" r="19118" b="67285"/>
            <a:stretch>
              <a:fillRect/>
            </a:stretch>
          </p:blipFill>
          <p:spPr bwMode="auto">
            <a:xfrm>
              <a:off x="1519" y="3249"/>
              <a:ext cx="2813" cy="8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519" y="3249"/>
              <a:ext cx="2813" cy="8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Généralisation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FR" sz="2800"/>
              <a:t>La relation de </a:t>
            </a:r>
            <a:r>
              <a:rPr lang="fr-FR" sz="2800">
                <a:solidFill>
                  <a:srgbClr val="009900"/>
                </a:solidFill>
              </a:rPr>
              <a:t>généralisation</a:t>
            </a:r>
            <a:r>
              <a:rPr lang="fr-FR" sz="2800"/>
              <a:t> indique qu’un cas généralise un autre cas d’utilisation.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FR" sz="2400"/>
              <a:t>Le cas fils hérite du comportement et de la signification du cas père : il peut le compléter ou le remplacer.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0EBFE61-12EF-460D-92F5-3F3F258F9A04}" type="slidenum">
              <a:rPr lang="fr-FR"/>
              <a:pPr/>
              <a:t>22</a:t>
            </a:fld>
            <a:endParaRPr lang="fr-FR"/>
          </a:p>
        </p:txBody>
      </p:sp>
      <p:pic>
        <p:nvPicPr>
          <p:cNvPr id="1741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 l="24352" r="46252" b="48059"/>
          <a:stretch>
            <a:fillRect/>
          </a:stretch>
        </p:blipFill>
        <p:spPr bwMode="auto">
          <a:xfrm>
            <a:off x="3040048" y="3494085"/>
            <a:ext cx="2438400" cy="3455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/>
              <a:t>Relation d’extension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dirty="0" err="1"/>
              <a:t>Permet</a:t>
            </a:r>
            <a:r>
              <a:rPr lang="en-US" sz="2800" dirty="0"/>
              <a:t> de </a:t>
            </a:r>
            <a:r>
              <a:rPr lang="en-US" sz="2800" dirty="0" err="1"/>
              <a:t>modéliser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partie</a:t>
            </a:r>
            <a:r>
              <a:rPr lang="en-US" sz="2800" dirty="0"/>
              <a:t> </a:t>
            </a:r>
            <a:r>
              <a:rPr lang="en-US" sz="2800" dirty="0" err="1"/>
              <a:t>optionnelle</a:t>
            </a:r>
            <a:r>
              <a:rPr lang="en-US" sz="2800" dirty="0"/>
              <a:t> d’un Use Case</a:t>
            </a:r>
          </a:p>
          <a:p>
            <a:pPr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dirty="0" err="1"/>
              <a:t>Permet</a:t>
            </a:r>
            <a:r>
              <a:rPr lang="en-US" sz="2800" dirty="0"/>
              <a:t> de </a:t>
            </a:r>
            <a:r>
              <a:rPr lang="en-US" sz="2800" dirty="0" err="1"/>
              <a:t>modéliser</a:t>
            </a:r>
            <a:r>
              <a:rPr lang="en-US" sz="2800" dirty="0"/>
              <a:t> des </a:t>
            </a:r>
            <a:r>
              <a:rPr lang="en-US" sz="2800" dirty="0" err="1"/>
              <a:t>cas</a:t>
            </a:r>
            <a:r>
              <a:rPr lang="en-US" sz="2800" dirty="0"/>
              <a:t> </a:t>
            </a:r>
            <a:r>
              <a:rPr lang="en-US" sz="2800" dirty="0" err="1"/>
              <a:t>conditionnels</a:t>
            </a:r>
            <a:r>
              <a:rPr lang="en-US" sz="2800" dirty="0"/>
              <a:t> </a:t>
            </a:r>
            <a:r>
              <a:rPr lang="en-US" sz="2800" dirty="0" err="1"/>
              <a:t>ou</a:t>
            </a:r>
            <a:r>
              <a:rPr lang="en-US" sz="2800" dirty="0"/>
              <a:t> des variations</a:t>
            </a:r>
          </a:p>
          <a:p>
            <a:pPr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2800" dirty="0"/>
              <a:t>Attention :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n’est</a:t>
            </a:r>
            <a:r>
              <a:rPr lang="en-US" sz="2800" dirty="0"/>
              <a:t> pas un </a:t>
            </a:r>
            <a:r>
              <a:rPr lang="en-US" sz="2800" dirty="0" err="1"/>
              <a:t>moyen</a:t>
            </a:r>
            <a:r>
              <a:rPr lang="en-US" sz="2800" dirty="0"/>
              <a:t> de </a:t>
            </a:r>
            <a:r>
              <a:rPr lang="en-US" sz="2800" dirty="0" err="1"/>
              <a:t>décrire</a:t>
            </a:r>
            <a:r>
              <a:rPr lang="en-US" sz="2800" dirty="0"/>
              <a:t> le </a:t>
            </a:r>
            <a:r>
              <a:rPr lang="en-US" sz="2800" dirty="0" err="1"/>
              <a:t>flot</a:t>
            </a:r>
            <a:r>
              <a:rPr lang="en-US" sz="2800" dirty="0"/>
              <a:t> de </a:t>
            </a:r>
            <a:r>
              <a:rPr lang="en-US" sz="2800" dirty="0" err="1"/>
              <a:t>contrôle</a:t>
            </a:r>
            <a:r>
              <a:rPr lang="en-US" sz="2800" dirty="0"/>
              <a:t> du </a:t>
            </a:r>
            <a:r>
              <a:rPr lang="en-US" sz="2800" dirty="0" err="1"/>
              <a:t>cas</a:t>
            </a:r>
            <a:r>
              <a:rPr lang="en-US" sz="2800" dirty="0"/>
              <a:t> !!!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D19F73-9246-4941-8A5B-B50EEBDAB628}" type="slidenum">
              <a:rPr lang="fr-FR"/>
              <a:pPr/>
              <a:t>23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 err="1"/>
              <a:t>Extends</a:t>
            </a:r>
            <a:r>
              <a:rPr lang="fr-FR" dirty="0"/>
              <a:t> vs use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3600" dirty="0"/>
              <a:t>Intentions différentes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3200" dirty="0" err="1"/>
              <a:t>extends</a:t>
            </a:r>
            <a:endParaRPr lang="fr-FR" sz="3200" dirty="0"/>
          </a:p>
          <a:p>
            <a:pPr lvl="2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800" dirty="0"/>
              <a:t>Distinguer des variantes</a:t>
            </a:r>
          </a:p>
          <a:p>
            <a:pPr lvl="2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800" dirty="0"/>
              <a:t>L’acteur est lié au cas de base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3200" dirty="0"/>
              <a:t>uses/</a:t>
            </a:r>
            <a:r>
              <a:rPr lang="fr-FR" sz="3200" dirty="0" err="1"/>
              <a:t>includes</a:t>
            </a:r>
            <a:endParaRPr lang="fr-FR" sz="3200" dirty="0"/>
          </a:p>
          <a:p>
            <a:pPr lvl="2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800" dirty="0"/>
              <a:t>Identification de comportements communs</a:t>
            </a:r>
          </a:p>
          <a:p>
            <a:pPr lvl="2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2800" dirty="0"/>
              <a:t>Parfois aucun acteur directement associé au cas commun</a:t>
            </a:r>
          </a:p>
          <a:p>
            <a:pPr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sz="3500" dirty="0"/>
              <a:t>Ne permettent pas de décrire le comportement du Use Case !!!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Frank Maurer, University of Calgary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39B888-8D88-4DC1-B514-7B25ACA588D5}" type="slidenum">
              <a:rPr lang="fr-FR"/>
              <a:pPr/>
              <a:t>24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Détailler les cas d’utilisation</a:t>
            </a:r>
            <a:br>
              <a:rPr lang="fr-FR"/>
            </a:br>
            <a:endParaRPr lang="fr-FR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Un diagramme de cas d’utilisation ne se suffit pas à lui-même.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Détailler la dynamique du cas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Décrire le flot d'événements qui le constitue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En utilisant une description textuelle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En formalisant la description.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B8CE148-03E9-4B27-8B8A-32C251DC4A57}" type="slidenum">
              <a:rPr lang="fr-FR"/>
              <a:pPr/>
              <a:t>25</a:t>
            </a:fld>
            <a:endParaRPr lang="fr-FR"/>
          </a:p>
        </p:txBody>
      </p:sp>
      <p:sp>
        <p:nvSpPr>
          <p:cNvPr id="25603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1550" y="685800"/>
            <a:ext cx="748665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La forme des use cases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75000"/>
              </a:lnSpc>
              <a:spcBef>
                <a:spcPts val="4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Pas de forme standard</a:t>
            </a:r>
          </a:p>
          <a:p>
            <a:pPr>
              <a:lnSpc>
                <a:spcPct val="75000"/>
              </a:lnSpc>
              <a:spcBef>
                <a:spcPts val="4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Plusieurs formes possibles</a:t>
            </a:r>
          </a:p>
          <a:p>
            <a:pPr>
              <a:lnSpc>
                <a:spcPct val="75000"/>
              </a:lnSpc>
              <a:spcBef>
                <a:spcPts val="4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Les principales sections s'y retrouvent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Le nom du cas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Iteration (pour un développement itératif)‏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Résumé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Préconditions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Déclencheurs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Le scénario de base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Les chemins alternatifs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Postconditions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Les règles métiers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Notes </a:t>
            </a:r>
          </a:p>
          <a:p>
            <a:pPr lvl="1">
              <a:lnSpc>
                <a:spcPct val="75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400"/>
              <a:t>Auteur and date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B59A1C0-23CC-4EAF-A3DD-D37F9A0E89F0}" type="slidenum">
              <a:rPr lang="fr-FR"/>
              <a:pPr/>
              <a:t>26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User Stories (Mike Cohn)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pic>
        <p:nvPicPr>
          <p:cNvPr id="360450" name="Picture 2" descr="http://blog.mountaingoatsoftware.com/wp-content/uploads/fullsize-product-backlo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5776" y="1835621"/>
            <a:ext cx="9484623" cy="51125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935856" y="7020197"/>
            <a:ext cx="705586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hlinkClick r:id="rId8"/>
              </a:rPr>
              <a:t>http://blog.mountaingoatsoftware.com/a-sample-format-for-a-spreadsheet-based-product-backlog</a:t>
            </a:r>
            <a:endParaRPr lang="fr-FR" sz="1200" dirty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Avantages des use cases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Faciles à comprendre par les clients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Faciles à délimiter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Traçables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Bonne base d'évaluation de l'effort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Évite de concevoir trop tôt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800" dirty="0"/>
              <a:t>Description sous forme d'histoires ou de scénarios</a:t>
            </a:r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r-FR" sz="2800" dirty="0"/>
          </a:p>
          <a:p>
            <a:pPr marL="0" indent="0"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r-FR" sz="2800" dirty="0"/>
          </a:p>
          <a:p>
            <a:pPr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6ACD6B7-9988-4203-9CA8-CD7AF630998C}" type="slidenum">
              <a:rPr lang="fr-FR"/>
              <a:pPr/>
              <a:t>28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Inconvénients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Ne prennent pas en compte les besoins non fonctionnels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Apprentissage nécessaire pour les lire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...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788EBA-EEBE-4C1A-BFA1-1749B53975F1}" type="slidenum">
              <a:rPr lang="fr-FR"/>
              <a:pPr/>
              <a:t>29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Introduction à UML</a:t>
            </a:r>
          </a:p>
          <a:p>
            <a:pPr lvl="1"/>
            <a:r>
              <a:rPr lang="fr-FR" dirty="0"/>
              <a:t>Les usages</a:t>
            </a:r>
          </a:p>
          <a:p>
            <a:pPr lvl="1"/>
            <a:r>
              <a:rPr lang="fr-FR" dirty="0"/>
              <a:t>Les diagrammes</a:t>
            </a:r>
          </a:p>
          <a:p>
            <a:r>
              <a:rPr lang="fr-FR" dirty="0"/>
              <a:t>A la fin du cours vous saurez (ou vous devriez savoir)</a:t>
            </a:r>
          </a:p>
          <a:p>
            <a:pPr lvl="1"/>
            <a:r>
              <a:rPr lang="fr-FR" dirty="0"/>
              <a:t>Identifier les types de diagramme</a:t>
            </a:r>
          </a:p>
          <a:p>
            <a:pPr lvl="1"/>
            <a:r>
              <a:rPr lang="fr-FR" dirty="0"/>
              <a:t>Interpréter un diagramme sans faire d’erreur trop grave</a:t>
            </a:r>
          </a:p>
          <a:p>
            <a:pPr lvl="1"/>
            <a:r>
              <a:rPr lang="fr-FR" dirty="0"/>
              <a:t>Dessiner des diagrammes sans trop d’erreurs d’intention</a:t>
            </a:r>
          </a:p>
          <a:p>
            <a:r>
              <a:rPr lang="fr-FR" dirty="0"/>
              <a:t>Vous ne saurez pas mieux concevoir</a:t>
            </a:r>
          </a:p>
          <a:p>
            <a:pPr lvl="1"/>
            <a:r>
              <a:rPr lang="fr-FR" dirty="0"/>
              <a:t>Ni faire de Model </a:t>
            </a:r>
            <a:r>
              <a:rPr lang="fr-FR" dirty="0" err="1"/>
              <a:t>Driven</a:t>
            </a:r>
            <a:r>
              <a:rPr lang="fr-FR" dirty="0"/>
              <a:t> Engineering</a:t>
            </a:r>
          </a:p>
          <a:p>
            <a:pPr lvl="1"/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/>
              <a:t>Conclusion use case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4000"/>
              </a:lnSpc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500"/>
              <a:t>UML fait peu de choses pour la définition des besoins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000"/>
              <a:t>acteurs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000"/>
              <a:t>cas d’utilisation</a:t>
            </a:r>
          </a:p>
          <a:p>
            <a:pPr lvl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000"/>
              <a:t>relation entre cas</a:t>
            </a:r>
          </a:p>
          <a:p>
            <a:pPr>
              <a:lnSpc>
                <a:spcPct val="84000"/>
              </a:lnSpc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500"/>
              <a:t>Les diagrammes de cas UML ne représentent qu’une petite partie de la description des besoins.</a:t>
            </a:r>
          </a:p>
          <a:p>
            <a:pPr>
              <a:lnSpc>
                <a:spcPct val="84000"/>
              </a:lnSpc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sz="2500"/>
              <a:t>La description textuelle est absolument indispensable car le diagramme lui-même est peu instructif.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47ED855-D591-43D0-8433-0AD4F8493727}" type="slidenum">
              <a:rPr lang="fr-FR"/>
              <a:pPr/>
              <a:t>30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Les diagrammes de classe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fr-FR" sz="6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C499D3A-4BBB-4FE4-B2B8-874014A9452F}" type="slidenum">
              <a:rPr lang="fr-FR"/>
              <a:pPr/>
              <a:t>31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Les Diagrammes de classes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Diagramme</a:t>
            </a:r>
            <a:r>
              <a:rPr lang="en-US" dirty="0"/>
              <a:t> de structure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Permettent</a:t>
            </a:r>
            <a:r>
              <a:rPr lang="en-US" dirty="0"/>
              <a:t> de </a:t>
            </a:r>
            <a:r>
              <a:rPr lang="en-US" dirty="0" err="1"/>
              <a:t>présenter</a:t>
            </a:r>
            <a:r>
              <a:rPr lang="en-US" dirty="0"/>
              <a:t> les classes d’un </a:t>
            </a:r>
            <a:r>
              <a:rPr lang="en-US" dirty="0" err="1"/>
              <a:t>modèle</a:t>
            </a:r>
            <a:endParaRPr lang="en-US" dirty="0"/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attributs</a:t>
            </a:r>
            <a:endParaRPr lang="en-US" dirty="0"/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opérations</a:t>
            </a:r>
            <a:endParaRPr lang="en-US" dirty="0"/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Leurs</a:t>
            </a:r>
            <a:r>
              <a:rPr lang="en-US" dirty="0"/>
              <a:t> relations</a:t>
            </a:r>
          </a:p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/>
              <a:t>Utilisable</a:t>
            </a:r>
            <a:r>
              <a:rPr lang="en-US" dirty="0"/>
              <a:t> pour </a:t>
            </a:r>
            <a:r>
              <a:rPr lang="en-US" dirty="0" err="1"/>
              <a:t>l’analyse</a:t>
            </a:r>
            <a:r>
              <a:rPr lang="en-US" dirty="0"/>
              <a:t>, la conception et </a:t>
            </a:r>
            <a:r>
              <a:rPr lang="en-US" dirty="0" err="1"/>
              <a:t>l’implantation</a:t>
            </a:r>
            <a:r>
              <a:rPr lang="en-US" dirty="0"/>
              <a:t>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03FB210-20A8-4ADA-B108-F2E8948D1F8B}" type="slidenum">
              <a:rPr lang="fr-FR"/>
              <a:pPr/>
              <a:t>32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9713" y="2643188"/>
            <a:ext cx="6118225" cy="3214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ln/>
        </p:spPr>
        <p:txBody>
          <a:bodyPr lIns="50760" tIns="50760" rIns="50760" bIns="50760" anchor="b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/>
              <a:t>Class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512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1775" y="1358900"/>
            <a:ext cx="1192213" cy="631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02000"/>
              </a:lnSpc>
              <a:tabLst>
                <a:tab pos="723900" algn="l"/>
              </a:tabLst>
            </a:pPr>
            <a:r>
              <a:rPr lang="fr-FR" sz="40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Class</a:t>
            </a:r>
          </a:p>
        </p:txBody>
      </p:sp>
      <p:sp>
        <p:nvSpPr>
          <p:cNvPr id="5124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1651000" y="2346325"/>
            <a:ext cx="1404938" cy="735013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2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3588" y="1979613"/>
            <a:ext cx="1603375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Package</a:t>
            </a:r>
          </a:p>
        </p:txBody>
      </p:sp>
      <p:sp>
        <p:nvSpPr>
          <p:cNvPr id="512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6205538" y="2471738"/>
            <a:ext cx="874712" cy="67310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27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23088" y="2112963"/>
            <a:ext cx="1001712" cy="44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7000"/>
              </a:lnSpc>
              <a:tabLst>
                <a:tab pos="7239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Class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232275" y="3954463"/>
            <a:ext cx="1169988" cy="325437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29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75275" y="3630613"/>
            <a:ext cx="2184400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Attributes</a:t>
            </a:r>
          </a:p>
        </p:txBody>
      </p:sp>
      <p:sp>
        <p:nvSpPr>
          <p:cNvPr id="5130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099050" y="4668838"/>
            <a:ext cx="669925" cy="414337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5131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41988" y="4344988"/>
            <a:ext cx="2538412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Operations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3800"/>
              <a:t>Attributs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6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600" dirty="0"/>
              <a:t>Un attribut est une propriété d'une classe</a:t>
            </a:r>
          </a:p>
          <a:p>
            <a:pPr>
              <a:spcBef>
                <a:spcPts val="6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600" dirty="0"/>
              <a:t>Description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Nom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Visibilité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Type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Cardinalité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Valeur par défaut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 dirty="0"/>
              <a:t>Autres propriétés (</a:t>
            </a:r>
            <a:r>
              <a:rPr lang="fr-FR" sz="2000" dirty="0" err="1"/>
              <a:t>read</a:t>
            </a:r>
            <a:r>
              <a:rPr lang="fr-FR" sz="2000" dirty="0"/>
              <a:t>-</a:t>
            </a:r>
            <a:r>
              <a:rPr lang="fr-FR" sz="2000" dirty="0" err="1"/>
              <a:t>only</a:t>
            </a:r>
            <a:r>
              <a:rPr lang="fr-FR" sz="2000" dirty="0"/>
              <a:t>, </a:t>
            </a:r>
            <a:r>
              <a:rPr lang="fr-FR" sz="2000" dirty="0" err="1"/>
              <a:t>ordered</a:t>
            </a:r>
            <a:r>
              <a:rPr lang="fr-FR" sz="2000" dirty="0"/>
              <a:t>....)‏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54AABA0-0751-4ECA-AC6F-7B29B3D73208}" type="slidenum">
              <a:rPr lang="fr-FR"/>
              <a:pPr/>
              <a:t>34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326196" y="2351077"/>
            <a:ext cx="3001963" cy="1606550"/>
            <a:chOff x="2154" y="3203"/>
            <a:chExt cx="1891" cy="1012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154" y="3203"/>
              <a:ext cx="1892" cy="10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154" y="3203"/>
              <a:ext cx="1892" cy="10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611156" y="5129962"/>
            <a:ext cx="8715436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dirty="0"/>
              <a:t>[visibilité] nom [[multiplicité]] [:type][=valeur initiale][{propriété}]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Attribut de classe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 marL="341313" indent="-341313">
              <a:spcBef>
                <a:spcPts val="8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>
                <a:solidFill>
                  <a:srgbClr val="009900"/>
                </a:solidFill>
              </a:rPr>
              <a:t>Attribut de classe</a:t>
            </a:r>
            <a:r>
              <a:rPr lang="fr-FR"/>
              <a:t> : attribut commun à toutes les instances de la classe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685A9F-376B-49EC-9D6C-5B1F1FF2773A}" type="slidenum">
              <a:rPr lang="fr-FR"/>
              <a:pPr/>
              <a:t>35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68325" y="3354388"/>
            <a:ext cx="7775575" cy="1776412"/>
            <a:chOff x="358" y="2113"/>
            <a:chExt cx="4898" cy="1119"/>
          </a:xfrm>
        </p:grpSpPr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8" y="2113"/>
              <a:ext cx="4899" cy="11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358" y="2113"/>
              <a:ext cx="4899" cy="11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Opérations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Une opération représente un service pouvant être demandé à n’importe quelle instance de la classe.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Modifier l’état de l’objet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400" dirty="0"/>
              <a:t>Modifier des liens avec d’autres objets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Une opération est définie par un nom et une signature.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1564F5B-F8B8-4C1E-9274-6BB9111806C8}" type="slidenum">
              <a:rPr lang="fr-FR"/>
              <a:pPr/>
              <a:t>36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Signatures des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4031" y="2922580"/>
            <a:ext cx="9072563" cy="3864327"/>
          </a:xfrm>
        </p:spPr>
        <p:txBody>
          <a:bodyPr>
            <a:normAutofit/>
          </a:bodyPr>
          <a:lstStyle/>
          <a:p>
            <a:r>
              <a:rPr lang="fr-FR" dirty="0"/>
              <a:t>Syntaxe des paramètres</a:t>
            </a:r>
          </a:p>
          <a:p>
            <a:pPr lvl="1"/>
            <a:r>
              <a:rPr lang="fr-FR" dirty="0"/>
              <a:t>[direction] nom : type [=valeur par défaut]</a:t>
            </a:r>
          </a:p>
          <a:p>
            <a:pPr lvl="1"/>
            <a:r>
              <a:rPr lang="fr-FR" dirty="0"/>
              <a:t>Direction = in, out ou </a:t>
            </a:r>
            <a:r>
              <a:rPr lang="fr-FR" dirty="0" err="1"/>
              <a:t>inout</a:t>
            </a:r>
            <a:endParaRPr lang="fr-FR" dirty="0"/>
          </a:p>
          <a:p>
            <a:r>
              <a:rPr lang="fr-FR" dirty="0"/>
              <a:t>Propriétés</a:t>
            </a:r>
          </a:p>
          <a:p>
            <a:pPr lvl="1"/>
            <a:r>
              <a:rPr lang="fr-FR" dirty="0"/>
              <a:t>{</a:t>
            </a:r>
            <a:r>
              <a:rPr lang="fr-FR" dirty="0" err="1"/>
              <a:t>leaf</a:t>
            </a:r>
            <a:r>
              <a:rPr lang="fr-FR" dirty="0"/>
              <a:t>} – opération concrète</a:t>
            </a:r>
          </a:p>
          <a:p>
            <a:pPr lvl="1"/>
            <a:r>
              <a:rPr lang="fr-FR" dirty="0"/>
              <a:t>{abstract} – ne peut être appelée directement</a:t>
            </a:r>
          </a:p>
          <a:p>
            <a:pPr lvl="1"/>
            <a:r>
              <a:rPr lang="fr-FR" dirty="0"/>
              <a:t>{</a:t>
            </a:r>
            <a:r>
              <a:rPr lang="fr-FR" dirty="0" err="1"/>
              <a:t>isQuery</a:t>
            </a:r>
            <a:r>
              <a:rPr lang="fr-FR" dirty="0"/>
              <a:t>} – ne change pas l’état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ZoneTexte 3"/>
          <p:cNvSpPr txBox="1"/>
          <p:nvPr>
            <p:custDataLst>
              <p:tags r:id="rId4"/>
            </p:custDataLst>
          </p:nvPr>
        </p:nvSpPr>
        <p:spPr>
          <a:xfrm>
            <a:off x="396842" y="1851011"/>
            <a:ext cx="9541395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[visibilité] nom [(paramètres)][:type de retours][{propriétés}]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Visibilité des attributs et des opérations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8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Trois niveaux de visibilité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+ public : visible pour tous 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# protégé : visible pour toutes les sous-classes</a:t>
            </a:r>
          </a:p>
          <a:p>
            <a:pPr lvl="1"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-  privé : visible pour la classe.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5F24365-8214-42F4-A1C5-3B9829A72ACB}" type="slidenum">
              <a:rPr lang="fr-FR"/>
              <a:pPr/>
              <a:t>38</a:t>
            </a:fld>
            <a:endParaRPr lang="fr-FR"/>
          </a:p>
        </p:txBody>
      </p:sp>
      <p:pic>
        <p:nvPicPr>
          <p:cNvPr id="21509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1486" y="3994151"/>
            <a:ext cx="307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Notations possibles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270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56" y="2565391"/>
            <a:ext cx="5667505" cy="33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83320" y="2351077"/>
            <a:ext cx="287538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Avant 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Apparition dans les années 90 de plusieurs approches de modélisation objet</a:t>
            </a:r>
          </a:p>
          <a:p>
            <a:pPr lvl="1"/>
            <a:r>
              <a:rPr lang="fr-FR"/>
              <a:t>OMT (James Rumbaugh) - plutôt analyse</a:t>
            </a:r>
          </a:p>
          <a:p>
            <a:pPr lvl="1"/>
            <a:r>
              <a:rPr lang="fr-FR"/>
              <a:t>Booch (Grady Booch) – plutôt conception</a:t>
            </a:r>
          </a:p>
          <a:p>
            <a:pPr lvl="1"/>
            <a:r>
              <a:rPr lang="fr-FR"/>
              <a:t>OOSE (Ivar Jacobson) –</a:t>
            </a:r>
            <a:endParaRPr lang="fr-FR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2858" y="3779837"/>
            <a:ext cx="4564918" cy="324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Diagramme d’objet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96908" y="4779969"/>
            <a:ext cx="4819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8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5624513" y="1339850"/>
            <a:ext cx="4456112" cy="5443538"/>
          </a:xfrm>
        </p:spPr>
        <p:txBody>
          <a:bodyPr/>
          <a:lstStyle/>
          <a:p>
            <a:r>
              <a:rPr lang="fr-FR" dirty="0"/>
              <a:t>Les instances des classes peuvent être modélisées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6908" y="1493821"/>
            <a:ext cx="3076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vers le bas 7"/>
          <p:cNvSpPr/>
          <p:nvPr>
            <p:custDataLst>
              <p:tags r:id="rId6"/>
            </p:custDataLst>
          </p:nvPr>
        </p:nvSpPr>
        <p:spPr>
          <a:xfrm>
            <a:off x="2039916" y="3708399"/>
            <a:ext cx="57150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Les relations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Représente un modèle pour une connexion entre deux objets</a:t>
            </a:r>
          </a:p>
          <a:p>
            <a:r>
              <a:rPr lang="fr-FR" dirty="0"/>
              <a:t>Organisées en hiérarchie</a:t>
            </a:r>
          </a:p>
          <a:p>
            <a:pPr lvl="1"/>
            <a:r>
              <a:rPr lang="fr-FR" dirty="0"/>
              <a:t>Dépendance : relation entre classes à l’exécution</a:t>
            </a:r>
          </a:p>
          <a:p>
            <a:pPr lvl="1"/>
            <a:r>
              <a:rPr lang="fr-FR" dirty="0"/>
              <a:t>Association : relation consistante</a:t>
            </a:r>
          </a:p>
          <a:p>
            <a:pPr lvl="1"/>
            <a:r>
              <a:rPr lang="fr-FR" dirty="0"/>
              <a:t>Composition : dépendance d’existence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Les relations entre les classes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BE1B5A3-A842-4B31-866C-241EF6C638FB}" type="slidenum">
              <a:rPr lang="fr-FR"/>
              <a:pPr/>
              <a:t>42</a:t>
            </a:fld>
            <a:endParaRPr lang="fr-FR"/>
          </a:p>
        </p:txBody>
      </p:sp>
      <p:pic>
        <p:nvPicPr>
          <p:cNvPr id="2253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0072" y="2123653"/>
            <a:ext cx="3910013" cy="489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50760" tIns="50760" rIns="50760" bIns="50760" anchor="b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/>
              <a:t>Association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52650" y="3232150"/>
            <a:ext cx="4840288" cy="163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3159125" y="2801938"/>
            <a:ext cx="825500" cy="798512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14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60475" y="2433638"/>
            <a:ext cx="2338388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multiplicity</a:t>
            </a:r>
          </a:p>
        </p:txBody>
      </p:sp>
      <p:sp>
        <p:nvSpPr>
          <p:cNvPr id="61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016375" y="4724400"/>
            <a:ext cx="744538" cy="56197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151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95638" y="5211763"/>
            <a:ext cx="1366837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role</a:t>
            </a:r>
          </a:p>
        </p:txBody>
      </p:sp>
      <p:sp>
        <p:nvSpPr>
          <p:cNvPr id="61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5286375" y="3097213"/>
            <a:ext cx="1322388" cy="655637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153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03963" y="2719388"/>
            <a:ext cx="2336800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 dirty="0" err="1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navigability</a:t>
            </a:r>
            <a:endParaRPr lang="fr-FR" sz="3000" dirty="0">
              <a:solidFill>
                <a:srgbClr val="D03234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Association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Les associations ont des roles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Plus général que l'aggrégation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C96B92B-0C8E-4E17-9F95-83ED549C1DEB}" type="slidenum">
              <a:rPr lang="fr-FR"/>
              <a:pPr/>
              <a:t>44</a:t>
            </a:fld>
            <a:endParaRPr lang="fr-FR"/>
          </a:p>
        </p:txBody>
      </p:sp>
      <p:pic>
        <p:nvPicPr>
          <p:cNvPr id="266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1920" y="3419797"/>
            <a:ext cx="6643687" cy="1036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Association et directionnalité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Détermine les possibilités de navigation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 dirty="0"/>
              <a:t>Toutes les associations doivent avoir une direction sauf si la bidirectionnalité est spécifiée.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18DD37A-999A-4B20-B777-8777D202C5D8}" type="slidenum">
              <a:rPr lang="fr-FR"/>
              <a:pPr/>
              <a:t>45</a:t>
            </a:fld>
            <a:endParaRPr lang="fr-FR"/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7864" y="3347789"/>
            <a:ext cx="7858125" cy="1444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Cardinalités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Un nombre quelconque * 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Un ou plusieurs: 1..* 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Zéro ou un: 0..1 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Exactement un: 1 </a:t>
            </a:r>
          </a:p>
          <a:p>
            <a:pPr>
              <a:spcBef>
                <a:spcPts val="700"/>
              </a:spcBef>
              <a:spcAft>
                <a:spcPct val="0"/>
              </a:spcAft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fr-FR" sz="28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3602BFC-C016-4703-9272-7082D454F5B6}" type="slidenum">
              <a:rPr lang="fr-FR"/>
              <a:pPr/>
              <a:t>46</a:t>
            </a:fld>
            <a:endParaRPr lang="fr-FR"/>
          </a:p>
        </p:txBody>
      </p:sp>
      <p:pic>
        <p:nvPicPr>
          <p:cNvPr id="2355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7864" y="3851845"/>
            <a:ext cx="7424737" cy="136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Aggrégation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65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600"/>
              <a:t>Dans une agrégation, l’une des classes, le </a:t>
            </a:r>
            <a:r>
              <a:rPr lang="fr-FR" sz="2600">
                <a:solidFill>
                  <a:srgbClr val="009900"/>
                </a:solidFill>
              </a:rPr>
              <a:t>conteneur</a:t>
            </a:r>
            <a:r>
              <a:rPr lang="fr-FR" sz="2600"/>
              <a:t>, est composé d’instances de l’autre classe.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/>
              <a:t>Les propriétés de l’association subsistent.</a:t>
            </a:r>
          </a:p>
          <a:p>
            <a:pPr lvl="1">
              <a:spcBef>
                <a:spcPts val="5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000"/>
              <a:t>Les parties peuvent être partagées par d’autres agrégats ; elles ont leur cycle de vie propre.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F1F8BA6-E2E9-417B-9089-3E68432A1193}" type="slidenum">
              <a:rPr lang="fr-FR"/>
              <a:pPr/>
              <a:t>47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439912" y="4067869"/>
            <a:ext cx="7199313" cy="1285875"/>
            <a:chOff x="476" y="2931"/>
            <a:chExt cx="4535" cy="810"/>
          </a:xfrm>
        </p:grpSpPr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6" y="2931"/>
              <a:ext cx="4536" cy="8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76" y="2931"/>
              <a:ext cx="4536" cy="8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Composition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Forme d'aggrégation spéciale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Dépendance d'existence entre les objets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541F2F5-C32B-4BF1-B065-F5D3A79F87B0}" type="slidenum">
              <a:rPr lang="fr-FR"/>
              <a:pPr/>
              <a:t>48</a:t>
            </a:fld>
            <a:endParaRPr lang="fr-FR"/>
          </a:p>
        </p:txBody>
      </p:sp>
      <p:pic>
        <p:nvPicPr>
          <p:cNvPr id="25603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11920" y="3563813"/>
            <a:ext cx="6489700" cy="119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50760" tIns="50760" rIns="50760" bIns="50760" anchor="b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/>
              <a:t>Dépendance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Un objet affecte un autre objet (appelle, crée, …)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68412" y="3351209"/>
            <a:ext cx="6478874" cy="113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Unified Modeling Language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UML est né d'un besoin de standardisation des modèles de conception</a:t>
            </a:r>
          </a:p>
          <a:p>
            <a:r>
              <a:rPr lang="fr-FR" dirty="0"/>
              <a:t>1994 = Fin de la guerre des modèles</a:t>
            </a:r>
          </a:p>
          <a:p>
            <a:pPr lvl="1"/>
            <a:r>
              <a:rPr lang="fr-FR" dirty="0" err="1"/>
              <a:t>Rumbaugh</a:t>
            </a:r>
            <a:r>
              <a:rPr lang="fr-FR" dirty="0"/>
              <a:t> et </a:t>
            </a:r>
            <a:r>
              <a:rPr lang="fr-FR" dirty="0" err="1"/>
              <a:t>Booch</a:t>
            </a:r>
            <a:r>
              <a:rPr lang="fr-FR" dirty="0"/>
              <a:t> décident d’unifier leurs travaux relativement proches (Rational).</a:t>
            </a:r>
          </a:p>
          <a:p>
            <a:pPr lvl="1"/>
            <a:r>
              <a:rPr lang="fr-FR" dirty="0"/>
              <a:t>Ils seront rejoints par Jacobson.</a:t>
            </a:r>
          </a:p>
          <a:p>
            <a:r>
              <a:rPr lang="fr-FR" dirty="0"/>
              <a:t>Résultats satisfaisants très rapidement</a:t>
            </a:r>
          </a:p>
          <a:p>
            <a:r>
              <a:rPr lang="fr-FR" dirty="0"/>
              <a:t>Evolutions prises en charge par l’OMG (Object Management Group)</a:t>
            </a:r>
          </a:p>
          <a:p>
            <a:pPr lvl="1"/>
            <a:r>
              <a:rPr lang="fr-FR" dirty="0">
                <a:hlinkClick r:id="rId7"/>
              </a:rPr>
              <a:t>www.omg.org</a:t>
            </a:r>
            <a:endParaRPr lang="fr-FR" dirty="0"/>
          </a:p>
          <a:p>
            <a:r>
              <a:rPr lang="fr-FR" dirty="0"/>
              <a:t>Version 2.2 en 2008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116249B-AB2F-4ECF-80DA-AB4BDED49BB0}" type="slidenum">
              <a:rPr lang="fr-FR" smtClean="0"/>
              <a:pPr/>
              <a:t>5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Relations de dépendance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EBE133B-C954-4269-B3A1-919F7026F700}" type="slidenum">
              <a:rPr lang="fr-FR"/>
              <a:pPr/>
              <a:t>50</a:t>
            </a:fld>
            <a:endParaRPr lang="fr-FR"/>
          </a:p>
        </p:txBody>
      </p:sp>
      <p:pic>
        <p:nvPicPr>
          <p:cNvPr id="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1354" y="2422515"/>
            <a:ext cx="5818206" cy="337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50760" tIns="50760" rIns="50760" bIns="50760" anchor="b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 err="1"/>
              <a:t>Generalization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68413" y="2339975"/>
            <a:ext cx="65913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2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266825" y="3517900"/>
            <a:ext cx="503238" cy="28575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29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125" y="3727450"/>
            <a:ext cx="2154238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superclass</a:t>
            </a:r>
          </a:p>
        </p:txBody>
      </p:sp>
      <p:sp>
        <p:nvSpPr>
          <p:cNvPr id="12294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257675" y="5421313"/>
            <a:ext cx="931863" cy="633412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295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09950" y="5988050"/>
            <a:ext cx="3070225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subclasses</a:t>
            </a:r>
          </a:p>
        </p:txBody>
      </p:sp>
      <p:sp>
        <p:nvSpPr>
          <p:cNvPr id="12296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608263" y="5357813"/>
            <a:ext cx="1241425" cy="687387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297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830638" y="5376863"/>
            <a:ext cx="241300" cy="6699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50760" tIns="50760" rIns="50760" bIns="50760" anchor="b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fr-FR" dirty="0" err="1"/>
              <a:t>Providing</a:t>
            </a:r>
            <a:r>
              <a:rPr lang="fr-FR" dirty="0"/>
              <a:t> and </a:t>
            </a:r>
            <a:r>
              <a:rPr lang="fr-FR" dirty="0" err="1"/>
              <a:t>Requiring</a:t>
            </a:r>
            <a:r>
              <a:rPr lang="fr-FR" dirty="0"/>
              <a:t> Interfaces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5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90663" y="5456238"/>
            <a:ext cx="6162675" cy="1089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84300" y="2152650"/>
            <a:ext cx="6367463" cy="310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7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4437063" y="4016375"/>
            <a:ext cx="708025" cy="34290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318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00788" y="3765550"/>
            <a:ext cx="2519362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implementor</a:t>
            </a:r>
          </a:p>
        </p:txBody>
      </p:sp>
      <p:sp>
        <p:nvSpPr>
          <p:cNvPr id="13319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3071813" y="4802188"/>
            <a:ext cx="681037" cy="115570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320" name="Rectangl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19250" y="4002088"/>
            <a:ext cx="1800225" cy="677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uses</a:t>
            </a:r>
          </a:p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interface</a:t>
            </a:r>
          </a:p>
        </p:txBody>
      </p:sp>
      <p:sp>
        <p:nvSpPr>
          <p:cNvPr id="13321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3025775" y="3089275"/>
            <a:ext cx="1119188" cy="105410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Les interfaces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Une interface décrit un ensemble de méthodes (stéréotype)‏</a:t>
            </a:r>
          </a:p>
          <a:p>
            <a:pPr>
              <a:spcBef>
                <a:spcPts val="7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800"/>
              <a:t>Une classe implante une interface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017F260-63B0-45A9-B555-76D7A3FADDFD}" type="slidenum">
              <a:rPr lang="fr-FR"/>
              <a:pPr/>
              <a:t>53</a:t>
            </a:fld>
            <a:endParaRPr lang="fr-FR"/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113" y="4149725"/>
            <a:ext cx="7227887" cy="125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Réalisation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500"/>
              <a:t>Une classe peut réaliser plusieurs interfaces et une interface peut être réalisée par plusieurs classes.</a:t>
            </a:r>
          </a:p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500"/>
              <a:t>La relation de généralisation s’applique aux interfaces.</a:t>
            </a:r>
          </a:p>
          <a:p>
            <a:pPr>
              <a:spcBef>
                <a:spcPts val="625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sz="2500"/>
              <a:t>La hiérarchie des interfaces peut être différente de celle des classes qui les réalisent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41FBC19-9EB3-4BDA-B1F5-6DA9AC499A8D}" type="slidenum">
              <a:rPr lang="fr-FR"/>
              <a:pPr/>
              <a:t>54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900113" y="4117975"/>
            <a:ext cx="6480175" cy="2738438"/>
            <a:chOff x="567" y="2594"/>
            <a:chExt cx="4082" cy="1725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7" y="2594"/>
              <a:ext cx="4083" cy="17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567" y="2594"/>
              <a:ext cx="4083" cy="17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/>
              <a:t>Interfaces/Classes abstraites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7ECB25C-7A03-4E49-81AD-AD5718039DCB}" type="slidenum">
              <a:rPr lang="fr-FR"/>
              <a:pPr/>
              <a:t>55</a:t>
            </a:fld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 b="69948"/>
          <a:stretch>
            <a:fillRect/>
          </a:stretch>
        </p:blipFill>
        <p:spPr bwMode="auto">
          <a:xfrm>
            <a:off x="1042988" y="2349500"/>
            <a:ext cx="7056437" cy="3155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2660" y="2636829"/>
            <a:ext cx="7377113" cy="375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ln/>
        </p:spPr>
        <p:txBody>
          <a:bodyPr lIns="90000" tIns="46800" bIns="4680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dirty="0" err="1"/>
              <a:t>Example</a:t>
            </a:r>
            <a:r>
              <a:rPr lang="fr-FR" dirty="0"/>
              <a:t>: Library Classes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ln/>
        </p:spPr>
        <p:txBody>
          <a:bodyPr lIns="90000" tIns="46800" rIns="90000" bIns="468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dirty="0"/>
              <a:t>Conclusions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Le diagramme de classe est une description statique d’une programme</a:t>
            </a:r>
          </a:p>
          <a:p>
            <a:r>
              <a:rPr lang="fr-FR" dirty="0"/>
              <a:t>Un diagramme de classe n’est pas un simple modèle de données pour système d’information</a:t>
            </a:r>
          </a:p>
          <a:p>
            <a:r>
              <a:rPr lang="fr-FR" dirty="0"/>
              <a:t>Il doit pouvoir ensuite être traduit dans un langage (ex: Java)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8609B1D-C9F1-4522-A98D-8C5585E8DDAF}" type="slidenum">
              <a:rPr lang="fr-FR"/>
              <a:pPr/>
              <a:t>57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Diagrammes de séquence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180483A-4F3D-4E2F-897D-781DEBFA827B}" type="slidenum">
              <a:rPr lang="fr-FR" smtClean="0"/>
              <a:pPr/>
              <a:t>58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Séquence/Communication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Ces deux diagrammes contiennent la même information, présentée de manière différente.</a:t>
            </a:r>
          </a:p>
          <a:p>
            <a:pPr lvl="1"/>
            <a:r>
              <a:rPr lang="fr-FR"/>
              <a:t>Le diagramme de séquence met l’accent sur la chronologie des messages,</a:t>
            </a:r>
          </a:p>
          <a:p>
            <a:pPr lvl="1"/>
            <a:r>
              <a:rPr lang="fr-FR"/>
              <a:t>Le diagramme de communication met l’accent sur l’organisation structurelle des objets qui envoient et reçoivent des messages.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42CED34-A44D-4478-9E42-BD9FA5814C5A}" type="slidenum">
              <a:rPr lang="fr-FR" smtClean="0"/>
              <a:pPr/>
              <a:t>59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niveaux de conformité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Niveau 0 – Fondation</a:t>
            </a:r>
          </a:p>
          <a:p>
            <a:pPr lvl="1"/>
            <a:r>
              <a:rPr lang="fr-FR"/>
              <a:t>Structure fondamentale et éléments comportementaux</a:t>
            </a:r>
          </a:p>
          <a:p>
            <a:r>
              <a:rPr lang="fr-FR"/>
              <a:t>Niveau 1 – Basic</a:t>
            </a:r>
          </a:p>
          <a:p>
            <a:pPr lvl="1"/>
            <a:r>
              <a:rPr lang="fr-FR"/>
              <a:t>Diagrammes simples</a:t>
            </a:r>
          </a:p>
          <a:p>
            <a:r>
              <a:rPr lang="fr-FR"/>
              <a:t>Niveau 2 – Intermédiaire</a:t>
            </a:r>
          </a:p>
          <a:p>
            <a:pPr lvl="1"/>
            <a:r>
              <a:rPr lang="fr-FR"/>
              <a:t>Diagrammes plus évolués</a:t>
            </a:r>
          </a:p>
          <a:p>
            <a:r>
              <a:rPr lang="fr-FR"/>
              <a:t>Niveau 3 – Complet</a:t>
            </a:r>
          </a:p>
          <a:p>
            <a:pPr lvl="1"/>
            <a:r>
              <a:rPr lang="fr-FR"/>
              <a:t>Toutes les constructions sont disponibles</a:t>
            </a:r>
          </a:p>
          <a:p>
            <a:r>
              <a:rPr lang="fr-FR"/>
              <a:t>Objectif : permettre une construction progressive des outils UML 2.0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Diagrammes de séquence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/>
              <a:t>Ce diagramme met l’accent sur la chronologie.</a:t>
            </a:r>
          </a:p>
          <a:p>
            <a:pPr lvl="1"/>
            <a:r>
              <a:rPr lang="fr-FR"/>
              <a:t>Modélisation des aspects dynamiques des systèmes temps réels et des scénarios mettant en œuvre peu d ’objets.</a:t>
            </a:r>
          </a:p>
          <a:p>
            <a:r>
              <a:rPr lang="fr-FR"/>
              <a:t>Un objet est matérialisé par un rectangle et une ligne de vie.</a:t>
            </a:r>
          </a:p>
          <a:p>
            <a:r>
              <a:rPr lang="fr-FR"/>
              <a:t>Les messages sont matérialisées par des flèches allant de l’émetteur vers le récepteur. </a:t>
            </a:r>
          </a:p>
          <a:p>
            <a:r>
              <a:rPr lang="fr-FR"/>
              <a:t>Ils s’utilisent de deux manières différentes, selon la phase de développement.</a:t>
            </a:r>
          </a:p>
          <a:p>
            <a:pPr lvl="1"/>
            <a:r>
              <a:rPr lang="fr-FR"/>
              <a:t>Documentation des cas d’utilisation</a:t>
            </a:r>
          </a:p>
          <a:p>
            <a:pPr lvl="1"/>
            <a:r>
              <a:rPr lang="fr-FR"/>
              <a:t>Représentation précise des interactions entre objets et répartition du flot de contrôle.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7C1596C-CD07-4824-B485-4AEB7E6E38F5}" type="slidenum">
              <a:rPr lang="fr-FR" smtClean="0"/>
              <a:pPr/>
              <a:t>60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Object </a:t>
            </a: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lifeline</a:t>
            </a:r>
            <a:endParaRPr lang="fr-FR" sz="3600" dirty="0">
              <a:solidFill>
                <a:srgbClr val="3F3F3F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05175" y="2339975"/>
            <a:ext cx="2635250" cy="434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311525" y="4697413"/>
            <a:ext cx="968375" cy="61595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14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00225" y="5202238"/>
            <a:ext cx="1905000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lifeline</a:t>
            </a:r>
          </a:p>
        </p:txBody>
      </p:sp>
      <p:sp>
        <p:nvSpPr>
          <p:cNvPr id="61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809875" y="2847975"/>
            <a:ext cx="628650" cy="160338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151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8800" y="2871788"/>
            <a:ext cx="1249363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object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78063" y="2081213"/>
            <a:ext cx="4581525" cy="453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Object activation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172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533650" y="4625975"/>
            <a:ext cx="968375" cy="61595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7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0363" y="5184775"/>
            <a:ext cx="2495550" cy="67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activation</a:t>
            </a:r>
          </a:p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bar</a:t>
            </a:r>
          </a:p>
        </p:txBody>
      </p:sp>
      <p:sp>
        <p:nvSpPr>
          <p:cNvPr id="7174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367338" y="4081463"/>
            <a:ext cx="1169987" cy="5175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75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19788" y="4568825"/>
            <a:ext cx="1731962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message</a:t>
            </a:r>
          </a:p>
        </p:txBody>
      </p:sp>
      <p:sp>
        <p:nvSpPr>
          <p:cNvPr id="7176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876800" y="4608513"/>
            <a:ext cx="1108075" cy="596900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177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65750" y="5175250"/>
            <a:ext cx="1731963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return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Envoi de message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AF90C04-2668-4B6B-B74D-806C997EB7E4}" type="slidenum">
              <a:rPr lang="fr-FR" smtClean="0"/>
              <a:pPr/>
              <a:t>63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5988" y="1439863"/>
            <a:ext cx="7724775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Object </a:t>
            </a: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creation</a:t>
            </a: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 and </a:t>
            </a: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deletion</a:t>
            </a:r>
            <a:endParaRPr lang="fr-FR" sz="3600" dirty="0">
              <a:solidFill>
                <a:srgbClr val="3F3F3F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11475" y="2455863"/>
            <a:ext cx="3313113" cy="318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0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697538" y="3552825"/>
            <a:ext cx="857250" cy="6191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922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67388" y="3138488"/>
            <a:ext cx="1731962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object creation</a:t>
            </a:r>
          </a:p>
        </p:txBody>
      </p:sp>
      <p:sp>
        <p:nvSpPr>
          <p:cNvPr id="9222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81650" y="5091113"/>
            <a:ext cx="1169988" cy="5175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9223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19813" y="5621338"/>
            <a:ext cx="2700337" cy="677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object destruction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Callbacks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7163" y="2143125"/>
            <a:ext cx="3751262" cy="36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Object </a:t>
            </a: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calling</a:t>
            </a:r>
            <a:r>
              <a:rPr lang="fr-FR" sz="3600" dirty="0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itself</a:t>
            </a:r>
            <a:endParaRPr lang="fr-FR" sz="3600" dirty="0">
              <a:solidFill>
                <a:srgbClr val="3F3F3F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89275" y="2205038"/>
            <a:ext cx="2965450" cy="3687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Loops</a:t>
            </a:r>
            <a:endParaRPr lang="fr-FR" sz="3600" dirty="0">
              <a:solidFill>
                <a:srgbClr val="3F3F3F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46275" y="2187575"/>
            <a:ext cx="5251450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828800" y="4938713"/>
            <a:ext cx="727075" cy="2762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8925" y="5219700"/>
            <a:ext cx="1870075" cy="677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interaction</a:t>
            </a:r>
          </a:p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frame</a:t>
            </a:r>
          </a:p>
        </p:txBody>
      </p:sp>
      <p:sp>
        <p:nvSpPr>
          <p:cNvPr id="14342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668463" y="4197350"/>
            <a:ext cx="896937" cy="18732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43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0363" y="4256088"/>
            <a:ext cx="1327150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operator</a:t>
            </a:r>
          </a:p>
        </p:txBody>
      </p:sp>
      <p:sp>
        <p:nvSpPr>
          <p:cNvPr id="14344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51513" y="4259263"/>
            <a:ext cx="1258887" cy="258762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45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58000" y="4389438"/>
            <a:ext cx="1116013" cy="37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guard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fr-FR" sz="3600" dirty="0" err="1">
                <a:solidFill>
                  <a:srgbClr val="3F3F3F"/>
                </a:solidFill>
                <a:latin typeface="Palatino" charset="0"/>
                <a:ea typeface="Palatino" charset="0"/>
                <a:cs typeface="Palatino" charset="0"/>
              </a:rPr>
              <a:t>Conditionals</a:t>
            </a:r>
            <a:endParaRPr lang="fr-FR" sz="3600" dirty="0">
              <a:solidFill>
                <a:srgbClr val="3F3F3F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5800" y="2205038"/>
            <a:ext cx="5233988" cy="419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4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1400175" y="4883150"/>
            <a:ext cx="914400" cy="333375"/>
          </a:xfrm>
          <a:prstGeom prst="line">
            <a:avLst/>
          </a:prstGeom>
          <a:noFill/>
          <a:ln w="63360">
            <a:solidFill>
              <a:srgbClr val="D03234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536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150" y="4100513"/>
            <a:ext cx="1668463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1340" rIns="0" bIns="0" anchor="ctr"/>
          <a:lstStyle/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alternative</a:t>
            </a:r>
          </a:p>
          <a:p>
            <a:pPr algn="ct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fr-FR" sz="3000">
                <a:solidFill>
                  <a:srgbClr val="D03234"/>
                </a:solidFill>
                <a:latin typeface="Arial Narrow" charset="0"/>
                <a:ea typeface="Arial Narrow" charset="0"/>
                <a:cs typeface="Arial Narrow" charset="0"/>
              </a:rPr>
              <a:t>separator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/>
              <a:t>Loops</a:t>
            </a:r>
            <a:r>
              <a:rPr lang="fr-FR" dirty="0"/>
              <a:t> and </a:t>
            </a:r>
            <a:r>
              <a:rPr lang="fr-FR" dirty="0" err="1"/>
              <a:t>conditionals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57364D2-1874-438A-ADAF-74BF6129DFC8}" type="slidenum">
              <a:rPr lang="fr-FR" smtClean="0"/>
              <a:pPr/>
              <a:t>69</a:t>
            </a:fld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613" y="1989138"/>
            <a:ext cx="5335587" cy="440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Définition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/>
              <a:t>UML se définit comme étant un langage de modélisation graphique et textuel, destiné à </a:t>
            </a:r>
          </a:p>
          <a:p>
            <a:pPr lvl="1"/>
            <a:r>
              <a:rPr lang="fr-FR"/>
              <a:t>comprendre et décrire des besoins, </a:t>
            </a:r>
          </a:p>
          <a:p>
            <a:pPr lvl="1"/>
            <a:r>
              <a:rPr lang="fr-FR"/>
              <a:t>communiquer</a:t>
            </a:r>
          </a:p>
          <a:p>
            <a:pPr lvl="1"/>
            <a:r>
              <a:rPr lang="fr-FR"/>
              <a:t>spécifier, </a:t>
            </a:r>
          </a:p>
          <a:p>
            <a:pPr lvl="1"/>
            <a:r>
              <a:rPr lang="fr-FR"/>
              <a:t>documenter des systèmes, </a:t>
            </a:r>
          </a:p>
          <a:p>
            <a:pPr lvl="1"/>
            <a:r>
              <a:rPr lang="fr-FR"/>
              <a:t>esquisser des architectures logicielles, </a:t>
            </a:r>
          </a:p>
          <a:p>
            <a:pPr lvl="1"/>
            <a:r>
              <a:rPr lang="fr-FR"/>
              <a:t>concevoir des solutions.</a:t>
            </a:r>
          </a:p>
          <a:p>
            <a:r>
              <a:rPr lang="fr-FR"/>
              <a:t>Utilisé pour le développement de systèmes à forte composante logicielle</a:t>
            </a:r>
          </a:p>
          <a:p>
            <a:pPr lvl="1"/>
            <a:r>
              <a:rPr lang="fr-FR"/>
              <a:t>banques, télécommunications, transports, aérospatiale, commerce, sciences, … </a:t>
            </a:r>
          </a:p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3F5F544-57A9-41C3-B395-284BE3293434}" type="slidenum">
              <a:rPr lang="fr-FR" smtClean="0"/>
              <a:pPr/>
              <a:t>7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2660" y="2851143"/>
            <a:ext cx="7345362" cy="3205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: Panel painting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4098" y="2351077"/>
            <a:ext cx="7019925" cy="374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Example: Library Checkout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opérateurs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Alt : ne s'exécute que si une condition est remplie</a:t>
            </a:r>
          </a:p>
          <a:p>
            <a:r>
              <a:rPr lang="fr-FR"/>
              <a:t>Opt : ne s'exécute que si une condition est vraie</a:t>
            </a:r>
          </a:p>
          <a:p>
            <a:r>
              <a:rPr lang="fr-FR"/>
              <a:t>Par: les fragments s'exécutent en parallèle</a:t>
            </a:r>
          </a:p>
          <a:p>
            <a:r>
              <a:rPr lang="fr-FR"/>
              <a:t>Loop : le fragment peut s'exécuter plusieurs fois</a:t>
            </a:r>
          </a:p>
          <a:p>
            <a:r>
              <a:rPr lang="fr-FR"/>
              <a:t>Region, neg,ref,sd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7FD6E34-7182-48EA-B72F-9F0CB4B0BB97}" type="slidenum">
              <a:rPr lang="fr-FR" smtClean="0"/>
              <a:pPr/>
              <a:t>72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Utilisation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Les diagrammes de séquences permettent de mettre en évidence les collaborations entre objets</a:t>
            </a:r>
          </a:p>
          <a:p>
            <a:r>
              <a:rPr lang="fr-FR" dirty="0"/>
              <a:t>Difficile de décrire des comportements précis</a:t>
            </a:r>
          </a:p>
          <a:p>
            <a:r>
              <a:rPr lang="fr-FR" dirty="0"/>
              <a:t>La version UML 2.1 permet des spécifications plus pointues</a:t>
            </a:r>
          </a:p>
          <a:p>
            <a:pPr lvl="1"/>
            <a:r>
              <a:rPr lang="fr-FR" dirty="0"/>
              <a:t>Collaboration</a:t>
            </a:r>
          </a:p>
          <a:p>
            <a:pPr lvl="1"/>
            <a:r>
              <a:rPr lang="fr-FR" dirty="0"/>
              <a:t>Contraintes et invariants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20C6D3C-B59E-4EEF-B9CE-56DD5981B3BA}" type="slidenum">
              <a:rPr lang="fr-FR" smtClean="0"/>
              <a:pPr/>
              <a:t>73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 de communication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Autre vue sur les interactions</a:t>
            </a:r>
          </a:p>
          <a:p>
            <a:r>
              <a:rPr lang="fr-FR" dirty="0"/>
              <a:t>Met en évidence les collaborations entre les objets</a:t>
            </a:r>
          </a:p>
          <a:p>
            <a:r>
              <a:rPr lang="fr-FR" dirty="0"/>
              <a:t>Graphe </a:t>
            </a:r>
          </a:p>
          <a:p>
            <a:pPr lvl="1"/>
            <a:r>
              <a:rPr lang="fr-FR" dirty="0"/>
              <a:t>les sommets sont des objets ; </a:t>
            </a:r>
          </a:p>
          <a:p>
            <a:pPr lvl="1"/>
            <a:r>
              <a:rPr lang="fr-FR" dirty="0"/>
              <a:t>les arcs mettent en évidence les relations entre les objets ;</a:t>
            </a:r>
          </a:p>
          <a:p>
            <a:pPr lvl="1"/>
            <a:r>
              <a:rPr lang="fr-FR" dirty="0"/>
              <a:t>les arcs portent des messages, associés à des numéros de séquence, définissant la chronologie.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2D06F9C-064A-4B32-A28D-3CCC49971FFE}" type="slidenum">
              <a:rPr lang="fr-FR" smtClean="0"/>
              <a:pPr/>
              <a:t>74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BD3FE94-F7D2-413F-8270-0B9802101AD0}" type="slidenum">
              <a:rPr lang="fr-FR" smtClean="0"/>
              <a:pPr/>
              <a:t>75</a:t>
            </a:fld>
            <a:endParaRPr lang="fr-FR"/>
          </a:p>
        </p:txBody>
      </p:sp>
      <p:pic>
        <p:nvPicPr>
          <p:cNvPr id="3174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288" y="1989138"/>
            <a:ext cx="8172450" cy="390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messages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Quelques exemples d’envois de messages</a:t>
            </a:r>
          </a:p>
          <a:p>
            <a:pPr lvl="1"/>
            <a:r>
              <a:rPr lang="fr-FR" dirty="0"/>
              <a:t>4 : Afficher(x, y)</a:t>
            </a:r>
          </a:p>
          <a:p>
            <a:pPr lvl="1"/>
            <a:r>
              <a:rPr lang="fr-FR" dirty="0"/>
              <a:t>3.3.2 : Afficher(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2.6 : </a:t>
            </a:r>
            <a:r>
              <a:rPr lang="fr-FR" dirty="0" err="1"/>
              <a:t>age</a:t>
            </a:r>
            <a:r>
              <a:rPr lang="fr-FR" dirty="0"/>
              <a:t> := soustraire (</a:t>
            </a:r>
            <a:r>
              <a:rPr lang="fr-FR" dirty="0" err="1"/>
              <a:t>Aujourdhui</a:t>
            </a:r>
            <a:r>
              <a:rPr lang="fr-FR" dirty="0"/>
              <a:t>, </a:t>
            </a:r>
            <a:r>
              <a:rPr lang="fr-FR" dirty="0" err="1"/>
              <a:t>dateDeNaissance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age</a:t>
            </a:r>
            <a:r>
              <a:rPr lang="fr-FR" dirty="0"/>
              <a:t> &gt;=16 ans] 6.2 : conduire()</a:t>
            </a:r>
          </a:p>
          <a:p>
            <a:pPr lvl="1"/>
            <a:r>
              <a:rPr lang="fr-FR" dirty="0"/>
              <a:t>1 * : noter ( )</a:t>
            </a:r>
          </a:p>
          <a:p>
            <a:r>
              <a:rPr lang="fr-FR" dirty="0"/>
              <a:t>Il existe encore d’autres notations pour les flots parallèles.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DA1B425-8EC7-45F5-BB5C-396EDDB94BDA}" type="slidenum">
              <a:rPr lang="fr-FR" smtClean="0"/>
              <a:pPr/>
              <a:t>76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Spécification du comportement des objets</a:t>
            </a:r>
          </a:p>
          <a:p>
            <a:r>
              <a:rPr lang="fr-FR" dirty="0"/>
              <a:t>Permet de décrire une vue de la dynamique du modèle</a:t>
            </a:r>
          </a:p>
          <a:p>
            <a:pPr lvl="1"/>
            <a:r>
              <a:rPr lang="fr-FR" dirty="0"/>
              <a:t>Interactions entre les objets</a:t>
            </a:r>
          </a:p>
          <a:p>
            <a:pPr lvl="1"/>
            <a:r>
              <a:rPr lang="fr-FR" dirty="0"/>
              <a:t>Echanges de messages</a:t>
            </a:r>
          </a:p>
          <a:p>
            <a:pPr lvl="1"/>
            <a:r>
              <a:rPr lang="fr-FR" dirty="0"/>
              <a:t>Création/Suppression des objets</a:t>
            </a:r>
          </a:p>
          <a:p>
            <a:r>
              <a:rPr lang="fr-FR" dirty="0"/>
              <a:t>Utilisable pour l’analyse, pour la description des cas d’utilisation et pour la conception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007864" y="6084093"/>
            <a:ext cx="799288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hlinkClick r:id="rId6"/>
              </a:rPr>
              <a:t>See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also</a:t>
            </a:r>
            <a:r>
              <a:rPr lang="fr-FR" dirty="0">
                <a:hlinkClick r:id="rId6"/>
              </a:rPr>
              <a:t> http://www.agilemodeling.com/style/collaborationDiagram.htm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/>
              <a:t>ACTIVITY DIAGRAM</a:t>
            </a:r>
            <a:br>
              <a:rPr lang="fr-FR"/>
            </a:b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AA58599-E9D0-4AF7-9D8C-36F739C12F46}" type="slidenum">
              <a:rPr lang="fr-FR" smtClean="0"/>
              <a:pPr/>
              <a:t>78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Diagrammes d'activité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Visualisation du flux des activités</a:t>
            </a:r>
          </a:p>
          <a:p>
            <a:r>
              <a:rPr lang="fr-FR" dirty="0"/>
              <a:t>Usages</a:t>
            </a:r>
          </a:p>
          <a:p>
            <a:pPr lvl="1"/>
            <a:r>
              <a:rPr lang="fr-FR" dirty="0"/>
              <a:t>Description des cas d’utilisation (métier)</a:t>
            </a:r>
          </a:p>
          <a:p>
            <a:pPr lvl="1"/>
            <a:r>
              <a:rPr lang="fr-FR" dirty="0"/>
              <a:t>Description de la logique procédurale</a:t>
            </a:r>
          </a:p>
          <a:p>
            <a:pPr lvl="1"/>
            <a:r>
              <a:rPr lang="fr-FR" dirty="0"/>
              <a:t>Description des processus métiers</a:t>
            </a:r>
          </a:p>
          <a:p>
            <a:pPr lvl="1"/>
            <a:r>
              <a:rPr lang="fr-FR" dirty="0"/>
              <a:t>Description des </a:t>
            </a:r>
            <a:r>
              <a:rPr lang="fr-FR" dirty="0" err="1"/>
              <a:t>workflows</a:t>
            </a:r>
            <a:endParaRPr lang="fr-FR" dirty="0"/>
          </a:p>
          <a:p>
            <a:pPr lvl="1"/>
            <a:r>
              <a:rPr lang="fr-FR" dirty="0"/>
              <a:t>Nouveauté de UML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DD83150-8FF6-48BD-B579-F547BE1DD472}" type="slidenum">
              <a:rPr lang="fr-FR" smtClean="0"/>
              <a:pPr/>
              <a:t>79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13 diagrammes 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Diagrammes structurels </a:t>
            </a:r>
          </a:p>
          <a:p>
            <a:pPr lvl="1"/>
            <a:r>
              <a:rPr lang="fr-FR"/>
              <a:t>Classes : Classes et relations</a:t>
            </a:r>
          </a:p>
          <a:p>
            <a:pPr lvl="1"/>
            <a:r>
              <a:rPr lang="fr-FR"/>
              <a:t>Objets : configuration d'instances</a:t>
            </a:r>
          </a:p>
          <a:p>
            <a:pPr lvl="1"/>
            <a:r>
              <a:rPr lang="fr-FR"/>
              <a:t>Composants : Structure et connections entre composants</a:t>
            </a:r>
          </a:p>
          <a:p>
            <a:pPr lvl="1"/>
            <a:r>
              <a:rPr lang="fr-FR"/>
              <a:t>Déploiement</a:t>
            </a:r>
          </a:p>
          <a:p>
            <a:pPr lvl="1"/>
            <a:r>
              <a:rPr lang="fr-FR"/>
              <a:t>Package : structure hiérarchique de compilation</a:t>
            </a:r>
          </a:p>
          <a:p>
            <a:pPr lvl="1"/>
            <a:r>
              <a:rPr lang="fr-FR"/>
              <a:t>Composite Structure : composition d'une classe à l'exécution</a:t>
            </a:r>
          </a:p>
          <a:p>
            <a:r>
              <a:rPr lang="fr-FR"/>
              <a:t>Diagrammes comportementaux</a:t>
            </a:r>
          </a:p>
          <a:p>
            <a:pPr lvl="1"/>
            <a:r>
              <a:rPr lang="fr-FR"/>
              <a:t>Cas d’utilisation : interaction des utilisateurs </a:t>
            </a:r>
          </a:p>
          <a:p>
            <a:pPr lvl="1"/>
            <a:r>
              <a:rPr lang="fr-FR"/>
              <a:t>Etats : impact des événements sur les objets</a:t>
            </a:r>
          </a:p>
          <a:p>
            <a:pPr lvl="1"/>
            <a:r>
              <a:rPr lang="fr-FR"/>
              <a:t>Activités : Comportement procédural et parallèle</a:t>
            </a:r>
          </a:p>
          <a:p>
            <a:pPr lvl="1"/>
            <a:r>
              <a:rPr lang="fr-FR"/>
              <a:t>Diagrammes d'interactions</a:t>
            </a:r>
          </a:p>
          <a:p>
            <a:pPr lvl="2"/>
            <a:r>
              <a:rPr lang="fr-FR"/>
              <a:t>Séquence : interactions entre objets (séquentielles)‏</a:t>
            </a:r>
          </a:p>
          <a:p>
            <a:pPr lvl="2"/>
            <a:r>
              <a:rPr lang="fr-FR"/>
              <a:t>Communication : Interaction entre objets (collaboration)‏</a:t>
            </a:r>
          </a:p>
          <a:p>
            <a:pPr lvl="2"/>
            <a:r>
              <a:rPr lang="fr-FR"/>
              <a:t>Interaction : diagramme de séquence et d'activité</a:t>
            </a:r>
          </a:p>
          <a:p>
            <a:pPr lvl="2"/>
            <a:r>
              <a:rPr lang="fr-FR"/>
              <a:t>Timing : interactions entre objets (temporelles)‏</a:t>
            </a:r>
          </a:p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3E2D965-C206-478F-A9ED-42FC97CA347C}" type="slidenum">
              <a:rPr lang="fr-FR" smtClean="0"/>
              <a:pPr/>
              <a:t>8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Actions et activité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Action : étape à l’intérieur d’une activité</a:t>
            </a:r>
          </a:p>
          <a:p>
            <a:pPr lvl="1"/>
            <a:r>
              <a:rPr lang="fr-FR" dirty="0"/>
              <a:t>Non décomposable</a:t>
            </a:r>
          </a:p>
          <a:p>
            <a:r>
              <a:rPr lang="fr-FR" dirty="0"/>
              <a:t>Activité : comportement composé d’actions</a:t>
            </a:r>
          </a:p>
          <a:p>
            <a:r>
              <a:rPr lang="fr-FR" dirty="0"/>
              <a:t>Une action peut déclencher l’invocation d’une activité</a:t>
            </a:r>
          </a:p>
          <a:p>
            <a:r>
              <a:rPr lang="fr-FR" dirty="0"/>
              <a:t>Une action a des liens entrants et sortants vers des activités ou des actions</a:t>
            </a:r>
          </a:p>
          <a:p>
            <a:pPr lvl="1"/>
            <a:r>
              <a:rPr lang="fr-FR" dirty="0"/>
              <a:t>Flot de contrôle</a:t>
            </a:r>
          </a:p>
          <a:p>
            <a:pPr lvl="1"/>
            <a:r>
              <a:rPr lang="fr-FR" dirty="0"/>
              <a:t>Flot de données</a:t>
            </a:r>
          </a:p>
          <a:p>
            <a:r>
              <a:rPr lang="fr-FR" dirty="0"/>
              <a:t>Une action a des conditions d’activation.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Exemple d’actions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156" y="4208465"/>
            <a:ext cx="237743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5668" y="1493821"/>
            <a:ext cx="429088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0246" y="3136895"/>
            <a:ext cx="4000528" cy="356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Nœuds (</a:t>
            </a:r>
            <a:r>
              <a:rPr lang="fr-FR" dirty="0" err="1"/>
              <a:t>Activity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Niveau abstrait d’une étape d’une activité</a:t>
            </a:r>
          </a:p>
          <a:p>
            <a:pPr lvl="1"/>
            <a:r>
              <a:rPr lang="fr-FR" dirty="0"/>
              <a:t>Nœuds exécutable</a:t>
            </a:r>
          </a:p>
          <a:p>
            <a:pPr lvl="1"/>
            <a:r>
              <a:rPr lang="fr-FR" dirty="0"/>
              <a:t>Nœuds de contrôle</a:t>
            </a:r>
          </a:p>
          <a:p>
            <a:pPr lvl="1"/>
            <a:r>
              <a:rPr lang="fr-FR" dirty="0"/>
              <a:t>Nœud objet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5856" y="3491805"/>
            <a:ext cx="779909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48024" y="5076888"/>
            <a:ext cx="5328592" cy="24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Nœud initial, nœud final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Début du flot au démarrage de l’activité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Fin de l’activité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Fin d’un flot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83320" y="3494085"/>
            <a:ext cx="73269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0274" y="3668711"/>
            <a:ext cx="214314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16017" y="1804138"/>
            <a:ext cx="35719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04329" y="2265186"/>
            <a:ext cx="2214578" cy="122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25800" y="5494349"/>
            <a:ext cx="58936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1" name="Picture 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11617" y="5172878"/>
            <a:ext cx="501270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/>
              <a:t>Fork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Permet de diviser un flot en plusieurs flots concurrents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5816" y="2411685"/>
            <a:ext cx="8731287" cy="14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4008" y="4499917"/>
            <a:ext cx="4376166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Nœud </a:t>
            </a:r>
            <a:r>
              <a:rPr lang="fr-FR" dirty="0" err="1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Nœud de synchronisation. Le comportement dépend de la notation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896" y="3151514"/>
            <a:ext cx="7258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54296" y="4494217"/>
            <a:ext cx="3781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Nœud </a:t>
            </a:r>
            <a:r>
              <a:rPr lang="fr-FR" dirty="0" err="1"/>
              <a:t>merge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Plusieurs arc entrants et un seul arc sortant</a:t>
            </a:r>
          </a:p>
          <a:p>
            <a:r>
              <a:rPr lang="fr-FR" dirty="0"/>
              <a:t>Permet d’accepter un parmi plusieurs flots entrants</a:t>
            </a:r>
          </a:p>
          <a:p>
            <a:pPr lvl="1"/>
            <a:r>
              <a:rPr lang="fr-FR" dirty="0"/>
              <a:t>Ne sert pas à la synchronisation</a:t>
            </a:r>
          </a:p>
          <a:p>
            <a:endParaRPr lang="fr-F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5404" y="3351209"/>
            <a:ext cx="91797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7172" y="4851407"/>
            <a:ext cx="3669970" cy="19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Nœud décision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Nœud de contrôle pour choisir entre plusieurs arcs sortants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9784" y="2493953"/>
            <a:ext cx="77628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5602" y="4422779"/>
            <a:ext cx="5524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signaux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Les signaux permettent d'indiquer des conditions d'invocation</a:t>
            </a:r>
          </a:p>
          <a:p>
            <a:r>
              <a:rPr lang="fr-FR"/>
              <a:t>Un événement provient d'un processus externe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0E54AB-DE1B-4B5F-B0FC-E07BB196286C}" type="slidenum">
              <a:rPr lang="fr-FR" smtClean="0"/>
              <a:pPr/>
              <a:t>88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051050" y="4005263"/>
            <a:ext cx="5399088" cy="2506662"/>
            <a:chOff x="1292" y="2523"/>
            <a:chExt cx="3401" cy="157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92" y="2523"/>
              <a:ext cx="3402" cy="15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1292" y="2523"/>
              <a:ext cx="3402" cy="15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Les signaux (suite)‏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On peut envoyer un signal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18CCD9D-96D9-4E24-ABEA-6E767CAF77E2}" type="slidenum">
              <a:rPr lang="fr-FR" smtClean="0"/>
              <a:pPr/>
              <a:t>89</a:t>
            </a:fld>
            <a:endParaRPr lang="fr-FR"/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900113" y="2781300"/>
            <a:ext cx="6845300" cy="2706688"/>
            <a:chOff x="567" y="1752"/>
            <a:chExt cx="4312" cy="1705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7" y="1752"/>
              <a:ext cx="4313" cy="17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567" y="1752"/>
              <a:ext cx="4313" cy="17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Diagrammes de Use Case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Récapitulatif des 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813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2000" y="1691605"/>
            <a:ext cx="4953642" cy="55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Récapitulatif des 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43968" y="1577255"/>
            <a:ext cx="6118909" cy="57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017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8412" y="1565259"/>
            <a:ext cx="6937396" cy="500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Récapitulatif des 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0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8412" y="1565259"/>
            <a:ext cx="6919637" cy="551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Permettent la description de la logique métier des applications</a:t>
            </a:r>
          </a:p>
          <a:p>
            <a:r>
              <a:rPr lang="fr-FR" dirty="0"/>
              <a:t>Compréhensible par les analystes métiers.</a:t>
            </a:r>
          </a:p>
          <a:p>
            <a:r>
              <a:rPr lang="fr-FR" dirty="0"/>
              <a:t>Description des enchainements et des activités</a:t>
            </a:r>
          </a:p>
          <a:p>
            <a:r>
              <a:rPr lang="fr-FR" dirty="0"/>
              <a:t>Utilisable à toutes les étapes.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 d’états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tIns="58211">
            <a:normAutofit/>
          </a:bodyPr>
          <a:lstStyle/>
          <a:p>
            <a:pPr fontAlgn="auto">
              <a:spcBef>
                <a:spcPts val="661"/>
              </a:spcBef>
              <a:spcAft>
                <a:spcPts val="0"/>
              </a:spcAft>
              <a:buFont typeface="Wingdings 3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fr-FR" sz="6600" dirty="0"/>
          </a:p>
        </p:txBody>
      </p:sp>
      <p:sp>
        <p:nvSpPr>
          <p:cNvPr id="10244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BA3022D1-B790-41F2-ABC3-9AF235757E92}" type="slidenum">
              <a:rPr lang="fr-FR"/>
              <a:pPr/>
              <a:t>95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State Diagrams (From Spec)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The StateMachine package defines a set of concepts that can be used for modeling discrete behavior through finite state transition systems. </a:t>
            </a:r>
          </a:p>
          <a:p>
            <a:r>
              <a:rPr lang="fr-FR"/>
              <a:t>In addition to expressing the behavior of a part of the system, state machines can also be used to express the usage protocol of part of a system. These two kinds of state machines are referred to here as </a:t>
            </a:r>
          </a:p>
          <a:p>
            <a:pPr lvl="1"/>
            <a:r>
              <a:rPr lang="fr-FR"/>
              <a:t>behavioral state machines and </a:t>
            </a:r>
          </a:p>
          <a:p>
            <a:pPr lvl="1"/>
            <a:r>
              <a:rPr lang="fr-FR"/>
              <a:t>protocol state machines.</a:t>
            </a:r>
          </a:p>
        </p:txBody>
      </p:sp>
      <p:sp>
        <p:nvSpPr>
          <p:cNvPr id="11267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5542FA01-118C-472A-AAB6-C212FDE4A0BA}" type="slidenum">
              <a:rPr lang="fr-FR"/>
              <a:pPr/>
              <a:t>96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Diagrammes d'état (comportement)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Permettent de représenter le cycle de vie d'un objet</a:t>
            </a:r>
          </a:p>
          <a:p>
            <a:r>
              <a:rPr lang="fr-FR"/>
              <a:t>Description des états et des transitions entre les états</a:t>
            </a:r>
          </a:p>
          <a:p>
            <a:r>
              <a:rPr lang="fr-FR"/>
              <a:t>Représentation du comportement d’entités individuelles</a:t>
            </a:r>
          </a:p>
        </p:txBody>
      </p:sp>
      <p:sp>
        <p:nvSpPr>
          <p:cNvPr id="12291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E112E0E2-EA57-4CE8-B8C6-DA5F949369D1}" type="slidenum">
              <a:rPr lang="fr-FR"/>
              <a:pPr/>
              <a:t>97</a:t>
            </a:fld>
            <a:endParaRPr lang="fr-FR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Etat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Situation durant laquelle une invariant (implicite) est vrai</a:t>
            </a:r>
          </a:p>
          <a:p>
            <a:pPr lvl="1"/>
            <a:r>
              <a:rPr lang="fr-FR"/>
              <a:t>Attente d’un évènement</a:t>
            </a:r>
          </a:p>
          <a:p>
            <a:r>
              <a:rPr lang="fr-FR"/>
              <a:t>Types d’états</a:t>
            </a:r>
          </a:p>
          <a:p>
            <a:pPr lvl="1"/>
            <a:r>
              <a:rPr lang="fr-FR"/>
              <a:t>Simple</a:t>
            </a:r>
          </a:p>
          <a:p>
            <a:pPr lvl="1"/>
            <a:r>
              <a:rPr lang="fr-FR"/>
              <a:t>Composite</a:t>
            </a:r>
          </a:p>
          <a:p>
            <a:pPr lvl="1"/>
            <a:r>
              <a:rPr lang="fr-FR"/>
              <a:t>Sous-Diagramme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9832" y="5616412"/>
            <a:ext cx="1719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4408" y="5494338"/>
            <a:ext cx="2211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54313" y="5494338"/>
            <a:ext cx="25288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Etat initial et final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Etat initial</a:t>
            </a:r>
          </a:p>
          <a:p>
            <a:r>
              <a:rPr lang="fr-FR" dirty="0"/>
              <a:t>Etat final : la région le contenant est terminée</a:t>
            </a:r>
          </a:p>
          <a:p>
            <a:r>
              <a:rPr lang="fr-FR" dirty="0"/>
              <a:t>Etat annulée 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61287" y="2355850"/>
            <a:ext cx="3905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1124" y="1743075"/>
            <a:ext cx="4286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11499" y="2844801"/>
            <a:ext cx="4619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Ny8qNBtMZSXHmnwqKHX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1NHhShD7DsFClEGb7QgX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Hv3e74teeLDGiCrCa2f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m3hbWCmlxzm6OQ90yAlic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PhbUgOWm5z5k0RMRRHT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9uDxfQUkyOYiH8ST2z5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z31mLngD6jvxbRAwwzK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OsGVhlakTUDdTwJe7qI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v9Iq8Ud1zJfCybD9Xpfj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XxP6vCglsB2an7sCfrqj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89XpmNnpzQJWGy1JYJu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B9xtTiBYTUj4PTZNI3W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TUI0h8VLLAYRSZuI0Jm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8n0YUEBDrV6Gi3gzQtsz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9HBuHykKMtKrgolFRd2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MjELtCaIN83oj4yxwHm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JduLzEx7MALvViQV5IA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oS5h6jGky5CfArhI2vb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iVeUEpkmlz1ASyJVU2Kl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P11vSOICmphPBr5CcG9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cWsmUKx5O1tsr2YJLSzX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zZx93P3pVCsl03kBR51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P7FCxBv8LlJ0cIX8xgwg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47ppRWsogA7YtsVYL0Hy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nfq2hBO4kKQuNBHGUjR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CWem25Yg5DRWnSqYYGKb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RxBiC8j8HyBwydWSsVg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HCRTvoNpopn6KRHUief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6tMKxLr0QHu3bDVS4tho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R0f46K9oGLIVgjrNFFC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acsjK6LooTDj9DvgPl0j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GBgtbILMmXcn7PmuRY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Vz2hWYwlexQSe8effID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U73BOws2FvfIla950H1r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anMuJBVzAxAk5QXd7td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mI21rBlcOs20sZG7s4i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kG4chOqfaryxilWL3Dwn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AaTY59f0BVeQKGSMu1rji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aHiNlX3QfJ8VBNo2Vq2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iaG6kzynzukLy83mr5cc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stgigwud3fwymUbgUTlwc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pVkDrE0e6fHtZZOweBkI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CCxfXo9L9Z9OhmsHvoP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kbHr3w5WSdZJoqrzaLzI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It4LBjHdWhNvMCHMlFm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PP4kZuHc21nYRYcaohT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TOziFL7rjLnW7teniULe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VSDORnpUlu8PEvsWyzM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zE9sp3KA3oC6Dp2Wf3T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ZEzRPYdFSDbujYEpYm9K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cyR2UBjIJEo7FvTxdMno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U863hQ4xIh1fr1ZN4Bl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6bj9vr9mn2ddDJVRksDc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DQOupJNkERDDeAWZxULWo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6q4SypIL2l5n2VJ8lDn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8fG07b7ZOBd8oQuhxv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enNVGS2WI8jkxXqpCrS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1dogRdhSxHAZ4S4DTKEB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M3RR3HKDGiY958zR55L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LVte9Bc97P4LsD8g8pe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VIGBkUlrKf7lP4vna0B2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7I3377AbhmRvXV3JY6O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py2ErdGnpa3Qn9GqV8zv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lTnGbrCMzIM2ir6hD8k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IUCCDGtGu250uOExZo5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9gKwvLN1wGHlOglYsOgA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s4XBccc0FxhP81Pz0UJ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JD79s9nKt3SdEHoan4mJ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tcYvwaP4hAWZGHiKqO3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LmERMo8aqBO5UayG4gti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QuAohIAp6yPMzpRNoADJI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sKdQhSWEgnYlSsSgSXl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8VtQojPEeb9xJeiFTW8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0lOPR9W5uUCeBimquCOB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Dugf1bxNLfqTqfW7u4q7z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blIDYc4pcFTzU81ysGH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k2nepVa8TZ5Wqd0YTCX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UvDZjsrwPIre9t7dbK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X6YY1W5WKNV7AGw3NO9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7GZxreuX8BxXaAB43wl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w1GW7EpGWZxpR581GoRj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8c3UdcRo817aUHeRuWD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ot2pnOyrk8lFyMuw1i5J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Q0GUQc1p4SBENzRNP3QH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e9rmXUkQ61SC2JsXmpV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FYBRh6yjARuYey54Tn4i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t3TZVFdt2TLQRbrLoP4uJ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CVWO3m5thLTlbfsriGRO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2LRiHzwlqlryh4YQa7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pqmJTyD3eofIrrxMc7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YQgwVoLNSdimSbXLFvW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TCXotrwKRMMXM01aE8zC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m1nQYsn1gflWF1XvM7An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UbMSorrtxJqWDywVkh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AUpXKvROnI5Fm3dGz8i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xn7UsBjYWIgVjWe1jDbhk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em4nB7cfllRKjgnVEWA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NBKWjDtmPC4d1N56NYtc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0kghvjeL8PWdmG2TmTJB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wXAl2i3Q42DBtFKnV7E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FxreKYFsYwdFqHXIQ5QM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91yx7z6fuUKpu0I40MHhi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hs06gMVDEadS4MlYBbiZ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Aqjplq2mx2OWF8kW1gU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nBAX1Xwsa71fSAMQqvAi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387dDEa247D83IOno4P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HUqgKabPpQ6PcysQOkRi7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BJw3136wsxileHXTuZ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iQamxAKXMKEZOwd69Mjj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Tce9RqnjUoD4rGTEvwLv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HeSrGoPqlXT0XY8nIj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PY5KSQsf2EOux9aUfmY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GcVENs6FQxhHjnMhHuj1v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FJI1hLOXcpCVe5lVtKSG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mJ4xcugMx8wluZgqKYuu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uBt87izBYldGzEOhY8Y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aqIVw7NsUiIrR8m8bk9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D2774BN9ktgoW6rn0vSj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NzMDJ5iXpCnjyOy3szkNP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nID4qSGV0HPsj2zPd6ch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Fi5Y3exMUPdZOkTgx25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Tia9lEP2pNQeipniAofz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C5J9rVwN2QTfCS4mAAv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UVfO65Y4gxQa80S046PV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BHJw5msxfHDQ5SqFvy5C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0iB2ojRctwmDGZeUMBg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SYb58FNTmMeEb2jm7HK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6yI1basvtE9B4rypxcWP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t5UMmn449WZJGJP61MH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j3wcXT6gdZbWnSKh0Lcx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CuoXWCFwSWI7swIteAN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6CVB0S03mfPpbywnmIRP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WSzzTNGVWKAniSUexfZj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w5dPz02x5YtQfEYTVFS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pIgwb4TJv7F0vru4sy5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A6kGOXCzz3x2xSPAkF3Qx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7knQbx7t06EowM2r2jH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JAfr7SdQgN2woC67NJa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IHhJoOWa3ptL76vb9QZ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bCpGxgStIKXfYGtWH4W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kETFlBqOW8HQRcOMiVBRI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lhk8VKLIct43FQmHPNaB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idfW7Lw1CmlN2mIBYbFH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wLsVa81Y4bV5Y7TZC0bb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Suk8LQXdKAWOTW35jGVlV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46fNezBDDbbT3qcuEHg4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IHRO0YdOZVduLGtubAoZ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AdqpuqpMbcrwZQCmvPp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SXnBIZzFvAGO3A7a9N95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5SqT4qebucVbnabiu8gI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OF4hcV50XaZgMpldQzQIo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mwBgxNikF0ZF7xZBmZy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BOtsbdlhZZvCvTiNSqT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bH2DjTLhaoL7UNM5C5Zo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0av26iz676yIHCMpxTrvI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QoYv0NOOa7UbxwBdAca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RgjwUc29rU75wwyzUTax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oda0F4bxTib3EE7Nyjii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MreSWGRixMOEZKlZ7KCD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ZuSW5MDRKZONrILN7uF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e0FmszcyFKmarK0ZB4E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T2jSIcCUVn7JFE3tD28JD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PbjCdjC8XERAfRhIk4Fb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rgh1M7TAV4npbt3QlSVx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jRu8ISKz0QvKJ3lcxu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dQGOFuJNgMhKWqwDp1P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UqKZu8kqipYxDEsUcgQ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TqVXvSDbZBH9Mb1tG2v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sZ7VGT5dxnHGWf3GZAsP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LoMSbvPzvRXbXLSzsrl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PXHdQwhfKKeAdI8NHzoX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JKhiNp80uoZayOaYFih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PCaEK5PlvdKIM2YkcSn2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XnyaqEJLHUJZeXVyIS6J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qzAc27zo9mW7Lv061ZRC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29kDJU5GBKwNUKDYthI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eIa0N5UDsx8wBzKqHNvh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92JGanWNzEt7dGI3sx5A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u7vrv0EhQ7GGQZdE9GG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AF8fCRshR4QikR21juuv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GjeSoFu1MWucGTlbuRY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ZeTqmAi37WFR7uSyt2bb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TDtKx9K0skIHVyAbucDz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ZXR1vjQgmAxct7U3VsoH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mVOYcixjdT5NGL8QwK0k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QLUqml7P5P7Br3CrixD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uKlLZ0FldSIT6OJbxIU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4MEk7kchqAgHUARyEke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Z93DXCWgtMhHx0v0aP1q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AwkjCTFA3Imz8PoZex4dU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h20KpkpCPgHw1mE9P2W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QSbbupurxG7YgWxfb5tD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xnnPkg8h2J1q9PyVVUbi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ZiQvj5PGC4UVBKvxMv0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YHeCVg7lRe5kua5QkzJj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CNV2VTQMqVzHNnuIu3Q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UQ7cM4uVSGnOxdljhFBC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zlAsQgFHvEUyaR7cIcu5v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XGCRv1i4IH6cdjhK8B4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eQqXOyaxLdmePep4nPu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oPGzmfJuQF2Ie4wyuLD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ABaarKVfRf8wrMrydJT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WcHFaxJALr98qXg3tOaZ6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PZu2k4dfBUdngOND6pC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i4wCKzDuxowITafIrnC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5jNCCPCKr3VHLaGppQ1C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0mrTnk4jwWlGonKa67XV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ry2CXH0LuJtR1J6Z527X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29wBriAJuFUoZlrwim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a3hvaHpEZML7CXz8CWuM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p2qaWEJFVwMvbkegapwsV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63WWW8xJwpQiRYmkC3tc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6T69pWqbtIDnOelE5Xmp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rHzAMapbq32xWgps1la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lgi5fDV0etfuqzpG5xY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T6O0ScbVMIEHEUNZDzst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zXY1qt9ejgZEncheLJPj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QIUuS5Uoz6AHwQ1RMHLy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IZxBIoOIDNu26f6VB4kU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MKySjjI21bxyXpscnpzQ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4FFqcTX8x88r0UXgnvAQ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duKLKQ6HetHOVSVhbUL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j7CCbwsrOgZ9Eeqvnoe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5YHc2DG0EQvHT15hWworu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UFfbYkHOkPqgrbGq961Q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oEqKAKLEtosfV3dTZB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JABBUAegQuvRNjEAvzU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pk9slYMoVu8WVP8YQbpd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K3gTfo6UKiXzbhsreft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JQnOswII2hBrA5bsJoi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YmERwoW9J6pJkpvqWzc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TScpVPXypqxcfGB4lqWSu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YJGnfLw59xhSS19A0kMS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rxthlzRfn9tHPBtOe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Q6a3hXLFCYfK7a0RXdL8t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2RLLXirIOHAhnUa98aC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iBEfpRbBfTxbpjet169W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YDnPOX16T4bWQFFTnT5t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8TdkxEmo0w7S9WO1VI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wqifkdxgM75sL24kw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K3t3ZRnapglUtT8WFdnP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ZANla57dFrLHM6PAZj36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w2d06slX4qPq4TgEGi2c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9L7175e4MqWa3K7aZERI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Sl2WklCK3aeCTsT5kgJ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rotKPGOHsSsBjl1swGia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1K9LBj49U9lhUz2600wix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uTPvwwjolSyOSLZbKSr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VqRFhTjBZmGtR86OO6r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8oUQ5V4lzIVymM69Na48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1jQWor32M0PQCCG3mH1J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s8aHaXR2z6tRWadf4AL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Np2RK5BUEKo4WLGnK6tx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sSdszGPFJw9Xkw0O93P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g3SQ7HMoDiFg7I9sQWr7b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nacpx7ABH06AlMbseS0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K2ku2EAfBarqfSnDrrRJ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eB64s6VbrpTaidJNjrm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GatXIrzy6BAVBACCUVCU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xQg9uQMSXOJjPgmdh8Xi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R0ZIQ2zKTE8aDCHzWJM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hLlfHEtXgevYfaL0Jj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5aEDJwHbev4o4NHWuNR6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V8ErpbI2TqS766IvbWiJ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6UstPvWs6uoiJv54i0v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gK7EuD3jIFg5NTwAPW2S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cGAPLiG98W7K1JZWld6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HfpNDNhBzCmXxfmTpvU8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IOndp6DhehZ9HLSZJDL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KR2d3ltsFn1gCoJ31gDV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wSO5xbKbqvJldCjSjiPV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MH93PPzfdMVulapXNiHu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jr9s87WdfXatN8Itc9lj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xha6K9Xk6Zcf57VulVB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h54h1jWMSMdARrQAGBP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WpJg9sluwdyjg9SSI5qh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WPX3CCPbSpgtrb4akbA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01VfVg6v5jDhqFu2uVnu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FzwadUb9qY9HIHvcM3RD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2z1qSuJG35aE8fkYGkXH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jo0FvvhD0kYpMn1bJkrc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Uj6nRlKSxQojr8xScG6K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iN2PQlufuYEefDqdYeop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QFJsWXvACfGt85dDGFW9K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XqY31JV9qFANtXNaMIWO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UMV0Ox6BZT6cuc1CvtQf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4mM1UwKksuxFWgAEISMQ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PEpaPeP8xBGZWqX3Nf1t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a1ejh4aCOEft6HAOyEgR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gx9G8fFOShBdHBoDL8iH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wvgAEsFAeG7jz3nOjioc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yDGxgTyts8mj306YZw3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rgtGs9x8HgazQhKkRiE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z1nMIhH6R8vfWPHsQYO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90d63Zr5ygWBHQ0UTDA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msifX5DpvL37NGSjKyNq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dwdKeTi8PaQHuGk9Qz1m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0R6AYahyNeX1EiTisl7x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KZmjAJN0cqq7aLrYVdup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GFw6RMDAV18FlZqVsgb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RUMA82RILxMhnKXRqG3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EmTEhxOtzaEzHiTEvTCv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sA484gHBN9w2Fd8aF2PY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giVapzxvsJoaEfEVZk58U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ooNZxxjKaM8r04cB9DPp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krDvP9Z8kw2hZ8R1Xim9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oF8wA1n0FGKrQBo8pMa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WDhmCk1BI4Zk9IOrDSn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HzdAd0e2fsmKkGS4cd0x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ozBghnPSYBxSK4ieWYTi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TGHpEnF4RZfWfh8QC5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0BR8PUrjC0qMNjxDxu78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FQmh1bkcKaqrGYx8cUar8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VeNa8S588z6taEYWJQdm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drWOMXh2D3WODmt6eWM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LhTDgZf34U6a1lek68R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5FVvdaTrgxS0gNV5B8HpY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xl0BtCCgADigGEU8HhM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SKFzqYrzjm5vDyflKIq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Isl7STQEZm1IKyDEwCqO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SsKhiqXcvs0KHlvY9iiU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fXUmv2La9aHfAAritRc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o9CKu3Ofekcdd2MVTrNGh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CeV4oaRInnOWvHE4toO8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GHKc7j1JJHc622sTA1ik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OnYFUseyJeTzkGrqEAj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2WmYC2JdPL9uWkA9OO9U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rD4KDpoOBTsHqx6JgptP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7DfTjUkTWWFRA8nEMl5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68DCP7VqiA5hl9Ac7UdzY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MqAUv2H6LJJr6Bq4AGH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4dUvqUaMZOXuMcEoytm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q7woGhThr0T9mm00BNV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WHmoAE1zbM12EX7gFWN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aYBJ7wAiLZMtDKnkBBHt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tBOeqb8dACyYNMZ2dSSH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AksdlWCeUfCQkACMwnM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ADQhoxSz44kvDUzrRI8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Anzd1zz372yx0bo8MAk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Ei84sM0az8vj3sIawj0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X6To3JVyTqJ5Ih4W6N2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1H8VpC410vxmk2b4Ihf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5zXJr5zcdZ0Ox4cf8jju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ymW2L24LHsbW7bbYwu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xNYYPzXVwlFlonu3Oa8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DhxWu6cGWLiagoMWQqYo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G8tQpwmaPoHxjaBLZN4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m843XlNZ4CH1P93McvN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gMNOtsFDEiebqQULCC8x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Emxl01XDqwqwShg8Rkk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NEIdSrSaDoxd8qg7rEF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sD3iBUCNqMkR2DERObYj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jaTWMiNqUEBY9pmF8AzV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RBMbF5KHltuP8PVA7hyo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Hy8y8A5A3J6Aih9BCHFc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tjhxKxtimoyFUe37XaC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HcWaG9jno4XQ8ZxsbH6m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aXHowTTBn8LQ2bWhJue0j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JxwDrwERJYUz4OhBQy7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2DnVxvKuAxHIzK165WDv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Lk9ePmk3DEo2uTgvY86f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RmfxAJsb7R2tR2MjFo9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fKJrdeowzKMOt5BcnITPp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jxf7PAXuopcosMZiLAB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Z11dIFtI5RtO3HhsTSdC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gtA0jnCzVrvMxd6CRi1G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VEJh0jGJeU4nKyDIm55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8lQrgVbWKr5pZR69kJ56M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5DICAJjVCZfQzRTD8d7V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KrA63YOW5Ptgl7aWRpcx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BSSd1uSI2q0zw98L3ZWk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UrXiUPZLoDujPPD5DMOy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M2hljLLpIWUSP4pHOuT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IKwGFicQUbprnxtTelQO7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ifiuWRIOBWBK5PWGb7XD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h5ZzK8jLIXmeBEaSwlD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EEj3lmbrrKgIK12POTHU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un5UDmi3WNIGmd4LC27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wMCoM9pZm1wKzFCJFdaI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pckqKURh7FnuzPwobpGN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L0PGmNaEDgXcwmio2dTX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x578r5yHVA42tA8uEqRk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D4Fw50hIaqpAtJzel56V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6I9BHhrpH2Cs7rXzBGiw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7uSHfxzs57Vns2sV0xpd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CS7oVq4MejQfWbDnKK9I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E5hwMq5yv6XtR0ARC8ni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ZnC7o2VG103iuaP2DqRp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xc6hhDMF4Hjkd16pEEH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DwP7k6LLeRAleEFDtb8G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itjDMT80k2p1y5qu9sMP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axMyKcuJBcONUCYDQSx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L1royPAInhrSIad5a3nMl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ct1Z9vfTYH1jMRd8Vv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dKbNwvBThXSTBA5Jdlem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6SjbMCJCzMQJYIPcCZD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s38spLEF5tPmembJPclXD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8qah7pI9m4TmEitkJY9F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2SBnT1JeJi9mJT1uukUp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CqMZCXtnuDh9znf5pO4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yYI9FeRFn4nULLk5k3g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LPC3wIhfER1l2niFKvGq8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dizzjetOKYHh2ZjmirY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1GwJPKOdZgqfoLX8Y1a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3lVRUrdaqnXJrIGp9HcIZ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l6fGr9oY9g85gS3ApJ0x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96iv45oBq2JmVfs6UJevc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QNAxp9tXUpQFlqt8iFP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54MNuJNwTUwFnq4L32akc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JfBxD6gqkIZjHGh2l45l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CxMORo9qQTm8j7s4e1o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bHBHo4WcIl21gU3NT3hA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iqa12oWAuUMn3Txrhk0H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cMkgloD9yFZcSVRXkMRwo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G3oiPP0uQFpl1hiynEATu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1A0MDOXVrdtkSb79n6ts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SAbiadR2WVkSnIO2mGTK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7yWqngucN1TVxIqAlEK4o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0ZOplkKMzuuK2eRMXmP9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uu4m2wy1h4A9gfRxdWtr9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VR4UtqrRX5HiBu6Eb0tH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DK9XB2FOYOnDwL835Wm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mEURpzS6sbLhkbkyUKUC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dbgWX9wAUHDydkLvPpc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VYYkw8UwlPvrwXGF4vho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0XxNiA7XII4lgiXCDoGn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GaZUb0ZjlsleNDoaA2LJ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2LONO9kGRIYfX1NIPjpo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n0lWPUzmYXGfoD6qsSOZ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naHoHsSSIwkcULZvMXD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NuQYF9RBSNhSrnc3Cm1iK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rVL61JkxrL5W1NG3LCYi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vFmmomvKdRlV5zQNafO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zWjujVgnM1BQjukJabwm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jnPpmHfPGEUzfrEnVbW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5FSBtUON3x09TlZwZZOvn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1vkp8NkDBcKdHXNTMq2C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3mmgb7XFJrhyNVXCf2PZn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CBMm5GElmg8YgnHz5yZy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fi9OOfKl7OF66onO7mG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YLPi5MLFLj7x4mudhRpA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ZqtxTGRba2L2QEHDDFVJ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jiagicgqDSFYgwkvItZG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55XTL9VBkNNKAfgjFB8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3jjHk2nrlTsj961GlZEi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kpwFpHA5NIDbaadsHbS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z12SBPugvyOsw8OtzokG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HU13TPMTpoS0TF9VvQ7It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Tql5FQVb7vtTZQ59vGZJ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97hzb514lyy75YktXort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gkI6HKhK2TeutbXnhJ66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rJ0abc2krWeTNzsulKjj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n48KFPbg01TNp04qZvRjN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aPm3q8RZ1rXYoH53SG3O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IMqz1jB81UCdJevnUTY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67y3dX1bhkias3p5pTK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7O3VOK64AazDmFKEeMSO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CQDvCzpMhEZpQvpMn9r7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Fee2ENga4I58pMDEVHz8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xfjaz2YQO0O56bkZFOS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7AOJKgXgh0jhGZItdebd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eX4v8zVBdPaHsi6acCQdK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kjFrjW2KgrwD7IlQhISx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K2SZ8nWtkllwxQWYFQaC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LOvkgbADFD02gu3jW1e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0ay0c8HSFfMBGr7rQQF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D4sQMYLRic2U3ssh3dH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E919ks3IJI6WPzmVoFO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tDMtwoNWUzzYnHUzBMwU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HKWdnYlom85RpNxhAYI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Oc3FJMDJuQBygiqTsWBp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hqpPn0mVW8hzPApQF1jb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nPrB9HkzjqHhUDfToCmy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gHtPtBhA61qy2AoMRFAm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RxFMBLCHPwOUyK7jdJiJ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837FcXPhc5Z94lzyItvW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RmBFvCLGYyDpPVaHZvXo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71EExsQ46wbGjbVgZV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JnELneMRxX72zHjBk5H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h9Uc9vJMLVtXBtDRYde7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HBwmLSh7bVdKGnrftSDgP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bFpxIgAuRwu9AE92TMy6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deVuv0Rx2kVMF1k7TY3J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ZocAmCq8hP7SME1DsC4k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F2HSu0fkV1pyeaYFS6qgJ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bwjk3FbyKT6pY4TmjjJeU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WZY0jkI6g7vybdB1ZBd6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ICMsh5qFwHtqLx9YSHdD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drRls1SDsvRfLSv0VZc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zjQI7Y1HB30wias9AOk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GWsIvZFdTnnMIeyZJMcN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p0k8shrSp7cHq03rOBWCb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Lk6XRX7vHvMHVQ0yzrZi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0jIYbdLNGmFh78Xxexg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63ZPUpTXqqR2vb7Bx8H6o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FpETW1jibpqaYOAHUMdF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cgDSjSu7ihH5n4K5Ujj4z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e1CU3LzknbpdJfQEdvc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M204e952TjdWyw1KC10y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s6Ti8xjOKsFYFr5JLMs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3WPPehWc3vUe3TyLzjP87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C8UKsUo1viQE37IuOGQqi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yKApzuKqzi6NjQh3j9JI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LITzH09qSDePuguOABhs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estcvfgfG12dLcUyKzhV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RUiEhhZHwpUbMM1Yswsp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Lfgbr15hobuchJr0MKk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Vjhbte406RkGAs4mBNU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HT7QxYuU7mySV0BIo5w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ogAKQYtemfMGslubLyM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4TT0ISp1mXYb8yGDZrvK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uouVuKYzevMKbUgMVNp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snUfi9EgoMwKK66ZvO7o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8Aptz39H00LD0dQO64S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mVGp9CoGAm0yTC2EYK3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GNrU4oE162WtLqioQYc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I7BQ6sdyY6fRurUZYMxM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sdwGlbZsdZiDf9YJ6Gs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cMf4GwUWXMNAh8uPKEXb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Wocwqkv1ktg53eTPl2V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j8sFAO10J4nFNDr3c3Q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itXLlwhg9KWop5YXFDB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fUMcZT00cBuifTm1mQQ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nN0bnGjtMYrcP0OhYSfb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6EWW4yo0X3giTSCM5VN8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vTBE5vPlQkYAoiIDNCKX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5vdlaAHNpyysy84m1jE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DmsFcCRWx6cK3xypk3Y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sGNLgEPfdlvHIuY1vIMZ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XRqzoZNVNuMz2riArdo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ksMa2egHQNZtEL9Vjpk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N6M6lwJlJgkiNfQ1uib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uYrqt6oI0owqpAfDdR8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8Bzso7JhYoJocYUEahB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n2C2IkNZw9d5L0XWmZF7f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Yuu76JBLL4ozns8XwHx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4plJpoq5Qk05vRYaiBu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1QcNvflq4deArR4ooNLf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wpv4hAgjtnxQmAlkdbHb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tCsa1aISXeKzBcwxiKbI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QRgSSRv13c2B52FXS7B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f5usNM7sMpB3GHH0NkWi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2LPVbXw00XCwzENoIpO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5Zzt09upcQi3GX3rThfH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7q4RpMd9Ky1p546tU9KC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NLuiFgizABftPv3WFyv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g5OikMJgXfaIMVOE7Oa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N9k9w8S3o8HOkQgBCiD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p8xZuMgfmKIYinbQ9Ct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0NDrtgFyUbCBCiIZHD7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wfhv4D8TgZejGGLlhXZH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o1O9h9vhxjxL7HjsCBjU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JZHv5NkvADU6etSD9SeI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aWpdTcGnvGrGmypoab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3G44sDifmAqVh3EJXbRd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3358</TotalTime>
  <Words>3426</Words>
  <Application>Microsoft Macintosh PowerPoint</Application>
  <PresentationFormat>Personnalisé</PresentationFormat>
  <Paragraphs>711</Paragraphs>
  <Slides>116</Slides>
  <Notes>88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116</vt:i4>
      </vt:variant>
    </vt:vector>
  </HeadingPairs>
  <TitlesOfParts>
    <vt:vector size="126" baseType="lpstr">
      <vt:lpstr>Arial</vt:lpstr>
      <vt:lpstr>Arial Narrow</vt:lpstr>
      <vt:lpstr>Lucida Grande</vt:lpstr>
      <vt:lpstr>Palatino</vt:lpstr>
      <vt:lpstr>Symbol</vt:lpstr>
      <vt:lpstr>Times New Roman</vt:lpstr>
      <vt:lpstr>Wingdings</vt:lpstr>
      <vt:lpstr>Wingdings 3</vt:lpstr>
      <vt:lpstr>Clarté</vt:lpstr>
      <vt:lpstr>Visio</vt:lpstr>
      <vt:lpstr>Conception objet et UML</vt:lpstr>
      <vt:lpstr>Sources</vt:lpstr>
      <vt:lpstr>Objectifs</vt:lpstr>
      <vt:lpstr>Avant UML</vt:lpstr>
      <vt:lpstr>Unified Modeling Language</vt:lpstr>
      <vt:lpstr>Les niveaux de conformité des outils</vt:lpstr>
      <vt:lpstr>Définition </vt:lpstr>
      <vt:lpstr>13 diagrammes </vt:lpstr>
      <vt:lpstr>Diagrammes de Use Case</vt:lpstr>
      <vt:lpstr>Description des fonctionnalités d’un système</vt:lpstr>
      <vt:lpstr>Pourquoi décrire les cas d’utilisation?</vt:lpstr>
      <vt:lpstr>Les scénarios</vt:lpstr>
      <vt:lpstr>Les acteurs</vt:lpstr>
      <vt:lpstr>Les acteurs</vt:lpstr>
      <vt:lpstr>Types d'acteurs</vt:lpstr>
      <vt:lpstr>Diagramme de contexte statique</vt:lpstr>
      <vt:lpstr>Identification des cas d’utilisation</vt:lpstr>
      <vt:lpstr>Diagrammes de cas d’utilisation</vt:lpstr>
      <vt:lpstr>Présentation PowerPoint</vt:lpstr>
      <vt:lpstr>Organisation des cas d’utilisation</vt:lpstr>
      <vt:lpstr>Inclusion</vt:lpstr>
      <vt:lpstr>Généralisation</vt:lpstr>
      <vt:lpstr>Relation d’extension</vt:lpstr>
      <vt:lpstr>Extends vs use</vt:lpstr>
      <vt:lpstr>Détailler les cas d’utilisation </vt:lpstr>
      <vt:lpstr>La forme des use cases</vt:lpstr>
      <vt:lpstr>User Stories (Mike Cohn) </vt:lpstr>
      <vt:lpstr>Avantages des use cases</vt:lpstr>
      <vt:lpstr>Inconvénients</vt:lpstr>
      <vt:lpstr>Conclusion use case</vt:lpstr>
      <vt:lpstr>Les diagrammes de classe</vt:lpstr>
      <vt:lpstr>Les Diagrammes de classes</vt:lpstr>
      <vt:lpstr>Class Diagram Elements</vt:lpstr>
      <vt:lpstr>Attributs</vt:lpstr>
      <vt:lpstr>Attribut de classe</vt:lpstr>
      <vt:lpstr>Opérations</vt:lpstr>
      <vt:lpstr>Signatures des opérations</vt:lpstr>
      <vt:lpstr>Visibilité des attributs et des opérations</vt:lpstr>
      <vt:lpstr>Notations possibles</vt:lpstr>
      <vt:lpstr>Diagramme d’objet</vt:lpstr>
      <vt:lpstr>Les relations</vt:lpstr>
      <vt:lpstr>Les relations entre les classes</vt:lpstr>
      <vt:lpstr>Association</vt:lpstr>
      <vt:lpstr>Association</vt:lpstr>
      <vt:lpstr>Association et directionnalité</vt:lpstr>
      <vt:lpstr>Cardinalités</vt:lpstr>
      <vt:lpstr>Aggrégation</vt:lpstr>
      <vt:lpstr>Composition</vt:lpstr>
      <vt:lpstr>Dépendance</vt:lpstr>
      <vt:lpstr>Relations de dépendance</vt:lpstr>
      <vt:lpstr>Generalization</vt:lpstr>
      <vt:lpstr>Providing and Requiring Interfaces</vt:lpstr>
      <vt:lpstr>Les interfaces</vt:lpstr>
      <vt:lpstr>Réalisation</vt:lpstr>
      <vt:lpstr>Interfaces/Classes abstraites</vt:lpstr>
      <vt:lpstr>Example: Library Classes</vt:lpstr>
      <vt:lpstr>Conclusions</vt:lpstr>
      <vt:lpstr>Diagrammes de séquence</vt:lpstr>
      <vt:lpstr>Séquence/Communication</vt:lpstr>
      <vt:lpstr>Diagrammes de séquence</vt:lpstr>
      <vt:lpstr>Object lifeline</vt:lpstr>
      <vt:lpstr>Object activation</vt:lpstr>
      <vt:lpstr>Envoi de message</vt:lpstr>
      <vt:lpstr>Object creation and deletion</vt:lpstr>
      <vt:lpstr>Callbacks</vt:lpstr>
      <vt:lpstr>Object calling itself</vt:lpstr>
      <vt:lpstr>Loops</vt:lpstr>
      <vt:lpstr>Conditionals</vt:lpstr>
      <vt:lpstr>Loops and conditionals</vt:lpstr>
      <vt:lpstr>Example: Panel painting</vt:lpstr>
      <vt:lpstr>Example: Library Checkout</vt:lpstr>
      <vt:lpstr>Les opérateurs</vt:lpstr>
      <vt:lpstr>Utilisation</vt:lpstr>
      <vt:lpstr>Diagramme de communication</vt:lpstr>
      <vt:lpstr>Exemple</vt:lpstr>
      <vt:lpstr>Les messages</vt:lpstr>
      <vt:lpstr>Conclusion</vt:lpstr>
      <vt:lpstr>ACTIVITY DIAGRAM </vt:lpstr>
      <vt:lpstr>Diagrammes d'activité</vt:lpstr>
      <vt:lpstr>Actions et activité</vt:lpstr>
      <vt:lpstr>Exemple d’actions</vt:lpstr>
      <vt:lpstr>Nœuds (Activity nodes)</vt:lpstr>
      <vt:lpstr>Nœud initial, nœud final</vt:lpstr>
      <vt:lpstr>Fork</vt:lpstr>
      <vt:lpstr>Nœud join</vt:lpstr>
      <vt:lpstr>Nœud merge</vt:lpstr>
      <vt:lpstr>Nœud décision</vt:lpstr>
      <vt:lpstr>Les signaux</vt:lpstr>
      <vt:lpstr>Les signaux (suite)‏</vt:lpstr>
      <vt:lpstr>Récapitulatif des notations</vt:lpstr>
      <vt:lpstr>Récapitulatif des notations</vt:lpstr>
      <vt:lpstr>Présentation PowerPoint</vt:lpstr>
      <vt:lpstr>Récapitulatif des notations</vt:lpstr>
      <vt:lpstr>Conclusion</vt:lpstr>
      <vt:lpstr>Diagramme d’états</vt:lpstr>
      <vt:lpstr>State Diagrams (From Spec)</vt:lpstr>
      <vt:lpstr>Diagrammes d'état (comportement)</vt:lpstr>
      <vt:lpstr>Etat</vt:lpstr>
      <vt:lpstr>Etat initial et final</vt:lpstr>
      <vt:lpstr>Transition</vt:lpstr>
      <vt:lpstr>Transitions</vt:lpstr>
      <vt:lpstr>Transition : [Pre] Event /Post </vt:lpstr>
      <vt:lpstr>Evénement</vt:lpstr>
      <vt:lpstr>Time event</vt:lpstr>
      <vt:lpstr>Contrôle des transitions</vt:lpstr>
      <vt:lpstr>Faire un diagramme d'état</vt:lpstr>
      <vt:lpstr>COMPONENT DIAGRAM </vt:lpstr>
      <vt:lpstr>Components diagram</vt:lpstr>
      <vt:lpstr>Component diagrams</vt:lpstr>
      <vt:lpstr>2 Provided/3 required</vt:lpstr>
      <vt:lpstr>Les ports</vt:lpstr>
      <vt:lpstr>Connecteur de délégation</vt:lpstr>
      <vt:lpstr>Autre exemple</vt:lpstr>
      <vt:lpstr>Sous-systèmes</vt:lpstr>
      <vt:lpstr>Présentation PowerPoint</vt:lpstr>
      <vt:lpstr>UML et la conception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objet et UML</dc:title>
  <dc:creator>Pascal Molli;François Charoy</dc:creator>
  <cp:lastModifiedBy>quentin millardet</cp:lastModifiedBy>
  <cp:revision>42</cp:revision>
  <dcterms:modified xsi:type="dcterms:W3CDTF">2019-09-17T12:48:05Z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1JcQbEg_DfTOGkW8GQgnJw7jS-WMhSBDWC86iZdrK43E</vt:lpwstr>
  </property>
  <property fmtid="{D5CDD505-2E9C-101B-9397-08002B2CF9AE}" pid="4" name="Google.Documents.RevisionId">
    <vt:lpwstr>15806734797270325834</vt:lpwstr>
  </property>
  <property fmtid="{D5CDD505-2E9C-101B-9397-08002B2CF9AE}" pid="5" name="Google.Documents.PreviousRevisionId">
    <vt:lpwstr>09640359940777156077</vt:lpwstr>
  </property>
  <property fmtid="{D5CDD505-2E9C-101B-9397-08002B2CF9AE}" pid="6" name="Google.Documents.PluginVersion">
    <vt:lpwstr>2.0.2154.5604</vt:lpwstr>
  </property>
  <property fmtid="{D5CDD505-2E9C-101B-9397-08002B2CF9AE}" pid="7" name="Google.Documents.MergeIncapabilityFlags">
    <vt:i4>0</vt:i4>
  </property>
</Properties>
</file>