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4" roundtripDataSignature="AMtx7mj8xPWOKHWBvdzkM0hUP2Antasc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210A02-9ABC-409D-ABCE-120994680E2D}">
  <a:tblStyle styleId="{DA210A02-9ABC-409D-ABCE-120994680E2D}"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44" Type="http://customschemas.google.com/relationships/presentationmetadata" Target="metadata"/><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5" name="Google Shape;865;p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2" name="Google Shape;872;p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9" name="Google Shape;879;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6" name="Google Shape;886;p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3" name="Google Shape;893;p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0" name="Google Shape;900;p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7" name="Google Shape;907;p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4" name="Google Shape;914;p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p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1" name="Google Shape;921;p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8" name="Google Shape;928;p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5" name="Google Shape;935;p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2" name="Google Shape;942;p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9" name="Google Shape;949;p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6" name="Google Shape;956;p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3" name="Google Shape;963;p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0" name="Google Shape;970;p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7" name="Google Shape;977;p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4" name="Google Shape;984;p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1" name="Google Shape;991;p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8" name="Google Shape;998;p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5" name="Google Shape;1005;p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2" name="Google Shape;1012;p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9" name="Google Shape;1019;p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6" name="Google Shape;1026;p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3" name="Google Shape;1033;p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p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0" name="Google Shape;1040;p1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7" name="Google Shape;1047;p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p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4" name="Google Shape;1054;p1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p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1" name="Google Shape;1061;p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8" name="Google Shape;1068;p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5" name="Google Shape;1075;p1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p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2" name="Google Shape;1082;p1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p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9" name="Google Shape;1089;p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p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6" name="Google Shape;1096;p1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p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3" name="Google Shape;1103;p1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p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0" name="Google Shape;1110;p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p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7" name="Google Shape;1117;p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p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4" name="Google Shape;1124;p1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p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1" name="Google Shape;1131;p1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5" name="Google Shape;35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4" name="Google Shape;364;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3" name="Google Shape;37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2" name="Google Shape;38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2" name="Google Shape;392;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1" name="Google Shape;401;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0" name="Google Shape;41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9" name="Google Shape;419;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8" name="Google Shape;428;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7" name="Google Shape;437;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6" name="Google Shape;446;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5" name="Google Shape;455;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5" name="Google Shape;465;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4" name="Google Shape;474;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0" name="Google Shape;480;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8" name="Google Shape;488;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7" name="Google Shape;497;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6" name="Google Shape;506;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5" name="Google Shape;515;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4" name="Google Shape;524;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3" name="Google Shape;533;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2" name="Google Shape;542;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5" name="Google Shape;555;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4" name="Google Shape;564;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3" name="Google Shape;573;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2" name="Google Shape;582;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1" name="Google Shape;591;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8" name="Google Shape;598;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5" name="Google Shape;605;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2" name="Google Shape;612;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9" name="Google Shape;619;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6" name="Google Shape;626;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3" name="Google Shape;633;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1" name="Google Shape;641;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0" name="Google Shape;650;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9" name="Google Shape;659;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8" name="Google Shape;668;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7" name="Google Shape;677;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6" name="Google Shape;686;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5" name="Google Shape;695;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4" name="Google Shape;704;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3" name="Google Shape;713;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2" name="Google Shape;722;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1" name="Google Shape;731;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7" name="Google Shape;737;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4" name="Google Shape;744;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1" name="Google Shape;751;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8" name="Google Shape;758;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5" name="Google Shape;765;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2" name="Google Shape;772;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9" name="Google Shape;779;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6" name="Google Shape;786;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1" name="Google Shape;791;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8" name="Google Shape;798;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5" name="Google Shape;805;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2" name="Google Shape;812;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3" name="Google Shape;823;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0" name="Google Shape;830;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7" name="Google Shape;837;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4" name="Google Shape;844;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1" name="Google Shape;851;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8" name="Google Shape;858;p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63" name="Shape 63"/>
        <p:cNvGrpSpPr/>
        <p:nvPr/>
      </p:nvGrpSpPr>
      <p:grpSpPr>
        <a:xfrm>
          <a:off x="0" y="0"/>
          <a:ext cx="0" cy="0"/>
          <a:chOff x="0" y="0"/>
          <a:chExt cx="0" cy="0"/>
        </a:xfrm>
      </p:grpSpPr>
      <p:sp>
        <p:nvSpPr>
          <p:cNvPr id="64" name="Google Shape;64;p1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67" name="Shape 67"/>
        <p:cNvGrpSpPr/>
        <p:nvPr/>
      </p:nvGrpSpPr>
      <p:grpSpPr>
        <a:xfrm>
          <a:off x="0" y="0"/>
          <a:ext cx="0" cy="0"/>
          <a:chOff x="0" y="0"/>
          <a:chExt cx="0" cy="0"/>
        </a:xfrm>
      </p:grpSpPr>
      <p:sp>
        <p:nvSpPr>
          <p:cNvPr id="68" name="Google Shape;68;p15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5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0" name="Google Shape;70;p15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74" name="Shape 74"/>
        <p:cNvGrpSpPr/>
        <p:nvPr/>
      </p:nvGrpSpPr>
      <p:grpSpPr>
        <a:xfrm>
          <a:off x="0" y="0"/>
          <a:ext cx="0" cy="0"/>
          <a:chOff x="0" y="0"/>
          <a:chExt cx="0" cy="0"/>
        </a:xfrm>
      </p:grpSpPr>
      <p:sp>
        <p:nvSpPr>
          <p:cNvPr id="75" name="Google Shape;75;p15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1"/>
          <p:cNvSpPr/>
          <p:nvPr>
            <p:ph idx="2" type="pic"/>
          </p:nvPr>
        </p:nvSpPr>
        <p:spPr>
          <a:xfrm>
            <a:off x="5183188" y="987425"/>
            <a:ext cx="6172200" cy="4873625"/>
          </a:xfrm>
          <a:prstGeom prst="rect">
            <a:avLst/>
          </a:prstGeom>
          <a:noFill/>
          <a:ln>
            <a:noFill/>
          </a:ln>
        </p:spPr>
      </p:sp>
      <p:sp>
        <p:nvSpPr>
          <p:cNvPr id="77" name="Google Shape;77;p15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1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81" name="Shape 81"/>
        <p:cNvGrpSpPr/>
        <p:nvPr/>
      </p:nvGrpSpPr>
      <p:grpSpPr>
        <a:xfrm>
          <a:off x="0" y="0"/>
          <a:ext cx="0" cy="0"/>
          <a:chOff x="0" y="0"/>
          <a:chExt cx="0" cy="0"/>
        </a:xfrm>
      </p:grpSpPr>
      <p:sp>
        <p:nvSpPr>
          <p:cNvPr id="82" name="Google Shape;82;p1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5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87" name="Shape 87"/>
        <p:cNvGrpSpPr/>
        <p:nvPr/>
      </p:nvGrpSpPr>
      <p:grpSpPr>
        <a:xfrm>
          <a:off x="0" y="0"/>
          <a:ext cx="0" cy="0"/>
          <a:chOff x="0" y="0"/>
          <a:chExt cx="0" cy="0"/>
        </a:xfrm>
      </p:grpSpPr>
      <p:sp>
        <p:nvSpPr>
          <p:cNvPr id="88" name="Google Shape;88;p15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5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3" name="Shape 23"/>
        <p:cNvGrpSpPr/>
        <p:nvPr/>
      </p:nvGrpSpPr>
      <p:grpSpPr>
        <a:xfrm>
          <a:off x="0" y="0"/>
          <a:ext cx="0" cy="0"/>
          <a:chOff x="0" y="0"/>
          <a:chExt cx="0" cy="0"/>
        </a:xfrm>
      </p:grpSpPr>
      <p:sp>
        <p:nvSpPr>
          <p:cNvPr id="24" name="Google Shape;24;p1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4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0" name="Shape 30"/>
        <p:cNvGrpSpPr/>
        <p:nvPr/>
      </p:nvGrpSpPr>
      <p:grpSpPr>
        <a:xfrm>
          <a:off x="0" y="0"/>
          <a:ext cx="0" cy="0"/>
          <a:chOff x="0" y="0"/>
          <a:chExt cx="0" cy="0"/>
        </a:xfrm>
      </p:grpSpPr>
      <p:sp>
        <p:nvSpPr>
          <p:cNvPr id="31" name="Google Shape;31;p14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14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4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 name="Google Shape;35;p14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type="tx">
  <p:cSld name="TITLE_AND_BODY">
    <p:spTree>
      <p:nvGrpSpPr>
        <p:cNvPr id="39" name="Shape 39"/>
        <p:cNvGrpSpPr/>
        <p:nvPr/>
      </p:nvGrpSpPr>
      <p:grpSpPr>
        <a:xfrm>
          <a:off x="0" y="0"/>
          <a:ext cx="0" cy="0"/>
          <a:chOff x="0" y="0"/>
          <a:chExt cx="0" cy="0"/>
        </a:xfrm>
      </p:grpSpPr>
      <p:sp>
        <p:nvSpPr>
          <p:cNvPr id="40" name="Google Shape;40;p1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showMasterSp="0">
  <p:cSld name="Title &amp; Subtitle">
    <p:spTree>
      <p:nvGrpSpPr>
        <p:cNvPr id="43" name="Shape 43"/>
        <p:cNvGrpSpPr/>
        <p:nvPr/>
      </p:nvGrpSpPr>
      <p:grpSpPr>
        <a:xfrm>
          <a:off x="0" y="0"/>
          <a:ext cx="0" cy="0"/>
          <a:chOff x="0" y="0"/>
          <a:chExt cx="0" cy="0"/>
        </a:xfrm>
      </p:grpSpPr>
      <p:sp>
        <p:nvSpPr>
          <p:cNvPr id="44" name="Google Shape;44;p145"/>
          <p:cNvSpPr txBox="1"/>
          <p:nvPr>
            <p:ph type="title"/>
          </p:nvPr>
        </p:nvSpPr>
        <p:spPr>
          <a:xfrm>
            <a:off x="1238576" y="2278954"/>
            <a:ext cx="9714849" cy="7571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937"/>
              <a:buFont typeface="Calibri"/>
              <a:buNone/>
              <a:defRPr sz="393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45"/>
          <p:cNvSpPr txBox="1"/>
          <p:nvPr/>
        </p:nvSpPr>
        <p:spPr>
          <a:xfrm>
            <a:off x="5259191" y="6465574"/>
            <a:ext cx="1710276" cy="266933"/>
          </a:xfrm>
          <a:prstGeom prst="rect">
            <a:avLst/>
          </a:prstGeom>
          <a:noFill/>
          <a:ln>
            <a:noFill/>
          </a:ln>
        </p:spPr>
        <p:txBody>
          <a:bodyPr anchorCtr="0" anchor="ctr" bIns="35700" lIns="35700" spcFirstLastPara="1" rIns="35700" wrap="square" tIns="35700">
            <a:spAutoFit/>
          </a:bodyPr>
          <a:lstStyle/>
          <a:p>
            <a:pPr indent="0" lvl="0" marL="0" marR="0" rtl="0" algn="l">
              <a:lnSpc>
                <a:spcPct val="100000"/>
              </a:lnSpc>
              <a:spcBef>
                <a:spcPts val="0"/>
              </a:spcBef>
              <a:spcAft>
                <a:spcPts val="0"/>
              </a:spcAft>
              <a:buClr>
                <a:srgbClr val="000000"/>
              </a:buClr>
              <a:buSzPts val="1266"/>
              <a:buFont typeface="Arial"/>
              <a:buNone/>
            </a:pPr>
            <a:r>
              <a:rPr b="0" i="0" lang="fr-FR" sz="1266" u="none" cap="none" strike="noStrike">
                <a:solidFill>
                  <a:schemeClr val="dk1"/>
                </a:solidFill>
                <a:latin typeface="Calibri"/>
                <a:ea typeface="Calibri"/>
                <a:cs typeface="Calibri"/>
                <a:sym typeface="Calibri"/>
              </a:rPr>
              <a:t> © Ian Sommerville 2018</a:t>
            </a:r>
            <a:endParaRPr b="0" i="0" sz="1400" u="none" cap="none" strike="noStrike">
              <a:solidFill>
                <a:srgbClr val="000000"/>
              </a:solidFill>
              <a:latin typeface="Arial"/>
              <a:ea typeface="Arial"/>
              <a:cs typeface="Arial"/>
              <a:sym typeface="Arial"/>
            </a:endParaRPr>
          </a:p>
        </p:txBody>
      </p:sp>
      <p:sp>
        <p:nvSpPr>
          <p:cNvPr id="46" name="Google Shape;46;p145"/>
          <p:cNvSpPr txBox="1"/>
          <p:nvPr>
            <p:ph idx="12" type="sldNum"/>
          </p:nvPr>
        </p:nvSpPr>
        <p:spPr>
          <a:xfrm>
            <a:off x="5823970" y="6500813"/>
            <a:ext cx="266078" cy="19645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gure master " showMasterSp="0">
  <p:cSld name="Figure master ">
    <p:spTree>
      <p:nvGrpSpPr>
        <p:cNvPr id="47" name="Shape 47"/>
        <p:cNvGrpSpPr/>
        <p:nvPr/>
      </p:nvGrpSpPr>
      <p:grpSpPr>
        <a:xfrm>
          <a:off x="0" y="0"/>
          <a:ext cx="0" cy="0"/>
          <a:chOff x="0" y="0"/>
          <a:chExt cx="0" cy="0"/>
        </a:xfrm>
      </p:grpSpPr>
      <p:sp>
        <p:nvSpPr>
          <p:cNvPr id="48" name="Google Shape;48;p146"/>
          <p:cNvSpPr txBox="1"/>
          <p:nvPr>
            <p:ph type="title"/>
          </p:nvPr>
        </p:nvSpPr>
        <p:spPr>
          <a:xfrm>
            <a:off x="892969" y="241102"/>
            <a:ext cx="10406063" cy="4771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00"/>
              </a:buClr>
              <a:buSzPts val="1406"/>
              <a:buFont typeface="Calibri"/>
              <a:buNone/>
              <a:defRPr sz="1406">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46"/>
          <p:cNvSpPr txBox="1"/>
          <p:nvPr/>
        </p:nvSpPr>
        <p:spPr>
          <a:xfrm>
            <a:off x="5239343" y="6465574"/>
            <a:ext cx="1753558" cy="266933"/>
          </a:xfrm>
          <a:prstGeom prst="rect">
            <a:avLst/>
          </a:prstGeom>
          <a:noFill/>
          <a:ln>
            <a:noFill/>
          </a:ln>
        </p:spPr>
        <p:txBody>
          <a:bodyPr anchorCtr="0" anchor="ctr" bIns="35700" lIns="35700" spcFirstLastPara="1" rIns="35700" wrap="square" tIns="35700">
            <a:spAutoFit/>
          </a:bodyPr>
          <a:lstStyle/>
          <a:p>
            <a:pPr indent="0" lvl="0" marL="0" marR="0" rtl="0" algn="l">
              <a:lnSpc>
                <a:spcPct val="100000"/>
              </a:lnSpc>
              <a:spcBef>
                <a:spcPts val="0"/>
              </a:spcBef>
              <a:spcAft>
                <a:spcPts val="0"/>
              </a:spcAft>
              <a:buClr>
                <a:srgbClr val="000000"/>
              </a:buClr>
              <a:buSzPts val="1266"/>
              <a:buFont typeface="Arial"/>
              <a:buNone/>
            </a:pPr>
            <a:r>
              <a:rPr b="0" i="0" lang="fr-FR" sz="1266" u="none" cap="none" strike="noStrike">
                <a:solidFill>
                  <a:schemeClr val="dk1"/>
                </a:solidFill>
                <a:latin typeface="Calibri"/>
                <a:ea typeface="Calibri"/>
                <a:cs typeface="Calibri"/>
                <a:sym typeface="Calibri"/>
              </a:rPr>
              <a:t> © Ian Sommerville 2018</a:t>
            </a:r>
            <a:r>
              <a:rPr b="0" i="0" lang="fr-FR" sz="1266" u="none" cap="none" strike="noStrike">
                <a:solidFill>
                  <a:srgbClr val="0096FF"/>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50" name="Google Shape;50;p146"/>
          <p:cNvSpPr txBox="1"/>
          <p:nvPr/>
        </p:nvSpPr>
        <p:spPr>
          <a:xfrm>
            <a:off x="346978" y="6465574"/>
            <a:ext cx="2119619" cy="266933"/>
          </a:xfrm>
          <a:prstGeom prst="rect">
            <a:avLst/>
          </a:prstGeom>
          <a:noFill/>
          <a:ln>
            <a:noFill/>
          </a:ln>
        </p:spPr>
        <p:txBody>
          <a:bodyPr anchorCtr="0" anchor="ctr" bIns="35700" lIns="35700" spcFirstLastPara="1" rIns="35700" wrap="square" tIns="35700">
            <a:spAutoFit/>
          </a:bodyPr>
          <a:lstStyle/>
          <a:p>
            <a:pPr indent="0" lvl="0" marL="0" marR="0" rtl="0" algn="l">
              <a:lnSpc>
                <a:spcPct val="100000"/>
              </a:lnSpc>
              <a:spcBef>
                <a:spcPts val="0"/>
              </a:spcBef>
              <a:spcAft>
                <a:spcPts val="0"/>
              </a:spcAft>
              <a:buClr>
                <a:srgbClr val="000000"/>
              </a:buClr>
              <a:buSzPts val="1266"/>
              <a:buFont typeface="Arial"/>
              <a:buNone/>
            </a:pPr>
            <a:r>
              <a:rPr b="0" i="0" lang="fr-FR" sz="1266" u="none" cap="none" strike="noStrike">
                <a:solidFill>
                  <a:schemeClr val="dk1"/>
                </a:solidFill>
                <a:latin typeface="Calibri"/>
                <a:ea typeface="Calibri"/>
                <a:cs typeface="Calibri"/>
                <a:sym typeface="Calibri"/>
              </a:rPr>
              <a:t>Features, Scenarios and Stories</a:t>
            </a:r>
            <a:endParaRPr b="0" i="0" sz="1400" u="none" cap="none" strike="noStrike">
              <a:solidFill>
                <a:srgbClr val="000000"/>
              </a:solidFill>
              <a:latin typeface="Arial"/>
              <a:ea typeface="Arial"/>
              <a:cs typeface="Arial"/>
              <a:sym typeface="Arial"/>
            </a:endParaRPr>
          </a:p>
        </p:txBody>
      </p:sp>
      <p:sp>
        <p:nvSpPr>
          <p:cNvPr id="51" name="Google Shape;51;p146"/>
          <p:cNvSpPr txBox="1"/>
          <p:nvPr>
            <p:ph idx="12" type="sldNum"/>
          </p:nvPr>
        </p:nvSpPr>
        <p:spPr>
          <a:xfrm>
            <a:off x="11538970" y="6500813"/>
            <a:ext cx="266078" cy="19645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52" name="Shape 52"/>
        <p:cNvGrpSpPr/>
        <p:nvPr/>
      </p:nvGrpSpPr>
      <p:grpSpPr>
        <a:xfrm>
          <a:off x="0" y="0"/>
          <a:ext cx="0" cy="0"/>
          <a:chOff x="0" y="0"/>
          <a:chExt cx="0" cy="0"/>
        </a:xfrm>
      </p:grpSpPr>
      <p:sp>
        <p:nvSpPr>
          <p:cNvPr id="53" name="Google Shape;53;p14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4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5" name="Google Shape;55;p1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8" name="Shape 58"/>
        <p:cNvGrpSpPr/>
        <p:nvPr/>
      </p:nvGrpSpPr>
      <p:grpSpPr>
        <a:xfrm>
          <a:off x="0" y="0"/>
          <a:ext cx="0" cy="0"/>
          <a:chOff x="0" y="0"/>
          <a:chExt cx="0" cy="0"/>
        </a:xfrm>
      </p:grpSpPr>
      <p:sp>
        <p:nvSpPr>
          <p:cNvPr id="59" name="Google Shape;59;p1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7.xml"/><Relationship Id="rId3" Type="http://schemas.openxmlformats.org/officeDocument/2006/relationships/image" Target="../media/image24.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7.xml"/><Relationship Id="rId3" Type="http://schemas.openxmlformats.org/officeDocument/2006/relationships/image" Target="../media/image28.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9.xml"/><Relationship Id="rId3"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2.xml"/><Relationship Id="rId3" Type="http://schemas.openxmlformats.org/officeDocument/2006/relationships/image" Target="../media/image25.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4.xml"/><Relationship Id="rId3" Type="http://schemas.openxmlformats.org/officeDocument/2006/relationships/image" Target="../media/image26.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7.xml"/><Relationship Id="rId3" Type="http://schemas.openxmlformats.org/officeDocument/2006/relationships/image" Target="../media/image29.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4.xml"/><Relationship Id="rId3" Type="http://schemas.openxmlformats.org/officeDocument/2006/relationships/image" Target="../media/image30.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en.wikipedia.org/wiki/Software_requirements#cite_note-1" TargetMode="External"/><Relationship Id="rId4" Type="http://schemas.openxmlformats.org/officeDocument/2006/relationships/hyperlink" Target="http://standards.ieee.org/findstds/standard/610.12-1990.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8.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3.xml"/><Relationship Id="rId3" Type="http://schemas.openxmlformats.org/officeDocument/2006/relationships/image" Target="../media/image1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7.xml"/><Relationship Id="rId3" Type="http://schemas.openxmlformats.org/officeDocument/2006/relationships/image" Target="../media/image20.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3.xml"/><Relationship Id="rId3" Type="http://schemas.openxmlformats.org/officeDocument/2006/relationships/image" Target="../media/image2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4.xml"/><Relationship Id="rId3" Type="http://schemas.openxmlformats.org/officeDocument/2006/relationships/image" Target="../media/image2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5.xml"/><Relationship Id="rId3" Type="http://schemas.openxmlformats.org/officeDocument/2006/relationships/image" Target="../media/image2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fr-FR"/>
              <a:t>Requirement Engineering</a:t>
            </a:r>
            <a:endParaRPr/>
          </a:p>
        </p:txBody>
      </p:sp>
      <p:sp>
        <p:nvSpPr>
          <p:cNvPr id="98" name="Google Shape;98;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fr-FR"/>
              <a:t>TELECOM Nancy 2021-2022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Properties of a requirement</a:t>
            </a:r>
            <a:endParaRPr/>
          </a:p>
        </p:txBody>
      </p:sp>
      <p:sp>
        <p:nvSpPr>
          <p:cNvPr id="157" name="Google Shape;157;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Unambiguous</a:t>
            </a:r>
            <a:endParaRPr/>
          </a:p>
          <a:p>
            <a:pPr indent="-228600" lvl="0" marL="228600" rtl="0" algn="l">
              <a:lnSpc>
                <a:spcPct val="90000"/>
              </a:lnSpc>
              <a:spcBef>
                <a:spcPts val="1000"/>
              </a:spcBef>
              <a:spcAft>
                <a:spcPts val="0"/>
              </a:spcAft>
              <a:buClr>
                <a:schemeClr val="dk1"/>
              </a:buClr>
              <a:buSzPts val="2800"/>
              <a:buChar char="•"/>
            </a:pPr>
            <a:r>
              <a:rPr lang="fr-FR"/>
              <a:t>Verifiable</a:t>
            </a:r>
            <a:endParaRPr/>
          </a:p>
          <a:p>
            <a:pPr indent="-228600" lvl="0" marL="228600" rtl="0" algn="l">
              <a:lnSpc>
                <a:spcPct val="90000"/>
              </a:lnSpc>
              <a:spcBef>
                <a:spcPts val="1000"/>
              </a:spcBef>
              <a:spcAft>
                <a:spcPts val="0"/>
              </a:spcAft>
              <a:buClr>
                <a:schemeClr val="dk1"/>
              </a:buClr>
              <a:buSzPts val="2800"/>
              <a:buChar char="•"/>
            </a:pPr>
            <a:r>
              <a:rPr lang="fr-FR"/>
              <a:t>Clear</a:t>
            </a:r>
            <a:endParaRPr/>
          </a:p>
          <a:p>
            <a:pPr indent="-228600" lvl="0" marL="228600" rtl="0" algn="l">
              <a:lnSpc>
                <a:spcPct val="90000"/>
              </a:lnSpc>
              <a:spcBef>
                <a:spcPts val="1000"/>
              </a:spcBef>
              <a:spcAft>
                <a:spcPts val="0"/>
              </a:spcAft>
              <a:buClr>
                <a:schemeClr val="dk1"/>
              </a:buClr>
              <a:buSzPts val="2800"/>
              <a:buChar char="•"/>
            </a:pPr>
            <a:r>
              <a:rPr lang="fr-FR"/>
              <a:t>Correct</a:t>
            </a:r>
            <a:endParaRPr/>
          </a:p>
          <a:p>
            <a:pPr indent="-228600" lvl="0" marL="228600" rtl="0" algn="l">
              <a:lnSpc>
                <a:spcPct val="90000"/>
              </a:lnSpc>
              <a:spcBef>
                <a:spcPts val="1000"/>
              </a:spcBef>
              <a:spcAft>
                <a:spcPts val="0"/>
              </a:spcAft>
              <a:buClr>
                <a:schemeClr val="dk1"/>
              </a:buClr>
              <a:buSzPts val="2800"/>
              <a:buChar char="•"/>
            </a:pPr>
            <a:r>
              <a:rPr lang="fr-FR"/>
              <a:t>Understandable</a:t>
            </a:r>
            <a:endParaRPr/>
          </a:p>
          <a:p>
            <a:pPr indent="-228600" lvl="0" marL="228600" rtl="0" algn="l">
              <a:lnSpc>
                <a:spcPct val="90000"/>
              </a:lnSpc>
              <a:spcBef>
                <a:spcPts val="1000"/>
              </a:spcBef>
              <a:spcAft>
                <a:spcPts val="0"/>
              </a:spcAft>
              <a:buClr>
                <a:schemeClr val="dk1"/>
              </a:buClr>
              <a:buSzPts val="2800"/>
              <a:buChar char="•"/>
            </a:pPr>
            <a:r>
              <a:rPr lang="fr-FR"/>
              <a:t>Feasible</a:t>
            </a:r>
            <a:endParaRPr/>
          </a:p>
          <a:p>
            <a:pPr indent="-228600" lvl="0" marL="228600" rtl="0" algn="l">
              <a:lnSpc>
                <a:spcPct val="90000"/>
              </a:lnSpc>
              <a:spcBef>
                <a:spcPts val="1000"/>
              </a:spcBef>
              <a:spcAft>
                <a:spcPts val="0"/>
              </a:spcAft>
              <a:buClr>
                <a:schemeClr val="dk1"/>
              </a:buClr>
              <a:buSzPts val="2800"/>
              <a:buChar char="•"/>
            </a:pPr>
            <a:r>
              <a:rPr lang="fr-FR"/>
              <a:t>Independent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8" name="Google Shape;158;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Atomic</a:t>
            </a:r>
            <a:endParaRPr/>
          </a:p>
          <a:p>
            <a:pPr indent="-228600" lvl="0" marL="228600" rtl="0" algn="l">
              <a:lnSpc>
                <a:spcPct val="90000"/>
              </a:lnSpc>
              <a:spcBef>
                <a:spcPts val="1000"/>
              </a:spcBef>
              <a:spcAft>
                <a:spcPts val="0"/>
              </a:spcAft>
              <a:buClr>
                <a:schemeClr val="dk1"/>
              </a:buClr>
              <a:buSzPts val="2800"/>
              <a:buChar char="•"/>
            </a:pPr>
            <a:r>
              <a:rPr lang="fr-FR"/>
              <a:t>Necessary</a:t>
            </a:r>
            <a:endParaRPr/>
          </a:p>
          <a:p>
            <a:pPr indent="-228600" lvl="0" marL="228600" rtl="0" algn="l">
              <a:lnSpc>
                <a:spcPct val="90000"/>
              </a:lnSpc>
              <a:spcBef>
                <a:spcPts val="1000"/>
              </a:spcBef>
              <a:spcAft>
                <a:spcPts val="0"/>
              </a:spcAft>
              <a:buClr>
                <a:schemeClr val="dk1"/>
              </a:buClr>
              <a:buSzPts val="2800"/>
              <a:buChar char="•"/>
            </a:pPr>
            <a:r>
              <a:rPr lang="fr-FR"/>
              <a:t>Implementation-free</a:t>
            </a:r>
            <a:endParaRPr/>
          </a:p>
          <a:p>
            <a:pPr indent="-228600" lvl="0" marL="228600" rtl="0" algn="l">
              <a:lnSpc>
                <a:spcPct val="90000"/>
              </a:lnSpc>
              <a:spcBef>
                <a:spcPts val="1000"/>
              </a:spcBef>
              <a:spcAft>
                <a:spcPts val="0"/>
              </a:spcAft>
              <a:buClr>
                <a:schemeClr val="dk1"/>
              </a:buClr>
              <a:buSzPts val="2800"/>
              <a:buChar char="•"/>
            </a:pPr>
            <a:r>
              <a:rPr lang="fr-FR"/>
              <a:t>Consistent</a:t>
            </a:r>
            <a:endParaRPr/>
          </a:p>
          <a:p>
            <a:pPr indent="-228600" lvl="0" marL="228600" rtl="0" algn="l">
              <a:lnSpc>
                <a:spcPct val="90000"/>
              </a:lnSpc>
              <a:spcBef>
                <a:spcPts val="1000"/>
              </a:spcBef>
              <a:spcAft>
                <a:spcPts val="0"/>
              </a:spcAft>
              <a:buClr>
                <a:schemeClr val="dk1"/>
              </a:buClr>
              <a:buSzPts val="2800"/>
              <a:buChar char="•"/>
            </a:pPr>
            <a:r>
              <a:rPr lang="fr-FR"/>
              <a:t>Non Redundant</a:t>
            </a:r>
            <a:endParaRPr/>
          </a:p>
          <a:p>
            <a:pPr indent="-228600" lvl="0" marL="228600" rtl="0" algn="l">
              <a:lnSpc>
                <a:spcPct val="90000"/>
              </a:lnSpc>
              <a:spcBef>
                <a:spcPts val="1000"/>
              </a:spcBef>
              <a:spcAft>
                <a:spcPts val="0"/>
              </a:spcAft>
              <a:buClr>
                <a:schemeClr val="dk1"/>
              </a:buClr>
              <a:buSzPts val="2800"/>
              <a:buChar char="•"/>
            </a:pPr>
            <a:r>
              <a:rPr lang="fr-FR"/>
              <a:t>Complete</a:t>
            </a:r>
            <a:endParaRPr/>
          </a:p>
          <a:p>
            <a:pPr indent="-165100" lvl="0" marL="228600" rtl="0" algn="l">
              <a:lnSpc>
                <a:spcPct val="90000"/>
              </a:lnSpc>
              <a:spcBef>
                <a:spcPts val="1000"/>
              </a:spcBef>
              <a:spcAft>
                <a:spcPts val="0"/>
              </a:spcAft>
              <a:buSzPts val="1800"/>
              <a:buChar char="•"/>
            </a:pPr>
            <a:r>
              <a:rPr lang="fr-FR"/>
              <a:t>Nez</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9" name="Google Shape;159;p10"/>
          <p:cNvSpPr/>
          <p:nvPr/>
        </p:nvSpPr>
        <p:spPr>
          <a:xfrm>
            <a:off x="1377141" y="6127234"/>
            <a:ext cx="72265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https://www.informit.com/articles/article.aspx?p=1152528&amp;seqNum=4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00"/>
          <p:cNvSpPr txBox="1"/>
          <p:nvPr>
            <p:ph type="title"/>
          </p:nvPr>
        </p:nvSpPr>
        <p:spPr>
          <a:xfrm>
            <a:off x="892969" y="241102"/>
            <a:ext cx="10406063" cy="477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1406"/>
              <a:buFont typeface="Calibri"/>
              <a:buNone/>
            </a:pPr>
            <a:r>
              <a:rPr lang="fr-FR" sz="1406">
                <a:solidFill>
                  <a:srgbClr val="000000"/>
                </a:solidFill>
              </a:rPr>
              <a:t>Table 3.2 Aspects of a persona description</a:t>
            </a:r>
            <a:endParaRPr/>
          </a:p>
        </p:txBody>
      </p:sp>
      <p:sp>
        <p:nvSpPr>
          <p:cNvPr id="868" name="Google Shape;868;p100"/>
          <p:cNvSpPr txBox="1"/>
          <p:nvPr>
            <p:ph idx="12" type="sldNum"/>
          </p:nvPr>
        </p:nvSpPr>
        <p:spPr>
          <a:xfrm>
            <a:off x="11538970" y="6500813"/>
            <a:ext cx="266078"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
        <p:nvSpPr>
          <p:cNvPr id="869" name="Google Shape;869;p100"/>
          <p:cNvSpPr txBox="1"/>
          <p:nvPr/>
        </p:nvSpPr>
        <p:spPr>
          <a:xfrm>
            <a:off x="2125114" y="926519"/>
            <a:ext cx="7941772" cy="5004961"/>
          </a:xfrm>
          <a:prstGeom prst="rect">
            <a:avLst/>
          </a:prstGeom>
          <a:noFill/>
          <a:ln>
            <a:noFill/>
          </a:ln>
        </p:spPr>
        <p:txBody>
          <a:bodyPr anchorCtr="0" anchor="ctr" bIns="35700" lIns="35700" spcFirstLastPara="1" rIns="35700" wrap="square" tIns="35700">
            <a:spAutoFit/>
          </a:bodyPr>
          <a:lstStyle/>
          <a:p>
            <a:pPr indent="0" lvl="0" marL="0" marR="0" rtl="0" algn="l">
              <a:lnSpc>
                <a:spcPct val="100000"/>
              </a:lnSpc>
              <a:spcBef>
                <a:spcPts val="0"/>
              </a:spcBef>
              <a:spcAft>
                <a:spcPts val="0"/>
              </a:spcAft>
              <a:buClr>
                <a:srgbClr val="000000"/>
              </a:buClr>
              <a:buSzPts val="1687"/>
              <a:buFont typeface="Arial"/>
              <a:buNone/>
            </a:pPr>
            <a:r>
              <a:rPr b="1" i="1" lang="fr-FR" sz="1687" u="none" cap="none" strike="noStrike">
                <a:solidFill>
                  <a:schemeClr val="dk1"/>
                </a:solidFill>
                <a:latin typeface="Calibri"/>
                <a:ea typeface="Calibri"/>
                <a:cs typeface="Calibri"/>
                <a:sym typeface="Calibri"/>
              </a:rPr>
              <a:t>Personalization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87"/>
              <a:buFont typeface="Arial"/>
              <a:buNone/>
            </a:pPr>
            <a:r>
              <a:rPr b="0" i="0" lang="fr-FR" sz="1687" u="none" cap="none" strike="noStrike">
                <a:solidFill>
                  <a:schemeClr val="dk1"/>
                </a:solidFill>
                <a:latin typeface="Calibri"/>
                <a:ea typeface="Calibri"/>
                <a:cs typeface="Calibri"/>
                <a:sym typeface="Calibri"/>
              </a:rPr>
              <a:t>You should give them a name and say something about their personal circumstances. This is important because you shouldn’t think of a persona as a role but as an individual. It is sometimes helpful to use an appropriate stock photograph to represent the person in the persona. Some studies suggest that this helps project teams use personas more effectively.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87"/>
              <a:buFont typeface="Arial"/>
              <a:buNone/>
            </a:pPr>
            <a:r>
              <a:t/>
            </a:r>
            <a:endParaRPr b="0" i="0" sz="1687"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87"/>
              <a:buFont typeface="Arial"/>
              <a:buNone/>
            </a:pPr>
            <a:r>
              <a:rPr b="1" i="1" lang="fr-FR" sz="1687" u="none" cap="none" strike="noStrike">
                <a:solidFill>
                  <a:schemeClr val="dk1"/>
                </a:solidFill>
                <a:latin typeface="Calibri"/>
                <a:ea typeface="Calibri"/>
                <a:cs typeface="Calibri"/>
                <a:sym typeface="Calibri"/>
              </a:rPr>
              <a:t>Job-related</a:t>
            </a:r>
            <a:br>
              <a:rPr b="0" i="0" lang="fr-FR" sz="1687" u="none" cap="none" strike="noStrike">
                <a:solidFill>
                  <a:schemeClr val="dk1"/>
                </a:solidFill>
                <a:latin typeface="Calibri"/>
                <a:ea typeface="Calibri"/>
                <a:cs typeface="Calibri"/>
                <a:sym typeface="Calibri"/>
              </a:rPr>
            </a:br>
            <a:r>
              <a:rPr b="0" i="0" lang="fr-FR" sz="1687" u="none" cap="none" strike="noStrike">
                <a:solidFill>
                  <a:schemeClr val="dk1"/>
                </a:solidFill>
                <a:latin typeface="Calibri"/>
                <a:ea typeface="Calibri"/>
                <a:cs typeface="Calibri"/>
                <a:sym typeface="Calibri"/>
              </a:rPr>
              <a:t>If your product is targeted at business, you should say something about their job and (if necessary) what that job involves. For some jobs, such as a teacher where readers are likely to be familiar with the job, this may not be necessary.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87"/>
              <a:buFont typeface="Arial"/>
              <a:buNone/>
            </a:pPr>
            <a:r>
              <a:t/>
            </a:r>
            <a:endParaRPr b="0" i="0" sz="1687"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87"/>
              <a:buFont typeface="Arial"/>
              <a:buNone/>
            </a:pPr>
            <a:r>
              <a:rPr b="1" i="1" lang="fr-FR" sz="1687" u="none" cap="none" strike="noStrike">
                <a:solidFill>
                  <a:schemeClr val="dk1"/>
                </a:solidFill>
                <a:latin typeface="Calibri"/>
                <a:ea typeface="Calibri"/>
                <a:cs typeface="Calibri"/>
                <a:sym typeface="Calibri"/>
              </a:rPr>
              <a:t>Education</a:t>
            </a:r>
            <a:br>
              <a:rPr b="0" i="0" lang="fr-FR" sz="1687" u="none" cap="none" strike="noStrike">
                <a:solidFill>
                  <a:schemeClr val="dk1"/>
                </a:solidFill>
                <a:latin typeface="Calibri"/>
                <a:ea typeface="Calibri"/>
                <a:cs typeface="Calibri"/>
                <a:sym typeface="Calibri"/>
              </a:rPr>
            </a:br>
            <a:r>
              <a:rPr b="0" i="0" lang="fr-FR" sz="1687" u="none" cap="none" strike="noStrike">
                <a:solidFill>
                  <a:schemeClr val="dk1"/>
                </a:solidFill>
                <a:latin typeface="Calibri"/>
                <a:ea typeface="Calibri"/>
                <a:cs typeface="Calibri"/>
                <a:sym typeface="Calibri"/>
              </a:rPr>
              <a:t>You should describe their educational background and their level of technical skills and experience. This is important, especially for interface design.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87"/>
              <a:buFont typeface="Arial"/>
              <a:buNone/>
            </a:pPr>
            <a:r>
              <a:t/>
            </a:r>
            <a:endParaRPr b="0" i="0" sz="1687"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87"/>
              <a:buFont typeface="Arial"/>
              <a:buNone/>
            </a:pPr>
            <a:r>
              <a:rPr b="1" i="1" lang="fr-FR" sz="1687" u="none" cap="none" strike="noStrike">
                <a:solidFill>
                  <a:schemeClr val="dk1"/>
                </a:solidFill>
                <a:latin typeface="Calibri"/>
                <a:ea typeface="Calibri"/>
                <a:cs typeface="Calibri"/>
                <a:sym typeface="Calibri"/>
              </a:rPr>
              <a:t>Relevance</a:t>
            </a:r>
            <a:br>
              <a:rPr b="0" i="0" lang="fr-FR" sz="1687" u="none" cap="none" strike="noStrike">
                <a:solidFill>
                  <a:schemeClr val="dk1"/>
                </a:solidFill>
                <a:latin typeface="Calibri"/>
                <a:ea typeface="Calibri"/>
                <a:cs typeface="Calibri"/>
                <a:sym typeface="Calibri"/>
              </a:rPr>
            </a:br>
            <a:r>
              <a:rPr b="0" i="0" lang="fr-FR" sz="1687" u="none" cap="none" strike="noStrike">
                <a:solidFill>
                  <a:schemeClr val="dk1"/>
                </a:solidFill>
                <a:latin typeface="Calibri"/>
                <a:ea typeface="Calibri"/>
                <a:cs typeface="Calibri"/>
                <a:sym typeface="Calibri"/>
              </a:rPr>
              <a:t>If you can, you should say why they might be interested in using the product and what they might want to do with it.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01"/>
          <p:cNvSpPr txBox="1"/>
          <p:nvPr>
            <p:ph type="title"/>
          </p:nvPr>
        </p:nvSpPr>
        <p:spPr>
          <a:xfrm>
            <a:off x="892969" y="241102"/>
            <a:ext cx="10406063" cy="477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1406"/>
              <a:buFont typeface="Calibri"/>
              <a:buNone/>
            </a:pPr>
            <a:r>
              <a:rPr lang="fr-FR" sz="1406">
                <a:solidFill>
                  <a:srgbClr val="000000"/>
                </a:solidFill>
              </a:rPr>
              <a:t>Table 3.3 A persona for a history teacher</a:t>
            </a:r>
            <a:endParaRPr/>
          </a:p>
        </p:txBody>
      </p:sp>
      <p:sp>
        <p:nvSpPr>
          <p:cNvPr id="875" name="Google Shape;875;p101"/>
          <p:cNvSpPr txBox="1"/>
          <p:nvPr>
            <p:ph idx="12" type="sldNum"/>
          </p:nvPr>
        </p:nvSpPr>
        <p:spPr>
          <a:xfrm>
            <a:off x="11538970" y="6500813"/>
            <a:ext cx="266078"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
        <p:nvSpPr>
          <p:cNvPr id="876" name="Google Shape;876;p101"/>
          <p:cNvSpPr txBox="1"/>
          <p:nvPr/>
        </p:nvSpPr>
        <p:spPr>
          <a:xfrm>
            <a:off x="2131263" y="1445765"/>
            <a:ext cx="7929475" cy="3966471"/>
          </a:xfrm>
          <a:prstGeom prst="rect">
            <a:avLst/>
          </a:prstGeom>
          <a:noFill/>
          <a:ln>
            <a:noFill/>
          </a:ln>
        </p:spPr>
        <p:txBody>
          <a:bodyPr anchorCtr="0" anchor="ctr" bIns="35700" lIns="35700" spcFirstLastPara="1" rIns="35700" wrap="square" tIns="35700">
            <a:spAutoFit/>
          </a:bodyPr>
          <a:lstStyle/>
          <a:p>
            <a:pPr indent="0" lvl="0" marL="0" marR="0" rtl="0" algn="l">
              <a:lnSpc>
                <a:spcPct val="100000"/>
              </a:lnSpc>
              <a:spcBef>
                <a:spcPts val="0"/>
              </a:spcBef>
              <a:spcAft>
                <a:spcPts val="0"/>
              </a:spcAft>
              <a:buClr>
                <a:srgbClr val="000000"/>
              </a:buClr>
              <a:buSzPts val="1687"/>
              <a:buFont typeface="Arial"/>
              <a:buNone/>
            </a:pPr>
            <a:r>
              <a:rPr b="1" i="1" lang="fr-FR" sz="1687" u="none" cap="none" strike="noStrike">
                <a:solidFill>
                  <a:schemeClr val="dk1"/>
                </a:solidFill>
                <a:latin typeface="Calibri"/>
                <a:ea typeface="Calibri"/>
                <a:cs typeface="Calibri"/>
                <a:sym typeface="Calibri"/>
              </a:rPr>
              <a:t>Emma, a history teacher</a:t>
            </a:r>
            <a:br>
              <a:rPr b="1" i="1" lang="fr-FR" sz="1687" u="none" cap="none" strike="noStrike">
                <a:solidFill>
                  <a:schemeClr val="dk1"/>
                </a:solidFill>
                <a:latin typeface="Calibri"/>
                <a:ea typeface="Calibri"/>
                <a:cs typeface="Calibri"/>
                <a:sym typeface="Calibri"/>
              </a:rPr>
            </a:br>
            <a:r>
              <a:rPr b="0" i="0" lang="fr-FR" sz="1687" u="none" cap="none" strike="noStrike">
                <a:solidFill>
                  <a:schemeClr val="dk1"/>
                </a:solidFill>
                <a:latin typeface="Calibri"/>
                <a:ea typeface="Calibri"/>
                <a:cs typeface="Calibri"/>
                <a:sym typeface="Calibri"/>
              </a:rPr>
              <a:t>Emma, age 41, is a history teacher in a secondary school (high school) in Edinburgh. She teaches students from ages 12 to 18. She was born in Cardiff in Wales where both her father and her mother were teachers. After completing a degree in history from Newcastle University, she moved to Edinburgh to be with her partner and trained as a teacher. She has two children, aged 6 and 8, who both attend the local primary school. She likes to get home as early as she can to see her children, so often does lesson preparation, administration and marking from home.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87"/>
              <a:buFont typeface="Arial"/>
              <a:buNone/>
            </a:pPr>
            <a:r>
              <a:t/>
            </a:r>
            <a:endParaRPr b="0" i="0" sz="1687"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87"/>
              <a:buFont typeface="Arial"/>
              <a:buNone/>
            </a:pPr>
            <a:r>
              <a:rPr b="0" i="0" lang="fr-FR" sz="1687" u="none" cap="none" strike="noStrike">
                <a:solidFill>
                  <a:schemeClr val="dk1"/>
                </a:solidFill>
                <a:latin typeface="Calibri"/>
                <a:ea typeface="Calibri"/>
                <a:cs typeface="Calibri"/>
                <a:sym typeface="Calibri"/>
              </a:rPr>
              <a:t>Emma uses social media and the usual productivity applications to prepare her lessons, but is not particularly interested in digital technologies. She hates the virtual learning environment that is currently used in her school and avoids using it if she can. She believes that face-to-face teaching is most effective. She might use the iLearn system for administration and access to historic films and documents. However, she is not interested in a blended digital/face-to-face approach to teaching.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0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Table 3.4 A persona for an IT technician</a:t>
            </a:r>
            <a:endParaRPr/>
          </a:p>
        </p:txBody>
      </p:sp>
      <p:sp>
        <p:nvSpPr>
          <p:cNvPr id="882" name="Google Shape;882;p1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
        <p:nvSpPr>
          <p:cNvPr id="883" name="Google Shape;883;p102"/>
          <p:cNvSpPr txBox="1"/>
          <p:nvPr/>
        </p:nvSpPr>
        <p:spPr>
          <a:xfrm>
            <a:off x="2283024" y="1160016"/>
            <a:ext cx="7804548" cy="3966471"/>
          </a:xfrm>
          <a:prstGeom prst="rect">
            <a:avLst/>
          </a:prstGeom>
          <a:noFill/>
          <a:ln>
            <a:noFill/>
          </a:ln>
        </p:spPr>
        <p:txBody>
          <a:bodyPr anchorCtr="0" anchor="ctr" bIns="35700" lIns="35700" spcFirstLastPara="1" rIns="35700" wrap="square" tIns="35700">
            <a:spAutoFit/>
          </a:bodyPr>
          <a:lstStyle/>
          <a:p>
            <a:pPr indent="0" lvl="0" marL="0" marR="0" rtl="0" algn="l">
              <a:lnSpc>
                <a:spcPct val="100000"/>
              </a:lnSpc>
              <a:spcBef>
                <a:spcPts val="0"/>
              </a:spcBef>
              <a:spcAft>
                <a:spcPts val="0"/>
              </a:spcAft>
              <a:buClr>
                <a:srgbClr val="000000"/>
              </a:buClr>
              <a:buSzPts val="1687"/>
              <a:buFont typeface="Arial"/>
              <a:buNone/>
            </a:pPr>
            <a:r>
              <a:rPr b="1" i="1" lang="fr-FR" sz="1687" u="none" cap="none" strike="noStrike">
                <a:solidFill>
                  <a:schemeClr val="dk1"/>
                </a:solidFill>
                <a:latin typeface="Calibri"/>
                <a:ea typeface="Calibri"/>
                <a:cs typeface="Calibri"/>
                <a:sym typeface="Calibri"/>
              </a:rPr>
              <a:t>Elena, a school IT technician</a:t>
            </a:r>
            <a:br>
              <a:rPr b="0" i="0" lang="fr-FR" sz="1687" u="none" cap="none" strike="noStrike">
                <a:solidFill>
                  <a:schemeClr val="dk1"/>
                </a:solidFill>
                <a:latin typeface="Calibri"/>
                <a:ea typeface="Calibri"/>
                <a:cs typeface="Calibri"/>
                <a:sym typeface="Calibri"/>
              </a:rPr>
            </a:br>
            <a:r>
              <a:rPr b="0" i="0" lang="fr-FR" sz="1687" u="none" cap="none" strike="noStrike">
                <a:solidFill>
                  <a:schemeClr val="dk1"/>
                </a:solidFill>
                <a:latin typeface="Calibri"/>
                <a:ea typeface="Calibri"/>
                <a:cs typeface="Calibri"/>
                <a:sym typeface="Calibri"/>
              </a:rPr>
              <a:t>Elena, age 28, is a senior IT technician in a large secondary school (high school) in Glasgow with over 2000 students. Originally from Poland, she has a diploma in electronics from Potsdam University. She moved to Scotland in 2011 after being unemployed for a year after graduation. She has a Scottish partner, no children, and hopes to develop her career in Scotland. She was originally appointed as a junior technician but was promoted, in 2014,  to a senior post responsible for all the school computers.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87"/>
              <a:buFont typeface="Arial"/>
              <a:buNone/>
            </a:pPr>
            <a:r>
              <a:t/>
            </a:r>
            <a:endParaRPr b="0" i="0" sz="1687"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87"/>
              <a:buFont typeface="Arial"/>
              <a:buNone/>
            </a:pPr>
            <a:r>
              <a:rPr b="0" i="0" lang="fr-FR" sz="1687" u="none" cap="none" strike="noStrike">
                <a:solidFill>
                  <a:schemeClr val="dk1"/>
                </a:solidFill>
                <a:latin typeface="Calibri"/>
                <a:ea typeface="Calibri"/>
                <a:cs typeface="Calibri"/>
                <a:sym typeface="Calibri"/>
              </a:rPr>
              <a:t>Although not involved directly in teaching, Elena is often called on to help in computer science classes. She is a competent Python programmer and is a ‘power user’ of digital technologies. She has a long-term career goal of becoming a technical expert in digital learning technologies and being involved in their development. She wants to become an expert in the iLearn system and sees it as an experimental platform for supporting new uses for digital learning.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10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fr-FR" sz="2800">
                <a:solidFill>
                  <a:schemeClr val="dk1"/>
                </a:solidFill>
                <a:latin typeface="Calibri"/>
                <a:ea typeface="Calibri"/>
                <a:cs typeface="Calibri"/>
                <a:sym typeface="Calibri"/>
              </a:rPr>
              <a:t>The main benefit of personas is that they help you and other development team members empathize with potential users of the software. </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Personas help because they are a tool that allows developers to ‘step into the user’s shoes’. </a:t>
            </a:r>
            <a:endParaRPr/>
          </a:p>
          <a:p>
            <a:pPr indent="-228600" lvl="1" marL="685800" rtl="0" algn="l">
              <a:lnSpc>
                <a:spcPct val="90000"/>
              </a:lnSpc>
              <a:spcBef>
                <a:spcPts val="500"/>
              </a:spcBef>
              <a:spcAft>
                <a:spcPts val="0"/>
              </a:spcAft>
              <a:buClr>
                <a:schemeClr val="dk1"/>
              </a:buClr>
              <a:buSzPct val="100000"/>
              <a:buChar char="•"/>
            </a:pPr>
            <a:r>
              <a:rPr lang="fr-FR" sz="2400">
                <a:solidFill>
                  <a:schemeClr val="dk1"/>
                </a:solidFill>
                <a:latin typeface="Calibri"/>
                <a:ea typeface="Calibri"/>
                <a:cs typeface="Calibri"/>
                <a:sym typeface="Calibri"/>
              </a:rPr>
              <a:t>Instead of thinking about what you would do in a particular situation, you can imagine how a persona would behave and react. </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Personas can help you check your ideas to make sure that you are not including product features that aren’t really needed. </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They help you to avoid making unwarranted assumptions, based on your own knowledge, and designing an over-complicated or irrelevant product.</a:t>
            </a:r>
            <a:endParaRPr/>
          </a:p>
        </p:txBody>
      </p:sp>
      <p:sp>
        <p:nvSpPr>
          <p:cNvPr id="889" name="Google Shape;889;p10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Persona benefits</a:t>
            </a:r>
            <a:endParaRPr/>
          </a:p>
        </p:txBody>
      </p:sp>
      <p:sp>
        <p:nvSpPr>
          <p:cNvPr id="890" name="Google Shape;890;p10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0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fr-FR" sz="2800">
                <a:solidFill>
                  <a:schemeClr val="dk1"/>
                </a:solidFill>
                <a:latin typeface="Calibri"/>
                <a:ea typeface="Calibri"/>
                <a:cs typeface="Calibri"/>
                <a:sym typeface="Calibri"/>
              </a:rPr>
              <a:t>Personas should be based on an understanding of the potential product users, their jobs, their background and their aspirations. </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You should study and survey potential users to understand what they want and how they might use the product. </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From this data, you can then abstract the essential information about the different types of product user and use this as a basis for creating personas. </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Personas that are developed on the basis of limited user information are called proto-personas. </a:t>
            </a:r>
            <a:endParaRPr/>
          </a:p>
          <a:p>
            <a:pPr indent="-228600" lvl="1" marL="685800" rtl="0" algn="l">
              <a:lnSpc>
                <a:spcPct val="90000"/>
              </a:lnSpc>
              <a:spcBef>
                <a:spcPts val="500"/>
              </a:spcBef>
              <a:spcAft>
                <a:spcPts val="0"/>
              </a:spcAft>
              <a:buClr>
                <a:schemeClr val="dk1"/>
              </a:buClr>
              <a:buSzPct val="100000"/>
              <a:buChar char="•"/>
            </a:pPr>
            <a:r>
              <a:rPr lang="fr-FR" sz="2400">
                <a:solidFill>
                  <a:schemeClr val="dk1"/>
                </a:solidFill>
                <a:latin typeface="Calibri"/>
                <a:ea typeface="Calibri"/>
                <a:cs typeface="Calibri"/>
                <a:sym typeface="Calibri"/>
              </a:rPr>
              <a:t>Proto-personas may be created as a collective team exercise using whatever information is available about potential product users. They can never be as accurate as personas developed from detailed user studies, but they are better than nothing. </a:t>
            </a:r>
            <a:endParaRPr/>
          </a:p>
        </p:txBody>
      </p:sp>
      <p:sp>
        <p:nvSpPr>
          <p:cNvPr id="896" name="Google Shape;896;p10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Deriving personas</a:t>
            </a:r>
            <a:endParaRPr/>
          </a:p>
        </p:txBody>
      </p:sp>
      <p:sp>
        <p:nvSpPr>
          <p:cNvPr id="897" name="Google Shape;897;p10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0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sz="2800">
                <a:solidFill>
                  <a:schemeClr val="dk1"/>
                </a:solidFill>
                <a:latin typeface="Calibri"/>
                <a:ea typeface="Calibri"/>
                <a:cs typeface="Calibri"/>
                <a:sym typeface="Calibri"/>
              </a:rPr>
              <a:t>A scenario is a narrative that describes how a user, or a group of users, might use your system. </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There is no need to include everything in a scenario – the scenario isn’t a system specification. </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It is simply a description of a situation where a user is using your product’s features to do something that they want to do.</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Scenario descriptions may vary in length from two to three paragraphs up to a page of text.</a:t>
            </a:r>
            <a:endParaRPr/>
          </a:p>
        </p:txBody>
      </p:sp>
      <p:sp>
        <p:nvSpPr>
          <p:cNvPr id="903" name="Google Shape;903;p10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Scenarios</a:t>
            </a:r>
            <a:endParaRPr/>
          </a:p>
        </p:txBody>
      </p:sp>
      <p:sp>
        <p:nvSpPr>
          <p:cNvPr id="904" name="Google Shape;904;p10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0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Table 3.5 Jack’s scenario:using the iLearn system for class projects</a:t>
            </a:r>
            <a:endParaRPr/>
          </a:p>
        </p:txBody>
      </p:sp>
      <p:sp>
        <p:nvSpPr>
          <p:cNvPr id="910" name="Google Shape;910;p1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
        <p:nvSpPr>
          <p:cNvPr id="911" name="Google Shape;911;p106"/>
          <p:cNvSpPr txBox="1"/>
          <p:nvPr/>
        </p:nvSpPr>
        <p:spPr>
          <a:xfrm>
            <a:off x="2129658" y="1032053"/>
            <a:ext cx="7932685" cy="4615302"/>
          </a:xfrm>
          <a:prstGeom prst="rect">
            <a:avLst/>
          </a:prstGeom>
          <a:noFill/>
          <a:ln>
            <a:noFill/>
          </a:ln>
        </p:spPr>
        <p:txBody>
          <a:bodyPr anchorCtr="0" anchor="ctr" bIns="35700" lIns="35700" spcFirstLastPara="1" rIns="35700" wrap="square" tIns="35700">
            <a:spAutoFit/>
          </a:bodyPr>
          <a:lstStyle/>
          <a:p>
            <a:pPr indent="0" lvl="0" marL="0" marR="0" rtl="0" algn="l">
              <a:lnSpc>
                <a:spcPct val="100000"/>
              </a:lnSpc>
              <a:spcBef>
                <a:spcPts val="0"/>
              </a:spcBef>
              <a:spcAft>
                <a:spcPts val="0"/>
              </a:spcAft>
              <a:buClr>
                <a:srgbClr val="000000"/>
              </a:buClr>
              <a:buSzPts val="1406"/>
              <a:buFont typeface="Arial"/>
              <a:buNone/>
            </a:pPr>
            <a:r>
              <a:rPr b="1" i="1" lang="fr-FR" sz="1406" u="none" cap="none" strike="noStrike">
                <a:solidFill>
                  <a:schemeClr val="dk1"/>
                </a:solidFill>
                <a:latin typeface="Calibri"/>
                <a:ea typeface="Calibri"/>
                <a:cs typeface="Calibri"/>
                <a:sym typeface="Calibri"/>
              </a:rPr>
              <a:t>Fishing in Ullapool</a:t>
            </a:r>
            <a:br>
              <a:rPr b="1" i="1" lang="fr-FR" sz="1406" u="none" cap="none" strike="noStrike">
                <a:solidFill>
                  <a:schemeClr val="dk1"/>
                </a:solidFill>
                <a:latin typeface="Calibri"/>
                <a:ea typeface="Calibri"/>
                <a:cs typeface="Calibri"/>
                <a:sym typeface="Calibri"/>
              </a:rPr>
            </a:br>
            <a:r>
              <a:rPr b="0" i="0" lang="fr-FR" sz="1406" u="none" cap="none" strike="noStrike">
                <a:solidFill>
                  <a:schemeClr val="dk1"/>
                </a:solidFill>
                <a:latin typeface="Calibri"/>
                <a:ea typeface="Calibri"/>
                <a:cs typeface="Calibri"/>
                <a:sym typeface="Calibri"/>
              </a:rPr>
              <a:t>Jack is a primary school teacher in Ullapool, teaching P6 pupils. He has decided that a class project should be focused around the fishing industry in the area, looking at the history, development and economic impact of fishing.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6"/>
              <a:buFont typeface="Arial"/>
              <a:buNone/>
            </a:pPr>
            <a:r>
              <a:t/>
            </a:r>
            <a:endParaRPr b="0" i="0" sz="1406"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6"/>
              <a:buFont typeface="Arial"/>
              <a:buNone/>
            </a:pPr>
            <a:r>
              <a:rPr b="0" i="0" lang="fr-FR" sz="1406" u="none" cap="none" strike="noStrike">
                <a:solidFill>
                  <a:schemeClr val="dk1"/>
                </a:solidFill>
                <a:latin typeface="Calibri"/>
                <a:ea typeface="Calibri"/>
                <a:cs typeface="Calibri"/>
                <a:sym typeface="Calibri"/>
              </a:rPr>
              <a:t>As part of this, students are asked to gather and share reminiscences from relatives, use newspaper archives and collect old photographs related to fishing and fishing communities in the area. Pupils use an iLearn wiki to gather together fishing stories and SCRAN (a history archive site) to access newspaper archives and photographs. However, Jack also needs a photo-sharing site as he wants students to take and comment on each others’ photos and to upload scans of old photographs that they may have in their families. He needs to be able to moderate posts with photos before they are shared, because pre-teen children can’t understand copyright and privacy issues.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6"/>
              <a:buFont typeface="Arial"/>
              <a:buNone/>
            </a:pPr>
            <a:r>
              <a:t/>
            </a:r>
            <a:endParaRPr b="0" i="0" sz="1406"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6"/>
              <a:buFont typeface="Arial"/>
              <a:buNone/>
            </a:pPr>
            <a:r>
              <a:rPr b="0" i="0" lang="fr-FR" sz="1406" u="none" cap="none" strike="noStrike">
                <a:solidFill>
                  <a:schemeClr val="dk1"/>
                </a:solidFill>
                <a:latin typeface="Calibri"/>
                <a:ea typeface="Calibri"/>
                <a:cs typeface="Calibri"/>
                <a:sym typeface="Calibri"/>
              </a:rPr>
              <a:t>Jack sends an email to a primary school teachers’ group to see if anyone can recommend an appropriate system. Two teachers reply and both suggest that he uses KidsTakePics, a photo-sharing site that allows teachers to check and moderate content. As KidsTakePics is not integrated with the iLearn authentication service, he sets up a teacher and a class account with KidsTakePics.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6"/>
              <a:buFont typeface="Arial"/>
              <a:buNone/>
            </a:pPr>
            <a:r>
              <a:t/>
            </a:r>
            <a:endParaRPr b="0" i="0" sz="1406"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6"/>
              <a:buFont typeface="Arial"/>
              <a:buNone/>
            </a:pPr>
            <a:r>
              <a:rPr b="0" i="0" lang="fr-FR" sz="1406" u="none" cap="none" strike="noStrike">
                <a:solidFill>
                  <a:schemeClr val="dk1"/>
                </a:solidFill>
                <a:latin typeface="Calibri"/>
                <a:ea typeface="Calibri"/>
                <a:cs typeface="Calibri"/>
                <a:sym typeface="Calibri"/>
              </a:rPr>
              <a:t>He uses the  the iLearn setup service to add KidsTakePics to the services seen by the students in his class so that, when they log in, they can immediately use the system to upload photos from their phones and class computers.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107"/>
          <p:cNvSpPr txBox="1"/>
          <p:nvPr>
            <p:ph type="title"/>
          </p:nvPr>
        </p:nvSpPr>
        <p:spPr>
          <a:xfrm>
            <a:off x="892969" y="241102"/>
            <a:ext cx="10406063" cy="477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1406"/>
              <a:buFont typeface="Calibri"/>
              <a:buNone/>
            </a:pPr>
            <a:r>
              <a:rPr lang="fr-FR" sz="1406">
                <a:solidFill>
                  <a:srgbClr val="000000"/>
                </a:solidFill>
              </a:rPr>
              <a:t>Figure 3.5 Elements of a scenario description</a:t>
            </a:r>
            <a:endParaRPr/>
          </a:p>
        </p:txBody>
      </p:sp>
      <p:sp>
        <p:nvSpPr>
          <p:cNvPr id="917" name="Google Shape;917;p107"/>
          <p:cNvSpPr txBox="1"/>
          <p:nvPr>
            <p:ph idx="12" type="sldNum"/>
          </p:nvPr>
        </p:nvSpPr>
        <p:spPr>
          <a:xfrm>
            <a:off x="11538970" y="6500813"/>
            <a:ext cx="266078"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pic>
        <p:nvPicPr>
          <p:cNvPr id="918" name="Google Shape;918;p107"/>
          <p:cNvPicPr preferRelativeResize="0"/>
          <p:nvPr/>
        </p:nvPicPr>
        <p:blipFill rotWithShape="1">
          <a:blip r:embed="rId3">
            <a:alphaModFix/>
          </a:blip>
          <a:srcRect b="46529" l="6978" r="0" t="25574"/>
          <a:stretch/>
        </p:blipFill>
        <p:spPr>
          <a:xfrm>
            <a:off x="1734799" y="927517"/>
            <a:ext cx="8933201" cy="3826005"/>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0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139795" lvl="0" marL="146806" rtl="0" algn="l">
              <a:lnSpc>
                <a:spcPct val="90000"/>
              </a:lnSpc>
              <a:spcBef>
                <a:spcPts val="0"/>
              </a:spcBef>
              <a:spcAft>
                <a:spcPts val="0"/>
              </a:spcAft>
              <a:buClr>
                <a:schemeClr val="dk1"/>
              </a:buClr>
              <a:buSzPct val="100000"/>
              <a:buChar char="•"/>
            </a:pPr>
            <a:r>
              <a:rPr lang="fr-FR" sz="2380"/>
              <a:t>A brief statement of the overall objective. </a:t>
            </a:r>
            <a:endParaRPr/>
          </a:p>
          <a:p>
            <a:pPr indent="-273239" lvl="1" marL="546477" rtl="0" algn="l">
              <a:lnSpc>
                <a:spcPct val="90000"/>
              </a:lnSpc>
              <a:spcBef>
                <a:spcPts val="1758"/>
              </a:spcBef>
              <a:spcAft>
                <a:spcPts val="0"/>
              </a:spcAft>
              <a:buClr>
                <a:schemeClr val="dk1"/>
              </a:buClr>
              <a:buSzPct val="100000"/>
              <a:buChar char="•"/>
            </a:pPr>
            <a:r>
              <a:rPr lang="fr-FR" sz="2040"/>
              <a:t>In Jack’s scenario, this is to support a class project on the fishing industry. </a:t>
            </a:r>
            <a:endParaRPr/>
          </a:p>
          <a:p>
            <a:pPr indent="-139795" lvl="0" marL="146806" rtl="0" algn="l">
              <a:lnSpc>
                <a:spcPct val="90000"/>
              </a:lnSpc>
              <a:spcBef>
                <a:spcPts val="1758"/>
              </a:spcBef>
              <a:spcAft>
                <a:spcPts val="0"/>
              </a:spcAft>
              <a:buClr>
                <a:schemeClr val="dk1"/>
              </a:buClr>
              <a:buSzPct val="100000"/>
              <a:buChar char="•"/>
            </a:pPr>
            <a:r>
              <a:rPr lang="fr-FR" sz="2380"/>
              <a:t>References to the personas involved (Jack) so that you can get information about the capabilities and motivation of that user.</a:t>
            </a:r>
            <a:endParaRPr/>
          </a:p>
          <a:p>
            <a:pPr indent="-139795" lvl="0" marL="146806" rtl="0" algn="l">
              <a:lnSpc>
                <a:spcPct val="90000"/>
              </a:lnSpc>
              <a:spcBef>
                <a:spcPts val="1758"/>
              </a:spcBef>
              <a:spcAft>
                <a:spcPts val="0"/>
              </a:spcAft>
              <a:buClr>
                <a:schemeClr val="dk1"/>
              </a:buClr>
              <a:buSzPct val="100000"/>
              <a:buChar char="•"/>
            </a:pPr>
            <a:r>
              <a:rPr lang="fr-FR" sz="2380"/>
              <a:t>Information about what is involved in doing the activity. For example, in Jack’s scenario this involves gathering reminiscences from relatives, accessing newspaper archives, etc.</a:t>
            </a:r>
            <a:endParaRPr/>
          </a:p>
          <a:p>
            <a:pPr indent="-139795" lvl="0" marL="146806" rtl="0" algn="l">
              <a:lnSpc>
                <a:spcPct val="90000"/>
              </a:lnSpc>
              <a:spcBef>
                <a:spcPts val="1758"/>
              </a:spcBef>
              <a:spcAft>
                <a:spcPts val="0"/>
              </a:spcAft>
              <a:buClr>
                <a:schemeClr val="dk1"/>
              </a:buClr>
              <a:buSzPct val="100000"/>
              <a:buChar char="•"/>
            </a:pPr>
            <a:r>
              <a:rPr lang="fr-FR" sz="2380"/>
              <a:t>An explanation of problems that can’t be readily addressed using the existing system. </a:t>
            </a:r>
            <a:endParaRPr/>
          </a:p>
          <a:p>
            <a:pPr indent="-273239" lvl="1" marL="546477" rtl="0" algn="l">
              <a:lnSpc>
                <a:spcPct val="90000"/>
              </a:lnSpc>
              <a:spcBef>
                <a:spcPts val="1758"/>
              </a:spcBef>
              <a:spcAft>
                <a:spcPts val="0"/>
              </a:spcAft>
              <a:buClr>
                <a:schemeClr val="dk1"/>
              </a:buClr>
              <a:buSzPct val="100000"/>
              <a:buChar char="•"/>
            </a:pPr>
            <a:r>
              <a:rPr lang="fr-FR" sz="2040"/>
              <a:t>Young children don’t understand issues such as copyright and privacy, so photo sharing requires a site that a teacher can moderate to make sure that published images are legal and acceptable.</a:t>
            </a:r>
            <a:endParaRPr/>
          </a:p>
          <a:p>
            <a:pPr indent="-139795" lvl="0" marL="146806" rtl="0" algn="l">
              <a:lnSpc>
                <a:spcPct val="90000"/>
              </a:lnSpc>
              <a:spcBef>
                <a:spcPts val="1758"/>
              </a:spcBef>
              <a:spcAft>
                <a:spcPts val="0"/>
              </a:spcAft>
              <a:buClr>
                <a:schemeClr val="dk1"/>
              </a:buClr>
              <a:buSzPct val="100000"/>
              <a:buChar char="•"/>
            </a:pPr>
            <a:r>
              <a:rPr lang="fr-FR" sz="2380"/>
              <a:t>A description of one way that the identified problem might be addressed. </a:t>
            </a:r>
            <a:endParaRPr/>
          </a:p>
          <a:p>
            <a:pPr indent="-273239" lvl="1" marL="546477" rtl="0" algn="l">
              <a:lnSpc>
                <a:spcPct val="90000"/>
              </a:lnSpc>
              <a:spcBef>
                <a:spcPts val="1758"/>
              </a:spcBef>
              <a:spcAft>
                <a:spcPts val="0"/>
              </a:spcAft>
              <a:buClr>
                <a:schemeClr val="dk1"/>
              </a:buClr>
              <a:buSzPct val="100000"/>
              <a:buChar char="•"/>
            </a:pPr>
            <a:r>
              <a:rPr lang="fr-FR" sz="2040"/>
              <a:t> In Jack’s scenario, the preferred approach is to use an external tool designed for school students. </a:t>
            </a:r>
            <a:endParaRPr/>
          </a:p>
        </p:txBody>
      </p:sp>
      <p:sp>
        <p:nvSpPr>
          <p:cNvPr id="924" name="Google Shape;924;p10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Scenario elements</a:t>
            </a:r>
            <a:endParaRPr/>
          </a:p>
        </p:txBody>
      </p:sp>
      <p:sp>
        <p:nvSpPr>
          <p:cNvPr id="925" name="Google Shape;925;p10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10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sz="2800">
                <a:solidFill>
                  <a:schemeClr val="dk1"/>
                </a:solidFill>
                <a:latin typeface="Calibri"/>
                <a:ea typeface="Calibri"/>
                <a:cs typeface="Calibri"/>
                <a:sym typeface="Calibri"/>
              </a:rPr>
              <a:t>Emma’s scenario is different from Jack’s scenario in that it describes a common and well-understood process rather than something new. </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Emma is an e-learning sceptic and she is not interested in innovative applications. She wants a system that will make her life easier and reduce the amount of routine administration that she has to do.</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The scenario discusses how parts of the process (setting up an email group and web page) are automated by the iLearn system. </a:t>
            </a:r>
            <a:endParaRPr/>
          </a:p>
        </p:txBody>
      </p:sp>
      <p:sp>
        <p:nvSpPr>
          <p:cNvPr id="931" name="Google Shape;931;p10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Emma’s scenario</a:t>
            </a:r>
            <a:endParaRPr/>
          </a:p>
        </p:txBody>
      </p:sp>
      <p:sp>
        <p:nvSpPr>
          <p:cNvPr id="932" name="Google Shape;932;p10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Unambiguous</a:t>
            </a:r>
            <a:endParaRPr/>
          </a:p>
        </p:txBody>
      </p:sp>
      <p:sp>
        <p:nvSpPr>
          <p:cNvPr id="165" name="Google Shape;16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Only one way to interpret the requirement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i="1" lang="fr-FR"/>
              <a:t>L’application doit permettre au client de modifier leur commande à tout moment</a:t>
            </a:r>
            <a:endParaRPr i="1"/>
          </a:p>
          <a:p>
            <a:pPr indent="-228600" lvl="1" marL="685800" rtl="0" algn="l">
              <a:lnSpc>
                <a:spcPct val="90000"/>
              </a:lnSpc>
              <a:spcBef>
                <a:spcPts val="500"/>
              </a:spcBef>
              <a:spcAft>
                <a:spcPts val="0"/>
              </a:spcAft>
              <a:buClr>
                <a:schemeClr val="dk1"/>
              </a:buClr>
              <a:buSzPts val="2400"/>
              <a:buChar char="•"/>
            </a:pPr>
            <a:r>
              <a:rPr lang="fr-FR"/>
              <a:t>Que signifie modifier une commande</a:t>
            </a:r>
            <a:endParaRPr/>
          </a:p>
          <a:p>
            <a:pPr indent="-228600" lvl="1" marL="685800" rtl="0" algn="l">
              <a:lnSpc>
                <a:spcPct val="90000"/>
              </a:lnSpc>
              <a:spcBef>
                <a:spcPts val="500"/>
              </a:spcBef>
              <a:spcAft>
                <a:spcPts val="0"/>
              </a:spcAft>
              <a:buClr>
                <a:schemeClr val="dk1"/>
              </a:buClr>
              <a:buSzPts val="2400"/>
              <a:buChar char="•"/>
            </a:pPr>
            <a:r>
              <a:rPr lang="fr-FR"/>
              <a:t>Que signifie à tout moment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10"/>
          <p:cNvSpPr txBox="1"/>
          <p:nvPr>
            <p:ph type="title"/>
          </p:nvPr>
        </p:nvSpPr>
        <p:spPr>
          <a:xfrm>
            <a:off x="892969" y="241102"/>
            <a:ext cx="10406063" cy="477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1406"/>
              <a:buFont typeface="Calibri"/>
              <a:buNone/>
            </a:pPr>
            <a:r>
              <a:rPr lang="fr-FR" sz="1406">
                <a:solidFill>
                  <a:srgbClr val="000000"/>
                </a:solidFill>
              </a:rPr>
              <a:t>Table 3.6 Emma’s scenario: using iLearn for administration</a:t>
            </a:r>
            <a:endParaRPr/>
          </a:p>
        </p:txBody>
      </p:sp>
      <p:sp>
        <p:nvSpPr>
          <p:cNvPr id="938" name="Google Shape;938;p110"/>
          <p:cNvSpPr txBox="1"/>
          <p:nvPr>
            <p:ph idx="12" type="sldNum"/>
          </p:nvPr>
        </p:nvSpPr>
        <p:spPr>
          <a:xfrm>
            <a:off x="11538970" y="6500813"/>
            <a:ext cx="266078"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
        <p:nvSpPr>
          <p:cNvPr id="939" name="Google Shape;939;p110"/>
          <p:cNvSpPr txBox="1"/>
          <p:nvPr/>
        </p:nvSpPr>
        <p:spPr>
          <a:xfrm>
            <a:off x="1995259" y="1266508"/>
            <a:ext cx="8407720" cy="4485716"/>
          </a:xfrm>
          <a:prstGeom prst="rect">
            <a:avLst/>
          </a:prstGeom>
          <a:noFill/>
          <a:ln>
            <a:noFill/>
          </a:ln>
        </p:spPr>
        <p:txBody>
          <a:bodyPr anchorCtr="0" anchor="ctr" bIns="35700" lIns="35700" spcFirstLastPara="1" rIns="35700" wrap="square" tIns="35700">
            <a:spAutoFit/>
          </a:bodyPr>
          <a:lstStyle/>
          <a:p>
            <a:pPr indent="0" lvl="0" marL="0" marR="0" rtl="0" algn="l">
              <a:lnSpc>
                <a:spcPct val="100000"/>
              </a:lnSpc>
              <a:spcBef>
                <a:spcPts val="0"/>
              </a:spcBef>
              <a:spcAft>
                <a:spcPts val="0"/>
              </a:spcAft>
              <a:buClr>
                <a:srgbClr val="000000"/>
              </a:buClr>
              <a:buSzPts val="1687"/>
              <a:buFont typeface="Arial"/>
              <a:buNone/>
            </a:pPr>
            <a:r>
              <a:rPr b="0" i="0" lang="fr-FR" sz="1687" u="none" cap="none" strike="noStrike">
                <a:solidFill>
                  <a:schemeClr val="dk1"/>
                </a:solidFill>
                <a:latin typeface="Calibri"/>
                <a:ea typeface="Calibri"/>
                <a:cs typeface="Calibri"/>
                <a:sym typeface="Calibri"/>
              </a:rPr>
              <a:t>Emma is teaching the history of the First World War to a class of 14 year olds (S3). A group of S3 students are visiting the historic World War One battlefields in northern France. She want to set up a ‘battlefields group’ where the students who are attending the trip can share their research about the places they are visiting as well as their pictures and thoughts about the visit.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87"/>
              <a:buFont typeface="Arial"/>
              <a:buNone/>
            </a:pPr>
            <a:r>
              <a:t/>
            </a:r>
            <a:endParaRPr b="0" i="0" sz="1687"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87"/>
              <a:buFont typeface="Arial"/>
              <a:buNone/>
            </a:pPr>
            <a:r>
              <a:rPr b="0" i="0" lang="fr-FR" sz="1687" u="none" cap="none" strike="noStrike">
                <a:solidFill>
                  <a:schemeClr val="dk1"/>
                </a:solidFill>
                <a:latin typeface="Calibri"/>
                <a:ea typeface="Calibri"/>
                <a:cs typeface="Calibri"/>
                <a:sym typeface="Calibri"/>
              </a:rPr>
              <a:t>From home, she logs onto the iLearn system system using her Google account credentials. Emma has two iLearn accounts – her teacher account and a parent account associated with the local primary school. The system recognises that she is a multiple account owner and asks her to select the account to be used. She chooses the teacher account and the system generates her personal welcome screen. As well as her selected applications, this also shows management apps that help teachers create and manage student groups.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87"/>
              <a:buFont typeface="Arial"/>
              <a:buNone/>
            </a:pPr>
            <a:r>
              <a:t/>
            </a:r>
            <a:endParaRPr b="0" i="0" sz="1687"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87"/>
              <a:buFont typeface="Arial"/>
              <a:buNone/>
            </a:pPr>
            <a:r>
              <a:rPr b="0" i="0" lang="fr-FR" sz="1687" u="none" cap="none" strike="noStrike">
                <a:solidFill>
                  <a:schemeClr val="dk1"/>
                </a:solidFill>
                <a:latin typeface="Calibri"/>
                <a:ea typeface="Calibri"/>
                <a:cs typeface="Calibri"/>
                <a:sym typeface="Calibri"/>
              </a:rPr>
              <a:t>Emma selects the ‘group management’ app, which recognizes her role and school from her identity information and creates a new group. The system prompts for the class year (S3) and subject (history) and automatically populates the new group with all S3 students who are studying history. She selects those students going on the trip and adds her teacher colleagues, Jamie and Claire, to the group.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11"/>
          <p:cNvSpPr txBox="1"/>
          <p:nvPr>
            <p:ph type="title"/>
          </p:nvPr>
        </p:nvSpPr>
        <p:spPr>
          <a:xfrm>
            <a:off x="2193727" y="214313"/>
            <a:ext cx="7804547" cy="477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1406"/>
              <a:buFont typeface="Calibri"/>
              <a:buNone/>
            </a:pPr>
            <a:r>
              <a:rPr lang="fr-FR" sz="1406">
                <a:solidFill>
                  <a:srgbClr val="000000"/>
                </a:solidFill>
              </a:rPr>
              <a:t>Table 3.6 Emma’s scenario: using iLearn for administration</a:t>
            </a:r>
            <a:endParaRPr/>
          </a:p>
        </p:txBody>
      </p:sp>
      <p:sp>
        <p:nvSpPr>
          <p:cNvPr id="945" name="Google Shape;945;p111"/>
          <p:cNvSpPr txBox="1"/>
          <p:nvPr>
            <p:ph idx="12" type="sldNum"/>
          </p:nvPr>
        </p:nvSpPr>
        <p:spPr>
          <a:xfrm>
            <a:off x="11538970" y="6500813"/>
            <a:ext cx="266078"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
        <p:nvSpPr>
          <p:cNvPr id="946" name="Google Shape;946;p111"/>
          <p:cNvSpPr txBox="1"/>
          <p:nvPr/>
        </p:nvSpPr>
        <p:spPr>
          <a:xfrm>
            <a:off x="2109078" y="998619"/>
            <a:ext cx="7973845" cy="4485716"/>
          </a:xfrm>
          <a:prstGeom prst="rect">
            <a:avLst/>
          </a:prstGeom>
          <a:noFill/>
          <a:ln>
            <a:noFill/>
          </a:ln>
        </p:spPr>
        <p:txBody>
          <a:bodyPr anchorCtr="0" anchor="ctr" bIns="35700" lIns="35700" spcFirstLastPara="1" rIns="35700" wrap="square" tIns="35700">
            <a:spAutoFit/>
          </a:bodyPr>
          <a:lstStyle/>
          <a:p>
            <a:pPr indent="0" lvl="0" marL="0" marR="0" rtl="0" algn="l">
              <a:lnSpc>
                <a:spcPct val="100000"/>
              </a:lnSpc>
              <a:spcBef>
                <a:spcPts val="0"/>
              </a:spcBef>
              <a:spcAft>
                <a:spcPts val="0"/>
              </a:spcAft>
              <a:buClr>
                <a:srgbClr val="000000"/>
              </a:buClr>
              <a:buSzPts val="1687"/>
              <a:buFont typeface="Arial"/>
              <a:buNone/>
            </a:pPr>
            <a:r>
              <a:rPr b="0" i="0" lang="fr-FR" sz="1687" u="none" cap="none" strike="noStrike">
                <a:solidFill>
                  <a:schemeClr val="dk1"/>
                </a:solidFill>
                <a:latin typeface="Calibri"/>
                <a:ea typeface="Calibri"/>
                <a:cs typeface="Calibri"/>
                <a:sym typeface="Calibri"/>
              </a:rPr>
              <a:t>She names the group and confirms that it should be created. The app sets up an icon on her iLearn screen to represent the group, creates an email alias for the group and asks Emma if she wishes to share the group. She shares access with everyone in the group, which means that they also see the icon on their screen. To avoid getting too many emails from students, restricts sharing of the email alias to Jamie and Claire.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87"/>
              <a:buFont typeface="Arial"/>
              <a:buNone/>
            </a:pPr>
            <a:r>
              <a:t/>
            </a:r>
            <a:endParaRPr b="0" i="0" sz="1687"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87"/>
              <a:buFont typeface="Arial"/>
              <a:buNone/>
            </a:pPr>
            <a:r>
              <a:rPr b="0" i="0" lang="fr-FR" sz="1687" u="none" cap="none" strike="noStrike">
                <a:solidFill>
                  <a:schemeClr val="dk1"/>
                </a:solidFill>
                <a:latin typeface="Calibri"/>
                <a:ea typeface="Calibri"/>
                <a:cs typeface="Calibri"/>
                <a:sym typeface="Calibri"/>
              </a:rPr>
              <a:t>The group management app then asksEmma if she wishes to set up a group web page, wiki and blog. Emma confirms that a web page should be created and she types some text to be included on that page.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87"/>
              <a:buFont typeface="Arial"/>
              <a:buNone/>
            </a:pPr>
            <a:r>
              <a:t/>
            </a:r>
            <a:endParaRPr b="0" i="0" sz="1687"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87"/>
              <a:buFont typeface="Arial"/>
              <a:buNone/>
            </a:pPr>
            <a:r>
              <a:rPr b="0" i="0" lang="fr-FR" sz="1687" u="none" cap="none" strike="noStrike">
                <a:solidFill>
                  <a:schemeClr val="dk1"/>
                </a:solidFill>
                <a:latin typeface="Calibri"/>
                <a:ea typeface="Calibri"/>
                <a:cs typeface="Calibri"/>
                <a:sym typeface="Calibri"/>
              </a:rPr>
              <a:t>She then accesses flickr using the icon on her screen, logs in and creates a private group to share trip photos that students and teachers have taken. She uploads some of her own photos from previous trips and emails an invitation to join the photo-sharing group to the Battlefield email list. Emma uploads material from her own laptop that she has written about the trip to iLearn and shares this with the ‘Battlefields Group’. This action adds her documents to the web page and generates an alert to group members that new material is available.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1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fr-FR" sz="2800">
                <a:solidFill>
                  <a:schemeClr val="dk1"/>
                </a:solidFill>
                <a:latin typeface="Calibri"/>
                <a:ea typeface="Calibri"/>
                <a:cs typeface="Calibri"/>
                <a:sym typeface="Calibri"/>
              </a:rPr>
              <a:t>Scenarios should always be written from the user’s perspective and based on identified personas or real users.</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Your starting point for scenario writing should be the personas that you have created. You should normally try to imagine several scenarios from each persona.</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Ideally, scenarios should be general and should not include implementation information. </a:t>
            </a:r>
            <a:endParaRPr/>
          </a:p>
          <a:p>
            <a:pPr indent="-228600" lvl="1" marL="685800" rtl="0" algn="l">
              <a:lnSpc>
                <a:spcPct val="90000"/>
              </a:lnSpc>
              <a:spcBef>
                <a:spcPts val="500"/>
              </a:spcBef>
              <a:spcAft>
                <a:spcPts val="0"/>
              </a:spcAft>
              <a:buClr>
                <a:schemeClr val="dk1"/>
              </a:buClr>
              <a:buSzPts val="2400"/>
              <a:buChar char="•"/>
            </a:pPr>
            <a:r>
              <a:rPr lang="fr-FR" sz="2400">
                <a:solidFill>
                  <a:schemeClr val="dk1"/>
                </a:solidFill>
                <a:latin typeface="Calibri"/>
                <a:ea typeface="Calibri"/>
                <a:cs typeface="Calibri"/>
                <a:sym typeface="Calibri"/>
              </a:rPr>
              <a:t>However, describing an implementation is often the easiest way to explain how a task is done.</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It is important to ensure that you have coverage of all of the potential user roles when describing a system.</a:t>
            </a:r>
            <a:endParaRPr/>
          </a:p>
        </p:txBody>
      </p:sp>
      <p:sp>
        <p:nvSpPr>
          <p:cNvPr id="952" name="Google Shape;952;p1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Writing scenarios</a:t>
            </a:r>
            <a:endParaRPr/>
          </a:p>
        </p:txBody>
      </p:sp>
      <p:sp>
        <p:nvSpPr>
          <p:cNvPr id="953" name="Google Shape;953;p1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113"/>
          <p:cNvSpPr txBox="1"/>
          <p:nvPr>
            <p:ph type="title"/>
          </p:nvPr>
        </p:nvSpPr>
        <p:spPr>
          <a:xfrm>
            <a:off x="892969" y="241102"/>
            <a:ext cx="10406063" cy="477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1406"/>
              <a:buFont typeface="Calibri"/>
              <a:buNone/>
            </a:pPr>
            <a:r>
              <a:rPr lang="fr-FR" sz="1406">
                <a:solidFill>
                  <a:srgbClr val="000000"/>
                </a:solidFill>
              </a:rPr>
              <a:t>Table 3.7 Elena’s scenario: configuring the iLearn system</a:t>
            </a:r>
            <a:endParaRPr/>
          </a:p>
        </p:txBody>
      </p:sp>
      <p:sp>
        <p:nvSpPr>
          <p:cNvPr id="959" name="Google Shape;959;p113"/>
          <p:cNvSpPr txBox="1"/>
          <p:nvPr>
            <p:ph idx="12" type="sldNum"/>
          </p:nvPr>
        </p:nvSpPr>
        <p:spPr>
          <a:xfrm>
            <a:off x="11538970" y="6500813"/>
            <a:ext cx="266078"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
        <p:nvSpPr>
          <p:cNvPr id="960" name="Google Shape;960;p113"/>
          <p:cNvSpPr txBox="1"/>
          <p:nvPr/>
        </p:nvSpPr>
        <p:spPr>
          <a:xfrm>
            <a:off x="2174638" y="1013178"/>
            <a:ext cx="7804548" cy="4831644"/>
          </a:xfrm>
          <a:prstGeom prst="rect">
            <a:avLst/>
          </a:prstGeom>
          <a:noFill/>
          <a:ln>
            <a:noFill/>
          </a:ln>
        </p:spPr>
        <p:txBody>
          <a:bodyPr anchorCtr="0" anchor="ctr" bIns="35700" lIns="35700" spcFirstLastPara="1" rIns="35700" wrap="square" tIns="35700">
            <a:spAutoFit/>
          </a:bodyPr>
          <a:lstStyle/>
          <a:p>
            <a:pPr indent="0" lvl="0" marL="0" marR="0" rtl="0" algn="l">
              <a:lnSpc>
                <a:spcPct val="100000"/>
              </a:lnSpc>
              <a:spcBef>
                <a:spcPts val="0"/>
              </a:spcBef>
              <a:spcAft>
                <a:spcPts val="0"/>
              </a:spcAft>
              <a:buClr>
                <a:srgbClr val="000000"/>
              </a:buClr>
              <a:buSzPts val="1406"/>
              <a:buFont typeface="Arial"/>
              <a:buNone/>
            </a:pPr>
            <a:r>
              <a:rPr b="0" i="0" lang="fr-FR" sz="1406" u="none" cap="none" strike="noStrike">
                <a:solidFill>
                  <a:schemeClr val="dk1"/>
                </a:solidFill>
                <a:latin typeface="Calibri"/>
                <a:ea typeface="Calibri"/>
                <a:cs typeface="Calibri"/>
                <a:sym typeface="Calibri"/>
              </a:rPr>
              <a:t>Elena has been asked by David, the head of the art department in her school, to help set up an iLearn environment for his department. David wants an environment that includes tools for making and sharing art, access to external websites to study artworks, and ‘exhibition’ facilities so that the students’ work can be displayed.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6"/>
              <a:buFont typeface="Arial"/>
              <a:buNone/>
            </a:pPr>
            <a:r>
              <a:t/>
            </a:r>
            <a:endParaRPr b="0" i="0" sz="1406"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6"/>
              <a:buFont typeface="Arial"/>
              <a:buNone/>
            </a:pPr>
            <a:r>
              <a:rPr b="0" i="0" lang="fr-FR" sz="1406" u="none" cap="none" strike="noStrike">
                <a:solidFill>
                  <a:schemeClr val="dk1"/>
                </a:solidFill>
                <a:latin typeface="Calibri"/>
                <a:ea typeface="Calibri"/>
                <a:cs typeface="Calibri"/>
                <a:sym typeface="Calibri"/>
              </a:rPr>
              <a:t>Elena’s starts by talking to art teachers to discover the tools that they recommend and the art sites that they use for studies. She also discovers that the tools they use and the sites they access vary according to the age of their students. Consequently, different student groups should be presented with a toolset that is appropriate for their age and experience.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6"/>
              <a:buFont typeface="Arial"/>
              <a:buNone/>
            </a:pPr>
            <a:r>
              <a:t/>
            </a:r>
            <a:endParaRPr b="0" i="0" sz="1406"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6"/>
              <a:buFont typeface="Arial"/>
              <a:buNone/>
            </a:pPr>
            <a:r>
              <a:rPr b="0" i="0" lang="fr-FR" sz="1406" u="none" cap="none" strike="noStrike">
                <a:solidFill>
                  <a:schemeClr val="dk1"/>
                </a:solidFill>
                <a:latin typeface="Calibri"/>
                <a:ea typeface="Calibri"/>
                <a:cs typeface="Calibri"/>
                <a:sym typeface="Calibri"/>
              </a:rPr>
              <a:t>Once she has established what is required, Elena logs into the iLearn system as an administrator and starts configuring the art environment using the iLearn setup service. She creates sub-environments for three age groups plus a shared environment that includes tools and sites that may be used by all students.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6"/>
              <a:buFont typeface="Arial"/>
              <a:buNone/>
            </a:pPr>
            <a:r>
              <a:t/>
            </a:r>
            <a:endParaRPr b="0" i="0" sz="1406"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6"/>
              <a:buFont typeface="Arial"/>
              <a:buNone/>
            </a:pPr>
            <a:r>
              <a:rPr b="0" i="0" lang="fr-FR" sz="1406" u="none" cap="none" strike="noStrike">
                <a:solidFill>
                  <a:schemeClr val="dk1"/>
                </a:solidFill>
                <a:latin typeface="Calibri"/>
                <a:ea typeface="Calibri"/>
                <a:cs typeface="Calibri"/>
                <a:sym typeface="Calibri"/>
              </a:rPr>
              <a:t>She drags and drops tools that are available locally and the URLs of external websites into each of these environments. For each of the sub-environments, she assigns an art teacher as its administrator so that they can refine the tool and web site selection that has been set up. She publishes the environments in ‘review mode’ and makes them available to the teachers in the art department.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6"/>
              <a:buFont typeface="Arial"/>
              <a:buNone/>
            </a:pPr>
            <a:r>
              <a:t/>
            </a:r>
            <a:endParaRPr b="0" i="0" sz="1406"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6"/>
              <a:buFont typeface="Arial"/>
              <a:buNone/>
            </a:pPr>
            <a:r>
              <a:rPr b="0" i="0" lang="fr-FR" sz="1406" u="none" cap="none" strike="noStrike">
                <a:solidFill>
                  <a:schemeClr val="dk1"/>
                </a:solidFill>
                <a:latin typeface="Calibri"/>
                <a:ea typeface="Calibri"/>
                <a:cs typeface="Calibri"/>
                <a:sym typeface="Calibri"/>
              </a:rPr>
              <a:t>After discussing the environments with the teachers, Elena shows them how to refine and extend the environments. Once they have agreed that the art environment is useful, it is released to all students in the school.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1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fr-FR"/>
              <a:t>It </a:t>
            </a:r>
            <a:r>
              <a:rPr lang="fr-FR" sz="2800">
                <a:solidFill>
                  <a:schemeClr val="dk1"/>
                </a:solidFill>
                <a:latin typeface="Calibri"/>
                <a:ea typeface="Calibri"/>
                <a:cs typeface="Calibri"/>
                <a:sym typeface="Calibri"/>
              </a:rPr>
              <a:t>is easy for anyone to read and understand scenarios, so it is possible to get users involved in their development. </a:t>
            </a:r>
            <a:endParaRPr/>
          </a:p>
          <a:p>
            <a:pPr indent="-228600" lvl="0" marL="228600" rtl="0" algn="l">
              <a:lnSpc>
                <a:spcPct val="90000"/>
              </a:lnSpc>
              <a:spcBef>
                <a:spcPts val="1000"/>
              </a:spcBef>
              <a:spcAft>
                <a:spcPts val="0"/>
              </a:spcAft>
              <a:buClr>
                <a:schemeClr val="dk1"/>
              </a:buClr>
              <a:buSzPts val="2800"/>
              <a:buChar char="•"/>
            </a:pPr>
            <a:r>
              <a:rPr lang="fr-FR"/>
              <a:t>The best approach is to develop an imaginary scenario based on our understanding of how the system might be used then ask users to explain what you have got wrong. </a:t>
            </a:r>
            <a:endParaRPr/>
          </a:p>
          <a:p>
            <a:pPr indent="-228600" lvl="0" marL="228600" rtl="0" algn="l">
              <a:lnSpc>
                <a:spcPct val="90000"/>
              </a:lnSpc>
              <a:spcBef>
                <a:spcPts val="1000"/>
              </a:spcBef>
              <a:spcAft>
                <a:spcPts val="0"/>
              </a:spcAft>
              <a:buClr>
                <a:schemeClr val="dk1"/>
              </a:buClr>
              <a:buSzPts val="2800"/>
              <a:buChar char="•"/>
            </a:pPr>
            <a:r>
              <a:rPr lang="fr-FR"/>
              <a:t>They might ask about things they did not understand and suggest how the scenario could be extended and made more realistic.</a:t>
            </a:r>
            <a:endParaRPr/>
          </a:p>
          <a:p>
            <a:pPr indent="-228600" lvl="0" marL="228600" rtl="0" algn="l">
              <a:lnSpc>
                <a:spcPct val="90000"/>
              </a:lnSpc>
              <a:spcBef>
                <a:spcPts val="1000"/>
              </a:spcBef>
              <a:spcAft>
                <a:spcPts val="0"/>
              </a:spcAft>
              <a:buClr>
                <a:schemeClr val="dk1"/>
              </a:buClr>
              <a:buSzPts val="2800"/>
              <a:buChar char="•"/>
            </a:pPr>
            <a:r>
              <a:rPr lang="fr-FR"/>
              <a:t>Our experience was that users are not good at writing scenarios.</a:t>
            </a:r>
            <a:endParaRPr/>
          </a:p>
          <a:p>
            <a:pPr indent="-228600" lvl="1" marL="685800" rtl="0" algn="l">
              <a:lnSpc>
                <a:spcPct val="90000"/>
              </a:lnSpc>
              <a:spcBef>
                <a:spcPts val="500"/>
              </a:spcBef>
              <a:spcAft>
                <a:spcPts val="0"/>
              </a:spcAft>
              <a:buClr>
                <a:schemeClr val="dk1"/>
              </a:buClr>
              <a:buSzPts val="2400"/>
              <a:buChar char="•"/>
            </a:pPr>
            <a:r>
              <a:rPr lang="fr-FR"/>
              <a:t>The scenarios that they created were based on how they worked at the moment. They were far too detailed and the users couldn’t easily generalize their experience.</a:t>
            </a:r>
            <a:endParaRPr/>
          </a:p>
        </p:txBody>
      </p:sp>
      <p:sp>
        <p:nvSpPr>
          <p:cNvPr id="966" name="Google Shape;966;p1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User involvement</a:t>
            </a:r>
            <a:endParaRPr/>
          </a:p>
        </p:txBody>
      </p:sp>
      <p:sp>
        <p:nvSpPr>
          <p:cNvPr id="967" name="Google Shape;967;p1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1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145079" lvl="0" marL="145078" rtl="0" algn="l">
              <a:lnSpc>
                <a:spcPct val="90000"/>
              </a:lnSpc>
              <a:spcBef>
                <a:spcPts val="0"/>
              </a:spcBef>
              <a:spcAft>
                <a:spcPts val="0"/>
              </a:spcAft>
              <a:buClr>
                <a:schemeClr val="dk1"/>
              </a:buClr>
              <a:buSzPct val="100000"/>
              <a:buChar char="•"/>
            </a:pPr>
            <a:r>
              <a:rPr lang="fr-FR" sz="2351"/>
              <a:t>Scenarios are high-level stories of system use. They should describe a sequence of interactions with the system but should not include details of these interactions.</a:t>
            </a:r>
            <a:endParaRPr/>
          </a:p>
          <a:p>
            <a:pPr indent="-145079" lvl="0" marL="145078" rtl="0" algn="l">
              <a:lnSpc>
                <a:spcPct val="90000"/>
              </a:lnSpc>
              <a:spcBef>
                <a:spcPts val="1758"/>
              </a:spcBef>
              <a:spcAft>
                <a:spcPts val="0"/>
              </a:spcAft>
              <a:buClr>
                <a:schemeClr val="dk1"/>
              </a:buClr>
              <a:buSzPct val="100000"/>
              <a:buChar char="•"/>
            </a:pPr>
            <a:r>
              <a:rPr lang="fr-FR" sz="2351"/>
              <a:t>User stories are finer-grain narratives that set out in a more detailed and structured way a single thing that a user wants from a software system. </a:t>
            </a:r>
            <a:endParaRPr/>
          </a:p>
          <a:p>
            <a:pPr indent="-270073" lvl="1" marL="540048" rtl="0" algn="l">
              <a:lnSpc>
                <a:spcPct val="90000"/>
              </a:lnSpc>
              <a:spcBef>
                <a:spcPts val="1758"/>
              </a:spcBef>
              <a:spcAft>
                <a:spcPts val="0"/>
              </a:spcAft>
              <a:buClr>
                <a:schemeClr val="dk1"/>
              </a:buClr>
              <a:buSzPct val="100000"/>
              <a:buChar char="•"/>
            </a:pPr>
            <a:r>
              <a:rPr lang="fr-FR" sz="2016"/>
              <a:t>As an author, I need a way to organize the book that I’m writing into chapters and sections. </a:t>
            </a:r>
            <a:endParaRPr/>
          </a:p>
          <a:p>
            <a:pPr indent="-145079" lvl="0" marL="145078" rtl="0" algn="l">
              <a:lnSpc>
                <a:spcPct val="90000"/>
              </a:lnSpc>
              <a:spcBef>
                <a:spcPts val="1758"/>
              </a:spcBef>
              <a:spcAft>
                <a:spcPts val="0"/>
              </a:spcAft>
              <a:buClr>
                <a:schemeClr val="dk1"/>
              </a:buClr>
              <a:buSzPct val="100000"/>
              <a:buChar char="•"/>
            </a:pPr>
            <a:r>
              <a:rPr lang="fr-FR" sz="2351"/>
              <a:t>This story reflects what has become the standard format of a user story:</a:t>
            </a:r>
            <a:endParaRPr/>
          </a:p>
          <a:p>
            <a:pPr indent="-270023" lvl="1" marL="540048" rtl="0" algn="l">
              <a:lnSpc>
                <a:spcPct val="90000"/>
              </a:lnSpc>
              <a:spcBef>
                <a:spcPts val="1758"/>
              </a:spcBef>
              <a:spcAft>
                <a:spcPts val="0"/>
              </a:spcAft>
              <a:buClr>
                <a:schemeClr val="dk1"/>
              </a:buClr>
              <a:buSzPct val="83333"/>
              <a:buChar char="•"/>
            </a:pPr>
            <a:r>
              <a:rPr b="1" lang="fr-FR"/>
              <a:t>As a</a:t>
            </a:r>
            <a:r>
              <a:rPr lang="fr-FR" sz="2016"/>
              <a:t> &lt;role&gt;, I &lt;want | need&gt; </a:t>
            </a:r>
            <a:r>
              <a:rPr b="1" lang="fr-FR"/>
              <a:t>to</a:t>
            </a:r>
            <a:r>
              <a:rPr lang="fr-FR" sz="2016"/>
              <a:t> &lt;do something&gt;</a:t>
            </a:r>
            <a:endParaRPr/>
          </a:p>
          <a:p>
            <a:pPr indent="-315029" lvl="2" marL="855076" rtl="0" algn="l">
              <a:lnSpc>
                <a:spcPct val="90000"/>
              </a:lnSpc>
              <a:spcBef>
                <a:spcPts val="1758"/>
              </a:spcBef>
              <a:spcAft>
                <a:spcPts val="0"/>
              </a:spcAft>
              <a:buClr>
                <a:schemeClr val="dk1"/>
              </a:buClr>
              <a:buSzPct val="100000"/>
              <a:buChar char="•"/>
            </a:pPr>
            <a:r>
              <a:rPr lang="fr-FR" sz="2351"/>
              <a:t>As a teacher, I want to tell all members of my group when new information is available</a:t>
            </a:r>
            <a:endParaRPr/>
          </a:p>
          <a:p>
            <a:pPr indent="-145079" lvl="0" marL="145078" rtl="0" algn="l">
              <a:lnSpc>
                <a:spcPct val="90000"/>
              </a:lnSpc>
              <a:spcBef>
                <a:spcPts val="1758"/>
              </a:spcBef>
              <a:spcAft>
                <a:spcPts val="0"/>
              </a:spcAft>
              <a:buClr>
                <a:schemeClr val="dk1"/>
              </a:buClr>
              <a:buSzPct val="100000"/>
              <a:buChar char="•"/>
            </a:pPr>
            <a:r>
              <a:rPr lang="fr-FR" sz="2351"/>
              <a:t>A variant of this standard format adds a justification for the action:</a:t>
            </a:r>
            <a:endParaRPr/>
          </a:p>
          <a:p>
            <a:pPr indent="-270023" lvl="1" marL="540048" rtl="0" algn="l">
              <a:lnSpc>
                <a:spcPct val="90000"/>
              </a:lnSpc>
              <a:spcBef>
                <a:spcPts val="1758"/>
              </a:spcBef>
              <a:spcAft>
                <a:spcPts val="0"/>
              </a:spcAft>
              <a:buClr>
                <a:schemeClr val="dk1"/>
              </a:buClr>
              <a:buSzPct val="83333"/>
              <a:buChar char="•"/>
            </a:pPr>
            <a:r>
              <a:rPr b="1" lang="fr-FR"/>
              <a:t>As a</a:t>
            </a:r>
            <a:r>
              <a:rPr lang="fr-FR" sz="2016"/>
              <a:t> &lt;role&gt; I &lt;want | need&gt; </a:t>
            </a:r>
            <a:r>
              <a:rPr b="1" lang="fr-FR"/>
              <a:t>to</a:t>
            </a:r>
            <a:r>
              <a:rPr lang="fr-FR" sz="2016"/>
              <a:t> &lt;do something&gt; </a:t>
            </a:r>
            <a:r>
              <a:rPr b="1" lang="fr-FR"/>
              <a:t>so that</a:t>
            </a:r>
            <a:r>
              <a:rPr lang="fr-FR" sz="2016"/>
              <a:t> &lt;reason&gt;</a:t>
            </a:r>
            <a:endParaRPr/>
          </a:p>
          <a:p>
            <a:pPr indent="-315029" lvl="2" marL="855076" rtl="0" algn="l">
              <a:lnSpc>
                <a:spcPct val="90000"/>
              </a:lnSpc>
              <a:spcBef>
                <a:spcPts val="1758"/>
              </a:spcBef>
              <a:spcAft>
                <a:spcPts val="0"/>
              </a:spcAft>
              <a:buClr>
                <a:schemeClr val="dk1"/>
              </a:buClr>
              <a:buSzPct val="100000"/>
              <a:buChar char="•"/>
            </a:pPr>
            <a:r>
              <a:rPr lang="fr-FR" sz="2351"/>
              <a:t>As a teacher, I need to be able to report who is attending a class trip so that the school maintains the required health and safety records.</a:t>
            </a:r>
            <a:endParaRPr/>
          </a:p>
        </p:txBody>
      </p:sp>
      <p:sp>
        <p:nvSpPr>
          <p:cNvPr id="973" name="Google Shape;973;p1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User stories</a:t>
            </a:r>
            <a:endParaRPr/>
          </a:p>
        </p:txBody>
      </p:sp>
      <p:sp>
        <p:nvSpPr>
          <p:cNvPr id="974" name="Google Shape;974;p1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fr-FR" sz="2800">
                <a:solidFill>
                  <a:schemeClr val="dk1"/>
                </a:solidFill>
                <a:latin typeface="Calibri"/>
                <a:ea typeface="Calibri"/>
                <a:cs typeface="Calibri"/>
                <a:sym typeface="Calibri"/>
              </a:rPr>
              <a:t>An important use of user stories is in planning.</a:t>
            </a:r>
            <a:endParaRPr/>
          </a:p>
          <a:p>
            <a:pPr indent="-228600" lvl="1" marL="685800" rtl="0" algn="l">
              <a:lnSpc>
                <a:spcPct val="90000"/>
              </a:lnSpc>
              <a:spcBef>
                <a:spcPts val="500"/>
              </a:spcBef>
              <a:spcAft>
                <a:spcPts val="0"/>
              </a:spcAft>
              <a:buClr>
                <a:schemeClr val="dk1"/>
              </a:buClr>
              <a:buSzPts val="2400"/>
              <a:buChar char="•"/>
            </a:pPr>
            <a:r>
              <a:rPr lang="fr-FR" sz="2400">
                <a:solidFill>
                  <a:schemeClr val="dk1"/>
                </a:solidFill>
                <a:latin typeface="Calibri"/>
                <a:ea typeface="Calibri"/>
                <a:cs typeface="Calibri"/>
                <a:sym typeface="Calibri"/>
              </a:rPr>
              <a:t>Many users of the Scrum method represent the product backlog as a set of user stories. </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User stories should focus on a clearly defined system feature or aspect of a feature that can be implemented within a single sprint. </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If the story is about a more complex feature that might take several sprints to implement, then it is called an epic.</a:t>
            </a:r>
            <a:endParaRPr/>
          </a:p>
          <a:p>
            <a:pPr indent="-228600" lvl="1" marL="685800" rtl="0" algn="l">
              <a:lnSpc>
                <a:spcPct val="90000"/>
              </a:lnSpc>
              <a:spcBef>
                <a:spcPts val="500"/>
              </a:spcBef>
              <a:spcAft>
                <a:spcPts val="0"/>
              </a:spcAft>
              <a:buClr>
                <a:schemeClr val="dk1"/>
              </a:buClr>
              <a:buSzPts val="2400"/>
              <a:buChar char="•"/>
            </a:pPr>
            <a:r>
              <a:rPr lang="fr-FR" sz="2400">
                <a:solidFill>
                  <a:schemeClr val="dk1"/>
                </a:solidFill>
                <a:latin typeface="Calibri"/>
                <a:ea typeface="Calibri"/>
                <a:cs typeface="Calibri"/>
                <a:sym typeface="Calibri"/>
              </a:rPr>
              <a:t>As a system manager, I need a way to backup the system and restore either individual applications, files, directories or the whole system.</a:t>
            </a:r>
            <a:endParaRPr/>
          </a:p>
          <a:p>
            <a:pPr indent="-228600" lvl="1" marL="685800" rtl="0" algn="l">
              <a:lnSpc>
                <a:spcPct val="90000"/>
              </a:lnSpc>
              <a:spcBef>
                <a:spcPts val="500"/>
              </a:spcBef>
              <a:spcAft>
                <a:spcPts val="0"/>
              </a:spcAft>
              <a:buClr>
                <a:schemeClr val="dk1"/>
              </a:buClr>
              <a:buSzPts val="2400"/>
              <a:buChar char="•"/>
            </a:pPr>
            <a:r>
              <a:rPr lang="fr-FR" sz="2400">
                <a:solidFill>
                  <a:schemeClr val="dk1"/>
                </a:solidFill>
                <a:latin typeface="Calibri"/>
                <a:ea typeface="Calibri"/>
                <a:cs typeface="Calibri"/>
                <a:sym typeface="Calibri"/>
              </a:rPr>
              <a:t>There is a lot of functionality associated with this user story. For implementation, it should be broken down into simpler stories with each story focusing on a single aspect of the backup system.</a:t>
            </a:r>
            <a:endParaRPr/>
          </a:p>
        </p:txBody>
      </p:sp>
      <p:sp>
        <p:nvSpPr>
          <p:cNvPr id="980" name="Google Shape;980;p1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User stories in planning</a:t>
            </a:r>
            <a:endParaRPr/>
          </a:p>
        </p:txBody>
      </p:sp>
      <p:sp>
        <p:nvSpPr>
          <p:cNvPr id="981" name="Google Shape;981;p1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17"/>
          <p:cNvSpPr txBox="1"/>
          <p:nvPr>
            <p:ph type="title"/>
          </p:nvPr>
        </p:nvSpPr>
        <p:spPr>
          <a:xfrm>
            <a:off x="892969" y="241102"/>
            <a:ext cx="10406063" cy="477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1406"/>
              <a:buFont typeface="Calibri"/>
              <a:buNone/>
            </a:pPr>
            <a:r>
              <a:rPr lang="fr-FR" sz="1406">
                <a:solidFill>
                  <a:srgbClr val="000000"/>
                </a:solidFill>
              </a:rPr>
              <a:t>Figure 3.6 User stories from Emma’s scenario</a:t>
            </a:r>
            <a:endParaRPr/>
          </a:p>
        </p:txBody>
      </p:sp>
      <p:sp>
        <p:nvSpPr>
          <p:cNvPr id="987" name="Google Shape;987;p117"/>
          <p:cNvSpPr txBox="1"/>
          <p:nvPr>
            <p:ph idx="12" type="sldNum"/>
          </p:nvPr>
        </p:nvSpPr>
        <p:spPr>
          <a:xfrm>
            <a:off x="11538970" y="6500813"/>
            <a:ext cx="266078"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pic>
        <p:nvPicPr>
          <p:cNvPr id="988" name="Google Shape;988;p117"/>
          <p:cNvPicPr preferRelativeResize="0"/>
          <p:nvPr/>
        </p:nvPicPr>
        <p:blipFill rotWithShape="1">
          <a:blip r:embed="rId3">
            <a:alphaModFix/>
          </a:blip>
          <a:srcRect b="52359" l="0" r="0" t="9129"/>
          <a:stretch/>
        </p:blipFill>
        <p:spPr>
          <a:xfrm>
            <a:off x="1920346" y="1032915"/>
            <a:ext cx="8718995" cy="4795682"/>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1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sz="2800">
                <a:solidFill>
                  <a:schemeClr val="dk1"/>
                </a:solidFill>
                <a:latin typeface="Calibri"/>
                <a:ea typeface="Calibri"/>
                <a:cs typeface="Calibri"/>
                <a:sym typeface="Calibri"/>
              </a:rPr>
              <a:t>Stories can be used to describe features in your product that should be implemented.</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Each feature can have a set of associated stories that describe how that feature is used.</a:t>
            </a:r>
            <a:endParaRPr/>
          </a:p>
        </p:txBody>
      </p:sp>
      <p:sp>
        <p:nvSpPr>
          <p:cNvPr id="994" name="Google Shape;994;p1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Feature description using user stories</a:t>
            </a:r>
            <a:endParaRPr/>
          </a:p>
        </p:txBody>
      </p:sp>
      <p:sp>
        <p:nvSpPr>
          <p:cNvPr id="995" name="Google Shape;995;p1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19"/>
          <p:cNvSpPr txBox="1"/>
          <p:nvPr>
            <p:ph type="title"/>
          </p:nvPr>
        </p:nvSpPr>
        <p:spPr>
          <a:xfrm>
            <a:off x="892969" y="241102"/>
            <a:ext cx="10406063" cy="477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1406"/>
              <a:buFont typeface="Calibri"/>
              <a:buNone/>
            </a:pPr>
            <a:r>
              <a:rPr lang="fr-FR" sz="1406">
                <a:solidFill>
                  <a:srgbClr val="000000"/>
                </a:solidFill>
              </a:rPr>
              <a:t>Figure 3.7 User stories describing the Groups feature</a:t>
            </a:r>
            <a:endParaRPr/>
          </a:p>
        </p:txBody>
      </p:sp>
      <p:sp>
        <p:nvSpPr>
          <p:cNvPr id="1001" name="Google Shape;1001;p119"/>
          <p:cNvSpPr txBox="1"/>
          <p:nvPr>
            <p:ph idx="12" type="sldNum"/>
          </p:nvPr>
        </p:nvSpPr>
        <p:spPr>
          <a:xfrm>
            <a:off x="11538970" y="6500813"/>
            <a:ext cx="266078"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pic>
        <p:nvPicPr>
          <p:cNvPr id="1002" name="Google Shape;1002;p119"/>
          <p:cNvPicPr preferRelativeResize="0"/>
          <p:nvPr/>
        </p:nvPicPr>
        <p:blipFill rotWithShape="1">
          <a:blip r:embed="rId3">
            <a:alphaModFix/>
          </a:blip>
          <a:srcRect b="49652" l="0" r="0" t="9754"/>
          <a:stretch/>
        </p:blipFill>
        <p:spPr>
          <a:xfrm>
            <a:off x="1614687" y="927516"/>
            <a:ext cx="8563540" cy="49647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Verifiable</a:t>
            </a:r>
            <a:endParaRPr/>
          </a:p>
        </p:txBody>
      </p:sp>
      <p:sp>
        <p:nvSpPr>
          <p:cNvPr id="171" name="Google Shape;17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It should be possible to test that a requirement is implemented correctly</a:t>
            </a:r>
            <a:endParaRPr/>
          </a:p>
          <a:p>
            <a:pPr indent="-228600" lvl="0" marL="228600" rtl="0" algn="l">
              <a:lnSpc>
                <a:spcPct val="90000"/>
              </a:lnSpc>
              <a:spcBef>
                <a:spcPts val="1000"/>
              </a:spcBef>
              <a:spcAft>
                <a:spcPts val="0"/>
              </a:spcAft>
              <a:buClr>
                <a:schemeClr val="dk1"/>
              </a:buClr>
              <a:buSzPts val="2800"/>
              <a:buChar char="•"/>
            </a:pPr>
            <a:r>
              <a:rPr lang="fr-FR"/>
              <a:t>Be careful to word that are difficult to test : efficient, simple, user-friendly, flexible, quickly</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i="1" lang="fr-FR"/>
              <a:t>Le système doit permettre aux enseignants d’ajouter des absences de façon simple.</a:t>
            </a:r>
            <a:endParaRPr i="1"/>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169270" lvl="0" marL="169258" rtl="0" algn="l">
              <a:lnSpc>
                <a:spcPct val="90000"/>
              </a:lnSpc>
              <a:spcBef>
                <a:spcPts val="0"/>
              </a:spcBef>
              <a:spcAft>
                <a:spcPts val="0"/>
              </a:spcAft>
              <a:buClr>
                <a:schemeClr val="dk1"/>
              </a:buClr>
              <a:buSzPct val="100000"/>
              <a:buChar char="•"/>
            </a:pPr>
            <a:r>
              <a:rPr lang="fr-FR" sz="2744"/>
              <a:t>As you can express all of the functionality described in a scenario as user stories, do you really need scenarios?’</a:t>
            </a:r>
            <a:endParaRPr/>
          </a:p>
          <a:p>
            <a:pPr indent="-169270" lvl="0" marL="169258" rtl="0" algn="l">
              <a:lnSpc>
                <a:spcPct val="90000"/>
              </a:lnSpc>
              <a:spcBef>
                <a:spcPts val="2039"/>
              </a:spcBef>
              <a:spcAft>
                <a:spcPts val="0"/>
              </a:spcAft>
              <a:buClr>
                <a:schemeClr val="dk1"/>
              </a:buClr>
              <a:buSzPct val="100000"/>
              <a:buChar char="•"/>
            </a:pPr>
            <a:r>
              <a:rPr lang="fr-FR" sz="2744"/>
              <a:t>Scenarios are more natural and are helpful for the following reasons:</a:t>
            </a:r>
            <a:endParaRPr/>
          </a:p>
          <a:p>
            <a:pPr indent="-315103" lvl="1" marL="630056" rtl="0" algn="l">
              <a:lnSpc>
                <a:spcPct val="90000"/>
              </a:lnSpc>
              <a:spcBef>
                <a:spcPts val="2039"/>
              </a:spcBef>
              <a:spcAft>
                <a:spcPts val="0"/>
              </a:spcAft>
              <a:buClr>
                <a:schemeClr val="dk1"/>
              </a:buClr>
              <a:buSzPct val="100000"/>
              <a:buChar char="•"/>
            </a:pPr>
            <a:r>
              <a:rPr lang="fr-FR" sz="2352"/>
              <a:t>Scenarios read more naturally because they describe what a user of a system is actually doing with that system. People often find it easier to relate to this specific information rather than the statement of wants or needs set out in a set of user stories.</a:t>
            </a:r>
            <a:endParaRPr/>
          </a:p>
          <a:p>
            <a:pPr indent="-315103" lvl="1" marL="630056" rtl="0" algn="l">
              <a:lnSpc>
                <a:spcPct val="90000"/>
              </a:lnSpc>
              <a:spcBef>
                <a:spcPts val="2039"/>
              </a:spcBef>
              <a:spcAft>
                <a:spcPts val="0"/>
              </a:spcAft>
              <a:buClr>
                <a:schemeClr val="dk1"/>
              </a:buClr>
              <a:buSzPct val="100000"/>
              <a:buChar char="•"/>
            </a:pPr>
            <a:r>
              <a:rPr lang="fr-FR" sz="2352"/>
              <a:t>If you are interviewing real users or are checking a scenario with real users, they don’t talk in the stylized way that is used in user stories. People relate better to the more natural narrative in scenarios.</a:t>
            </a:r>
            <a:endParaRPr/>
          </a:p>
          <a:p>
            <a:pPr indent="-315103" lvl="1" marL="630056" rtl="0" algn="l">
              <a:lnSpc>
                <a:spcPct val="90000"/>
              </a:lnSpc>
              <a:spcBef>
                <a:spcPts val="2039"/>
              </a:spcBef>
              <a:spcAft>
                <a:spcPts val="0"/>
              </a:spcAft>
              <a:buClr>
                <a:schemeClr val="dk1"/>
              </a:buClr>
              <a:buSzPct val="100000"/>
              <a:buChar char="•"/>
            </a:pPr>
            <a:r>
              <a:rPr lang="fr-FR" sz="2352"/>
              <a:t>Scenarios often provide more context - information about what the user is trying to do and their normal ways of working. You can do this in user stories, but it means that they are no longer simple statements about the use of a system feature.</a:t>
            </a:r>
            <a:endParaRPr/>
          </a:p>
        </p:txBody>
      </p:sp>
      <p:sp>
        <p:nvSpPr>
          <p:cNvPr id="1008" name="Google Shape;1008;p1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Stories and scenarios</a:t>
            </a:r>
            <a:endParaRPr/>
          </a:p>
        </p:txBody>
      </p:sp>
      <p:sp>
        <p:nvSpPr>
          <p:cNvPr id="1009" name="Google Shape;1009;p1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1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165816" lvl="0" marL="165804" rtl="0" algn="l">
              <a:lnSpc>
                <a:spcPct val="90000"/>
              </a:lnSpc>
              <a:spcBef>
                <a:spcPts val="0"/>
              </a:spcBef>
              <a:spcAft>
                <a:spcPts val="0"/>
              </a:spcAft>
              <a:buClr>
                <a:schemeClr val="dk1"/>
              </a:buClr>
              <a:buSzPct val="100000"/>
              <a:buChar char="•"/>
            </a:pPr>
            <a:r>
              <a:rPr lang="fr-FR" sz="2688"/>
              <a:t>Your aim in the initial stage of product design should be to create a list of features that define your product. </a:t>
            </a:r>
            <a:endParaRPr/>
          </a:p>
          <a:p>
            <a:pPr indent="-165816" lvl="0" marL="165804" rtl="0" algn="l">
              <a:lnSpc>
                <a:spcPct val="90000"/>
              </a:lnSpc>
              <a:spcBef>
                <a:spcPts val="1969"/>
              </a:spcBef>
              <a:spcAft>
                <a:spcPts val="0"/>
              </a:spcAft>
              <a:buClr>
                <a:schemeClr val="dk1"/>
              </a:buClr>
              <a:buSzPct val="100000"/>
              <a:buChar char="•"/>
            </a:pPr>
            <a:r>
              <a:rPr lang="fr-FR" sz="2688"/>
              <a:t>A feature is a way of allowing users to access and use your product’s functionality so the feature list defines the overall functionality of the system.</a:t>
            </a:r>
            <a:endParaRPr/>
          </a:p>
          <a:p>
            <a:pPr indent="-165816" lvl="0" marL="165804" rtl="0" algn="l">
              <a:lnSpc>
                <a:spcPct val="90000"/>
              </a:lnSpc>
              <a:spcBef>
                <a:spcPts val="1969"/>
              </a:spcBef>
              <a:spcAft>
                <a:spcPts val="0"/>
              </a:spcAft>
              <a:buClr>
                <a:schemeClr val="dk1"/>
              </a:buClr>
              <a:buSzPct val="100000"/>
              <a:buChar char="•"/>
            </a:pPr>
            <a:r>
              <a:rPr lang="fr-FR" sz="2688"/>
              <a:t>Features should be independent, coherent and relevant:</a:t>
            </a:r>
            <a:endParaRPr/>
          </a:p>
          <a:p>
            <a:pPr indent="-308628" lvl="1" marL="617197" rtl="0" algn="l">
              <a:lnSpc>
                <a:spcPct val="90000"/>
              </a:lnSpc>
              <a:spcBef>
                <a:spcPts val="1969"/>
              </a:spcBef>
              <a:spcAft>
                <a:spcPts val="0"/>
              </a:spcAft>
              <a:buClr>
                <a:schemeClr val="dk1"/>
              </a:buClr>
              <a:buSzPct val="95833"/>
              <a:buChar char="•"/>
            </a:pPr>
            <a:r>
              <a:rPr i="1" lang="fr-FR"/>
              <a:t>Independence</a:t>
            </a:r>
            <a:r>
              <a:rPr lang="fr-FR" sz="2304"/>
              <a:t> </a:t>
            </a:r>
            <a:br>
              <a:rPr lang="fr-FR" sz="2304"/>
            </a:br>
            <a:r>
              <a:rPr lang="fr-FR" sz="2304"/>
              <a:t>Features should not depend on how other system features are implemented and should not be affected by the order of activation of other features.</a:t>
            </a:r>
            <a:endParaRPr/>
          </a:p>
          <a:p>
            <a:pPr indent="-308628" lvl="1" marL="617197" rtl="0" algn="l">
              <a:lnSpc>
                <a:spcPct val="90000"/>
              </a:lnSpc>
              <a:spcBef>
                <a:spcPts val="1969"/>
              </a:spcBef>
              <a:spcAft>
                <a:spcPts val="0"/>
              </a:spcAft>
              <a:buClr>
                <a:schemeClr val="dk1"/>
              </a:buClr>
              <a:buSzPct val="95833"/>
              <a:buChar char="•"/>
            </a:pPr>
            <a:r>
              <a:rPr i="1" lang="fr-FR"/>
              <a:t>Coherence</a:t>
            </a:r>
            <a:r>
              <a:rPr lang="fr-FR" sz="2304"/>
              <a:t> </a:t>
            </a:r>
            <a:br>
              <a:rPr lang="fr-FR" sz="2304"/>
            </a:br>
            <a:r>
              <a:rPr lang="fr-FR" sz="2304"/>
              <a:t>Features should be linked to a single item of functionality. They should not do more than one thing and they should never have side-effects.</a:t>
            </a:r>
            <a:endParaRPr/>
          </a:p>
          <a:p>
            <a:pPr indent="-308628" lvl="1" marL="617197" rtl="0" algn="l">
              <a:lnSpc>
                <a:spcPct val="90000"/>
              </a:lnSpc>
              <a:spcBef>
                <a:spcPts val="1969"/>
              </a:spcBef>
              <a:spcAft>
                <a:spcPts val="0"/>
              </a:spcAft>
              <a:buClr>
                <a:schemeClr val="dk1"/>
              </a:buClr>
              <a:buSzPct val="95833"/>
              <a:buChar char="•"/>
            </a:pPr>
            <a:r>
              <a:rPr i="1" lang="fr-FR"/>
              <a:t>Relevance</a:t>
            </a:r>
            <a:r>
              <a:rPr lang="fr-FR" sz="2304"/>
              <a:t> </a:t>
            </a:r>
            <a:br>
              <a:rPr lang="fr-FR" sz="2304"/>
            </a:br>
            <a:r>
              <a:rPr lang="fr-FR" sz="2304"/>
              <a:t>Features should reflect the way that users normally carry out some task. They should not provide obscure functionality that is hardly ever required.</a:t>
            </a:r>
            <a:endParaRPr/>
          </a:p>
        </p:txBody>
      </p:sp>
      <p:sp>
        <p:nvSpPr>
          <p:cNvPr id="1015" name="Google Shape;1015;p1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Feature identification</a:t>
            </a:r>
            <a:endParaRPr/>
          </a:p>
        </p:txBody>
      </p:sp>
      <p:sp>
        <p:nvSpPr>
          <p:cNvPr id="1016" name="Google Shape;1016;p1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22"/>
          <p:cNvSpPr txBox="1"/>
          <p:nvPr>
            <p:ph type="title"/>
          </p:nvPr>
        </p:nvSpPr>
        <p:spPr>
          <a:xfrm>
            <a:off x="892969" y="241102"/>
            <a:ext cx="10406063" cy="477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1406"/>
              <a:buFont typeface="Calibri"/>
              <a:buNone/>
            </a:pPr>
            <a:r>
              <a:rPr lang="fr-FR" sz="1406">
                <a:solidFill>
                  <a:srgbClr val="000000"/>
                </a:solidFill>
              </a:rPr>
              <a:t>Figure 3.8 Feature design</a:t>
            </a:r>
            <a:endParaRPr/>
          </a:p>
        </p:txBody>
      </p:sp>
      <p:sp>
        <p:nvSpPr>
          <p:cNvPr id="1022" name="Google Shape;1022;p122"/>
          <p:cNvSpPr txBox="1"/>
          <p:nvPr>
            <p:ph idx="12" type="sldNum"/>
          </p:nvPr>
        </p:nvSpPr>
        <p:spPr>
          <a:xfrm>
            <a:off x="11538970" y="6500813"/>
            <a:ext cx="266078"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pic>
        <p:nvPicPr>
          <p:cNvPr id="1023" name="Google Shape;1023;p122"/>
          <p:cNvPicPr preferRelativeResize="0"/>
          <p:nvPr/>
        </p:nvPicPr>
        <p:blipFill rotWithShape="1">
          <a:blip r:embed="rId3">
            <a:alphaModFix/>
          </a:blip>
          <a:srcRect b="54647" l="15280" r="16041" t="6840"/>
          <a:stretch/>
        </p:blipFill>
        <p:spPr>
          <a:xfrm>
            <a:off x="2525296" y="1022376"/>
            <a:ext cx="6713954" cy="5376979"/>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1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b="1" i="1" lang="fr-FR"/>
              <a:t>User knowledge</a:t>
            </a:r>
            <a:br>
              <a:rPr lang="fr-FR" sz="2800">
                <a:solidFill>
                  <a:schemeClr val="dk1"/>
                </a:solidFill>
                <a:latin typeface="Calibri"/>
                <a:ea typeface="Calibri"/>
                <a:cs typeface="Calibri"/>
                <a:sym typeface="Calibri"/>
              </a:rPr>
            </a:br>
            <a:r>
              <a:rPr lang="fr-FR" sz="2800">
                <a:solidFill>
                  <a:schemeClr val="dk1"/>
                </a:solidFill>
                <a:latin typeface="Calibri"/>
                <a:ea typeface="Calibri"/>
                <a:cs typeface="Calibri"/>
                <a:sym typeface="Calibri"/>
              </a:rPr>
              <a:t>You can use user scenarios and user stories to inform the team of what users want and how they might use it the software features.</a:t>
            </a:r>
            <a:endParaRPr/>
          </a:p>
          <a:p>
            <a:pPr indent="-228600" lvl="0" marL="228600" rtl="0" algn="l">
              <a:lnSpc>
                <a:spcPct val="90000"/>
              </a:lnSpc>
              <a:spcBef>
                <a:spcPts val="1000"/>
              </a:spcBef>
              <a:spcAft>
                <a:spcPts val="0"/>
              </a:spcAft>
              <a:buClr>
                <a:schemeClr val="dk1"/>
              </a:buClr>
              <a:buSzPct val="100000"/>
              <a:buChar char="•"/>
            </a:pPr>
            <a:r>
              <a:rPr b="1" i="1" lang="fr-FR"/>
              <a:t>Product knowledge</a:t>
            </a:r>
            <a:br>
              <a:rPr lang="fr-FR" sz="2800">
                <a:solidFill>
                  <a:schemeClr val="dk1"/>
                </a:solidFill>
                <a:latin typeface="Calibri"/>
                <a:ea typeface="Calibri"/>
                <a:cs typeface="Calibri"/>
                <a:sym typeface="Calibri"/>
              </a:rPr>
            </a:br>
            <a:r>
              <a:rPr lang="fr-FR" sz="2800">
                <a:solidFill>
                  <a:schemeClr val="dk1"/>
                </a:solidFill>
                <a:latin typeface="Calibri"/>
                <a:ea typeface="Calibri"/>
                <a:cs typeface="Calibri"/>
                <a:sym typeface="Calibri"/>
              </a:rPr>
              <a:t>You may have experience of existing products or decide to research what these products do as part of your development process. Sometimes, your features have to replicate existing features in these products because they provide fundamental functionality that is always required.</a:t>
            </a:r>
            <a:endParaRPr/>
          </a:p>
          <a:p>
            <a:pPr indent="-228600" lvl="0" marL="228600" rtl="0" algn="l">
              <a:lnSpc>
                <a:spcPct val="90000"/>
              </a:lnSpc>
              <a:spcBef>
                <a:spcPts val="1000"/>
              </a:spcBef>
              <a:spcAft>
                <a:spcPts val="0"/>
              </a:spcAft>
              <a:buClr>
                <a:schemeClr val="dk1"/>
              </a:buClr>
              <a:buSzPct val="100000"/>
              <a:buChar char="•"/>
            </a:pPr>
            <a:r>
              <a:rPr b="1" i="1" lang="fr-FR"/>
              <a:t>Domain knowledge</a:t>
            </a:r>
            <a:br>
              <a:rPr lang="fr-FR" sz="2800">
                <a:solidFill>
                  <a:schemeClr val="dk1"/>
                </a:solidFill>
                <a:latin typeface="Calibri"/>
                <a:ea typeface="Calibri"/>
                <a:cs typeface="Calibri"/>
                <a:sym typeface="Calibri"/>
              </a:rPr>
            </a:br>
            <a:r>
              <a:rPr lang="fr-FR" sz="2800">
                <a:solidFill>
                  <a:schemeClr val="dk1"/>
                </a:solidFill>
                <a:latin typeface="Calibri"/>
                <a:ea typeface="Calibri"/>
                <a:cs typeface="Calibri"/>
                <a:sym typeface="Calibri"/>
              </a:rPr>
              <a:t>This is knowledge of the domain or work area(e.g. finance, event booking) that your product aims to support. By understanding the domain, you can think of new innovative ways of helping users do what they want to do.</a:t>
            </a:r>
            <a:endParaRPr/>
          </a:p>
          <a:p>
            <a:pPr indent="-228600" lvl="0" marL="228600" rtl="0" algn="l">
              <a:lnSpc>
                <a:spcPct val="90000"/>
              </a:lnSpc>
              <a:spcBef>
                <a:spcPts val="1000"/>
              </a:spcBef>
              <a:spcAft>
                <a:spcPts val="0"/>
              </a:spcAft>
              <a:buClr>
                <a:schemeClr val="dk1"/>
              </a:buClr>
              <a:buSzPct val="100000"/>
              <a:buChar char="•"/>
            </a:pPr>
            <a:r>
              <a:rPr b="1" i="1" lang="fr-FR"/>
              <a:t>Technology knowledge</a:t>
            </a:r>
            <a:br>
              <a:rPr lang="fr-FR" sz="2800">
                <a:solidFill>
                  <a:schemeClr val="dk1"/>
                </a:solidFill>
                <a:latin typeface="Calibri"/>
                <a:ea typeface="Calibri"/>
                <a:cs typeface="Calibri"/>
                <a:sym typeface="Calibri"/>
              </a:rPr>
            </a:br>
            <a:r>
              <a:rPr lang="fr-FR" sz="2800">
                <a:solidFill>
                  <a:schemeClr val="dk1"/>
                </a:solidFill>
                <a:latin typeface="Calibri"/>
                <a:ea typeface="Calibri"/>
                <a:cs typeface="Calibri"/>
                <a:sym typeface="Calibri"/>
              </a:rPr>
              <a:t>New products often emerge to take advantage of technological developments since their competitors were launched.  If you understand the latest technology, you can design features to make use of it.</a:t>
            </a:r>
            <a:endParaRPr/>
          </a:p>
        </p:txBody>
      </p:sp>
      <p:sp>
        <p:nvSpPr>
          <p:cNvPr id="1029" name="Google Shape;1029;p1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Table 3.8 Knowledge required for feature design</a:t>
            </a:r>
            <a:endParaRPr/>
          </a:p>
        </p:txBody>
      </p:sp>
      <p:sp>
        <p:nvSpPr>
          <p:cNvPr id="1030" name="Google Shape;1030;p1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124"/>
          <p:cNvSpPr txBox="1"/>
          <p:nvPr>
            <p:ph type="title"/>
          </p:nvPr>
        </p:nvSpPr>
        <p:spPr>
          <a:xfrm>
            <a:off x="892969" y="241102"/>
            <a:ext cx="10406063" cy="477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1406"/>
              <a:buFont typeface="Calibri"/>
              <a:buNone/>
            </a:pPr>
            <a:r>
              <a:rPr lang="fr-FR" sz="1406">
                <a:solidFill>
                  <a:srgbClr val="000000"/>
                </a:solidFill>
              </a:rPr>
              <a:t>Figure 3.9 Factors in feature set design</a:t>
            </a:r>
            <a:endParaRPr/>
          </a:p>
        </p:txBody>
      </p:sp>
      <p:sp>
        <p:nvSpPr>
          <p:cNvPr id="1036" name="Google Shape;1036;p124"/>
          <p:cNvSpPr txBox="1"/>
          <p:nvPr>
            <p:ph idx="12" type="sldNum"/>
          </p:nvPr>
        </p:nvSpPr>
        <p:spPr>
          <a:xfrm>
            <a:off x="11538970" y="6500813"/>
            <a:ext cx="266078"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pic>
        <p:nvPicPr>
          <p:cNvPr id="1037" name="Google Shape;1037;p124"/>
          <p:cNvPicPr preferRelativeResize="0"/>
          <p:nvPr/>
        </p:nvPicPr>
        <p:blipFill rotWithShape="1">
          <a:blip r:embed="rId3">
            <a:alphaModFix/>
          </a:blip>
          <a:srcRect b="51166" l="16172" r="21095" t="13576"/>
          <a:stretch/>
        </p:blipFill>
        <p:spPr>
          <a:xfrm>
            <a:off x="2193727" y="718213"/>
            <a:ext cx="8263329" cy="6305192"/>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fr-FR" sz="2800">
                <a:solidFill>
                  <a:schemeClr val="dk1"/>
                </a:solidFill>
                <a:latin typeface="Calibri"/>
                <a:ea typeface="Calibri"/>
                <a:cs typeface="Calibri"/>
                <a:sym typeface="Calibri"/>
              </a:rPr>
              <a:t>Simplicity and functionality </a:t>
            </a:r>
            <a:endParaRPr/>
          </a:p>
          <a:p>
            <a:pPr indent="-228600" lvl="1" marL="685800" rtl="0" algn="l">
              <a:lnSpc>
                <a:spcPct val="90000"/>
              </a:lnSpc>
              <a:spcBef>
                <a:spcPts val="500"/>
              </a:spcBef>
              <a:spcAft>
                <a:spcPts val="0"/>
              </a:spcAft>
              <a:buClr>
                <a:schemeClr val="dk1"/>
              </a:buClr>
              <a:buSzPct val="100000"/>
              <a:buChar char="•"/>
            </a:pPr>
            <a:r>
              <a:rPr lang="fr-FR" sz="2400">
                <a:solidFill>
                  <a:schemeClr val="dk1"/>
                </a:solidFill>
                <a:latin typeface="Calibri"/>
                <a:ea typeface="Calibri"/>
                <a:cs typeface="Calibri"/>
                <a:sym typeface="Calibri"/>
              </a:rPr>
              <a:t>You need to find a balance between providing a simple, easy-to-use system and including enough functionality to attract users with a variety of needs.</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Familiarity and novelty</a:t>
            </a:r>
            <a:endParaRPr/>
          </a:p>
          <a:p>
            <a:pPr indent="-228600" lvl="1" marL="685800" rtl="0" algn="l">
              <a:lnSpc>
                <a:spcPct val="90000"/>
              </a:lnSpc>
              <a:spcBef>
                <a:spcPts val="500"/>
              </a:spcBef>
              <a:spcAft>
                <a:spcPts val="0"/>
              </a:spcAft>
              <a:buClr>
                <a:schemeClr val="dk1"/>
              </a:buClr>
              <a:buSzPct val="100000"/>
              <a:buChar char="•"/>
            </a:pPr>
            <a:r>
              <a:rPr lang="fr-FR" sz="2400">
                <a:solidFill>
                  <a:schemeClr val="dk1"/>
                </a:solidFill>
                <a:latin typeface="Calibri"/>
                <a:ea typeface="Calibri"/>
                <a:cs typeface="Calibri"/>
                <a:sym typeface="Calibri"/>
              </a:rPr>
              <a:t>Users prefer that new software should support the familiar everyday tasks that are part of their work or life. To encourage them to adopt your system, you need to find a balance between familiar features and new features that convince users that your product can do more than its competitors. </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Automation and control</a:t>
            </a:r>
            <a:endParaRPr/>
          </a:p>
          <a:p>
            <a:pPr indent="-228600" lvl="1" marL="685800" rtl="0" algn="l">
              <a:lnSpc>
                <a:spcPct val="90000"/>
              </a:lnSpc>
              <a:spcBef>
                <a:spcPts val="500"/>
              </a:spcBef>
              <a:spcAft>
                <a:spcPts val="0"/>
              </a:spcAft>
              <a:buClr>
                <a:schemeClr val="dk1"/>
              </a:buClr>
              <a:buSzPct val="100000"/>
              <a:buChar char="•"/>
            </a:pPr>
            <a:r>
              <a:rPr lang="fr-FR" sz="2400">
                <a:solidFill>
                  <a:schemeClr val="dk1"/>
                </a:solidFill>
                <a:latin typeface="Calibri"/>
                <a:ea typeface="Calibri"/>
                <a:cs typeface="Calibri"/>
                <a:sym typeface="Calibri"/>
              </a:rPr>
              <a:t>Some users like automation, where the software does things for them. Others prefer to have control. You have to think carefully about what can be automated, how it is automated and how users can configure the automation so that the system can be tailored to their preferences. </a:t>
            </a:r>
            <a:endParaRPr/>
          </a:p>
        </p:txBody>
      </p:sp>
      <p:sp>
        <p:nvSpPr>
          <p:cNvPr id="1043" name="Google Shape;1043;p1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Feature trade-offs</a:t>
            </a:r>
            <a:endParaRPr/>
          </a:p>
        </p:txBody>
      </p:sp>
      <p:sp>
        <p:nvSpPr>
          <p:cNvPr id="1044" name="Google Shape;1044;p1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1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fr-FR" sz="2800">
                <a:solidFill>
                  <a:schemeClr val="dk1"/>
                </a:solidFill>
                <a:latin typeface="Calibri"/>
                <a:ea typeface="Calibri"/>
                <a:cs typeface="Calibri"/>
                <a:sym typeface="Calibri"/>
              </a:rPr>
              <a:t>Feature creep occurs when new features are added in response to user requests without considering whether or not these features are generally useful or whether they can be implemented in some other way.</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Too many features make products hard to use and understand</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There are three reasons why feature creep occurs:</a:t>
            </a:r>
            <a:endParaRPr/>
          </a:p>
          <a:p>
            <a:pPr indent="-228600" lvl="1" marL="685800" rtl="0" algn="l">
              <a:lnSpc>
                <a:spcPct val="90000"/>
              </a:lnSpc>
              <a:spcBef>
                <a:spcPts val="500"/>
              </a:spcBef>
              <a:spcAft>
                <a:spcPts val="0"/>
              </a:spcAft>
              <a:buClr>
                <a:schemeClr val="dk1"/>
              </a:buClr>
              <a:buSzPts val="2400"/>
              <a:buChar char="•"/>
            </a:pPr>
            <a:r>
              <a:rPr lang="fr-FR" sz="2400">
                <a:solidFill>
                  <a:schemeClr val="dk1"/>
                </a:solidFill>
                <a:latin typeface="Calibri"/>
                <a:ea typeface="Calibri"/>
                <a:cs typeface="Calibri"/>
                <a:sym typeface="Calibri"/>
              </a:rPr>
              <a:t>Product managers are reluctant to say ‘no’ when users ask for specific features.</a:t>
            </a:r>
            <a:endParaRPr/>
          </a:p>
          <a:p>
            <a:pPr indent="-228600" lvl="1" marL="685800" rtl="0" algn="l">
              <a:lnSpc>
                <a:spcPct val="90000"/>
              </a:lnSpc>
              <a:spcBef>
                <a:spcPts val="500"/>
              </a:spcBef>
              <a:spcAft>
                <a:spcPts val="0"/>
              </a:spcAft>
              <a:buClr>
                <a:schemeClr val="dk1"/>
              </a:buClr>
              <a:buSzPts val="2400"/>
              <a:buChar char="•"/>
            </a:pPr>
            <a:r>
              <a:rPr lang="fr-FR" sz="2400">
                <a:solidFill>
                  <a:schemeClr val="dk1"/>
                </a:solidFill>
                <a:latin typeface="Calibri"/>
                <a:ea typeface="Calibri"/>
                <a:cs typeface="Calibri"/>
                <a:sym typeface="Calibri"/>
              </a:rPr>
              <a:t>Developers try to match features in competing products.</a:t>
            </a:r>
            <a:endParaRPr/>
          </a:p>
          <a:p>
            <a:pPr indent="-228600" lvl="1" marL="685800" rtl="0" algn="l">
              <a:lnSpc>
                <a:spcPct val="90000"/>
              </a:lnSpc>
              <a:spcBef>
                <a:spcPts val="500"/>
              </a:spcBef>
              <a:spcAft>
                <a:spcPts val="0"/>
              </a:spcAft>
              <a:buClr>
                <a:schemeClr val="dk1"/>
              </a:buClr>
              <a:buSzPts val="2400"/>
              <a:buChar char="•"/>
            </a:pPr>
            <a:r>
              <a:rPr lang="fr-FR" sz="2400">
                <a:solidFill>
                  <a:schemeClr val="dk1"/>
                </a:solidFill>
                <a:latin typeface="Calibri"/>
                <a:ea typeface="Calibri"/>
                <a:cs typeface="Calibri"/>
                <a:sym typeface="Calibri"/>
              </a:rPr>
              <a:t>The product includes features to support both inexperienced and experienced users.</a:t>
            </a:r>
            <a:endParaRPr/>
          </a:p>
        </p:txBody>
      </p:sp>
      <p:sp>
        <p:nvSpPr>
          <p:cNvPr id="1050" name="Google Shape;1050;p1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Feature creep</a:t>
            </a:r>
            <a:endParaRPr/>
          </a:p>
        </p:txBody>
      </p:sp>
      <p:sp>
        <p:nvSpPr>
          <p:cNvPr id="1051" name="Google Shape;1051;p1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127"/>
          <p:cNvSpPr txBox="1"/>
          <p:nvPr>
            <p:ph type="title"/>
          </p:nvPr>
        </p:nvSpPr>
        <p:spPr>
          <a:xfrm>
            <a:off x="892969" y="241102"/>
            <a:ext cx="10406063" cy="477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1406"/>
              <a:buFont typeface="Calibri"/>
              <a:buNone/>
            </a:pPr>
            <a:r>
              <a:rPr lang="fr-FR" sz="1406">
                <a:solidFill>
                  <a:srgbClr val="000000"/>
                </a:solidFill>
              </a:rPr>
              <a:t>Figure 3.10 Avoiding feature creep</a:t>
            </a:r>
            <a:endParaRPr/>
          </a:p>
        </p:txBody>
      </p:sp>
      <p:sp>
        <p:nvSpPr>
          <p:cNvPr id="1057" name="Google Shape;1057;p127"/>
          <p:cNvSpPr txBox="1"/>
          <p:nvPr>
            <p:ph idx="12" type="sldNum"/>
          </p:nvPr>
        </p:nvSpPr>
        <p:spPr>
          <a:xfrm>
            <a:off x="11538970" y="6500813"/>
            <a:ext cx="266078"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pic>
        <p:nvPicPr>
          <p:cNvPr id="1058" name="Google Shape;1058;p127"/>
          <p:cNvPicPr preferRelativeResize="0"/>
          <p:nvPr/>
        </p:nvPicPr>
        <p:blipFill rotWithShape="1">
          <a:blip r:embed="rId3">
            <a:alphaModFix/>
          </a:blip>
          <a:srcRect b="49237" l="0" r="0" t="10378"/>
          <a:stretch/>
        </p:blipFill>
        <p:spPr>
          <a:xfrm>
            <a:off x="1266869" y="885357"/>
            <a:ext cx="9118545" cy="5259440"/>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sz="2800">
                <a:solidFill>
                  <a:schemeClr val="dk1"/>
                </a:solidFill>
                <a:latin typeface="Calibri"/>
                <a:ea typeface="Calibri"/>
                <a:cs typeface="Calibri"/>
                <a:sym typeface="Calibri"/>
              </a:rPr>
              <a:t>Features can be identified directly from the product vision or from scenarios.</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You can highlight phrases in narrative description to identify features to be included in the software.</a:t>
            </a:r>
            <a:endParaRPr/>
          </a:p>
          <a:p>
            <a:pPr indent="-228600" lvl="1" marL="685800" rtl="0" algn="l">
              <a:lnSpc>
                <a:spcPct val="90000"/>
              </a:lnSpc>
              <a:spcBef>
                <a:spcPts val="500"/>
              </a:spcBef>
              <a:spcAft>
                <a:spcPts val="0"/>
              </a:spcAft>
              <a:buClr>
                <a:schemeClr val="dk1"/>
              </a:buClr>
              <a:buSzPts val="2400"/>
              <a:buChar char="•"/>
            </a:pPr>
            <a:r>
              <a:rPr lang="fr-FR" sz="2400">
                <a:solidFill>
                  <a:schemeClr val="dk1"/>
                </a:solidFill>
                <a:latin typeface="Calibri"/>
                <a:ea typeface="Calibri"/>
                <a:cs typeface="Calibri"/>
                <a:sym typeface="Calibri"/>
              </a:rPr>
              <a:t>You should think about the features needed to support user actions, identified by active verbs, such as use and choose.</a:t>
            </a:r>
            <a:endParaRPr/>
          </a:p>
        </p:txBody>
      </p:sp>
      <p:sp>
        <p:nvSpPr>
          <p:cNvPr id="1064" name="Google Shape;1064;p1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Feature derivation</a:t>
            </a:r>
            <a:endParaRPr/>
          </a:p>
        </p:txBody>
      </p:sp>
      <p:sp>
        <p:nvSpPr>
          <p:cNvPr id="1065" name="Google Shape;1065;p1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1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fr-FR" sz="2800">
                <a:solidFill>
                  <a:schemeClr val="dk1"/>
                </a:solidFill>
                <a:latin typeface="Calibri"/>
                <a:ea typeface="Calibri"/>
                <a:cs typeface="Calibri"/>
                <a:sym typeface="Calibri"/>
              </a:rPr>
              <a:t>FOR teachers and educators WHO need a way </a:t>
            </a:r>
            <a:r>
              <a:rPr i="1" lang="fr-FR"/>
              <a:t>to help students use web-based learning resources and applications</a:t>
            </a:r>
            <a:r>
              <a:rPr lang="fr-FR" sz="2800">
                <a:solidFill>
                  <a:schemeClr val="dk1"/>
                </a:solidFill>
                <a:latin typeface="Calibri"/>
                <a:ea typeface="Calibri"/>
                <a:cs typeface="Calibri"/>
                <a:sym typeface="Calibri"/>
              </a:rPr>
              <a:t>, THE iLearn system is an open learning environment THAT </a:t>
            </a:r>
            <a:r>
              <a:rPr i="1" lang="fr-FR"/>
              <a:t>allows the set of resources used by classes and students to be easily configured for these students and classes by teachers themselves</a:t>
            </a:r>
            <a:r>
              <a:rPr lang="fr-FR" sz="2800">
                <a:solidFill>
                  <a:schemeClr val="dk1"/>
                </a:solidFill>
                <a:latin typeface="Calibri"/>
                <a:ea typeface="Calibri"/>
                <a:cs typeface="Calibri"/>
                <a:sym typeface="Calibri"/>
              </a:rPr>
              <a:t>.</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UNLIKE Virtual Learning Environments, such as Moodle, the focus of iLearn is the learning process itself, rather than the administration and management of materials, assessments and coursework. OUR product </a:t>
            </a:r>
            <a:r>
              <a:rPr i="1" lang="fr-FR"/>
              <a:t>enables teachers to create subject and age-specific environments for their students</a:t>
            </a:r>
            <a:r>
              <a:rPr lang="fr-FR" sz="2800">
                <a:solidFill>
                  <a:schemeClr val="dk1"/>
                </a:solidFill>
                <a:latin typeface="Calibri"/>
                <a:ea typeface="Calibri"/>
                <a:cs typeface="Calibri"/>
                <a:sym typeface="Calibri"/>
              </a:rPr>
              <a:t> using any web-based resources, such as videos, simulations and written materials that are appropriate</a:t>
            </a:r>
            <a:endParaRPr/>
          </a:p>
        </p:txBody>
      </p:sp>
      <p:sp>
        <p:nvSpPr>
          <p:cNvPr id="1071" name="Google Shape;1071;p1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Table 3.9 The iLearn system vision</a:t>
            </a:r>
            <a:endParaRPr/>
          </a:p>
        </p:txBody>
      </p:sp>
      <p:sp>
        <p:nvSpPr>
          <p:cNvPr id="1072" name="Google Shape;1072;p1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Clear (Simple, Précis, Concis)</a:t>
            </a:r>
            <a:endParaRPr/>
          </a:p>
        </p:txBody>
      </p:sp>
      <p:sp>
        <p:nvSpPr>
          <p:cNvPr id="177" name="Google Shape;17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Requirements must not containt unnecessary information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i="1" lang="fr-FR"/>
              <a:t>Le système doit permettre à la scolarité de saisir une justification apportée par un étudiant en fonction de la date d’absence et de l’ajouter aux justifications d’absence pour faire en sorte que l’absence de l’étudiant ne soit pas comptée et que cela ne nuise pas à sa scolarité.</a:t>
            </a:r>
            <a:endParaRPr/>
          </a:p>
          <a:p>
            <a:pPr indent="-228600" lvl="0" marL="228600" rtl="0" algn="l">
              <a:lnSpc>
                <a:spcPct val="90000"/>
              </a:lnSpc>
              <a:spcBef>
                <a:spcPts val="1000"/>
              </a:spcBef>
              <a:spcAft>
                <a:spcPts val="0"/>
              </a:spcAft>
              <a:buClr>
                <a:schemeClr val="dk1"/>
              </a:buClr>
              <a:buSzPts val="2800"/>
              <a:buChar char="•"/>
            </a:pPr>
            <a:r>
              <a:rPr i="1" lang="fr-FR"/>
              <a:t>Le système doit permettre à la scolarité de saisir une justification d’absence apportée par un étudiant</a:t>
            </a:r>
            <a:endParaRPr i="1"/>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sz="2800">
                <a:solidFill>
                  <a:schemeClr val="dk1"/>
                </a:solidFill>
                <a:latin typeface="Calibri"/>
                <a:ea typeface="Calibri"/>
                <a:cs typeface="Calibri"/>
                <a:sym typeface="Calibri"/>
              </a:rPr>
              <a:t>A feature that allows users to access and use existing web-based resources;</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A feature that allows the system to exist in multiple different instantiations;</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A feature that allows user configuration of the system to create a specific instantiation.</a:t>
            </a:r>
            <a:endParaRPr/>
          </a:p>
        </p:txBody>
      </p:sp>
      <p:sp>
        <p:nvSpPr>
          <p:cNvPr id="1078" name="Google Shape;1078;p1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Features from the product vision</a:t>
            </a:r>
            <a:endParaRPr/>
          </a:p>
        </p:txBody>
      </p:sp>
      <p:sp>
        <p:nvSpPr>
          <p:cNvPr id="1079" name="Google Shape;1079;p1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131"/>
          <p:cNvSpPr txBox="1"/>
          <p:nvPr>
            <p:ph type="title"/>
          </p:nvPr>
        </p:nvSpPr>
        <p:spPr>
          <a:xfrm>
            <a:off x="892969" y="241102"/>
            <a:ext cx="10406063" cy="477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1406"/>
              <a:buFont typeface="Calibri"/>
              <a:buNone/>
            </a:pPr>
            <a:r>
              <a:rPr lang="fr-FR" sz="1406">
                <a:solidFill>
                  <a:srgbClr val="000000"/>
                </a:solidFill>
              </a:rPr>
              <a:t>Table 3.10 Jack’s scenario with highlighted phrases</a:t>
            </a:r>
            <a:endParaRPr/>
          </a:p>
        </p:txBody>
      </p:sp>
      <p:sp>
        <p:nvSpPr>
          <p:cNvPr id="1085" name="Google Shape;1085;p131"/>
          <p:cNvSpPr txBox="1"/>
          <p:nvPr>
            <p:ph idx="12" type="sldNum"/>
          </p:nvPr>
        </p:nvSpPr>
        <p:spPr>
          <a:xfrm>
            <a:off x="11538970" y="6500813"/>
            <a:ext cx="266078"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
        <p:nvSpPr>
          <p:cNvPr id="1086" name="Google Shape;1086;p131"/>
          <p:cNvSpPr txBox="1"/>
          <p:nvPr/>
        </p:nvSpPr>
        <p:spPr>
          <a:xfrm>
            <a:off x="2211237" y="1122363"/>
            <a:ext cx="7843335" cy="4398961"/>
          </a:xfrm>
          <a:prstGeom prst="rect">
            <a:avLst/>
          </a:prstGeom>
          <a:noFill/>
          <a:ln>
            <a:noFill/>
          </a:ln>
        </p:spPr>
        <p:txBody>
          <a:bodyPr anchorCtr="0" anchor="ctr" bIns="35700" lIns="35700" spcFirstLastPara="1" rIns="35700" wrap="square" tIns="35700">
            <a:spAutoFit/>
          </a:bodyPr>
          <a:lstStyle/>
          <a:p>
            <a:pPr indent="0" lvl="0" marL="0" marR="0" rtl="0" algn="l">
              <a:lnSpc>
                <a:spcPct val="100000"/>
              </a:lnSpc>
              <a:spcBef>
                <a:spcPts val="0"/>
              </a:spcBef>
              <a:spcAft>
                <a:spcPts val="0"/>
              </a:spcAft>
              <a:buClr>
                <a:srgbClr val="000000"/>
              </a:buClr>
              <a:buSzPts val="1406"/>
              <a:buFont typeface="Arial"/>
              <a:buNone/>
            </a:pPr>
            <a:r>
              <a:rPr b="0" i="0" lang="fr-FR" sz="1406" u="none" cap="none" strike="noStrike">
                <a:solidFill>
                  <a:schemeClr val="dk1"/>
                </a:solidFill>
                <a:latin typeface="Calibri"/>
                <a:ea typeface="Calibri"/>
                <a:cs typeface="Calibri"/>
                <a:sym typeface="Calibri"/>
              </a:rPr>
              <a:t>Jack is a primary school teacher in Ullapool, teaching P6 pupils. He has decided that a class project should be focused around the fishing industry in the area, looking at the history, development and economic impact of fishing.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6"/>
              <a:buFont typeface="Arial"/>
              <a:buNone/>
            </a:pPr>
            <a:r>
              <a:t/>
            </a:r>
            <a:endParaRPr b="0" i="0" sz="1406"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6"/>
              <a:buFont typeface="Arial"/>
              <a:buNone/>
            </a:pPr>
            <a:r>
              <a:rPr b="0" i="0" lang="fr-FR" sz="1406" u="none" cap="none" strike="noStrike">
                <a:solidFill>
                  <a:schemeClr val="dk1"/>
                </a:solidFill>
                <a:latin typeface="Calibri"/>
                <a:ea typeface="Calibri"/>
                <a:cs typeface="Calibri"/>
                <a:sym typeface="Calibri"/>
              </a:rPr>
              <a:t>As part of this, students are asked to gather and share reminiscences from relatives, use newspaper archives and collect old photographs related to fishing and fishing communities in the area. </a:t>
            </a:r>
            <a:r>
              <a:rPr b="0" i="1" lang="fr-FR" sz="1406" u="none" cap="none" strike="noStrike">
                <a:solidFill>
                  <a:schemeClr val="dk1"/>
                </a:solidFill>
                <a:latin typeface="Calibri"/>
                <a:ea typeface="Calibri"/>
                <a:cs typeface="Calibri"/>
                <a:sym typeface="Calibri"/>
              </a:rPr>
              <a:t>Students use an iLearn wiki </a:t>
            </a:r>
            <a:r>
              <a:rPr b="0" i="0" lang="fr-FR" sz="1406" u="none" cap="none" strike="noStrike">
                <a:solidFill>
                  <a:schemeClr val="dk1"/>
                </a:solidFill>
                <a:latin typeface="Calibri"/>
                <a:ea typeface="Calibri"/>
                <a:cs typeface="Calibri"/>
                <a:sym typeface="Calibri"/>
              </a:rPr>
              <a:t>to gather together fishing stories and </a:t>
            </a:r>
            <a:r>
              <a:rPr b="0" i="1" lang="fr-FR" sz="1406" u="none" cap="none" strike="noStrike">
                <a:solidFill>
                  <a:schemeClr val="dk1"/>
                </a:solidFill>
                <a:latin typeface="Calibri"/>
                <a:ea typeface="Calibri"/>
                <a:cs typeface="Calibri"/>
                <a:sym typeface="Calibri"/>
              </a:rPr>
              <a:t>SCRAN (a history archive) to access newspaper archives and photographs.</a:t>
            </a:r>
            <a:r>
              <a:rPr b="0" i="0" lang="fr-FR" sz="1406" u="none" cap="none" strike="noStrike">
                <a:solidFill>
                  <a:schemeClr val="dk1"/>
                </a:solidFill>
                <a:latin typeface="Calibri"/>
                <a:ea typeface="Calibri"/>
                <a:cs typeface="Calibri"/>
                <a:sym typeface="Calibri"/>
              </a:rPr>
              <a:t> However, Jack also needs a photo-sharing site as he wants </a:t>
            </a:r>
            <a:r>
              <a:rPr b="0" i="1" lang="fr-FR" sz="1406" u="none" cap="none" strike="noStrike">
                <a:solidFill>
                  <a:schemeClr val="dk1"/>
                </a:solidFill>
                <a:latin typeface="Calibri"/>
                <a:ea typeface="Calibri"/>
                <a:cs typeface="Calibri"/>
                <a:sym typeface="Calibri"/>
              </a:rPr>
              <a:t>pupils to take and comment on each others’ photos </a:t>
            </a:r>
            <a:r>
              <a:rPr b="0" i="0" lang="fr-FR" sz="1406" u="none" cap="none" strike="noStrike">
                <a:solidFill>
                  <a:schemeClr val="dk1"/>
                </a:solidFill>
                <a:latin typeface="Calibri"/>
                <a:ea typeface="Calibri"/>
                <a:cs typeface="Calibri"/>
                <a:sym typeface="Calibri"/>
              </a:rPr>
              <a:t>and to </a:t>
            </a:r>
            <a:r>
              <a:rPr b="0" i="1" lang="fr-FR" sz="1406" u="none" cap="none" strike="noStrike">
                <a:solidFill>
                  <a:schemeClr val="dk1"/>
                </a:solidFill>
                <a:latin typeface="Calibri"/>
                <a:ea typeface="Calibri"/>
                <a:cs typeface="Calibri"/>
                <a:sym typeface="Calibri"/>
              </a:rPr>
              <a:t>upload scans of old photographs </a:t>
            </a:r>
            <a:r>
              <a:rPr b="0" i="0" lang="fr-FR" sz="1406" u="none" cap="none" strike="noStrike">
                <a:solidFill>
                  <a:schemeClr val="dk1"/>
                </a:solidFill>
                <a:latin typeface="Calibri"/>
                <a:ea typeface="Calibri"/>
                <a:cs typeface="Calibri"/>
                <a:sym typeface="Calibri"/>
              </a:rPr>
              <a:t>that they may have in their families. He needs to be able to moderate posts with photos before they are shared, because pre-teen children can’t understand copyright and privacy issues.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6"/>
              <a:buFont typeface="Arial"/>
              <a:buNone/>
            </a:pPr>
            <a:r>
              <a:t/>
            </a:r>
            <a:endParaRPr b="0" i="0" sz="1406"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6"/>
              <a:buFont typeface="Arial"/>
              <a:buNone/>
            </a:pPr>
            <a:r>
              <a:rPr b="0" i="0" lang="fr-FR" sz="1406" u="none" cap="none" strike="noStrike">
                <a:solidFill>
                  <a:schemeClr val="dk1"/>
                </a:solidFill>
                <a:latin typeface="Calibri"/>
                <a:ea typeface="Calibri"/>
                <a:cs typeface="Calibri"/>
                <a:sym typeface="Calibri"/>
              </a:rPr>
              <a:t>Jack </a:t>
            </a:r>
            <a:r>
              <a:rPr b="0" i="1" lang="fr-FR" sz="1406" u="none" cap="none" strike="noStrike">
                <a:solidFill>
                  <a:schemeClr val="dk1"/>
                </a:solidFill>
                <a:latin typeface="Calibri"/>
                <a:ea typeface="Calibri"/>
                <a:cs typeface="Calibri"/>
                <a:sym typeface="Calibri"/>
              </a:rPr>
              <a:t>sends an email to a primary school teachers’ group</a:t>
            </a:r>
            <a:r>
              <a:rPr b="0" i="0" lang="fr-FR" sz="1406" u="none" cap="none" strike="noStrike">
                <a:solidFill>
                  <a:schemeClr val="dk1"/>
                </a:solidFill>
                <a:latin typeface="Calibri"/>
                <a:ea typeface="Calibri"/>
                <a:cs typeface="Calibri"/>
                <a:sym typeface="Calibri"/>
              </a:rPr>
              <a:t>, which he is a member of to see if anyone can recommend an appropriate system. Two teachers reply and both suggest that he uses KidsTakePics, a photo-sharing site that allows teachers to check and moderate content. As KidsTakePics </a:t>
            </a:r>
            <a:r>
              <a:rPr b="0" i="1" lang="fr-FR" sz="1406" u="none" cap="none" strike="noStrike">
                <a:solidFill>
                  <a:schemeClr val="dk1"/>
                </a:solidFill>
                <a:latin typeface="Calibri"/>
                <a:ea typeface="Calibri"/>
                <a:cs typeface="Calibri"/>
                <a:sym typeface="Calibri"/>
              </a:rPr>
              <a:t>is not integrated with the iLearn authentication service</a:t>
            </a:r>
            <a:r>
              <a:rPr b="0" i="0" lang="fr-FR" sz="1406" u="none" cap="none" strike="noStrike">
                <a:solidFill>
                  <a:schemeClr val="dk1"/>
                </a:solidFill>
                <a:latin typeface="Calibri"/>
                <a:ea typeface="Calibri"/>
                <a:cs typeface="Calibri"/>
                <a:sym typeface="Calibri"/>
              </a:rPr>
              <a:t>, he sets up a teacher and a class account with KidsTakePics.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6"/>
              <a:buFont typeface="Arial"/>
              <a:buNone/>
            </a:pPr>
            <a:r>
              <a:t/>
            </a:r>
            <a:endParaRPr b="0" i="0" sz="1406"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6"/>
              <a:buFont typeface="Arial"/>
              <a:buNone/>
            </a:pPr>
            <a:r>
              <a:rPr b="0" i="1" lang="fr-FR" sz="1406" u="none" cap="none" strike="noStrike">
                <a:solidFill>
                  <a:schemeClr val="dk1"/>
                </a:solidFill>
                <a:latin typeface="Calibri"/>
                <a:ea typeface="Calibri"/>
                <a:cs typeface="Calibri"/>
                <a:sym typeface="Calibri"/>
              </a:rPr>
              <a:t>He uses the  the iLearn setup service</a:t>
            </a:r>
            <a:r>
              <a:rPr b="0" i="0" lang="fr-FR" sz="1406" u="none" cap="none" strike="noStrike">
                <a:solidFill>
                  <a:schemeClr val="dk1"/>
                </a:solidFill>
                <a:latin typeface="Calibri"/>
                <a:ea typeface="Calibri"/>
                <a:cs typeface="Calibri"/>
                <a:sym typeface="Calibri"/>
              </a:rPr>
              <a:t> </a:t>
            </a:r>
            <a:r>
              <a:rPr b="0" i="1" lang="fr-FR" sz="1406" u="none" cap="none" strike="noStrike">
                <a:solidFill>
                  <a:schemeClr val="dk1"/>
                </a:solidFill>
                <a:latin typeface="Calibri"/>
                <a:ea typeface="Calibri"/>
                <a:cs typeface="Calibri"/>
                <a:sym typeface="Calibri"/>
              </a:rPr>
              <a:t>to add KidsTakePics to the services seen by the students </a:t>
            </a:r>
            <a:r>
              <a:rPr b="0" i="0" lang="fr-FR" sz="1406" u="none" cap="none" strike="noStrike">
                <a:solidFill>
                  <a:schemeClr val="dk1"/>
                </a:solidFill>
                <a:latin typeface="Calibri"/>
                <a:ea typeface="Calibri"/>
                <a:cs typeface="Calibri"/>
                <a:sym typeface="Calibri"/>
              </a:rPr>
              <a:t>in his class so that when they log in, they can immediately use the system to upload photos from their phones and class computers.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sz="2800">
                <a:solidFill>
                  <a:schemeClr val="dk1"/>
                </a:solidFill>
                <a:latin typeface="Calibri"/>
                <a:ea typeface="Calibri"/>
                <a:cs typeface="Calibri"/>
                <a:sym typeface="Calibri"/>
              </a:rPr>
              <a:t>A wiki for group writing.</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Access to the SCRAN history archive. This is a shared national resource that provides access to historical newspaper and magazine articles for schools and universities. </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Features to set up and access an email group.</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A feature to integrate applications with the iLearn authentication service.</a:t>
            </a:r>
            <a:endParaRPr/>
          </a:p>
        </p:txBody>
      </p:sp>
      <p:sp>
        <p:nvSpPr>
          <p:cNvPr id="1092" name="Google Shape;1092;p1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Features from Jack’s scenario</a:t>
            </a:r>
            <a:endParaRPr/>
          </a:p>
        </p:txBody>
      </p:sp>
      <p:sp>
        <p:nvSpPr>
          <p:cNvPr id="1093" name="Google Shape;1093;p1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1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sz="2800">
                <a:solidFill>
                  <a:schemeClr val="dk1"/>
                </a:solidFill>
                <a:latin typeface="Calibri"/>
                <a:ea typeface="Calibri"/>
                <a:cs typeface="Calibri"/>
                <a:sym typeface="Calibri"/>
              </a:rPr>
              <a:t>The output of the feature identification process should be a list of features that you use for designing and implementing your product. </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There is no need to go into a lot of detail about the features at this stage. You add detail when you are implementing the feature. </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You can describe features using a standard input-action-output template by using structured narrative descriptions or by a set of user stories.</a:t>
            </a:r>
            <a:endParaRPr/>
          </a:p>
        </p:txBody>
      </p:sp>
      <p:sp>
        <p:nvSpPr>
          <p:cNvPr id="1099" name="Google Shape;1099;p1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The feature list</a:t>
            </a:r>
            <a:endParaRPr/>
          </a:p>
        </p:txBody>
      </p:sp>
      <p:sp>
        <p:nvSpPr>
          <p:cNvPr id="1100" name="Google Shape;1100;p1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34"/>
          <p:cNvSpPr txBox="1"/>
          <p:nvPr>
            <p:ph type="title"/>
          </p:nvPr>
        </p:nvSpPr>
        <p:spPr>
          <a:xfrm>
            <a:off x="892969" y="241102"/>
            <a:ext cx="10406063" cy="477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1406"/>
              <a:buFont typeface="Calibri"/>
              <a:buNone/>
            </a:pPr>
            <a:r>
              <a:rPr lang="fr-FR" sz="1406">
                <a:solidFill>
                  <a:srgbClr val="000000"/>
                </a:solidFill>
              </a:rPr>
              <a:t>Figure 3.11 The iLearn authentication feature</a:t>
            </a:r>
            <a:endParaRPr/>
          </a:p>
        </p:txBody>
      </p:sp>
      <p:sp>
        <p:nvSpPr>
          <p:cNvPr id="1106" name="Google Shape;1106;p134"/>
          <p:cNvSpPr txBox="1"/>
          <p:nvPr>
            <p:ph idx="12" type="sldNum"/>
          </p:nvPr>
        </p:nvSpPr>
        <p:spPr>
          <a:xfrm>
            <a:off x="11538970" y="6500813"/>
            <a:ext cx="266078"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pic>
        <p:nvPicPr>
          <p:cNvPr id="1107" name="Google Shape;1107;p134"/>
          <p:cNvPicPr preferRelativeResize="0"/>
          <p:nvPr/>
        </p:nvPicPr>
        <p:blipFill rotWithShape="1">
          <a:blip r:embed="rId3">
            <a:alphaModFix/>
          </a:blip>
          <a:srcRect b="44865" l="7847" r="5633" t="9962"/>
          <a:stretch/>
        </p:blipFill>
        <p:spPr>
          <a:xfrm>
            <a:off x="2193727" y="718212"/>
            <a:ext cx="8078439" cy="6024127"/>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1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75000"/>
              <a:buChar char="•"/>
            </a:pPr>
            <a:r>
              <a:rPr b="1" i="1" lang="fr-FR"/>
              <a:t>Description</a:t>
            </a:r>
            <a:br>
              <a:rPr lang="fr-FR" sz="2112"/>
            </a:br>
            <a:r>
              <a:rPr lang="fr-FR" sz="2112"/>
              <a:t>As a system manager, I want to create and configure an iLearn environment by adding and removing services to/from that environment so that I can create environments for specific purposes. </a:t>
            </a:r>
            <a:endParaRPr/>
          </a:p>
          <a:p>
            <a:pPr indent="-228612" lvl="0" marL="228600" rtl="0" algn="l">
              <a:lnSpc>
                <a:spcPct val="90000"/>
              </a:lnSpc>
              <a:spcBef>
                <a:spcPts val="1828"/>
              </a:spcBef>
              <a:spcAft>
                <a:spcPts val="0"/>
              </a:spcAft>
              <a:buClr>
                <a:schemeClr val="dk1"/>
              </a:buClr>
              <a:buSzPct val="100000"/>
              <a:buChar char="•"/>
            </a:pPr>
            <a:r>
              <a:rPr lang="fr-FR" sz="2112"/>
              <a:t>As a system manager, I want to set up sub-environments that include a subset of services that are included in another environment. </a:t>
            </a:r>
            <a:endParaRPr/>
          </a:p>
          <a:p>
            <a:pPr indent="-228612" lvl="0" marL="228600" rtl="0" algn="l">
              <a:lnSpc>
                <a:spcPct val="90000"/>
              </a:lnSpc>
              <a:spcBef>
                <a:spcPts val="1828"/>
              </a:spcBef>
              <a:spcAft>
                <a:spcPts val="0"/>
              </a:spcAft>
              <a:buClr>
                <a:schemeClr val="dk1"/>
              </a:buClr>
              <a:buSzPct val="100000"/>
              <a:buChar char="•"/>
            </a:pPr>
            <a:r>
              <a:rPr lang="fr-FR" sz="2112"/>
              <a:t>As a system manager, I want to assign administrators to created environments. </a:t>
            </a:r>
            <a:endParaRPr/>
          </a:p>
          <a:p>
            <a:pPr indent="-228612" lvl="0" marL="228600" rtl="0" algn="l">
              <a:lnSpc>
                <a:spcPct val="90000"/>
              </a:lnSpc>
              <a:spcBef>
                <a:spcPts val="1828"/>
              </a:spcBef>
              <a:spcAft>
                <a:spcPts val="0"/>
              </a:spcAft>
              <a:buClr>
                <a:schemeClr val="dk1"/>
              </a:buClr>
              <a:buSzPct val="100000"/>
              <a:buChar char="•"/>
            </a:pPr>
            <a:r>
              <a:rPr lang="fr-FR" sz="2112"/>
              <a:t>As a system manager, I want to limit the rights of environment administrators so that they cannot accidentally or deliberately disrupt the operation of key services. </a:t>
            </a:r>
            <a:endParaRPr/>
          </a:p>
          <a:p>
            <a:pPr indent="-228612" lvl="0" marL="228600" rtl="0" algn="l">
              <a:lnSpc>
                <a:spcPct val="90000"/>
              </a:lnSpc>
              <a:spcBef>
                <a:spcPts val="1828"/>
              </a:spcBef>
              <a:spcAft>
                <a:spcPts val="0"/>
              </a:spcAft>
              <a:buClr>
                <a:schemeClr val="dk1"/>
              </a:buClr>
              <a:buSzPct val="100000"/>
              <a:buChar char="•"/>
            </a:pPr>
            <a:r>
              <a:rPr lang="fr-FR" sz="2112"/>
              <a:t>As a teacher, I want to be able to add services that are not integrated with the iLearn authentication system. </a:t>
            </a:r>
            <a:endParaRPr/>
          </a:p>
          <a:p>
            <a:pPr indent="-228600" lvl="0" marL="228600" rtl="0" algn="l">
              <a:lnSpc>
                <a:spcPct val="90000"/>
              </a:lnSpc>
              <a:spcBef>
                <a:spcPts val="1828"/>
              </a:spcBef>
              <a:spcAft>
                <a:spcPts val="0"/>
              </a:spcAft>
              <a:buClr>
                <a:schemeClr val="dk1"/>
              </a:buClr>
              <a:buSzPct val="75000"/>
              <a:buChar char="•"/>
            </a:pPr>
            <a:r>
              <a:rPr b="1" i="1" lang="fr-FR"/>
              <a:t>Constraints</a:t>
            </a:r>
            <a:br>
              <a:rPr lang="fr-FR" sz="2112"/>
            </a:br>
            <a:r>
              <a:rPr lang="fr-FR" sz="2112"/>
              <a:t>The use of some tools may be limited for license reasons so there may be a need to access license management tools during configuration.</a:t>
            </a:r>
            <a:endParaRPr/>
          </a:p>
          <a:p>
            <a:pPr indent="-228600" lvl="0" marL="228600" rtl="0" algn="l">
              <a:lnSpc>
                <a:spcPct val="90000"/>
              </a:lnSpc>
              <a:spcBef>
                <a:spcPts val="1828"/>
              </a:spcBef>
              <a:spcAft>
                <a:spcPts val="0"/>
              </a:spcAft>
              <a:buClr>
                <a:schemeClr val="dk1"/>
              </a:buClr>
              <a:buSzPct val="75000"/>
              <a:buChar char="•"/>
            </a:pPr>
            <a:r>
              <a:rPr b="1" i="1" lang="fr-FR"/>
              <a:t>Comments</a:t>
            </a:r>
            <a:br>
              <a:rPr lang="fr-FR" sz="2112"/>
            </a:br>
            <a:r>
              <a:rPr lang="fr-FR" sz="2112"/>
              <a:t>Based on Elena’s and Jack’s scenarios </a:t>
            </a:r>
            <a:endParaRPr/>
          </a:p>
        </p:txBody>
      </p:sp>
      <p:sp>
        <p:nvSpPr>
          <p:cNvPr id="1113" name="Google Shape;1113;p1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Table 3.11 Feature description using user stories</a:t>
            </a:r>
            <a:endParaRPr/>
          </a:p>
        </p:txBody>
      </p:sp>
      <p:sp>
        <p:nvSpPr>
          <p:cNvPr id="1114" name="Google Shape;1114;p1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1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fr-FR" sz="2800">
                <a:solidFill>
                  <a:schemeClr val="dk1"/>
                </a:solidFill>
                <a:latin typeface="Calibri"/>
                <a:ea typeface="Calibri"/>
                <a:cs typeface="Calibri"/>
                <a:sym typeface="Calibri"/>
              </a:rPr>
              <a:t>Scenarios and user stories should always be your starting point for identifying product features. </a:t>
            </a:r>
            <a:endParaRPr/>
          </a:p>
          <a:p>
            <a:pPr indent="-228600" lvl="1" marL="685800" rtl="0" algn="l">
              <a:lnSpc>
                <a:spcPct val="90000"/>
              </a:lnSpc>
              <a:spcBef>
                <a:spcPts val="500"/>
              </a:spcBef>
              <a:spcAft>
                <a:spcPts val="0"/>
              </a:spcAft>
              <a:buClr>
                <a:schemeClr val="dk1"/>
              </a:buClr>
              <a:buSzPct val="100000"/>
              <a:buChar char="•"/>
            </a:pPr>
            <a:r>
              <a:rPr lang="fr-FR" sz="2400">
                <a:solidFill>
                  <a:schemeClr val="dk1"/>
                </a:solidFill>
                <a:latin typeface="Calibri"/>
                <a:ea typeface="Calibri"/>
                <a:cs typeface="Calibri"/>
                <a:sym typeface="Calibri"/>
              </a:rPr>
              <a:t>Scenarios tell you how users work at the moment. They don’t show how they might change their way of working if they had the right software to support them. </a:t>
            </a:r>
            <a:endParaRPr/>
          </a:p>
          <a:p>
            <a:pPr indent="-228600" lvl="1" marL="685800" rtl="0" algn="l">
              <a:lnSpc>
                <a:spcPct val="90000"/>
              </a:lnSpc>
              <a:spcBef>
                <a:spcPts val="500"/>
              </a:spcBef>
              <a:spcAft>
                <a:spcPts val="0"/>
              </a:spcAft>
              <a:buClr>
                <a:schemeClr val="dk1"/>
              </a:buClr>
              <a:buSzPct val="100000"/>
              <a:buChar char="•"/>
            </a:pPr>
            <a:r>
              <a:rPr lang="fr-FR" sz="2400">
                <a:solidFill>
                  <a:schemeClr val="dk1"/>
                </a:solidFill>
                <a:latin typeface="Calibri"/>
                <a:ea typeface="Calibri"/>
                <a:cs typeface="Calibri"/>
                <a:sym typeface="Calibri"/>
              </a:rPr>
              <a:t>Stories and scenarios are ‘tools for thinking’ and they help you gain an understanding of how your software might be used. You can identify a feature set from stories and scenarios.</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User research, on its own, rarely helps you innovate and invent new ways of working. </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You should also think creatively about alternative or additional features that help users to work more efficiently or to do things differently. </a:t>
            </a:r>
            <a:endParaRPr/>
          </a:p>
        </p:txBody>
      </p:sp>
      <p:sp>
        <p:nvSpPr>
          <p:cNvPr id="1120" name="Google Shape;1120;p1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Innovation and feature identification</a:t>
            </a:r>
            <a:endParaRPr/>
          </a:p>
        </p:txBody>
      </p:sp>
      <p:sp>
        <p:nvSpPr>
          <p:cNvPr id="1121" name="Google Shape;1121;p1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137"/>
          <p:cNvSpPr txBox="1"/>
          <p:nvPr>
            <p:ph idx="1" type="body"/>
          </p:nvPr>
        </p:nvSpPr>
        <p:spPr>
          <a:xfrm>
            <a:off x="1927214" y="1175370"/>
            <a:ext cx="8337573" cy="5060552"/>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fr-FR" sz="2800">
                <a:solidFill>
                  <a:schemeClr val="dk1"/>
                </a:solidFill>
                <a:latin typeface="Calibri"/>
                <a:ea typeface="Calibri"/>
                <a:cs typeface="Calibri"/>
                <a:sym typeface="Calibri"/>
              </a:rPr>
              <a:t>A software product feature is a fragment of functionality that implements something that a user may need or want when using the product.</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The first stage of product development is to identify the list of product features in which you identify each feature and give a brief description of its functionality.</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Personas are ‘imagined users’ where you create a character portrait of a type of user that you think might use your product. </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A persona description should ‘paint a picture’ of a typical product user. It should describe their educational background, technology experience and why they might want to use your product. </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A scenario is a narrative that describes a situation where a user is accessing product features to do something that they want to do. </a:t>
            </a:r>
            <a:endParaRPr/>
          </a:p>
        </p:txBody>
      </p:sp>
      <p:sp>
        <p:nvSpPr>
          <p:cNvPr id="1127" name="Google Shape;1127;p137"/>
          <p:cNvSpPr txBox="1"/>
          <p:nvPr>
            <p:ph type="title"/>
          </p:nvPr>
        </p:nvSpPr>
        <p:spPr>
          <a:xfrm>
            <a:off x="1876391" y="294680"/>
            <a:ext cx="8227661" cy="8195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Key points 1</a:t>
            </a:r>
            <a:endParaRPr/>
          </a:p>
        </p:txBody>
      </p:sp>
      <p:sp>
        <p:nvSpPr>
          <p:cNvPr id="1128" name="Google Shape;1128;p1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1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fr-FR" sz="2800">
                <a:solidFill>
                  <a:schemeClr val="dk1"/>
                </a:solidFill>
                <a:latin typeface="Calibri"/>
                <a:ea typeface="Calibri"/>
                <a:cs typeface="Calibri"/>
                <a:sym typeface="Calibri"/>
              </a:rPr>
              <a:t>Scenarios should always be written from the user’s perspective and should be based on identified personas or real users. </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User stories are finer-grain narratives that set out, in a structured way, something that a user wants from a software system. </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User stories may be used as a way of extending and adding detail to a scenario or as part of the description of system features.</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The key influences in feature identification and design are user research, domain knowledge, product knowledge, and technology knowledge.</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You can identify features from scenarios and stories by highlighting user actions in these narratives and thinking about the features that you need to support these actions.</a:t>
            </a:r>
            <a:endParaRPr/>
          </a:p>
        </p:txBody>
      </p:sp>
      <p:sp>
        <p:nvSpPr>
          <p:cNvPr id="1134" name="Google Shape;1134;p1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Key points 2</a:t>
            </a:r>
            <a:endParaRPr/>
          </a:p>
        </p:txBody>
      </p:sp>
      <p:sp>
        <p:nvSpPr>
          <p:cNvPr id="1135" name="Google Shape;1135;p1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Correct</a:t>
            </a:r>
            <a:endParaRPr/>
          </a:p>
        </p:txBody>
      </p:sp>
      <p:sp>
        <p:nvSpPr>
          <p:cNvPr id="183" name="Google Shape;18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If a requirement contains facts, they must be true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i="1" lang="fr-FR"/>
              <a:t>Une TVA de 20% doit être ajoutée au montant de la facture</a:t>
            </a:r>
            <a:endParaRPr i="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Understandable</a:t>
            </a:r>
            <a:endParaRPr/>
          </a:p>
        </p:txBody>
      </p:sp>
      <p:sp>
        <p:nvSpPr>
          <p:cNvPr id="189" name="Google Shape;18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Requirements must be grammatically correct and written in a consistent style</a:t>
            </a:r>
            <a:endParaRPr/>
          </a:p>
          <a:p>
            <a:pPr indent="-228600" lvl="0" marL="228600" rtl="0" algn="l">
              <a:lnSpc>
                <a:spcPct val="90000"/>
              </a:lnSpc>
              <a:spcBef>
                <a:spcPts val="1000"/>
              </a:spcBef>
              <a:spcAft>
                <a:spcPts val="0"/>
              </a:spcAft>
              <a:buClr>
                <a:schemeClr val="dk1"/>
              </a:buClr>
              <a:buSzPts val="2800"/>
              <a:buChar char="•"/>
            </a:pPr>
            <a:r>
              <a:rPr i="1" lang="fr-FR"/>
              <a:t>Le système doit permettre aux membres bar de faire des modications des comptes clients notamment changer un compte de categorie.</a:t>
            </a:r>
            <a:endParaRPr/>
          </a:p>
          <a:p>
            <a:pPr indent="-228600" lvl="0" marL="228600" rtl="0" algn="l">
              <a:lnSpc>
                <a:spcPct val="90000"/>
              </a:lnSpc>
              <a:spcBef>
                <a:spcPts val="1000"/>
              </a:spcBef>
              <a:spcAft>
                <a:spcPts val="0"/>
              </a:spcAft>
              <a:buClr>
                <a:schemeClr val="dk1"/>
              </a:buClr>
              <a:buSzPts val="2800"/>
              <a:buChar char="•"/>
            </a:pPr>
            <a:r>
              <a:rPr i="1" lang="fr-FR"/>
              <a:t>Il faut pouvoir choisir parmi de nombreux produits</a:t>
            </a:r>
            <a:endParaRPr/>
          </a:p>
          <a:p>
            <a:pPr indent="-50800" lvl="0" marL="228600" rtl="0" algn="l">
              <a:lnSpc>
                <a:spcPct val="90000"/>
              </a:lnSpc>
              <a:spcBef>
                <a:spcPts val="1000"/>
              </a:spcBef>
              <a:spcAft>
                <a:spcPts val="0"/>
              </a:spcAft>
              <a:buClr>
                <a:schemeClr val="dk1"/>
              </a:buClr>
              <a:buSzPts val="2800"/>
              <a:buNone/>
            </a:pPr>
            <a:r>
              <a:t/>
            </a:r>
            <a:endParaRPr i="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Feasible</a:t>
            </a:r>
            <a:endParaRPr/>
          </a:p>
        </p:txBody>
      </p:sp>
      <p:sp>
        <p:nvSpPr>
          <p:cNvPr id="195" name="Google Shape;195;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The requirement must be doable within the constraints of the project (time, money, resources)</a:t>
            </a:r>
            <a:endParaRPr/>
          </a:p>
          <a:p>
            <a:pPr indent="-228600" lvl="0" marL="228600" rtl="0" algn="l">
              <a:lnSpc>
                <a:spcPct val="90000"/>
              </a:lnSpc>
              <a:spcBef>
                <a:spcPts val="1000"/>
              </a:spcBef>
              <a:spcAft>
                <a:spcPts val="0"/>
              </a:spcAft>
              <a:buClr>
                <a:schemeClr val="dk1"/>
              </a:buClr>
              <a:buSzPts val="2800"/>
              <a:buChar char="•"/>
            </a:pPr>
            <a:r>
              <a:rPr i="1" lang="fr-FR"/>
              <a:t>Le système doit permettre  l’authentification des utilisateurs par reconnaissance faciale</a:t>
            </a:r>
            <a:endParaRPr i="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Independent</a:t>
            </a:r>
            <a:endParaRPr/>
          </a:p>
        </p:txBody>
      </p:sp>
      <p:sp>
        <p:nvSpPr>
          <p:cNvPr id="201" name="Google Shape;20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To understand the requirement, there should not be a need to know any other requirement:</a:t>
            </a:r>
            <a:endParaRPr/>
          </a:p>
          <a:p>
            <a:pPr indent="-228600" lvl="0" marL="228600" rtl="0" algn="l">
              <a:lnSpc>
                <a:spcPct val="90000"/>
              </a:lnSpc>
              <a:spcBef>
                <a:spcPts val="1000"/>
              </a:spcBef>
              <a:spcAft>
                <a:spcPts val="0"/>
              </a:spcAft>
              <a:buClr>
                <a:schemeClr val="dk1"/>
              </a:buClr>
              <a:buSzPts val="2800"/>
              <a:buChar char="•"/>
            </a:pPr>
            <a:r>
              <a:rPr i="1" lang="fr-FR"/>
              <a:t>Le système permet à un utilisateur d’ajouter un produit à la commande dans une quantité donnée</a:t>
            </a:r>
            <a:endParaRPr i="1"/>
          </a:p>
          <a:p>
            <a:pPr indent="-228600" lvl="0" marL="228600" rtl="0" algn="l">
              <a:lnSpc>
                <a:spcPct val="90000"/>
              </a:lnSpc>
              <a:spcBef>
                <a:spcPts val="1000"/>
              </a:spcBef>
              <a:spcAft>
                <a:spcPts val="0"/>
              </a:spcAft>
              <a:buClr>
                <a:schemeClr val="dk1"/>
              </a:buClr>
              <a:buSzPts val="2800"/>
              <a:buChar char="•"/>
            </a:pPr>
            <a:r>
              <a:rPr i="1" lang="fr-FR"/>
              <a:t>Le montant de la commande est calculé au fur et à mesure.</a:t>
            </a:r>
            <a:endParaRPr i="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Atomic</a:t>
            </a:r>
            <a:endParaRPr/>
          </a:p>
        </p:txBody>
      </p:sp>
      <p:sp>
        <p:nvSpPr>
          <p:cNvPr id="207" name="Google Shape;20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The requirement should contain a single traceable element:</a:t>
            </a:r>
            <a:endParaRPr/>
          </a:p>
          <a:p>
            <a:pPr indent="-228600" lvl="0" marL="228600" rtl="0" algn="l">
              <a:lnSpc>
                <a:spcPct val="90000"/>
              </a:lnSpc>
              <a:spcBef>
                <a:spcPts val="1000"/>
              </a:spcBef>
              <a:spcAft>
                <a:spcPts val="0"/>
              </a:spcAft>
              <a:buClr>
                <a:schemeClr val="dk1"/>
              </a:buClr>
              <a:buSzPts val="2800"/>
              <a:buChar char="•"/>
            </a:pPr>
            <a:r>
              <a:rPr i="1" lang="fr-FR"/>
              <a:t>Le système permet au responsible du bar de gérer les stocks</a:t>
            </a:r>
            <a:endParaRPr i="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Necessary</a:t>
            </a:r>
            <a:endParaRPr/>
          </a:p>
        </p:txBody>
      </p:sp>
      <p:sp>
        <p:nvSpPr>
          <p:cNvPr id="213" name="Google Shape;21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A requirement is unnecessary if</a:t>
            </a:r>
            <a:endParaRPr/>
          </a:p>
          <a:p>
            <a:pPr indent="-228600" lvl="1" marL="685800" rtl="0" algn="l">
              <a:lnSpc>
                <a:spcPct val="90000"/>
              </a:lnSpc>
              <a:spcBef>
                <a:spcPts val="500"/>
              </a:spcBef>
              <a:spcAft>
                <a:spcPts val="0"/>
              </a:spcAft>
              <a:buClr>
                <a:schemeClr val="dk1"/>
              </a:buClr>
              <a:buSzPts val="2400"/>
              <a:buChar char="•"/>
            </a:pPr>
            <a:r>
              <a:rPr lang="fr-FR"/>
              <a:t>None of the stakeholders needs the requirement.</a:t>
            </a:r>
            <a:endParaRPr/>
          </a:p>
          <a:p>
            <a:pPr indent="-228600" lvl="1" marL="685800" rtl="0" algn="l">
              <a:lnSpc>
                <a:spcPct val="90000"/>
              </a:lnSpc>
              <a:spcBef>
                <a:spcPts val="500"/>
              </a:spcBef>
              <a:spcAft>
                <a:spcPts val="0"/>
              </a:spcAft>
              <a:buClr>
                <a:schemeClr val="dk1"/>
              </a:buClr>
              <a:buSzPts val="2400"/>
              <a:buChar char="•"/>
            </a:pPr>
            <a:r>
              <a:rPr lang="fr-FR"/>
              <a:t>or</a:t>
            </a:r>
            <a:endParaRPr/>
          </a:p>
          <a:p>
            <a:pPr indent="-228600" lvl="1" marL="685800" rtl="0" algn="l">
              <a:lnSpc>
                <a:spcPct val="90000"/>
              </a:lnSpc>
              <a:spcBef>
                <a:spcPts val="500"/>
              </a:spcBef>
              <a:spcAft>
                <a:spcPts val="0"/>
              </a:spcAft>
              <a:buClr>
                <a:schemeClr val="dk1"/>
              </a:buClr>
              <a:buSzPts val="2400"/>
              <a:buChar char="•"/>
            </a:pPr>
            <a:r>
              <a:rPr lang="fr-FR"/>
              <a:t>Removing the requirement will not affect the system.</a:t>
            </a:r>
            <a:endParaRPr/>
          </a:p>
          <a:p>
            <a:pPr indent="-228600" lvl="0" marL="228600" rtl="0" algn="l">
              <a:lnSpc>
                <a:spcPct val="90000"/>
              </a:lnSpc>
              <a:spcBef>
                <a:spcPts val="1000"/>
              </a:spcBef>
              <a:spcAft>
                <a:spcPts val="0"/>
              </a:spcAft>
              <a:buClr>
                <a:schemeClr val="dk1"/>
              </a:buClr>
              <a:buSzPts val="2800"/>
              <a:buChar char="•"/>
            </a:pPr>
            <a:r>
              <a:rPr lang="fr-FR"/>
              <a:t>Le système doit permettre à un client du bar d’envoyer des messages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Sources</a:t>
            </a:r>
            <a:endParaRPr/>
          </a:p>
        </p:txBody>
      </p:sp>
      <p:sp>
        <p:nvSpPr>
          <p:cNvPr id="104" name="Google Shape;104;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Software Engineering 10 - Ian Sommerville - Pearson</a:t>
            </a:r>
            <a:endParaRPr b="0"/>
          </a:p>
          <a:p>
            <a:pPr indent="-228600" lvl="0" marL="228600" rtl="0" algn="l">
              <a:lnSpc>
                <a:spcPct val="90000"/>
              </a:lnSpc>
              <a:spcBef>
                <a:spcPts val="1000"/>
              </a:spcBef>
              <a:spcAft>
                <a:spcPts val="0"/>
              </a:spcAft>
              <a:buClr>
                <a:schemeClr val="dk1"/>
              </a:buClr>
              <a:buSzPts val="2800"/>
              <a:buChar char="•"/>
            </a:pPr>
            <a:r>
              <a:rPr lang="fr-FR"/>
              <a:t>Applying UML and Patterns - Craig Larman</a:t>
            </a:r>
            <a:endParaRPr/>
          </a:p>
          <a:p>
            <a:pPr indent="-228600" lvl="0" marL="228600" rtl="0" algn="l">
              <a:lnSpc>
                <a:spcPct val="90000"/>
              </a:lnSpc>
              <a:spcBef>
                <a:spcPts val="1000"/>
              </a:spcBef>
              <a:spcAft>
                <a:spcPts val="0"/>
              </a:spcAft>
              <a:buClr>
                <a:schemeClr val="dk1"/>
              </a:buClr>
              <a:buSzPts val="2800"/>
              <a:buChar char="•"/>
            </a:pPr>
            <a:r>
              <a:rPr lang="fr-FR"/>
              <a:t>Software Requirements (Third Edition) - Wiegers and Beatty</a:t>
            </a:r>
            <a:endParaRPr/>
          </a:p>
          <a:p>
            <a:pPr indent="-228600" lvl="0" marL="228600" rtl="0" algn="l">
              <a:lnSpc>
                <a:spcPct val="90000"/>
              </a:lnSpc>
              <a:spcBef>
                <a:spcPts val="1000"/>
              </a:spcBef>
              <a:spcAft>
                <a:spcPts val="0"/>
              </a:spcAft>
              <a:buClr>
                <a:schemeClr val="dk1"/>
              </a:buClr>
              <a:buSzPts val="2800"/>
              <a:buChar char="•"/>
            </a:pPr>
            <a:r>
              <a:rPr lang="fr-FR"/>
              <a:t>Requirement Engineering – Dick, Hull and Jackson 2017 - Springer </a:t>
            </a:r>
            <a:endParaRPr b="0"/>
          </a:p>
          <a:p>
            <a:pPr indent="0" lvl="0" marL="0" rtl="0" algn="l">
              <a:lnSpc>
                <a:spcPct val="90000"/>
              </a:lnSpc>
              <a:spcBef>
                <a:spcPts val="1000"/>
              </a:spcBef>
              <a:spcAft>
                <a:spcPts val="0"/>
              </a:spcAft>
              <a:buClr>
                <a:schemeClr val="dk1"/>
              </a:buClr>
              <a:buSzPts val="2800"/>
              <a:buNone/>
            </a:pPr>
            <a:br>
              <a:rPr lang="fr-FR"/>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Implementation-Free</a:t>
            </a:r>
            <a:endParaRPr/>
          </a:p>
        </p:txBody>
      </p:sp>
      <p:sp>
        <p:nvSpPr>
          <p:cNvPr id="219" name="Google Shape;21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Requirements should not contain unnecessary design and implementation information:</a:t>
            </a:r>
            <a:endParaRPr/>
          </a:p>
          <a:p>
            <a:pPr indent="-228600" lvl="0" marL="228600" rtl="0" algn="l">
              <a:lnSpc>
                <a:spcPct val="90000"/>
              </a:lnSpc>
              <a:spcBef>
                <a:spcPts val="1000"/>
              </a:spcBef>
              <a:spcAft>
                <a:spcPts val="0"/>
              </a:spcAft>
              <a:buClr>
                <a:schemeClr val="dk1"/>
              </a:buClr>
              <a:buSzPts val="2800"/>
              <a:buChar char="•"/>
            </a:pPr>
            <a:r>
              <a:rPr lang="fr-FR"/>
              <a:t>Le système doit stocker les informations dans un fichier csv</a:t>
            </a:r>
            <a:br>
              <a:rPr lang="fr-FR"/>
            </a:b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Consistent</a:t>
            </a:r>
            <a:endParaRPr/>
          </a:p>
        </p:txBody>
      </p:sp>
      <p:sp>
        <p:nvSpPr>
          <p:cNvPr id="225" name="Google Shape;22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There should not be any conflicts between the requirements. Conflicts may be direct or indirect. Direct conflicts occur when, in the same situation, different behavior is expected:</a:t>
            </a:r>
            <a:endParaRPr/>
          </a:p>
          <a:p>
            <a:pPr indent="-228600" lvl="0" marL="228600" rtl="0" algn="l">
              <a:lnSpc>
                <a:spcPct val="90000"/>
              </a:lnSpc>
              <a:spcBef>
                <a:spcPts val="1000"/>
              </a:spcBef>
              <a:spcAft>
                <a:spcPts val="0"/>
              </a:spcAft>
              <a:buClr>
                <a:schemeClr val="dk1"/>
              </a:buClr>
              <a:buSzPts val="2800"/>
              <a:buChar char="•"/>
            </a:pPr>
            <a:r>
              <a:rPr i="1" lang="fr-FR"/>
              <a:t>Le système doit permettre de changer sa commande à tout moment</a:t>
            </a:r>
            <a:endParaRPr/>
          </a:p>
          <a:p>
            <a:pPr indent="-228600" lvl="0" marL="228600" rtl="0" algn="l">
              <a:lnSpc>
                <a:spcPct val="90000"/>
              </a:lnSpc>
              <a:spcBef>
                <a:spcPts val="1000"/>
              </a:spcBef>
              <a:spcAft>
                <a:spcPts val="0"/>
              </a:spcAft>
              <a:buClr>
                <a:schemeClr val="dk1"/>
              </a:buClr>
              <a:buSzPts val="2800"/>
              <a:buChar char="•"/>
            </a:pPr>
            <a:r>
              <a:rPr i="1" lang="fr-FR"/>
              <a:t>Le système doit permettre au Barman de valider une commande. Une fois validée elle ne peut plus être modifiée</a:t>
            </a:r>
            <a:endParaRPr i="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Non-Redundant</a:t>
            </a:r>
            <a:endParaRPr/>
          </a:p>
        </p:txBody>
      </p:sp>
      <p:sp>
        <p:nvSpPr>
          <p:cNvPr id="231" name="Google Shape;23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Each requirement should be expressed only once and should not overlap with another requirement:</a:t>
            </a:r>
            <a:endParaRPr/>
          </a:p>
          <a:p>
            <a:pPr indent="-228600" lvl="0" marL="228600" rtl="0" algn="l">
              <a:lnSpc>
                <a:spcPct val="90000"/>
              </a:lnSpc>
              <a:spcBef>
                <a:spcPts val="1000"/>
              </a:spcBef>
              <a:spcAft>
                <a:spcPts val="0"/>
              </a:spcAft>
              <a:buClr>
                <a:schemeClr val="dk1"/>
              </a:buClr>
              <a:buSzPts val="2800"/>
              <a:buChar char="•"/>
            </a:pPr>
            <a:r>
              <a:rPr lang="fr-FR"/>
              <a:t>Le système doit permettre au trésorier de changer les prix des produits</a:t>
            </a:r>
            <a:endParaRPr/>
          </a:p>
          <a:p>
            <a:pPr indent="-228600" lvl="0" marL="228600" rtl="0" algn="l">
              <a:lnSpc>
                <a:spcPct val="90000"/>
              </a:lnSpc>
              <a:spcBef>
                <a:spcPts val="1000"/>
              </a:spcBef>
              <a:spcAft>
                <a:spcPts val="0"/>
              </a:spcAft>
              <a:buClr>
                <a:schemeClr val="dk1"/>
              </a:buClr>
              <a:buSzPts val="2800"/>
              <a:buChar char="•"/>
            </a:pPr>
            <a:r>
              <a:rPr lang="fr-FR"/>
              <a:t>Le système permet au trésorier de mettre à jour le prix des produits lors de la reception de commandes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Complete</a:t>
            </a:r>
            <a:endParaRPr/>
          </a:p>
        </p:txBody>
      </p:sp>
      <p:sp>
        <p:nvSpPr>
          <p:cNvPr id="237" name="Google Shape;23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A requirement should be specified for all conditions that can occur:</a:t>
            </a:r>
            <a:endParaRPr/>
          </a:p>
          <a:p>
            <a:pPr indent="-228600" lvl="0" marL="228600" rtl="0" algn="l">
              <a:lnSpc>
                <a:spcPct val="90000"/>
              </a:lnSpc>
              <a:spcBef>
                <a:spcPts val="1000"/>
              </a:spcBef>
              <a:spcAft>
                <a:spcPts val="0"/>
              </a:spcAft>
              <a:buClr>
                <a:schemeClr val="dk1"/>
              </a:buClr>
              <a:buSzPts val="2800"/>
              <a:buChar char="•"/>
            </a:pPr>
            <a:r>
              <a:rPr i="1" lang="fr-FR"/>
              <a:t>Le système doit permettre aux responsables du bar de valider une</a:t>
            </a:r>
            <a:endParaRPr/>
          </a:p>
          <a:p>
            <a:pPr indent="0" lvl="0" marL="0" rtl="0" algn="l">
              <a:lnSpc>
                <a:spcPct val="90000"/>
              </a:lnSpc>
              <a:spcBef>
                <a:spcPts val="1000"/>
              </a:spcBef>
              <a:spcAft>
                <a:spcPts val="0"/>
              </a:spcAft>
              <a:buClr>
                <a:schemeClr val="dk1"/>
              </a:buClr>
              <a:buSzPts val="2800"/>
              <a:buNone/>
            </a:pPr>
            <a:r>
              <a:rPr i="1" lang="fr-FR"/>
              <a:t>commande servie au fur et a mesure.</a:t>
            </a:r>
            <a:br>
              <a:rPr i="1" lang="fr-FR"/>
            </a:br>
            <a:endParaRPr i="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Stakeholders</a:t>
            </a:r>
            <a:endParaRPr/>
          </a:p>
        </p:txBody>
      </p:sp>
      <p:sp>
        <p:nvSpPr>
          <p:cNvPr id="243" name="Google Shape;24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Any person or organization who is affected by the system in some way and so who has a legitimate interest, direct or indirect</a:t>
            </a:r>
            <a:endParaRPr/>
          </a:p>
          <a:p>
            <a:pPr indent="-228600" lvl="0" marL="228600" rtl="0" algn="l">
              <a:lnSpc>
                <a:spcPct val="90000"/>
              </a:lnSpc>
              <a:spcBef>
                <a:spcPts val="1000"/>
              </a:spcBef>
              <a:spcAft>
                <a:spcPts val="0"/>
              </a:spcAft>
              <a:buClr>
                <a:schemeClr val="dk1"/>
              </a:buClr>
              <a:buSzPts val="2800"/>
              <a:buChar char="•"/>
            </a:pPr>
            <a:r>
              <a:rPr lang="fr-FR"/>
              <a:t>Stakeholder types</a:t>
            </a:r>
            <a:endParaRPr/>
          </a:p>
          <a:p>
            <a:pPr indent="-228600" lvl="1" marL="685800" rtl="0" algn="l">
              <a:lnSpc>
                <a:spcPct val="90000"/>
              </a:lnSpc>
              <a:spcBef>
                <a:spcPts val="500"/>
              </a:spcBef>
              <a:spcAft>
                <a:spcPts val="0"/>
              </a:spcAft>
              <a:buClr>
                <a:schemeClr val="dk1"/>
              </a:buClr>
              <a:buSzPts val="2400"/>
              <a:buChar char="•"/>
            </a:pPr>
            <a:r>
              <a:rPr lang="fr-FR"/>
              <a:t>End users</a:t>
            </a:r>
            <a:endParaRPr/>
          </a:p>
          <a:p>
            <a:pPr indent="-228600" lvl="1" marL="685800" rtl="0" algn="l">
              <a:lnSpc>
                <a:spcPct val="90000"/>
              </a:lnSpc>
              <a:spcBef>
                <a:spcPts val="500"/>
              </a:spcBef>
              <a:spcAft>
                <a:spcPts val="0"/>
              </a:spcAft>
              <a:buClr>
                <a:schemeClr val="dk1"/>
              </a:buClr>
              <a:buSzPts val="2400"/>
              <a:buChar char="•"/>
            </a:pPr>
            <a:r>
              <a:rPr lang="fr-FR"/>
              <a:t>System managers</a:t>
            </a:r>
            <a:endParaRPr/>
          </a:p>
          <a:p>
            <a:pPr indent="-228600" lvl="1" marL="685800" rtl="0" algn="l">
              <a:lnSpc>
                <a:spcPct val="90000"/>
              </a:lnSpc>
              <a:spcBef>
                <a:spcPts val="500"/>
              </a:spcBef>
              <a:spcAft>
                <a:spcPts val="0"/>
              </a:spcAft>
              <a:buClr>
                <a:schemeClr val="dk1"/>
              </a:buClr>
              <a:buSzPts val="2400"/>
              <a:buChar char="•"/>
            </a:pPr>
            <a:r>
              <a:rPr lang="fr-FR"/>
              <a:t>System owners</a:t>
            </a:r>
            <a:endParaRPr/>
          </a:p>
          <a:p>
            <a:pPr indent="-228600" lvl="1" marL="685800" rtl="0" algn="l">
              <a:lnSpc>
                <a:spcPct val="90000"/>
              </a:lnSpc>
              <a:spcBef>
                <a:spcPts val="500"/>
              </a:spcBef>
              <a:spcAft>
                <a:spcPts val="0"/>
              </a:spcAft>
              <a:buClr>
                <a:schemeClr val="dk1"/>
              </a:buClr>
              <a:buSzPts val="2400"/>
              <a:buChar char="•"/>
            </a:pPr>
            <a:r>
              <a:rPr lang="fr-FR"/>
              <a:t>External stakeholders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Functional vs non-functional requirements</a:t>
            </a:r>
            <a:endParaRPr/>
          </a:p>
        </p:txBody>
      </p:sp>
      <p:sp>
        <p:nvSpPr>
          <p:cNvPr id="249" name="Google Shape;24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Functional Requirements</a:t>
            </a:r>
            <a:endParaRPr/>
          </a:p>
          <a:p>
            <a:pPr indent="-228600" lvl="0" marL="228600" rtl="0" algn="l">
              <a:lnSpc>
                <a:spcPct val="90000"/>
              </a:lnSpc>
              <a:spcBef>
                <a:spcPts val="1000"/>
              </a:spcBef>
              <a:spcAft>
                <a:spcPts val="0"/>
              </a:spcAft>
              <a:buClr>
                <a:schemeClr val="dk1"/>
              </a:buClr>
              <a:buSzPts val="2800"/>
              <a:buChar char="•"/>
            </a:pPr>
            <a:r>
              <a:rPr lang="fr-FR"/>
              <a:t>Non-Functional Requirements</a:t>
            </a:r>
            <a:endParaRPr/>
          </a:p>
          <a:p>
            <a:pPr indent="-228600" lvl="0" marL="228600" rtl="0" algn="l">
              <a:lnSpc>
                <a:spcPct val="90000"/>
              </a:lnSpc>
              <a:spcBef>
                <a:spcPts val="1000"/>
              </a:spcBef>
              <a:spcAft>
                <a:spcPts val="0"/>
              </a:spcAft>
              <a:buClr>
                <a:schemeClr val="dk1"/>
              </a:buClr>
              <a:buSzPts val="2800"/>
              <a:buChar char="•"/>
            </a:pPr>
            <a:r>
              <a:rPr lang="fr-FR"/>
              <a:t>Domain requirements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Functional and non-functional requirements</a:t>
            </a:r>
            <a:endParaRPr/>
          </a:p>
        </p:txBody>
      </p:sp>
      <p:sp>
        <p:nvSpPr>
          <p:cNvPr id="255" name="Google Shape;255;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fr-FR"/>
              <a:t>Functional requirements</a:t>
            </a:r>
            <a:endParaRPr/>
          </a:p>
          <a:p>
            <a:pPr indent="-228600" lvl="1" marL="685800" rtl="0" algn="l">
              <a:lnSpc>
                <a:spcPct val="90000"/>
              </a:lnSpc>
              <a:spcBef>
                <a:spcPts val="500"/>
              </a:spcBef>
              <a:spcAft>
                <a:spcPts val="0"/>
              </a:spcAft>
              <a:buClr>
                <a:schemeClr val="dk1"/>
              </a:buClr>
              <a:buSzPts val="2400"/>
              <a:buChar char="•"/>
            </a:pPr>
            <a:r>
              <a:rPr lang="fr-FR"/>
              <a:t>Statements of services the system should provide, how the system should react to particular inputs and how the system should behave in particular situations.</a:t>
            </a:r>
            <a:endParaRPr/>
          </a:p>
          <a:p>
            <a:pPr indent="-228600" lvl="1" marL="685800" rtl="0" algn="l">
              <a:lnSpc>
                <a:spcPct val="90000"/>
              </a:lnSpc>
              <a:spcBef>
                <a:spcPts val="500"/>
              </a:spcBef>
              <a:spcAft>
                <a:spcPts val="0"/>
              </a:spcAft>
              <a:buClr>
                <a:schemeClr val="dk1"/>
              </a:buClr>
              <a:buSzPts val="2400"/>
              <a:buChar char="•"/>
            </a:pPr>
            <a:r>
              <a:rPr lang="fr-FR"/>
              <a:t>May state what the system should not do.</a:t>
            </a:r>
            <a:endParaRPr/>
          </a:p>
          <a:p>
            <a:pPr indent="-228600" lvl="0" marL="228600" rtl="0" algn="l">
              <a:lnSpc>
                <a:spcPct val="90000"/>
              </a:lnSpc>
              <a:spcBef>
                <a:spcPts val="1000"/>
              </a:spcBef>
              <a:spcAft>
                <a:spcPts val="0"/>
              </a:spcAft>
              <a:buClr>
                <a:schemeClr val="dk1"/>
              </a:buClr>
              <a:buSzPts val="2800"/>
              <a:buChar char="•"/>
            </a:pPr>
            <a:r>
              <a:rPr lang="fr-FR"/>
              <a:t>Non-functional requirements</a:t>
            </a:r>
            <a:endParaRPr/>
          </a:p>
          <a:p>
            <a:pPr indent="-228600" lvl="1" marL="685800" rtl="0" algn="l">
              <a:lnSpc>
                <a:spcPct val="90000"/>
              </a:lnSpc>
              <a:spcBef>
                <a:spcPts val="500"/>
              </a:spcBef>
              <a:spcAft>
                <a:spcPts val="0"/>
              </a:spcAft>
              <a:buClr>
                <a:schemeClr val="dk1"/>
              </a:buClr>
              <a:buSzPts val="2400"/>
              <a:buChar char="•"/>
            </a:pPr>
            <a:r>
              <a:rPr lang="fr-FR"/>
              <a:t>Constraints on the services or functions offered by the system such as timing constraints, constraints on the development process, standards, etc.</a:t>
            </a:r>
            <a:endParaRPr/>
          </a:p>
          <a:p>
            <a:pPr indent="-228600" lvl="1" marL="685800" rtl="0" algn="l">
              <a:lnSpc>
                <a:spcPct val="90000"/>
              </a:lnSpc>
              <a:spcBef>
                <a:spcPts val="500"/>
              </a:spcBef>
              <a:spcAft>
                <a:spcPts val="0"/>
              </a:spcAft>
              <a:buClr>
                <a:schemeClr val="dk1"/>
              </a:buClr>
              <a:buSzPts val="2400"/>
              <a:buChar char="•"/>
            </a:pPr>
            <a:r>
              <a:rPr lang="fr-FR"/>
              <a:t>Often apply to the system as a whole rather than individual features or services.</a:t>
            </a:r>
            <a:endParaRPr/>
          </a:p>
          <a:p>
            <a:pPr indent="-228600" lvl="0" marL="228600" rtl="0" algn="l">
              <a:lnSpc>
                <a:spcPct val="90000"/>
              </a:lnSpc>
              <a:spcBef>
                <a:spcPts val="1000"/>
              </a:spcBef>
              <a:spcAft>
                <a:spcPts val="0"/>
              </a:spcAft>
              <a:buClr>
                <a:schemeClr val="dk1"/>
              </a:buClr>
              <a:buSzPts val="2800"/>
              <a:buChar char="•"/>
            </a:pPr>
            <a:r>
              <a:rPr lang="fr-FR"/>
              <a:t>Domain requirements</a:t>
            </a:r>
            <a:endParaRPr/>
          </a:p>
          <a:p>
            <a:pPr indent="-228600" lvl="1" marL="685800" rtl="0" algn="l">
              <a:lnSpc>
                <a:spcPct val="90000"/>
              </a:lnSpc>
              <a:spcBef>
                <a:spcPts val="500"/>
              </a:spcBef>
              <a:spcAft>
                <a:spcPts val="0"/>
              </a:spcAft>
              <a:buClr>
                <a:schemeClr val="dk1"/>
              </a:buClr>
              <a:buSzPts val="2400"/>
              <a:buChar char="•"/>
            </a:pPr>
            <a:r>
              <a:rPr lang="fr-FR"/>
              <a:t>Constraints on the system from the domain of operation</a:t>
            </a:r>
            <a:endParaRPr/>
          </a:p>
        </p:txBody>
      </p:sp>
      <p:sp>
        <p:nvSpPr>
          <p:cNvPr id="256" name="Google Shape;25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257" name="Google Shape;25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258" name="Google Shape;25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Functional requirements</a:t>
            </a:r>
            <a:endParaRPr/>
          </a:p>
        </p:txBody>
      </p:sp>
      <p:sp>
        <p:nvSpPr>
          <p:cNvPr id="264" name="Google Shape;264;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Describe functionality or system services.</a:t>
            </a:r>
            <a:endParaRPr/>
          </a:p>
          <a:p>
            <a:pPr indent="-228600" lvl="0" marL="228600" rtl="0" algn="l">
              <a:lnSpc>
                <a:spcPct val="90000"/>
              </a:lnSpc>
              <a:spcBef>
                <a:spcPts val="1000"/>
              </a:spcBef>
              <a:spcAft>
                <a:spcPts val="0"/>
              </a:spcAft>
              <a:buClr>
                <a:schemeClr val="dk1"/>
              </a:buClr>
              <a:buSzPts val="2800"/>
              <a:buChar char="•"/>
            </a:pPr>
            <a:r>
              <a:rPr lang="fr-FR"/>
              <a:t>Depend on the type of software, expected users and the type of system where the software is used.</a:t>
            </a:r>
            <a:endParaRPr/>
          </a:p>
          <a:p>
            <a:pPr indent="-228600" lvl="0" marL="228600" rtl="0" algn="l">
              <a:lnSpc>
                <a:spcPct val="90000"/>
              </a:lnSpc>
              <a:spcBef>
                <a:spcPts val="1000"/>
              </a:spcBef>
              <a:spcAft>
                <a:spcPts val="0"/>
              </a:spcAft>
              <a:buClr>
                <a:schemeClr val="dk1"/>
              </a:buClr>
              <a:buSzPts val="2800"/>
              <a:buChar char="•"/>
            </a:pPr>
            <a:r>
              <a:rPr lang="fr-FR"/>
              <a:t>Functional user requirements may be high-level statements of what the system should do.</a:t>
            </a:r>
            <a:endParaRPr/>
          </a:p>
          <a:p>
            <a:pPr indent="-228600" lvl="0" marL="228600" rtl="0" algn="l">
              <a:lnSpc>
                <a:spcPct val="90000"/>
              </a:lnSpc>
              <a:spcBef>
                <a:spcPts val="1000"/>
              </a:spcBef>
              <a:spcAft>
                <a:spcPts val="0"/>
              </a:spcAft>
              <a:buClr>
                <a:schemeClr val="dk1"/>
              </a:buClr>
              <a:buSzPts val="2800"/>
              <a:buChar char="•"/>
            </a:pPr>
            <a:r>
              <a:rPr lang="fr-FR"/>
              <a:t>Functional system requirements should describe the system services in detail.</a:t>
            </a:r>
            <a:endParaRPr/>
          </a:p>
        </p:txBody>
      </p:sp>
      <p:sp>
        <p:nvSpPr>
          <p:cNvPr id="265" name="Google Shape;26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266" name="Google Shape;26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267" name="Google Shape;26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Non-functional requirements</a:t>
            </a:r>
            <a:endParaRPr/>
          </a:p>
        </p:txBody>
      </p:sp>
      <p:sp>
        <p:nvSpPr>
          <p:cNvPr id="273" name="Google Shape;27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These define system properties and constraints e.g. reliability, response time and storage requirements. Constraints are I/O device capability, system representations, etc.</a:t>
            </a:r>
            <a:endParaRPr/>
          </a:p>
          <a:p>
            <a:pPr indent="-228600" lvl="0" marL="228600" rtl="0" algn="l">
              <a:lnSpc>
                <a:spcPct val="90000"/>
              </a:lnSpc>
              <a:spcBef>
                <a:spcPts val="1000"/>
              </a:spcBef>
              <a:spcAft>
                <a:spcPts val="0"/>
              </a:spcAft>
              <a:buClr>
                <a:schemeClr val="dk1"/>
              </a:buClr>
              <a:buSzPts val="2800"/>
              <a:buChar char="•"/>
            </a:pPr>
            <a:r>
              <a:rPr lang="fr-FR"/>
              <a:t>Process requirements may also be specified mandating a particular IDE, programming language or development method.</a:t>
            </a:r>
            <a:endParaRPr/>
          </a:p>
          <a:p>
            <a:pPr indent="-228600" lvl="0" marL="228600" rtl="0" algn="l">
              <a:lnSpc>
                <a:spcPct val="90000"/>
              </a:lnSpc>
              <a:spcBef>
                <a:spcPts val="1000"/>
              </a:spcBef>
              <a:spcAft>
                <a:spcPts val="0"/>
              </a:spcAft>
              <a:buClr>
                <a:schemeClr val="dk1"/>
              </a:buClr>
              <a:buSzPts val="2800"/>
              <a:buChar char="•"/>
            </a:pPr>
            <a:r>
              <a:rPr lang="fr-FR"/>
              <a:t>Non-functional requirements may be more critical than functional requirements. If these are not met, the system may be useless.</a:t>
            </a:r>
            <a:endParaRPr/>
          </a:p>
        </p:txBody>
      </p:sp>
      <p:sp>
        <p:nvSpPr>
          <p:cNvPr id="274" name="Google Shape;27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275" name="Google Shape;27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276" name="Google Shape;27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Types of nonfunctional requirement </a:t>
            </a:r>
            <a:endParaRPr/>
          </a:p>
        </p:txBody>
      </p:sp>
      <p:sp>
        <p:nvSpPr>
          <p:cNvPr id="282" name="Google Shape;282;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83" name="Google Shape;28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284" name="Google Shape;28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285" name="Google Shape;28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descr="4.3 Non-functionalReq.eps" id="286" name="Google Shape;286;p29"/>
          <p:cNvPicPr preferRelativeResize="0"/>
          <p:nvPr/>
        </p:nvPicPr>
        <p:blipFill rotWithShape="1">
          <a:blip r:embed="rId3">
            <a:alphaModFix/>
          </a:blip>
          <a:srcRect b="0" l="0" r="0" t="0"/>
          <a:stretch/>
        </p:blipFill>
        <p:spPr>
          <a:xfrm>
            <a:off x="1521229" y="1646238"/>
            <a:ext cx="8021782" cy="45004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Topic covered</a:t>
            </a:r>
            <a:endParaRPr/>
          </a:p>
        </p:txBody>
      </p:sp>
      <p:sp>
        <p:nvSpPr>
          <p:cNvPr id="110" name="Google Shape;11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Definition of requirements</a:t>
            </a:r>
            <a:endParaRPr/>
          </a:p>
          <a:p>
            <a:pPr indent="-228600" lvl="0" marL="228600" rtl="0" algn="l">
              <a:lnSpc>
                <a:spcPct val="90000"/>
              </a:lnSpc>
              <a:spcBef>
                <a:spcPts val="1000"/>
              </a:spcBef>
              <a:spcAft>
                <a:spcPts val="0"/>
              </a:spcAft>
              <a:buClr>
                <a:schemeClr val="dk1"/>
              </a:buClr>
              <a:buSzPts val="2800"/>
              <a:buChar char="•"/>
            </a:pPr>
            <a:r>
              <a:rPr lang="fr-FR"/>
              <a:t>Requirement Engineering</a:t>
            </a:r>
            <a:endParaRPr/>
          </a:p>
          <a:p>
            <a:pPr indent="-228600" lvl="0" marL="228600" rtl="0" algn="l">
              <a:lnSpc>
                <a:spcPct val="90000"/>
              </a:lnSpc>
              <a:spcBef>
                <a:spcPts val="1000"/>
              </a:spcBef>
              <a:spcAft>
                <a:spcPts val="0"/>
              </a:spcAft>
              <a:buClr>
                <a:schemeClr val="dk1"/>
              </a:buClr>
              <a:buSzPts val="2800"/>
              <a:buChar char="•"/>
            </a:pPr>
            <a:r>
              <a:rPr lang="fr-FR"/>
              <a:t>Requirement Process</a:t>
            </a:r>
            <a:endParaRPr/>
          </a:p>
          <a:p>
            <a:pPr indent="-228600" lvl="1" marL="685800" rtl="0" algn="l">
              <a:lnSpc>
                <a:spcPct val="90000"/>
              </a:lnSpc>
              <a:spcBef>
                <a:spcPts val="500"/>
              </a:spcBef>
              <a:spcAft>
                <a:spcPts val="0"/>
              </a:spcAft>
              <a:buClr>
                <a:schemeClr val="dk1"/>
              </a:buClr>
              <a:buSzPts val="2400"/>
              <a:buChar char="•"/>
            </a:pPr>
            <a:r>
              <a:rPr lang="fr-FR"/>
              <a:t>Elicitation</a:t>
            </a:r>
            <a:endParaRPr/>
          </a:p>
          <a:p>
            <a:pPr indent="-228600" lvl="1" marL="685800" rtl="0" algn="l">
              <a:lnSpc>
                <a:spcPct val="90000"/>
              </a:lnSpc>
              <a:spcBef>
                <a:spcPts val="500"/>
              </a:spcBef>
              <a:spcAft>
                <a:spcPts val="0"/>
              </a:spcAft>
              <a:buClr>
                <a:schemeClr val="dk1"/>
              </a:buClr>
              <a:buSzPts val="2400"/>
              <a:buChar char="•"/>
            </a:pPr>
            <a:r>
              <a:rPr lang="fr-FR"/>
              <a:t>Specification</a:t>
            </a:r>
            <a:endParaRPr/>
          </a:p>
          <a:p>
            <a:pPr indent="-228600" lvl="1" marL="685800" rtl="0" algn="l">
              <a:lnSpc>
                <a:spcPct val="90000"/>
              </a:lnSpc>
              <a:spcBef>
                <a:spcPts val="500"/>
              </a:spcBef>
              <a:spcAft>
                <a:spcPts val="0"/>
              </a:spcAft>
              <a:buClr>
                <a:schemeClr val="dk1"/>
              </a:buClr>
              <a:buSzPts val="2400"/>
              <a:buChar char="•"/>
            </a:pPr>
            <a:r>
              <a:rPr lang="fr-FR"/>
              <a:t>Validation</a:t>
            </a:r>
            <a:endParaRPr/>
          </a:p>
          <a:p>
            <a:pPr indent="-228600" lvl="1" marL="685800" rtl="0" algn="l">
              <a:lnSpc>
                <a:spcPct val="90000"/>
              </a:lnSpc>
              <a:spcBef>
                <a:spcPts val="500"/>
              </a:spcBef>
              <a:spcAft>
                <a:spcPts val="0"/>
              </a:spcAft>
              <a:buClr>
                <a:schemeClr val="dk1"/>
              </a:buClr>
              <a:buSzPts val="2400"/>
              <a:buChar char="•"/>
            </a:pPr>
            <a:r>
              <a:rPr lang="fr-FR"/>
              <a:t>Change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Non-functional requirements implementation</a:t>
            </a:r>
            <a:endParaRPr/>
          </a:p>
        </p:txBody>
      </p:sp>
      <p:sp>
        <p:nvSpPr>
          <p:cNvPr id="292" name="Google Shape;292;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Non-functional requirements may affect the overall architecture of a system rather than the individual components. </a:t>
            </a:r>
            <a:endParaRPr/>
          </a:p>
          <a:p>
            <a:pPr indent="-228600" lvl="1" marL="685800" rtl="0" algn="l">
              <a:lnSpc>
                <a:spcPct val="90000"/>
              </a:lnSpc>
              <a:spcBef>
                <a:spcPts val="500"/>
              </a:spcBef>
              <a:spcAft>
                <a:spcPts val="0"/>
              </a:spcAft>
              <a:buClr>
                <a:schemeClr val="dk1"/>
              </a:buClr>
              <a:buSzPts val="2400"/>
              <a:buChar char="•"/>
            </a:pPr>
            <a:r>
              <a:rPr lang="fr-FR"/>
              <a:t>For example, to ensure that performance requirements are met, you may have to organize the system to minimize communications between components.</a:t>
            </a:r>
            <a:endParaRPr/>
          </a:p>
          <a:p>
            <a:pPr indent="-228600" lvl="0" marL="228600" rtl="0" algn="l">
              <a:lnSpc>
                <a:spcPct val="90000"/>
              </a:lnSpc>
              <a:spcBef>
                <a:spcPts val="1000"/>
              </a:spcBef>
              <a:spcAft>
                <a:spcPts val="0"/>
              </a:spcAft>
              <a:buClr>
                <a:schemeClr val="dk1"/>
              </a:buClr>
              <a:buSzPts val="2800"/>
              <a:buChar char="•"/>
            </a:pPr>
            <a:r>
              <a:rPr lang="fr-FR"/>
              <a:t>A single non-functional requirement, such as a security requirement, may generate a number of related functional requirements that define system services that are required. </a:t>
            </a:r>
            <a:endParaRPr/>
          </a:p>
          <a:p>
            <a:pPr indent="-228600" lvl="1" marL="685800" rtl="0" algn="l">
              <a:lnSpc>
                <a:spcPct val="90000"/>
              </a:lnSpc>
              <a:spcBef>
                <a:spcPts val="500"/>
              </a:spcBef>
              <a:spcAft>
                <a:spcPts val="0"/>
              </a:spcAft>
              <a:buClr>
                <a:schemeClr val="dk1"/>
              </a:buClr>
              <a:buSzPts val="2400"/>
              <a:buChar char="•"/>
            </a:pPr>
            <a:r>
              <a:rPr lang="fr-FR"/>
              <a:t>It may also generate requirements that restrict existing requirements. </a:t>
            </a:r>
            <a:endParaRPr/>
          </a:p>
        </p:txBody>
      </p:sp>
      <p:sp>
        <p:nvSpPr>
          <p:cNvPr id="293" name="Google Shape;293;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294" name="Google Shape;294;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295" name="Google Shape;29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Non-functional classifications</a:t>
            </a:r>
            <a:endParaRPr/>
          </a:p>
        </p:txBody>
      </p:sp>
      <p:sp>
        <p:nvSpPr>
          <p:cNvPr id="301" name="Google Shape;30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Product requirements</a:t>
            </a:r>
            <a:endParaRPr/>
          </a:p>
          <a:p>
            <a:pPr indent="-228600" lvl="1" marL="685800" rtl="0" algn="l">
              <a:lnSpc>
                <a:spcPct val="90000"/>
              </a:lnSpc>
              <a:spcBef>
                <a:spcPts val="500"/>
              </a:spcBef>
              <a:spcAft>
                <a:spcPts val="0"/>
              </a:spcAft>
              <a:buClr>
                <a:schemeClr val="dk1"/>
              </a:buClr>
              <a:buSzPts val="2400"/>
              <a:buChar char="•"/>
            </a:pPr>
            <a:r>
              <a:rPr lang="fr-FR"/>
              <a:t>Requirements which specify that the delivered product must behave in a particular way e.g. execution speed, reliability, etc.</a:t>
            </a:r>
            <a:endParaRPr/>
          </a:p>
          <a:p>
            <a:pPr indent="-228600" lvl="0" marL="228600" rtl="0" algn="l">
              <a:lnSpc>
                <a:spcPct val="90000"/>
              </a:lnSpc>
              <a:spcBef>
                <a:spcPts val="1000"/>
              </a:spcBef>
              <a:spcAft>
                <a:spcPts val="0"/>
              </a:spcAft>
              <a:buClr>
                <a:schemeClr val="dk1"/>
              </a:buClr>
              <a:buSzPts val="2800"/>
              <a:buChar char="•"/>
            </a:pPr>
            <a:r>
              <a:rPr lang="fr-FR"/>
              <a:t>Organisational requirements</a:t>
            </a:r>
            <a:endParaRPr/>
          </a:p>
          <a:p>
            <a:pPr indent="-228600" lvl="1" marL="685800" rtl="0" algn="l">
              <a:lnSpc>
                <a:spcPct val="90000"/>
              </a:lnSpc>
              <a:spcBef>
                <a:spcPts val="500"/>
              </a:spcBef>
              <a:spcAft>
                <a:spcPts val="0"/>
              </a:spcAft>
              <a:buClr>
                <a:schemeClr val="dk1"/>
              </a:buClr>
              <a:buSzPts val="2400"/>
              <a:buChar char="•"/>
            </a:pPr>
            <a:r>
              <a:rPr lang="fr-FR"/>
              <a:t>Requirements which are a consequence of organisational policies and procedures e.g. process standards used, implementation requirements, etc.</a:t>
            </a:r>
            <a:endParaRPr/>
          </a:p>
          <a:p>
            <a:pPr indent="-228600" lvl="0" marL="228600" rtl="0" algn="l">
              <a:lnSpc>
                <a:spcPct val="90000"/>
              </a:lnSpc>
              <a:spcBef>
                <a:spcPts val="1000"/>
              </a:spcBef>
              <a:spcAft>
                <a:spcPts val="0"/>
              </a:spcAft>
              <a:buClr>
                <a:schemeClr val="dk1"/>
              </a:buClr>
              <a:buSzPts val="2800"/>
              <a:buChar char="•"/>
            </a:pPr>
            <a:r>
              <a:rPr lang="fr-FR"/>
              <a:t>External requirements</a:t>
            </a:r>
            <a:endParaRPr/>
          </a:p>
          <a:p>
            <a:pPr indent="-228600" lvl="1" marL="685800" rtl="0" algn="l">
              <a:lnSpc>
                <a:spcPct val="90000"/>
              </a:lnSpc>
              <a:spcBef>
                <a:spcPts val="500"/>
              </a:spcBef>
              <a:spcAft>
                <a:spcPts val="0"/>
              </a:spcAft>
              <a:buClr>
                <a:schemeClr val="dk1"/>
              </a:buClr>
              <a:buSzPts val="2400"/>
              <a:buChar char="•"/>
            </a:pPr>
            <a:r>
              <a:rPr lang="fr-FR"/>
              <a:t>Requirements which arise from factors which are external to the system and its development process e.g. interoperability requirements, legislative requirements, etc.</a:t>
            </a:r>
            <a:endParaRPr/>
          </a:p>
        </p:txBody>
      </p:sp>
      <p:sp>
        <p:nvSpPr>
          <p:cNvPr id="302" name="Google Shape;30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303" name="Google Shape;30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304" name="Google Shape;30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Goals and requirements</a:t>
            </a:r>
            <a:endParaRPr/>
          </a:p>
        </p:txBody>
      </p:sp>
      <p:sp>
        <p:nvSpPr>
          <p:cNvPr id="310" name="Google Shape;310;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Non-functional requirements may be very difficult to state precisely and imprecise requirements may be difficult to verify. </a:t>
            </a:r>
            <a:endParaRPr/>
          </a:p>
          <a:p>
            <a:pPr indent="-228600" lvl="0" marL="228600" rtl="0" algn="l">
              <a:lnSpc>
                <a:spcPct val="90000"/>
              </a:lnSpc>
              <a:spcBef>
                <a:spcPts val="1000"/>
              </a:spcBef>
              <a:spcAft>
                <a:spcPts val="0"/>
              </a:spcAft>
              <a:buClr>
                <a:schemeClr val="dk1"/>
              </a:buClr>
              <a:buSzPts val="2800"/>
              <a:buChar char="•"/>
            </a:pPr>
            <a:r>
              <a:rPr lang="fr-FR"/>
              <a:t>Goal</a:t>
            </a:r>
            <a:endParaRPr/>
          </a:p>
          <a:p>
            <a:pPr indent="-228600" lvl="1" marL="685800" rtl="0" algn="l">
              <a:lnSpc>
                <a:spcPct val="90000"/>
              </a:lnSpc>
              <a:spcBef>
                <a:spcPts val="500"/>
              </a:spcBef>
              <a:spcAft>
                <a:spcPts val="0"/>
              </a:spcAft>
              <a:buClr>
                <a:schemeClr val="dk1"/>
              </a:buClr>
              <a:buSzPts val="2400"/>
              <a:buChar char="•"/>
            </a:pPr>
            <a:r>
              <a:rPr lang="fr-FR"/>
              <a:t>A general intention of the user such as ease of use.</a:t>
            </a:r>
            <a:endParaRPr/>
          </a:p>
          <a:p>
            <a:pPr indent="-228600" lvl="0" marL="228600" rtl="0" algn="l">
              <a:lnSpc>
                <a:spcPct val="90000"/>
              </a:lnSpc>
              <a:spcBef>
                <a:spcPts val="1000"/>
              </a:spcBef>
              <a:spcAft>
                <a:spcPts val="0"/>
              </a:spcAft>
              <a:buClr>
                <a:schemeClr val="dk1"/>
              </a:buClr>
              <a:buSzPts val="2800"/>
              <a:buChar char="•"/>
            </a:pPr>
            <a:r>
              <a:rPr lang="fr-FR"/>
              <a:t>Verifiable non-functional requirement</a:t>
            </a:r>
            <a:endParaRPr/>
          </a:p>
          <a:p>
            <a:pPr indent="-228600" lvl="1" marL="685800" rtl="0" algn="l">
              <a:lnSpc>
                <a:spcPct val="90000"/>
              </a:lnSpc>
              <a:spcBef>
                <a:spcPts val="500"/>
              </a:spcBef>
              <a:spcAft>
                <a:spcPts val="0"/>
              </a:spcAft>
              <a:buClr>
                <a:schemeClr val="dk1"/>
              </a:buClr>
              <a:buSzPts val="2400"/>
              <a:buChar char="•"/>
            </a:pPr>
            <a:r>
              <a:rPr lang="fr-FR"/>
              <a:t>A statement using some measure that can be objectively tested.</a:t>
            </a:r>
            <a:endParaRPr/>
          </a:p>
          <a:p>
            <a:pPr indent="-228600" lvl="0" marL="228600" rtl="0" algn="l">
              <a:lnSpc>
                <a:spcPct val="90000"/>
              </a:lnSpc>
              <a:spcBef>
                <a:spcPts val="1000"/>
              </a:spcBef>
              <a:spcAft>
                <a:spcPts val="0"/>
              </a:spcAft>
              <a:buClr>
                <a:schemeClr val="dk1"/>
              </a:buClr>
              <a:buSzPts val="2800"/>
              <a:buChar char="•"/>
            </a:pPr>
            <a:r>
              <a:rPr lang="fr-FR"/>
              <a:t>Goals are helpful to developers as they convey the intentions of the system users.</a:t>
            </a:r>
            <a:endParaRPr/>
          </a:p>
        </p:txBody>
      </p:sp>
      <p:sp>
        <p:nvSpPr>
          <p:cNvPr id="311" name="Google Shape;31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312" name="Google Shape;31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313" name="Google Shape;31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Usability requirements</a:t>
            </a:r>
            <a:endParaRPr/>
          </a:p>
        </p:txBody>
      </p:sp>
      <p:sp>
        <p:nvSpPr>
          <p:cNvPr id="319" name="Google Shape;319;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The system should be easy to use by medical staff and should be organized in such a way that user errors are minimized. (Goal)</a:t>
            </a:r>
            <a:endParaRPr/>
          </a:p>
          <a:p>
            <a:pPr indent="-228600" lvl="0" marL="228600" rtl="0" algn="l">
              <a:lnSpc>
                <a:spcPct val="90000"/>
              </a:lnSpc>
              <a:spcBef>
                <a:spcPts val="1000"/>
              </a:spcBef>
              <a:spcAft>
                <a:spcPts val="0"/>
              </a:spcAft>
              <a:buClr>
                <a:schemeClr val="dk1"/>
              </a:buClr>
              <a:buSzPts val="2800"/>
              <a:buChar char="•"/>
            </a:pPr>
            <a:r>
              <a:rPr lang="fr-FR"/>
              <a:t>Medical staff shall be able to use all the system functions after four hours of training. After this training, the average number of errors made by experienced users shall not exceed two per hour of system use. (Testable non-functional requirement)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20" name="Google Shape;320;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321" name="Google Shape;321;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322" name="Google Shape;32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Performance requirement</a:t>
            </a:r>
            <a:endParaRPr/>
          </a:p>
        </p:txBody>
      </p:sp>
      <p:sp>
        <p:nvSpPr>
          <p:cNvPr id="328" name="Google Shape;328;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29" name="Google Shape;329;p34"/>
          <p:cNvPicPr preferRelativeResize="0"/>
          <p:nvPr/>
        </p:nvPicPr>
        <p:blipFill rotWithShape="1">
          <a:blip r:embed="rId3">
            <a:alphaModFix/>
          </a:blip>
          <a:srcRect b="0" l="0" r="0" t="0"/>
          <a:stretch/>
        </p:blipFill>
        <p:spPr>
          <a:xfrm>
            <a:off x="344235" y="2741129"/>
            <a:ext cx="11249712" cy="188628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Non functional requirements</a:t>
            </a:r>
            <a:endParaRPr/>
          </a:p>
        </p:txBody>
      </p:sp>
      <p:sp>
        <p:nvSpPr>
          <p:cNvPr id="335" name="Google Shape;335;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36" name="Google Shape;336;p35"/>
          <p:cNvPicPr preferRelativeResize="0"/>
          <p:nvPr/>
        </p:nvPicPr>
        <p:blipFill rotWithShape="1">
          <a:blip r:embed="rId3">
            <a:alphaModFix/>
          </a:blip>
          <a:srcRect b="0" l="0" r="0" t="0"/>
          <a:stretch/>
        </p:blipFill>
        <p:spPr>
          <a:xfrm>
            <a:off x="838200" y="2267535"/>
            <a:ext cx="10455900" cy="346751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6"/>
          <p:cNvSpPr txBox="1"/>
          <p:nvPr>
            <p:ph type="title"/>
          </p:nvPr>
        </p:nvSpPr>
        <p:spPr>
          <a:xfrm>
            <a:off x="3009900" y="2564904"/>
            <a:ext cx="6172200" cy="857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fr-FR"/>
              <a:t>Requirements engineering processes</a:t>
            </a:r>
            <a:endParaRPr/>
          </a:p>
        </p:txBody>
      </p:sp>
      <p:sp>
        <p:nvSpPr>
          <p:cNvPr id="342" name="Google Shape;34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Requirement Engineering</a:t>
            </a:r>
            <a:endParaRPr/>
          </a:p>
        </p:txBody>
      </p:sp>
      <p:sp>
        <p:nvSpPr>
          <p:cNvPr id="344" name="Google Shape;34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Requirement Engineering process</a:t>
            </a:r>
            <a:endParaRPr/>
          </a:p>
        </p:txBody>
      </p:sp>
      <p:sp>
        <p:nvSpPr>
          <p:cNvPr id="350" name="Google Shape;350;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Process of defining, documenting and Maintaining requirements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fr-FR"/>
              <a:t>Generic activities</a:t>
            </a:r>
            <a:endParaRPr/>
          </a:p>
          <a:p>
            <a:pPr indent="-228600" lvl="1" marL="685800" rtl="0" algn="l">
              <a:lnSpc>
                <a:spcPct val="90000"/>
              </a:lnSpc>
              <a:spcBef>
                <a:spcPts val="500"/>
              </a:spcBef>
              <a:spcAft>
                <a:spcPts val="0"/>
              </a:spcAft>
              <a:buClr>
                <a:schemeClr val="dk1"/>
              </a:buClr>
              <a:buSzPts val="2400"/>
              <a:buChar char="•"/>
            </a:pPr>
            <a:r>
              <a:rPr lang="fr-FR"/>
              <a:t>Requirements elicitation;</a:t>
            </a:r>
            <a:endParaRPr/>
          </a:p>
          <a:p>
            <a:pPr indent="-228600" lvl="1" marL="685800" rtl="0" algn="l">
              <a:lnSpc>
                <a:spcPct val="90000"/>
              </a:lnSpc>
              <a:spcBef>
                <a:spcPts val="500"/>
              </a:spcBef>
              <a:spcAft>
                <a:spcPts val="0"/>
              </a:spcAft>
              <a:buClr>
                <a:schemeClr val="dk1"/>
              </a:buClr>
              <a:buSzPts val="2400"/>
              <a:buChar char="•"/>
            </a:pPr>
            <a:r>
              <a:rPr lang="fr-FR"/>
              <a:t>Requirements analysis;</a:t>
            </a:r>
            <a:endParaRPr/>
          </a:p>
          <a:p>
            <a:pPr indent="-228600" lvl="1" marL="685800" rtl="0" algn="l">
              <a:lnSpc>
                <a:spcPct val="90000"/>
              </a:lnSpc>
              <a:spcBef>
                <a:spcPts val="500"/>
              </a:spcBef>
              <a:spcAft>
                <a:spcPts val="0"/>
              </a:spcAft>
              <a:buClr>
                <a:schemeClr val="dk1"/>
              </a:buClr>
              <a:buSzPts val="2400"/>
              <a:buChar char="•"/>
            </a:pPr>
            <a:r>
              <a:rPr lang="fr-FR"/>
              <a:t>Requirement Specification</a:t>
            </a:r>
            <a:endParaRPr/>
          </a:p>
          <a:p>
            <a:pPr indent="-228600" lvl="1" marL="685800" rtl="0" algn="l">
              <a:lnSpc>
                <a:spcPct val="90000"/>
              </a:lnSpc>
              <a:spcBef>
                <a:spcPts val="500"/>
              </a:spcBef>
              <a:spcAft>
                <a:spcPts val="0"/>
              </a:spcAft>
              <a:buClr>
                <a:schemeClr val="dk1"/>
              </a:buClr>
              <a:buSzPts val="2400"/>
              <a:buChar char="•"/>
            </a:pPr>
            <a:r>
              <a:rPr lang="fr-FR"/>
              <a:t>Requirements validation;</a:t>
            </a:r>
            <a:endParaRPr/>
          </a:p>
          <a:p>
            <a:pPr indent="-228600" lvl="1" marL="685800" rtl="0" algn="l">
              <a:lnSpc>
                <a:spcPct val="90000"/>
              </a:lnSpc>
              <a:spcBef>
                <a:spcPts val="500"/>
              </a:spcBef>
              <a:spcAft>
                <a:spcPts val="0"/>
              </a:spcAft>
              <a:buClr>
                <a:schemeClr val="dk1"/>
              </a:buClr>
              <a:buSzPts val="2400"/>
              <a:buChar char="•"/>
            </a:pPr>
            <a:r>
              <a:rPr lang="fr-FR"/>
              <a:t>Requirements management</a:t>
            </a:r>
            <a:endParaRPr/>
          </a:p>
        </p:txBody>
      </p:sp>
      <p:pic>
        <p:nvPicPr>
          <p:cNvPr id="351" name="Google Shape;351;p37"/>
          <p:cNvPicPr preferRelativeResize="0"/>
          <p:nvPr/>
        </p:nvPicPr>
        <p:blipFill rotWithShape="1">
          <a:blip r:embed="rId3">
            <a:alphaModFix/>
          </a:blip>
          <a:srcRect b="0" l="0" r="0" t="0"/>
          <a:stretch/>
        </p:blipFill>
        <p:spPr>
          <a:xfrm>
            <a:off x="6096000" y="2535382"/>
            <a:ext cx="4937979" cy="4468871"/>
          </a:xfrm>
          <a:prstGeom prst="rect">
            <a:avLst/>
          </a:prstGeom>
          <a:noFill/>
          <a:ln>
            <a:noFill/>
          </a:ln>
        </p:spPr>
      </p:pic>
      <p:sp>
        <p:nvSpPr>
          <p:cNvPr id="352" name="Google Shape;352;p37"/>
          <p:cNvSpPr/>
          <p:nvPr/>
        </p:nvSpPr>
        <p:spPr>
          <a:xfrm>
            <a:off x="1554480" y="6034901"/>
            <a:ext cx="510401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Calibri"/>
                <a:ea typeface="Calibri"/>
                <a:cs typeface="Calibri"/>
                <a:sym typeface="Calibri"/>
              </a:rPr>
              <a:t>https://www.javatpoint.com/software-engineering-requirement-engineering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Requirements engineering processes</a:t>
            </a:r>
            <a:endParaRPr/>
          </a:p>
        </p:txBody>
      </p:sp>
      <p:sp>
        <p:nvSpPr>
          <p:cNvPr id="358" name="Google Shape;358;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fr-FR"/>
              <a:t>The processes used for RE vary widely depending on the application domain, the people involved and the organisation developing the requirements.</a:t>
            </a:r>
            <a:endParaRPr/>
          </a:p>
          <a:p>
            <a:pPr indent="-228600" lvl="0" marL="228600" rtl="0" algn="l">
              <a:lnSpc>
                <a:spcPct val="90000"/>
              </a:lnSpc>
              <a:spcBef>
                <a:spcPts val="1000"/>
              </a:spcBef>
              <a:spcAft>
                <a:spcPts val="0"/>
              </a:spcAft>
              <a:buClr>
                <a:schemeClr val="dk1"/>
              </a:buClr>
              <a:buSzPts val="2800"/>
              <a:buChar char="•"/>
            </a:pPr>
            <a:r>
              <a:rPr lang="fr-FR"/>
              <a:t>However, there are a number of generic activities common to all processes</a:t>
            </a:r>
            <a:endParaRPr/>
          </a:p>
          <a:p>
            <a:pPr indent="-228600" lvl="1" marL="685800" rtl="0" algn="l">
              <a:lnSpc>
                <a:spcPct val="90000"/>
              </a:lnSpc>
              <a:spcBef>
                <a:spcPts val="500"/>
              </a:spcBef>
              <a:spcAft>
                <a:spcPts val="0"/>
              </a:spcAft>
              <a:buClr>
                <a:schemeClr val="dk1"/>
              </a:buClr>
              <a:buSzPts val="2400"/>
              <a:buChar char="•"/>
            </a:pPr>
            <a:r>
              <a:rPr lang="fr-FR"/>
              <a:t>Requirements elicitation;</a:t>
            </a:r>
            <a:endParaRPr/>
          </a:p>
          <a:p>
            <a:pPr indent="-228600" lvl="1" marL="685800" rtl="0" algn="l">
              <a:lnSpc>
                <a:spcPct val="90000"/>
              </a:lnSpc>
              <a:spcBef>
                <a:spcPts val="500"/>
              </a:spcBef>
              <a:spcAft>
                <a:spcPts val="0"/>
              </a:spcAft>
              <a:buClr>
                <a:schemeClr val="dk1"/>
              </a:buClr>
              <a:buSzPts val="2400"/>
              <a:buChar char="•"/>
            </a:pPr>
            <a:r>
              <a:rPr lang="fr-FR"/>
              <a:t>Requirements analysis;</a:t>
            </a:r>
            <a:endParaRPr/>
          </a:p>
          <a:p>
            <a:pPr indent="-228600" lvl="1" marL="685800" rtl="0" algn="l">
              <a:lnSpc>
                <a:spcPct val="90000"/>
              </a:lnSpc>
              <a:spcBef>
                <a:spcPts val="500"/>
              </a:spcBef>
              <a:spcAft>
                <a:spcPts val="0"/>
              </a:spcAft>
              <a:buClr>
                <a:schemeClr val="dk1"/>
              </a:buClr>
              <a:buSzPts val="2400"/>
              <a:buChar char="•"/>
            </a:pPr>
            <a:r>
              <a:rPr lang="fr-FR"/>
              <a:t>Requirements validation;</a:t>
            </a:r>
            <a:endParaRPr/>
          </a:p>
          <a:p>
            <a:pPr indent="-228600" lvl="1" marL="685800" rtl="0" algn="l">
              <a:lnSpc>
                <a:spcPct val="90000"/>
              </a:lnSpc>
              <a:spcBef>
                <a:spcPts val="500"/>
              </a:spcBef>
              <a:spcAft>
                <a:spcPts val="0"/>
              </a:spcAft>
              <a:buClr>
                <a:schemeClr val="dk1"/>
              </a:buClr>
              <a:buSzPts val="2400"/>
              <a:buChar char="•"/>
            </a:pPr>
            <a:r>
              <a:rPr lang="fr-FR"/>
              <a:t>Requirements management.</a:t>
            </a:r>
            <a:endParaRPr/>
          </a:p>
          <a:p>
            <a:pPr indent="-228600" lvl="0" marL="228600" rtl="0" algn="l">
              <a:lnSpc>
                <a:spcPct val="90000"/>
              </a:lnSpc>
              <a:spcBef>
                <a:spcPts val="1000"/>
              </a:spcBef>
              <a:spcAft>
                <a:spcPts val="0"/>
              </a:spcAft>
              <a:buClr>
                <a:schemeClr val="dk1"/>
              </a:buClr>
              <a:buSzPts val="2800"/>
              <a:buChar char="•"/>
            </a:pPr>
            <a:r>
              <a:rPr lang="fr-FR"/>
              <a:t>In practice, RE is an iterative activity in which these processes are interleaved.</a:t>
            </a:r>
            <a:endParaRPr/>
          </a:p>
        </p:txBody>
      </p:sp>
      <p:sp>
        <p:nvSpPr>
          <p:cNvPr id="359" name="Google Shape;35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360" name="Google Shape;36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361" name="Google Shape;36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A spiral view of the requirements engineering process </a:t>
            </a:r>
            <a:endParaRPr/>
          </a:p>
        </p:txBody>
      </p:sp>
      <p:sp>
        <p:nvSpPr>
          <p:cNvPr id="367" name="Google Shape;36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368" name="Google Shape;36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369" name="Google Shape;36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descr="4.12 ReqEngSpiral.eps" id="370" name="Google Shape;370;p39"/>
          <p:cNvPicPr preferRelativeResize="0"/>
          <p:nvPr/>
        </p:nvPicPr>
        <p:blipFill rotWithShape="1">
          <a:blip r:embed="rId3">
            <a:alphaModFix/>
          </a:blip>
          <a:srcRect b="0" l="0" r="0" t="0"/>
          <a:stretch/>
        </p:blipFill>
        <p:spPr>
          <a:xfrm>
            <a:off x="2868504" y="1400457"/>
            <a:ext cx="5742096" cy="495589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What is a requirement ?</a:t>
            </a:r>
            <a:endParaRPr/>
          </a:p>
        </p:txBody>
      </p:sp>
      <p:sp>
        <p:nvSpPr>
          <p:cNvPr id="116" name="Google Shape;11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The IEEE Standard Glossary of Software Engineering Terminology defines a requirement as:</a:t>
            </a:r>
            <a:r>
              <a:rPr baseline="30000" lang="fr-FR" u="sng">
                <a:solidFill>
                  <a:schemeClr val="hlink"/>
                </a:solidFill>
                <a:hlinkClick r:id="rId3"/>
              </a:rPr>
              <a:t>[1]</a:t>
            </a:r>
            <a:endParaRPr/>
          </a:p>
          <a:p>
            <a:pPr indent="-228600" lvl="1" marL="685800" rtl="0" algn="l">
              <a:lnSpc>
                <a:spcPct val="90000"/>
              </a:lnSpc>
              <a:spcBef>
                <a:spcPts val="500"/>
              </a:spcBef>
              <a:spcAft>
                <a:spcPts val="0"/>
              </a:spcAft>
              <a:buClr>
                <a:schemeClr val="dk1"/>
              </a:buClr>
              <a:buSzPts val="2400"/>
              <a:buChar char="•"/>
            </a:pPr>
            <a:r>
              <a:rPr lang="fr-FR"/>
              <a:t>A condition or capability needed by a user to solve a problem or achieve an objective.</a:t>
            </a:r>
            <a:endParaRPr/>
          </a:p>
          <a:p>
            <a:pPr indent="-228600" lvl="1" marL="685800" rtl="0" algn="l">
              <a:lnSpc>
                <a:spcPct val="90000"/>
              </a:lnSpc>
              <a:spcBef>
                <a:spcPts val="500"/>
              </a:spcBef>
              <a:spcAft>
                <a:spcPts val="0"/>
              </a:spcAft>
              <a:buClr>
                <a:schemeClr val="dk1"/>
              </a:buClr>
              <a:buSzPts val="2400"/>
              <a:buChar char="•"/>
            </a:pPr>
            <a:r>
              <a:rPr lang="fr-FR"/>
              <a:t>A condition or capability that must be met or possessed by a system or system component to satisfy a contract, standard, specification, or other formally imposed document.</a:t>
            </a:r>
            <a:endParaRPr/>
          </a:p>
          <a:p>
            <a:pPr indent="-228600" lvl="1" marL="685800" rtl="0" algn="l">
              <a:lnSpc>
                <a:spcPct val="90000"/>
              </a:lnSpc>
              <a:spcBef>
                <a:spcPts val="500"/>
              </a:spcBef>
              <a:spcAft>
                <a:spcPts val="0"/>
              </a:spcAft>
              <a:buClr>
                <a:schemeClr val="dk1"/>
              </a:buClr>
              <a:buSzPts val="2400"/>
              <a:buChar char="•"/>
            </a:pPr>
            <a:r>
              <a:rPr lang="fr-FR"/>
              <a:t>A documented representation of a condition or capability as in 1 or 2.</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17" name="Google Shape;117;p4"/>
          <p:cNvSpPr/>
          <p:nvPr/>
        </p:nvSpPr>
        <p:spPr>
          <a:xfrm>
            <a:off x="1787300" y="5164426"/>
            <a:ext cx="8707211" cy="5078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rPr b="0" i="0" lang="fr-FR" sz="1350" u="none" cap="none" strike="noStrike">
                <a:solidFill>
                  <a:srgbClr val="222222"/>
                </a:solidFill>
                <a:latin typeface="Arial"/>
                <a:ea typeface="Arial"/>
                <a:cs typeface="Arial"/>
                <a:sym typeface="Arial"/>
              </a:rPr>
              <a:t>IEEE Computer Society (1990). </a:t>
            </a:r>
            <a:r>
              <a:rPr b="0" i="0" lang="fr-FR" sz="1350" u="sng" cap="none" strike="noStrike">
                <a:solidFill>
                  <a:srgbClr val="663366"/>
                </a:solidFill>
                <a:latin typeface="Arial"/>
                <a:ea typeface="Arial"/>
                <a:cs typeface="Arial"/>
                <a:sym typeface="Arial"/>
                <a:hlinkClick r:id="rId4">
                  <a:extLst>
                    <a:ext uri="{A12FA001-AC4F-418D-AE19-62706E023703}">
                      <ahyp:hlinkClr val="tx"/>
                    </a:ext>
                  </a:extLst>
                </a:hlinkClick>
              </a:rPr>
              <a:t>"IEEE Standard Glossary of Software Engineering Terminology"</a:t>
            </a:r>
            <a:r>
              <a:rPr b="0" i="0" lang="fr-FR" sz="1350" u="none" cap="none" strike="noStrike">
                <a:solidFill>
                  <a:srgbClr val="222222"/>
                </a:solidFill>
                <a:latin typeface="Arial"/>
                <a:ea typeface="Arial"/>
                <a:cs typeface="Arial"/>
                <a:sym typeface="Arial"/>
              </a:rPr>
              <a:t>. </a:t>
            </a:r>
            <a:r>
              <a:rPr b="0" i="1" lang="fr-FR" sz="1350" u="none" cap="none" strike="noStrike">
                <a:solidFill>
                  <a:srgbClr val="222222"/>
                </a:solidFill>
                <a:latin typeface="Arial"/>
                <a:ea typeface="Arial"/>
                <a:cs typeface="Arial"/>
                <a:sym typeface="Arial"/>
              </a:rPr>
              <a:t>IEEE Standard</a:t>
            </a:r>
            <a:r>
              <a:rPr b="0" i="0" lang="fr-FR" sz="1350" u="none" cap="none" strike="noStrike">
                <a:solidFill>
                  <a:srgbClr val="222222"/>
                </a:solidFill>
                <a:latin typeface="Arial"/>
                <a:ea typeface="Arial"/>
                <a:cs typeface="Arial"/>
                <a:sym typeface="Arial"/>
              </a:rPr>
              <a:t>.</a:t>
            </a:r>
            <a:endParaRPr b="0" i="0" sz="135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0"/>
          <p:cNvSpPr txBox="1"/>
          <p:nvPr>
            <p:ph type="title"/>
          </p:nvPr>
        </p:nvSpPr>
        <p:spPr>
          <a:xfrm>
            <a:off x="838200" y="365125"/>
            <a:ext cx="10515600" cy="1325563"/>
          </a:xfrm>
          <a:prstGeom prst="rect">
            <a:avLst/>
          </a:prstGeom>
          <a:noFill/>
          <a:ln>
            <a:noFill/>
          </a:ln>
        </p:spPr>
        <p:txBody>
          <a:bodyPr anchorCtr="0" anchor="ctr" bIns="33325" lIns="67850" spcFirstLastPara="1" rIns="67850" wrap="square" tIns="33325">
            <a:normAutofit/>
          </a:bodyPr>
          <a:lstStyle/>
          <a:p>
            <a:pPr indent="0" lvl="0" marL="0" rtl="0" algn="l">
              <a:lnSpc>
                <a:spcPct val="90000"/>
              </a:lnSpc>
              <a:spcBef>
                <a:spcPts val="0"/>
              </a:spcBef>
              <a:spcAft>
                <a:spcPts val="0"/>
              </a:spcAft>
              <a:buClr>
                <a:schemeClr val="dk1"/>
              </a:buClr>
              <a:buSzPts val="4400"/>
              <a:buFont typeface="Calibri"/>
              <a:buNone/>
            </a:pPr>
            <a:r>
              <a:rPr lang="fr-FR"/>
              <a:t>Requirements elicitation and analysis</a:t>
            </a:r>
            <a:endParaRPr/>
          </a:p>
        </p:txBody>
      </p:sp>
      <p:sp>
        <p:nvSpPr>
          <p:cNvPr id="376" name="Google Shape;376;p40"/>
          <p:cNvSpPr txBox="1"/>
          <p:nvPr>
            <p:ph idx="1" type="body"/>
          </p:nvPr>
        </p:nvSpPr>
        <p:spPr>
          <a:xfrm>
            <a:off x="838200" y="1825625"/>
            <a:ext cx="10515600" cy="4351338"/>
          </a:xfrm>
          <a:prstGeom prst="rect">
            <a:avLst/>
          </a:prstGeom>
          <a:noFill/>
          <a:ln>
            <a:noFill/>
          </a:ln>
        </p:spPr>
        <p:txBody>
          <a:bodyPr anchorCtr="0" anchor="t" bIns="33325" lIns="67850" spcFirstLastPara="1" rIns="67850" wrap="square" tIns="33325">
            <a:normAutofit/>
          </a:bodyPr>
          <a:lstStyle/>
          <a:p>
            <a:pPr indent="-228600" lvl="0" marL="228600" rtl="0" algn="l">
              <a:lnSpc>
                <a:spcPct val="90000"/>
              </a:lnSpc>
              <a:spcBef>
                <a:spcPts val="0"/>
              </a:spcBef>
              <a:spcAft>
                <a:spcPts val="0"/>
              </a:spcAft>
              <a:buClr>
                <a:schemeClr val="dk1"/>
              </a:buClr>
              <a:buSzPts val="1800"/>
              <a:buChar char="•"/>
            </a:pPr>
            <a:r>
              <a:rPr lang="fr-FR" sz="1800"/>
              <a:t>Sometimes called requirements elicitation or requirements discovery.</a:t>
            </a:r>
            <a:endParaRPr/>
          </a:p>
          <a:p>
            <a:pPr indent="-228600" lvl="0" marL="228600" rtl="0" algn="l">
              <a:lnSpc>
                <a:spcPct val="90000"/>
              </a:lnSpc>
              <a:spcBef>
                <a:spcPts val="1000"/>
              </a:spcBef>
              <a:spcAft>
                <a:spcPts val="0"/>
              </a:spcAft>
              <a:buClr>
                <a:schemeClr val="dk1"/>
              </a:buClr>
              <a:buSzPts val="1800"/>
              <a:buChar char="•"/>
            </a:pPr>
            <a:r>
              <a:rPr lang="fr-FR" sz="1800"/>
              <a:t>Involves technical staff working with customers to find out about the application domain, the services that the system should provide and the system’s operational constraints.</a:t>
            </a:r>
            <a:endParaRPr/>
          </a:p>
          <a:p>
            <a:pPr indent="-228600" lvl="0" marL="228600" rtl="0" algn="l">
              <a:lnSpc>
                <a:spcPct val="90000"/>
              </a:lnSpc>
              <a:spcBef>
                <a:spcPts val="1000"/>
              </a:spcBef>
              <a:spcAft>
                <a:spcPts val="0"/>
              </a:spcAft>
              <a:buClr>
                <a:schemeClr val="dk1"/>
              </a:buClr>
              <a:buSzPts val="1800"/>
              <a:buChar char="•"/>
            </a:pPr>
            <a:r>
              <a:rPr lang="fr-FR" sz="1800"/>
              <a:t>May involve end-users, managers, engineers involved in maintenance, domain experts, trade unions, etc. These are called </a:t>
            </a:r>
            <a:r>
              <a:rPr i="1" lang="fr-FR" sz="1800"/>
              <a:t>stakeholders.</a:t>
            </a:r>
            <a:endParaRPr/>
          </a:p>
        </p:txBody>
      </p:sp>
      <p:sp>
        <p:nvSpPr>
          <p:cNvPr id="377" name="Google Shape;37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378" name="Google Shape;37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379" name="Google Shape;37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Requirements elicitation</a:t>
            </a:r>
            <a:endParaRPr/>
          </a:p>
        </p:txBody>
      </p:sp>
      <p:sp>
        <p:nvSpPr>
          <p:cNvPr id="385" name="Google Shape;385;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Software engineers work with a range of system stakeholders to find out about the application domain, the services that the system should provide, the required system performance, hardware constraints, other systems, etc.</a:t>
            </a:r>
            <a:endParaRPr/>
          </a:p>
          <a:p>
            <a:pPr indent="-228600" lvl="0" marL="228600" rtl="0" algn="l">
              <a:lnSpc>
                <a:spcPct val="90000"/>
              </a:lnSpc>
              <a:spcBef>
                <a:spcPts val="1000"/>
              </a:spcBef>
              <a:spcAft>
                <a:spcPts val="0"/>
              </a:spcAft>
              <a:buClr>
                <a:schemeClr val="dk1"/>
              </a:buClr>
              <a:buSzPts val="2800"/>
              <a:buChar char="•"/>
            </a:pPr>
            <a:r>
              <a:rPr lang="fr-FR"/>
              <a:t>Stages include:</a:t>
            </a:r>
            <a:endParaRPr/>
          </a:p>
          <a:p>
            <a:pPr indent="-228600" lvl="1" marL="685800" rtl="0" algn="l">
              <a:lnSpc>
                <a:spcPct val="90000"/>
              </a:lnSpc>
              <a:spcBef>
                <a:spcPts val="500"/>
              </a:spcBef>
              <a:spcAft>
                <a:spcPts val="0"/>
              </a:spcAft>
              <a:buClr>
                <a:schemeClr val="dk1"/>
              </a:buClr>
              <a:buSzPts val="2400"/>
              <a:buChar char="•"/>
            </a:pPr>
            <a:r>
              <a:rPr lang="fr-FR"/>
              <a:t>Requirements discovery,</a:t>
            </a:r>
            <a:endParaRPr/>
          </a:p>
          <a:p>
            <a:pPr indent="-228600" lvl="1" marL="685800" rtl="0" algn="l">
              <a:lnSpc>
                <a:spcPct val="90000"/>
              </a:lnSpc>
              <a:spcBef>
                <a:spcPts val="500"/>
              </a:spcBef>
              <a:spcAft>
                <a:spcPts val="0"/>
              </a:spcAft>
              <a:buClr>
                <a:schemeClr val="dk1"/>
              </a:buClr>
              <a:buSzPts val="2400"/>
              <a:buChar char="•"/>
            </a:pPr>
            <a:r>
              <a:rPr lang="fr-FR"/>
              <a:t>Requirements classification and organization,</a:t>
            </a:r>
            <a:endParaRPr/>
          </a:p>
          <a:p>
            <a:pPr indent="-228600" lvl="1" marL="685800" rtl="0" algn="l">
              <a:lnSpc>
                <a:spcPct val="90000"/>
              </a:lnSpc>
              <a:spcBef>
                <a:spcPts val="500"/>
              </a:spcBef>
              <a:spcAft>
                <a:spcPts val="0"/>
              </a:spcAft>
              <a:buClr>
                <a:schemeClr val="dk1"/>
              </a:buClr>
              <a:buSzPts val="2400"/>
              <a:buChar char="•"/>
            </a:pPr>
            <a:r>
              <a:rPr lang="fr-FR"/>
              <a:t>Requirements prioritization and negotiation,</a:t>
            </a:r>
            <a:endParaRPr/>
          </a:p>
          <a:p>
            <a:pPr indent="-228600" lvl="1" marL="685800" rtl="0" algn="l">
              <a:lnSpc>
                <a:spcPct val="90000"/>
              </a:lnSpc>
              <a:spcBef>
                <a:spcPts val="500"/>
              </a:spcBef>
              <a:spcAft>
                <a:spcPts val="0"/>
              </a:spcAft>
              <a:buClr>
                <a:schemeClr val="dk1"/>
              </a:buClr>
              <a:buSzPts val="2400"/>
              <a:buChar char="•"/>
            </a:pPr>
            <a:r>
              <a:rPr lang="fr-FR"/>
              <a:t>Requirements specification.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86" name="Google Shape;386;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387" name="Google Shape;387;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388" name="Google Shape;388;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descr="Requirement Engineering" id="389" name="Google Shape;389;p41"/>
          <p:cNvPicPr preferRelativeResize="0"/>
          <p:nvPr/>
        </p:nvPicPr>
        <p:blipFill rotWithShape="1">
          <a:blip r:embed="rId3">
            <a:alphaModFix/>
          </a:blip>
          <a:srcRect b="0" l="0" r="0" t="0"/>
          <a:stretch/>
        </p:blipFill>
        <p:spPr>
          <a:xfrm>
            <a:off x="7263939" y="3078596"/>
            <a:ext cx="3933305" cy="327775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Problems of requirements elicitation</a:t>
            </a:r>
            <a:endParaRPr/>
          </a:p>
        </p:txBody>
      </p:sp>
      <p:sp>
        <p:nvSpPr>
          <p:cNvPr id="395" name="Google Shape;395;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Stakeholders don’t know what they really want.</a:t>
            </a:r>
            <a:endParaRPr/>
          </a:p>
          <a:p>
            <a:pPr indent="-228600" lvl="0" marL="228600" rtl="0" algn="l">
              <a:lnSpc>
                <a:spcPct val="90000"/>
              </a:lnSpc>
              <a:spcBef>
                <a:spcPts val="1000"/>
              </a:spcBef>
              <a:spcAft>
                <a:spcPts val="0"/>
              </a:spcAft>
              <a:buClr>
                <a:schemeClr val="dk1"/>
              </a:buClr>
              <a:buSzPts val="2800"/>
              <a:buChar char="•"/>
            </a:pPr>
            <a:r>
              <a:rPr lang="fr-FR"/>
              <a:t>Stakeholders express requirements in their own terms.</a:t>
            </a:r>
            <a:endParaRPr/>
          </a:p>
          <a:p>
            <a:pPr indent="-228600" lvl="0" marL="228600" rtl="0" algn="l">
              <a:lnSpc>
                <a:spcPct val="90000"/>
              </a:lnSpc>
              <a:spcBef>
                <a:spcPts val="1000"/>
              </a:spcBef>
              <a:spcAft>
                <a:spcPts val="0"/>
              </a:spcAft>
              <a:buClr>
                <a:schemeClr val="dk1"/>
              </a:buClr>
              <a:buSzPts val="2800"/>
              <a:buChar char="•"/>
            </a:pPr>
            <a:r>
              <a:rPr lang="fr-FR"/>
              <a:t>Different stakeholders may have conflicting requirements.</a:t>
            </a:r>
            <a:endParaRPr/>
          </a:p>
          <a:p>
            <a:pPr indent="-228600" lvl="0" marL="228600" rtl="0" algn="l">
              <a:lnSpc>
                <a:spcPct val="90000"/>
              </a:lnSpc>
              <a:spcBef>
                <a:spcPts val="1000"/>
              </a:spcBef>
              <a:spcAft>
                <a:spcPts val="0"/>
              </a:spcAft>
              <a:buClr>
                <a:schemeClr val="dk1"/>
              </a:buClr>
              <a:buSzPts val="2800"/>
              <a:buChar char="•"/>
            </a:pPr>
            <a:r>
              <a:rPr lang="fr-FR"/>
              <a:t>Organisational and political factors may influence the system requirements.</a:t>
            </a:r>
            <a:endParaRPr/>
          </a:p>
          <a:p>
            <a:pPr indent="-228600" lvl="0" marL="228600" rtl="0" algn="l">
              <a:lnSpc>
                <a:spcPct val="90000"/>
              </a:lnSpc>
              <a:spcBef>
                <a:spcPts val="1000"/>
              </a:spcBef>
              <a:spcAft>
                <a:spcPts val="0"/>
              </a:spcAft>
              <a:buClr>
                <a:schemeClr val="dk1"/>
              </a:buClr>
              <a:buSzPts val="2800"/>
              <a:buChar char="•"/>
            </a:pPr>
            <a:r>
              <a:rPr lang="fr-FR"/>
              <a:t>The requirements change during the analysis process. New stakeholders may emerge and the business environment may change.</a:t>
            </a:r>
            <a:endParaRPr/>
          </a:p>
        </p:txBody>
      </p:sp>
      <p:sp>
        <p:nvSpPr>
          <p:cNvPr id="396" name="Google Shape;396;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397" name="Google Shape;397;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398" name="Google Shape;398;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Process activities</a:t>
            </a:r>
            <a:endParaRPr/>
          </a:p>
        </p:txBody>
      </p:sp>
      <p:sp>
        <p:nvSpPr>
          <p:cNvPr id="404" name="Google Shape;404;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Requirements discovery</a:t>
            </a:r>
            <a:endParaRPr/>
          </a:p>
          <a:p>
            <a:pPr indent="-228600" lvl="1" marL="685800" rtl="0" algn="l">
              <a:lnSpc>
                <a:spcPct val="90000"/>
              </a:lnSpc>
              <a:spcBef>
                <a:spcPts val="500"/>
              </a:spcBef>
              <a:spcAft>
                <a:spcPts val="0"/>
              </a:spcAft>
              <a:buClr>
                <a:schemeClr val="dk1"/>
              </a:buClr>
              <a:buSzPts val="2400"/>
              <a:buChar char="•"/>
            </a:pPr>
            <a:r>
              <a:rPr lang="fr-FR"/>
              <a:t>Interacting with stakeholders to discover their requirements. Domain requirements are also discovered at this stage.</a:t>
            </a:r>
            <a:endParaRPr/>
          </a:p>
          <a:p>
            <a:pPr indent="-228600" lvl="0" marL="228600" rtl="0" algn="l">
              <a:lnSpc>
                <a:spcPct val="90000"/>
              </a:lnSpc>
              <a:spcBef>
                <a:spcPts val="1000"/>
              </a:spcBef>
              <a:spcAft>
                <a:spcPts val="0"/>
              </a:spcAft>
              <a:buClr>
                <a:schemeClr val="dk1"/>
              </a:buClr>
              <a:buSzPts val="2800"/>
              <a:buChar char="•"/>
            </a:pPr>
            <a:r>
              <a:rPr lang="fr-FR"/>
              <a:t>Requirements classification and organisation</a:t>
            </a:r>
            <a:endParaRPr/>
          </a:p>
          <a:p>
            <a:pPr indent="-228600" lvl="1" marL="685800" rtl="0" algn="l">
              <a:lnSpc>
                <a:spcPct val="90000"/>
              </a:lnSpc>
              <a:spcBef>
                <a:spcPts val="500"/>
              </a:spcBef>
              <a:spcAft>
                <a:spcPts val="0"/>
              </a:spcAft>
              <a:buClr>
                <a:schemeClr val="dk1"/>
              </a:buClr>
              <a:buSzPts val="2400"/>
              <a:buChar char="•"/>
            </a:pPr>
            <a:r>
              <a:rPr lang="fr-FR"/>
              <a:t>Groups related requirements and organises them into coherent clusters.</a:t>
            </a:r>
            <a:endParaRPr/>
          </a:p>
          <a:p>
            <a:pPr indent="-228600" lvl="0" marL="228600" rtl="0" algn="l">
              <a:lnSpc>
                <a:spcPct val="90000"/>
              </a:lnSpc>
              <a:spcBef>
                <a:spcPts val="1000"/>
              </a:spcBef>
              <a:spcAft>
                <a:spcPts val="0"/>
              </a:spcAft>
              <a:buClr>
                <a:schemeClr val="dk1"/>
              </a:buClr>
              <a:buSzPts val="2800"/>
              <a:buChar char="•"/>
            </a:pPr>
            <a:r>
              <a:rPr lang="fr-FR"/>
              <a:t>Prioritisation and negotiation</a:t>
            </a:r>
            <a:endParaRPr/>
          </a:p>
          <a:p>
            <a:pPr indent="-228600" lvl="1" marL="685800" rtl="0" algn="l">
              <a:lnSpc>
                <a:spcPct val="90000"/>
              </a:lnSpc>
              <a:spcBef>
                <a:spcPts val="500"/>
              </a:spcBef>
              <a:spcAft>
                <a:spcPts val="0"/>
              </a:spcAft>
              <a:buClr>
                <a:schemeClr val="dk1"/>
              </a:buClr>
              <a:buSzPts val="2400"/>
              <a:buChar char="•"/>
            </a:pPr>
            <a:r>
              <a:rPr lang="fr-FR"/>
              <a:t>Prioritising requirements and resolving requirements conflicts.</a:t>
            </a:r>
            <a:endParaRPr/>
          </a:p>
          <a:p>
            <a:pPr indent="-228600" lvl="0" marL="228600" rtl="0" algn="l">
              <a:lnSpc>
                <a:spcPct val="90000"/>
              </a:lnSpc>
              <a:spcBef>
                <a:spcPts val="1000"/>
              </a:spcBef>
              <a:spcAft>
                <a:spcPts val="0"/>
              </a:spcAft>
              <a:buClr>
                <a:schemeClr val="dk1"/>
              </a:buClr>
              <a:buSzPts val="2800"/>
              <a:buChar char="•"/>
            </a:pPr>
            <a:r>
              <a:rPr lang="fr-FR"/>
              <a:t>Requirements specification</a:t>
            </a:r>
            <a:endParaRPr/>
          </a:p>
          <a:p>
            <a:pPr indent="-228600" lvl="1" marL="685800" rtl="0" algn="l">
              <a:lnSpc>
                <a:spcPct val="90000"/>
              </a:lnSpc>
              <a:spcBef>
                <a:spcPts val="500"/>
              </a:spcBef>
              <a:spcAft>
                <a:spcPts val="0"/>
              </a:spcAft>
              <a:buClr>
                <a:schemeClr val="dk1"/>
              </a:buClr>
              <a:buSzPts val="2400"/>
              <a:buChar char="•"/>
            </a:pPr>
            <a:r>
              <a:rPr lang="fr-FR"/>
              <a:t>Requirements are documented and input into the next round of the spiral.</a:t>
            </a:r>
            <a:endParaRPr/>
          </a:p>
        </p:txBody>
      </p:sp>
      <p:sp>
        <p:nvSpPr>
          <p:cNvPr id="405" name="Google Shape;40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406" name="Google Shape;40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407" name="Google Shape;40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Requirements discovery</a:t>
            </a:r>
            <a:endParaRPr/>
          </a:p>
        </p:txBody>
      </p:sp>
      <p:sp>
        <p:nvSpPr>
          <p:cNvPr id="413" name="Google Shape;413;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The process of gathering information about the required and existing systems and distilling the user and system requirements from this information.</a:t>
            </a:r>
            <a:endParaRPr/>
          </a:p>
          <a:p>
            <a:pPr indent="-228600" lvl="0" marL="228600" rtl="0" algn="l">
              <a:lnSpc>
                <a:spcPct val="90000"/>
              </a:lnSpc>
              <a:spcBef>
                <a:spcPts val="1000"/>
              </a:spcBef>
              <a:spcAft>
                <a:spcPts val="0"/>
              </a:spcAft>
              <a:buClr>
                <a:schemeClr val="dk1"/>
              </a:buClr>
              <a:buSzPts val="2800"/>
              <a:buChar char="•"/>
            </a:pPr>
            <a:r>
              <a:rPr lang="fr-FR"/>
              <a:t>Interaction is with system stakeholders from managers to external regulators.</a:t>
            </a:r>
            <a:endParaRPr/>
          </a:p>
          <a:p>
            <a:pPr indent="-228600" lvl="0" marL="228600" rtl="0" algn="l">
              <a:lnSpc>
                <a:spcPct val="90000"/>
              </a:lnSpc>
              <a:spcBef>
                <a:spcPts val="1000"/>
              </a:spcBef>
              <a:spcAft>
                <a:spcPts val="0"/>
              </a:spcAft>
              <a:buClr>
                <a:schemeClr val="dk1"/>
              </a:buClr>
              <a:buSzPts val="2800"/>
              <a:buChar char="•"/>
            </a:pPr>
            <a:r>
              <a:rPr lang="fr-FR"/>
              <a:t>Systems normally have a range of stakeholders.</a:t>
            </a:r>
            <a:endParaRPr/>
          </a:p>
        </p:txBody>
      </p:sp>
      <p:sp>
        <p:nvSpPr>
          <p:cNvPr id="414" name="Google Shape;414;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415" name="Google Shape;415;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416" name="Google Shape;416;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Interviewing</a:t>
            </a:r>
            <a:endParaRPr/>
          </a:p>
        </p:txBody>
      </p:sp>
      <p:sp>
        <p:nvSpPr>
          <p:cNvPr id="422" name="Google Shape;422;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Formal or informal interviews with stakeholders are part of most RE processes.</a:t>
            </a:r>
            <a:endParaRPr/>
          </a:p>
          <a:p>
            <a:pPr indent="-228600" lvl="0" marL="228600" rtl="0" algn="l">
              <a:lnSpc>
                <a:spcPct val="90000"/>
              </a:lnSpc>
              <a:spcBef>
                <a:spcPts val="1000"/>
              </a:spcBef>
              <a:spcAft>
                <a:spcPts val="0"/>
              </a:spcAft>
              <a:buClr>
                <a:schemeClr val="dk1"/>
              </a:buClr>
              <a:buSzPts val="2800"/>
              <a:buChar char="•"/>
            </a:pPr>
            <a:r>
              <a:rPr lang="fr-FR"/>
              <a:t>Types of interview</a:t>
            </a:r>
            <a:endParaRPr/>
          </a:p>
          <a:p>
            <a:pPr indent="-228600" lvl="1" marL="685800" rtl="0" algn="l">
              <a:lnSpc>
                <a:spcPct val="90000"/>
              </a:lnSpc>
              <a:spcBef>
                <a:spcPts val="500"/>
              </a:spcBef>
              <a:spcAft>
                <a:spcPts val="0"/>
              </a:spcAft>
              <a:buClr>
                <a:schemeClr val="dk1"/>
              </a:buClr>
              <a:buSzPts val="2400"/>
              <a:buChar char="•"/>
            </a:pPr>
            <a:r>
              <a:rPr lang="fr-FR"/>
              <a:t>Closed interviews based on pre-determined list of questions</a:t>
            </a:r>
            <a:endParaRPr/>
          </a:p>
          <a:p>
            <a:pPr indent="-228600" lvl="1" marL="685800" rtl="0" algn="l">
              <a:lnSpc>
                <a:spcPct val="90000"/>
              </a:lnSpc>
              <a:spcBef>
                <a:spcPts val="500"/>
              </a:spcBef>
              <a:spcAft>
                <a:spcPts val="0"/>
              </a:spcAft>
              <a:buClr>
                <a:schemeClr val="dk1"/>
              </a:buClr>
              <a:buSzPts val="2400"/>
              <a:buChar char="•"/>
            </a:pPr>
            <a:r>
              <a:rPr lang="fr-FR"/>
              <a:t>Open interviews where various issues are explored with stakeholders.</a:t>
            </a:r>
            <a:endParaRPr/>
          </a:p>
          <a:p>
            <a:pPr indent="-228600" lvl="0" marL="228600" rtl="0" algn="l">
              <a:lnSpc>
                <a:spcPct val="90000"/>
              </a:lnSpc>
              <a:spcBef>
                <a:spcPts val="1000"/>
              </a:spcBef>
              <a:spcAft>
                <a:spcPts val="0"/>
              </a:spcAft>
              <a:buClr>
                <a:schemeClr val="dk1"/>
              </a:buClr>
              <a:buSzPts val="2800"/>
              <a:buChar char="•"/>
            </a:pPr>
            <a:r>
              <a:rPr lang="fr-FR"/>
              <a:t>Effective interviewing</a:t>
            </a:r>
            <a:endParaRPr/>
          </a:p>
          <a:p>
            <a:pPr indent="-228600" lvl="1" marL="685800" rtl="0" algn="l">
              <a:lnSpc>
                <a:spcPct val="90000"/>
              </a:lnSpc>
              <a:spcBef>
                <a:spcPts val="500"/>
              </a:spcBef>
              <a:spcAft>
                <a:spcPts val="0"/>
              </a:spcAft>
              <a:buClr>
                <a:schemeClr val="dk1"/>
              </a:buClr>
              <a:buSzPts val="2400"/>
              <a:buChar char="•"/>
            </a:pPr>
            <a:r>
              <a:rPr lang="fr-FR"/>
              <a:t>Be open-minded, avoid pre-conceived ideas about the requirements and are willing to listen to stakeholders. </a:t>
            </a:r>
            <a:endParaRPr/>
          </a:p>
          <a:p>
            <a:pPr indent="-228600" lvl="1" marL="685800" rtl="0" algn="l">
              <a:lnSpc>
                <a:spcPct val="90000"/>
              </a:lnSpc>
              <a:spcBef>
                <a:spcPts val="500"/>
              </a:spcBef>
              <a:spcAft>
                <a:spcPts val="0"/>
              </a:spcAft>
              <a:buClr>
                <a:schemeClr val="dk1"/>
              </a:buClr>
              <a:buSzPts val="2400"/>
              <a:buChar char="•"/>
            </a:pPr>
            <a:r>
              <a:rPr lang="fr-FR"/>
              <a:t>Prompt the interviewee to get discussions going using a springboard question, a requirements proposal, or by working together on a prototype system. </a:t>
            </a:r>
            <a:endParaRPr/>
          </a:p>
        </p:txBody>
      </p:sp>
      <p:sp>
        <p:nvSpPr>
          <p:cNvPr id="423" name="Google Shape;423;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424" name="Google Shape;424;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425" name="Google Shape;425;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Problems with interviews</a:t>
            </a:r>
            <a:endParaRPr/>
          </a:p>
        </p:txBody>
      </p:sp>
      <p:sp>
        <p:nvSpPr>
          <p:cNvPr id="431" name="Google Shape;431;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Application specialists may use language to describe their work that isn’t easy for the requirements engineer to understand.</a:t>
            </a:r>
            <a:endParaRPr/>
          </a:p>
          <a:p>
            <a:pPr indent="-228600" lvl="0" marL="228600" rtl="0" algn="l">
              <a:lnSpc>
                <a:spcPct val="90000"/>
              </a:lnSpc>
              <a:spcBef>
                <a:spcPts val="1000"/>
              </a:spcBef>
              <a:spcAft>
                <a:spcPts val="0"/>
              </a:spcAft>
              <a:buClr>
                <a:schemeClr val="dk1"/>
              </a:buClr>
              <a:buSzPts val="2800"/>
              <a:buChar char="•"/>
            </a:pPr>
            <a:r>
              <a:rPr lang="fr-FR"/>
              <a:t>Interviews are not good for understanding domain requirements</a:t>
            </a:r>
            <a:endParaRPr/>
          </a:p>
          <a:p>
            <a:pPr indent="-228600" lvl="1" marL="685800" rtl="0" algn="l">
              <a:lnSpc>
                <a:spcPct val="90000"/>
              </a:lnSpc>
              <a:spcBef>
                <a:spcPts val="500"/>
              </a:spcBef>
              <a:spcAft>
                <a:spcPts val="0"/>
              </a:spcAft>
              <a:buClr>
                <a:schemeClr val="dk1"/>
              </a:buClr>
              <a:buSzPts val="2400"/>
              <a:buChar char="•"/>
            </a:pPr>
            <a:r>
              <a:rPr lang="fr-FR"/>
              <a:t>Requirements engineers cannot understand specific domain terminology;</a:t>
            </a:r>
            <a:endParaRPr/>
          </a:p>
          <a:p>
            <a:pPr indent="-228600" lvl="1" marL="685800" rtl="0" algn="l">
              <a:lnSpc>
                <a:spcPct val="90000"/>
              </a:lnSpc>
              <a:spcBef>
                <a:spcPts val="500"/>
              </a:spcBef>
              <a:spcAft>
                <a:spcPts val="0"/>
              </a:spcAft>
              <a:buClr>
                <a:schemeClr val="dk1"/>
              </a:buClr>
              <a:buSzPts val="2400"/>
              <a:buChar char="•"/>
            </a:pPr>
            <a:r>
              <a:rPr lang="fr-FR"/>
              <a:t>Some domain knowledge is so familiar that people find it hard to articulate or think that it isn’t worth articulating.</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32" name="Google Shape;43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433" name="Google Shape;43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434" name="Google Shape;43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Ethnography</a:t>
            </a:r>
            <a:endParaRPr/>
          </a:p>
        </p:txBody>
      </p:sp>
      <p:sp>
        <p:nvSpPr>
          <p:cNvPr id="440" name="Google Shape;440;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A social scientist spends a considerable time observing and analysing how people actually work.</a:t>
            </a:r>
            <a:endParaRPr/>
          </a:p>
          <a:p>
            <a:pPr indent="-228600" lvl="0" marL="228600" rtl="0" algn="l">
              <a:lnSpc>
                <a:spcPct val="90000"/>
              </a:lnSpc>
              <a:spcBef>
                <a:spcPts val="1000"/>
              </a:spcBef>
              <a:spcAft>
                <a:spcPts val="0"/>
              </a:spcAft>
              <a:buClr>
                <a:schemeClr val="dk1"/>
              </a:buClr>
              <a:buSzPts val="2800"/>
              <a:buChar char="•"/>
            </a:pPr>
            <a:r>
              <a:rPr lang="fr-FR"/>
              <a:t>People do not have to explain or articulate their work.</a:t>
            </a:r>
            <a:endParaRPr/>
          </a:p>
          <a:p>
            <a:pPr indent="-228600" lvl="0" marL="228600" rtl="0" algn="l">
              <a:lnSpc>
                <a:spcPct val="90000"/>
              </a:lnSpc>
              <a:spcBef>
                <a:spcPts val="1000"/>
              </a:spcBef>
              <a:spcAft>
                <a:spcPts val="0"/>
              </a:spcAft>
              <a:buClr>
                <a:schemeClr val="dk1"/>
              </a:buClr>
              <a:buSzPts val="2800"/>
              <a:buChar char="•"/>
            </a:pPr>
            <a:r>
              <a:rPr lang="fr-FR"/>
              <a:t>Social and organisational factors of importance may be observed.</a:t>
            </a:r>
            <a:endParaRPr/>
          </a:p>
          <a:p>
            <a:pPr indent="-228600" lvl="0" marL="228600" rtl="0" algn="l">
              <a:lnSpc>
                <a:spcPct val="90000"/>
              </a:lnSpc>
              <a:spcBef>
                <a:spcPts val="1000"/>
              </a:spcBef>
              <a:spcAft>
                <a:spcPts val="0"/>
              </a:spcAft>
              <a:buClr>
                <a:schemeClr val="dk1"/>
              </a:buClr>
              <a:buSzPts val="2800"/>
              <a:buChar char="•"/>
            </a:pPr>
            <a:r>
              <a:rPr lang="fr-FR"/>
              <a:t>Ethnographic studies have shown that work is usually richer and more complex than suggested by simple system models.</a:t>
            </a:r>
            <a:endParaRPr/>
          </a:p>
        </p:txBody>
      </p:sp>
      <p:sp>
        <p:nvSpPr>
          <p:cNvPr id="441" name="Google Shape;44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442" name="Google Shape;44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443" name="Google Shape;44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Scope of ethnography</a:t>
            </a:r>
            <a:endParaRPr/>
          </a:p>
        </p:txBody>
      </p:sp>
      <p:sp>
        <p:nvSpPr>
          <p:cNvPr id="449" name="Google Shape;449;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Requirements that are derived from the way that people actually work rather than the way I which process definitions suggest that they ought to work.</a:t>
            </a:r>
            <a:endParaRPr/>
          </a:p>
          <a:p>
            <a:pPr indent="-228600" lvl="0" marL="228600" rtl="0" algn="l">
              <a:lnSpc>
                <a:spcPct val="90000"/>
              </a:lnSpc>
              <a:spcBef>
                <a:spcPts val="1000"/>
              </a:spcBef>
              <a:spcAft>
                <a:spcPts val="0"/>
              </a:spcAft>
              <a:buClr>
                <a:schemeClr val="dk1"/>
              </a:buClr>
              <a:buSzPts val="2800"/>
              <a:buChar char="•"/>
            </a:pPr>
            <a:r>
              <a:rPr lang="fr-FR"/>
              <a:t>Requirements that are derived from cooperation and awareness of other people’s activities.</a:t>
            </a:r>
            <a:endParaRPr/>
          </a:p>
          <a:p>
            <a:pPr indent="-228600" lvl="1" marL="685800" rtl="0" algn="l">
              <a:lnSpc>
                <a:spcPct val="90000"/>
              </a:lnSpc>
              <a:spcBef>
                <a:spcPts val="500"/>
              </a:spcBef>
              <a:spcAft>
                <a:spcPts val="0"/>
              </a:spcAft>
              <a:buClr>
                <a:schemeClr val="dk1"/>
              </a:buClr>
              <a:buSzPts val="2400"/>
              <a:buChar char="•"/>
            </a:pPr>
            <a:r>
              <a:rPr lang="fr-FR"/>
              <a:t>Awareness of what other people are doing leads to changes in the ways in which we do things.</a:t>
            </a:r>
            <a:endParaRPr/>
          </a:p>
          <a:p>
            <a:pPr indent="-228600" lvl="0" marL="228600" rtl="0" algn="l">
              <a:lnSpc>
                <a:spcPct val="90000"/>
              </a:lnSpc>
              <a:spcBef>
                <a:spcPts val="1000"/>
              </a:spcBef>
              <a:spcAft>
                <a:spcPts val="0"/>
              </a:spcAft>
              <a:buClr>
                <a:schemeClr val="dk1"/>
              </a:buClr>
              <a:buSzPts val="2800"/>
              <a:buChar char="•"/>
            </a:pPr>
            <a:r>
              <a:rPr lang="fr-FR"/>
              <a:t>Ethnography is effective for understanding existing processes but cannot identify new features that should be added to a system.</a:t>
            </a:r>
            <a:endParaRPr/>
          </a:p>
        </p:txBody>
      </p:sp>
      <p:sp>
        <p:nvSpPr>
          <p:cNvPr id="450" name="Google Shape;450;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451" name="Google Shape;451;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452" name="Google Shape;452;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p49"/>
          <p:cNvPicPr preferRelativeResize="0"/>
          <p:nvPr/>
        </p:nvPicPr>
        <p:blipFill rotWithShape="1">
          <a:blip r:embed="rId3">
            <a:alphaModFix/>
          </a:blip>
          <a:srcRect b="0" l="0" r="0" t="0"/>
          <a:stretch/>
        </p:blipFill>
        <p:spPr>
          <a:xfrm>
            <a:off x="0" y="-647200"/>
            <a:ext cx="12485716" cy="8308510"/>
          </a:xfrm>
          <a:prstGeom prst="rect">
            <a:avLst/>
          </a:prstGeom>
          <a:noFill/>
          <a:ln>
            <a:noFill/>
          </a:ln>
        </p:spPr>
      </p:pic>
      <p:sp>
        <p:nvSpPr>
          <p:cNvPr id="458" name="Google Shape;458;p49"/>
          <p:cNvSpPr txBox="1"/>
          <p:nvPr>
            <p:ph type="title"/>
          </p:nvPr>
        </p:nvSpPr>
        <p:spPr>
          <a:xfrm>
            <a:off x="838200" y="365125"/>
            <a:ext cx="10515600" cy="1325563"/>
          </a:xfrm>
          <a:prstGeom prst="rect">
            <a:avLst/>
          </a:prstGeom>
          <a:noFill/>
          <a:ln>
            <a:noFill/>
          </a:ln>
        </p:spPr>
        <p:txBody>
          <a:bodyPr anchorCtr="0" anchor="ctr" bIns="33325" lIns="67850" spcFirstLastPara="1" rIns="67850" wrap="square" tIns="33325">
            <a:normAutofit/>
          </a:bodyPr>
          <a:lstStyle/>
          <a:p>
            <a:pPr indent="0" lvl="0" marL="0" rtl="0" algn="l">
              <a:lnSpc>
                <a:spcPct val="90000"/>
              </a:lnSpc>
              <a:spcBef>
                <a:spcPts val="0"/>
              </a:spcBef>
              <a:spcAft>
                <a:spcPts val="0"/>
              </a:spcAft>
              <a:buClr>
                <a:schemeClr val="lt1"/>
              </a:buClr>
              <a:buSzPts val="4400"/>
              <a:buFont typeface="Calibri"/>
              <a:buNone/>
            </a:pPr>
            <a:r>
              <a:rPr lang="fr-FR">
                <a:solidFill>
                  <a:schemeClr val="lt1"/>
                </a:solidFill>
              </a:rPr>
              <a:t>Focused ethnography</a:t>
            </a:r>
            <a:endParaRPr/>
          </a:p>
        </p:txBody>
      </p:sp>
      <p:sp>
        <p:nvSpPr>
          <p:cNvPr id="459" name="Google Shape;459;p49"/>
          <p:cNvSpPr txBox="1"/>
          <p:nvPr>
            <p:ph idx="1" type="body"/>
          </p:nvPr>
        </p:nvSpPr>
        <p:spPr>
          <a:xfrm>
            <a:off x="838200" y="1825625"/>
            <a:ext cx="10515600" cy="4351338"/>
          </a:xfrm>
          <a:prstGeom prst="rect">
            <a:avLst/>
          </a:prstGeom>
          <a:noFill/>
          <a:ln>
            <a:noFill/>
          </a:ln>
        </p:spPr>
        <p:txBody>
          <a:bodyPr anchorCtr="0" anchor="t" bIns="33325" lIns="67850" spcFirstLastPara="1" rIns="67850" wrap="square" tIns="33325">
            <a:normAutofit/>
          </a:bodyPr>
          <a:lstStyle/>
          <a:p>
            <a:pPr indent="-228600" lvl="0" marL="228600" rtl="0" algn="l">
              <a:lnSpc>
                <a:spcPct val="90000"/>
              </a:lnSpc>
              <a:spcBef>
                <a:spcPts val="0"/>
              </a:spcBef>
              <a:spcAft>
                <a:spcPts val="0"/>
              </a:spcAft>
              <a:buClr>
                <a:schemeClr val="lt1"/>
              </a:buClr>
              <a:buSzPts val="2800"/>
              <a:buChar char="•"/>
            </a:pPr>
            <a:r>
              <a:rPr lang="fr-FR">
                <a:solidFill>
                  <a:schemeClr val="lt1"/>
                </a:solidFill>
              </a:rPr>
              <a:t>Developed in a project studying the air traffic control process</a:t>
            </a:r>
            <a:endParaRPr/>
          </a:p>
          <a:p>
            <a:pPr indent="-228600" lvl="0" marL="228600" rtl="0" algn="l">
              <a:lnSpc>
                <a:spcPct val="90000"/>
              </a:lnSpc>
              <a:spcBef>
                <a:spcPts val="1000"/>
              </a:spcBef>
              <a:spcAft>
                <a:spcPts val="0"/>
              </a:spcAft>
              <a:buClr>
                <a:schemeClr val="lt1"/>
              </a:buClr>
              <a:buSzPts val="2800"/>
              <a:buChar char="•"/>
            </a:pPr>
            <a:r>
              <a:rPr lang="fr-FR">
                <a:solidFill>
                  <a:schemeClr val="lt1"/>
                </a:solidFill>
              </a:rPr>
              <a:t>Combines ethnography with prototyping</a:t>
            </a:r>
            <a:endParaRPr/>
          </a:p>
          <a:p>
            <a:pPr indent="-228600" lvl="0" marL="228600" rtl="0" algn="l">
              <a:lnSpc>
                <a:spcPct val="90000"/>
              </a:lnSpc>
              <a:spcBef>
                <a:spcPts val="1000"/>
              </a:spcBef>
              <a:spcAft>
                <a:spcPts val="0"/>
              </a:spcAft>
              <a:buClr>
                <a:schemeClr val="lt1"/>
              </a:buClr>
              <a:buSzPts val="2800"/>
              <a:buChar char="•"/>
            </a:pPr>
            <a:r>
              <a:rPr lang="fr-FR">
                <a:solidFill>
                  <a:schemeClr val="lt1"/>
                </a:solidFill>
              </a:rPr>
              <a:t>Prototype development results in unanswered questions which focus the ethnographic analysis.</a:t>
            </a:r>
            <a:endParaRPr/>
          </a:p>
          <a:p>
            <a:pPr indent="-228600" lvl="0" marL="228600" rtl="0" algn="l">
              <a:lnSpc>
                <a:spcPct val="90000"/>
              </a:lnSpc>
              <a:spcBef>
                <a:spcPts val="1000"/>
              </a:spcBef>
              <a:spcAft>
                <a:spcPts val="0"/>
              </a:spcAft>
              <a:buClr>
                <a:schemeClr val="lt1"/>
              </a:buClr>
              <a:buSzPts val="2800"/>
              <a:buChar char="•"/>
            </a:pPr>
            <a:r>
              <a:rPr lang="fr-FR">
                <a:solidFill>
                  <a:schemeClr val="lt1"/>
                </a:solidFill>
              </a:rPr>
              <a:t>The problem with ethnography is that it studies existing practices which may have some historical basis which is no longer relevant.</a:t>
            </a:r>
            <a:endParaRPr sz="1800">
              <a:solidFill>
                <a:schemeClr val="lt1"/>
              </a:solidFill>
            </a:endParaRPr>
          </a:p>
        </p:txBody>
      </p:sp>
      <p:sp>
        <p:nvSpPr>
          <p:cNvPr id="460" name="Google Shape;460;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461" name="Google Shape;461;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462" name="Google Shape;462;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Requirements in practice</a:t>
            </a:r>
            <a:endParaRPr/>
          </a:p>
        </p:txBody>
      </p:sp>
      <p:sp>
        <p:nvSpPr>
          <p:cNvPr id="123" name="Google Shape;12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A user describes his/her needs, requirements specification to in a specification document</a:t>
            </a:r>
            <a:endParaRPr/>
          </a:p>
          <a:p>
            <a:pPr indent="-228600" lvl="0" marL="228600" rtl="0" algn="l">
              <a:lnSpc>
                <a:spcPct val="90000"/>
              </a:lnSpc>
              <a:spcBef>
                <a:spcPts val="1000"/>
              </a:spcBef>
              <a:spcAft>
                <a:spcPts val="0"/>
              </a:spcAft>
              <a:buClr>
                <a:schemeClr val="dk1"/>
              </a:buClr>
              <a:buSzPts val="2800"/>
              <a:buChar char="•"/>
            </a:pPr>
            <a:r>
              <a:rPr lang="fr-FR"/>
              <a:t>The software developer take the specification document and produce a piece of software thet meet these needs perfectly</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fr-FR"/>
              <a:t>What can go wrong with this story ?</a:t>
            </a:r>
            <a:endParaRPr/>
          </a:p>
        </p:txBody>
      </p:sp>
      <p:pic>
        <p:nvPicPr>
          <p:cNvPr id="124" name="Google Shape;124;p5"/>
          <p:cNvPicPr preferRelativeResize="0"/>
          <p:nvPr/>
        </p:nvPicPr>
        <p:blipFill rotWithShape="1">
          <a:blip r:embed="rId3">
            <a:alphaModFix/>
          </a:blip>
          <a:srcRect b="0" l="0" r="0" t="0"/>
          <a:stretch/>
        </p:blipFill>
        <p:spPr>
          <a:xfrm>
            <a:off x="3005137" y="4792114"/>
            <a:ext cx="6181725" cy="19621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Stories and scenarios</a:t>
            </a:r>
            <a:endParaRPr/>
          </a:p>
        </p:txBody>
      </p:sp>
      <p:sp>
        <p:nvSpPr>
          <p:cNvPr id="468" name="Google Shape;468;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Scenarios and user stories are real-life examples of how a system can be used.</a:t>
            </a:r>
            <a:endParaRPr/>
          </a:p>
          <a:p>
            <a:pPr indent="-228600" lvl="0" marL="228600" rtl="0" algn="l">
              <a:lnSpc>
                <a:spcPct val="90000"/>
              </a:lnSpc>
              <a:spcBef>
                <a:spcPts val="1000"/>
              </a:spcBef>
              <a:spcAft>
                <a:spcPts val="0"/>
              </a:spcAft>
              <a:buClr>
                <a:schemeClr val="dk1"/>
              </a:buClr>
              <a:buSzPts val="2800"/>
              <a:buChar char="•"/>
            </a:pPr>
            <a:r>
              <a:rPr lang="fr-FR"/>
              <a:t>Stories and scenarios are a description of how a system may be used for a particular task.</a:t>
            </a:r>
            <a:endParaRPr/>
          </a:p>
          <a:p>
            <a:pPr indent="-228600" lvl="0" marL="228600" rtl="0" algn="l">
              <a:lnSpc>
                <a:spcPct val="90000"/>
              </a:lnSpc>
              <a:spcBef>
                <a:spcPts val="1000"/>
              </a:spcBef>
              <a:spcAft>
                <a:spcPts val="0"/>
              </a:spcAft>
              <a:buClr>
                <a:schemeClr val="dk1"/>
              </a:buClr>
              <a:buSzPts val="2800"/>
              <a:buChar char="•"/>
            </a:pPr>
            <a:r>
              <a:rPr lang="fr-FR"/>
              <a:t>Because they are based on a practical situation, stakeholders can relate to them and can comment on their situation with respect to the story.</a:t>
            </a:r>
            <a:endParaRPr/>
          </a:p>
        </p:txBody>
      </p:sp>
      <p:sp>
        <p:nvSpPr>
          <p:cNvPr id="469" name="Google Shape;469;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470" name="Google Shape;470;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471" name="Google Shape;471;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Examples</a:t>
            </a:r>
            <a:endParaRPr/>
          </a:p>
        </p:txBody>
      </p:sp>
      <p:sp>
        <p:nvSpPr>
          <p:cNvPr id="477" name="Google Shape;477;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As a teacher, I need to be able to point students that are not attending my lecture so that I can keep track of absentees.</a:t>
            </a:r>
            <a:endParaRPr/>
          </a:p>
          <a:p>
            <a:pPr indent="-228600" lvl="0" marL="228600" rtl="0" algn="l">
              <a:lnSpc>
                <a:spcPct val="90000"/>
              </a:lnSpc>
              <a:spcBef>
                <a:spcPts val="1000"/>
              </a:spcBef>
              <a:spcAft>
                <a:spcPts val="0"/>
              </a:spcAft>
              <a:buClr>
                <a:schemeClr val="dk1"/>
              </a:buClr>
              <a:buSzPts val="2800"/>
              <a:buChar char="•"/>
            </a:pPr>
            <a:r>
              <a:rPr lang="fr-FR"/>
              <a:t>As a study director, I need to be notified when a student is missing too many lectures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fr-FR"/>
              <a:t>Stories can lead to the development of features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2"/>
          <p:cNvSpPr txBox="1"/>
          <p:nvPr>
            <p:ph type="title"/>
          </p:nvPr>
        </p:nvSpPr>
        <p:spPr>
          <a:xfrm>
            <a:off x="3009900" y="2564904"/>
            <a:ext cx="6172200" cy="857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fr-FR"/>
              <a:t>Requirements specification</a:t>
            </a:r>
            <a:endParaRPr/>
          </a:p>
        </p:txBody>
      </p:sp>
      <p:sp>
        <p:nvSpPr>
          <p:cNvPr id="483" name="Google Shape;483;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484" name="Google Shape;484;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485" name="Google Shape;485;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Requirements specification</a:t>
            </a:r>
            <a:endParaRPr/>
          </a:p>
        </p:txBody>
      </p:sp>
      <p:sp>
        <p:nvSpPr>
          <p:cNvPr id="491" name="Google Shape;491;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The process of writing down the user and system requirements in a requirements document.</a:t>
            </a:r>
            <a:endParaRPr/>
          </a:p>
          <a:p>
            <a:pPr indent="-228600" lvl="0" marL="228600" rtl="0" algn="l">
              <a:lnSpc>
                <a:spcPct val="90000"/>
              </a:lnSpc>
              <a:spcBef>
                <a:spcPts val="1000"/>
              </a:spcBef>
              <a:spcAft>
                <a:spcPts val="0"/>
              </a:spcAft>
              <a:buClr>
                <a:schemeClr val="dk1"/>
              </a:buClr>
              <a:buSzPts val="2800"/>
              <a:buChar char="•"/>
            </a:pPr>
            <a:r>
              <a:rPr lang="fr-FR"/>
              <a:t>Requirements have to be understandable by end-users and customers who do not have a technical background and by developers that need to build the system.</a:t>
            </a:r>
            <a:endParaRPr/>
          </a:p>
          <a:p>
            <a:pPr indent="-228600" lvl="0" marL="228600" rtl="0" algn="l">
              <a:lnSpc>
                <a:spcPct val="90000"/>
              </a:lnSpc>
              <a:spcBef>
                <a:spcPts val="1000"/>
              </a:spcBef>
              <a:spcAft>
                <a:spcPts val="0"/>
              </a:spcAft>
              <a:buClr>
                <a:schemeClr val="dk1"/>
              </a:buClr>
              <a:buSzPts val="2800"/>
              <a:buChar char="•"/>
            </a:pPr>
            <a:r>
              <a:rPr lang="fr-FR"/>
              <a:t>The requirements may be part of a contract for the system development</a:t>
            </a:r>
            <a:endParaRPr/>
          </a:p>
          <a:p>
            <a:pPr indent="-228600" lvl="1" marL="685800" rtl="0" algn="l">
              <a:lnSpc>
                <a:spcPct val="90000"/>
              </a:lnSpc>
              <a:spcBef>
                <a:spcPts val="500"/>
              </a:spcBef>
              <a:spcAft>
                <a:spcPts val="0"/>
              </a:spcAft>
              <a:buClr>
                <a:schemeClr val="dk1"/>
              </a:buClr>
              <a:buSzPts val="2400"/>
              <a:buChar char="•"/>
            </a:pPr>
            <a:r>
              <a:rPr lang="fr-FR"/>
              <a:t>It is therefore important that these are as complete as possible.</a:t>
            </a:r>
            <a:endParaRPr/>
          </a:p>
        </p:txBody>
      </p:sp>
      <p:sp>
        <p:nvSpPr>
          <p:cNvPr id="492" name="Google Shape;492;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493" name="Google Shape;493;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494" name="Google Shape;494;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Ways of writing a system requirements specification </a:t>
            </a:r>
            <a:endParaRPr/>
          </a:p>
        </p:txBody>
      </p:sp>
      <p:sp>
        <p:nvSpPr>
          <p:cNvPr id="500" name="Google Shape;500;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501" name="Google Shape;501;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502" name="Google Shape;502;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graphicFrame>
        <p:nvGraphicFramePr>
          <p:cNvPr id="503" name="Google Shape;503;p54"/>
          <p:cNvGraphicFramePr/>
          <p:nvPr/>
        </p:nvGraphicFramePr>
        <p:xfrm>
          <a:off x="3181351" y="2053860"/>
          <a:ext cx="3000000" cy="3000000"/>
        </p:xfrm>
        <a:graphic>
          <a:graphicData uri="http://schemas.openxmlformats.org/drawingml/2006/table">
            <a:tbl>
              <a:tblPr>
                <a:noFill/>
                <a:tableStyleId>{DA210A02-9ABC-409D-ABCE-120994680E2D}</a:tableStyleId>
              </a:tblPr>
              <a:tblGrid>
                <a:gridCol w="1300175"/>
                <a:gridCol w="4643450"/>
              </a:tblGrid>
              <a:tr h="297175">
                <a:tc>
                  <a:txBody>
                    <a:bodyPr/>
                    <a:lstStyle/>
                    <a:p>
                      <a:pPr indent="0" lvl="0" marL="0" marR="0" rtl="0" algn="l">
                        <a:lnSpc>
                          <a:spcPct val="100000"/>
                        </a:lnSpc>
                        <a:spcBef>
                          <a:spcPts val="0"/>
                        </a:spcBef>
                        <a:spcAft>
                          <a:spcPts val="0"/>
                        </a:spcAft>
                        <a:buClr>
                          <a:srgbClr val="000000"/>
                        </a:buClr>
                        <a:buSzPts val="1100"/>
                        <a:buFont typeface="Arial"/>
                        <a:buNone/>
                      </a:pPr>
                      <a:r>
                        <a:rPr b="1" i="0" lang="fr-FR" sz="1100" u="none" cap="none" strike="noStrike">
                          <a:solidFill>
                            <a:srgbClr val="000000"/>
                          </a:solidFill>
                          <a:latin typeface="Arial"/>
                          <a:ea typeface="Arial"/>
                          <a:cs typeface="Arial"/>
                          <a:sym typeface="Arial"/>
                        </a:rPr>
                        <a:t>Notation</a:t>
                      </a:r>
                      <a:endParaRPr b="1" i="0" sz="1100" u="none" cap="none" strike="noStrike">
                        <a:solidFill>
                          <a:srgbClr val="FFFFFF"/>
                        </a:solidFill>
                        <a:latin typeface="Arial"/>
                        <a:ea typeface="Arial"/>
                        <a:cs typeface="Arial"/>
                        <a:sym typeface="Arial"/>
                      </a:endParaRPr>
                    </a:p>
                  </a:txBody>
                  <a:tcPr marT="68575" marB="68575" marR="54775" marL="547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1" i="0" lang="fr-FR" sz="1100" u="none" cap="none" strike="noStrike">
                          <a:solidFill>
                            <a:srgbClr val="000000"/>
                          </a:solidFill>
                          <a:latin typeface="Arial"/>
                          <a:ea typeface="Arial"/>
                          <a:cs typeface="Arial"/>
                          <a:sym typeface="Arial"/>
                        </a:rPr>
                        <a:t>Description</a:t>
                      </a:r>
                      <a:endParaRPr sz="1400" u="none" cap="none" strike="noStrike"/>
                    </a:p>
                  </a:txBody>
                  <a:tcPr marT="68575" marB="68575" marR="54775" marL="547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0875">
                <a:tc>
                  <a:txBody>
                    <a:bodyPr/>
                    <a:lstStyle/>
                    <a:p>
                      <a:pPr indent="0" lvl="0" marL="0" marR="0" rtl="0" algn="just">
                        <a:lnSpc>
                          <a:spcPct val="100000"/>
                        </a:lnSpc>
                        <a:spcBef>
                          <a:spcPts val="0"/>
                        </a:spcBef>
                        <a:spcAft>
                          <a:spcPts val="0"/>
                        </a:spcAft>
                        <a:buClr>
                          <a:srgbClr val="000000"/>
                        </a:buClr>
                        <a:buSzPts val="1100"/>
                        <a:buFont typeface="Arial"/>
                        <a:buNone/>
                      </a:pPr>
                      <a:r>
                        <a:rPr b="1" i="0" lang="fr-FR" sz="1100" u="none" cap="none" strike="noStrike">
                          <a:solidFill>
                            <a:srgbClr val="000000"/>
                          </a:solidFill>
                          <a:latin typeface="Arial"/>
                          <a:ea typeface="Arial"/>
                          <a:cs typeface="Arial"/>
                          <a:sym typeface="Arial"/>
                        </a:rPr>
                        <a:t>Natural language</a:t>
                      </a:r>
                      <a:endParaRPr sz="1400" u="none" cap="none" strike="noStrike"/>
                    </a:p>
                  </a:txBody>
                  <a:tcPr marT="0" marB="68575" marR="54775" marL="547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fr-FR" sz="1100" u="none" cap="none" strike="noStrike">
                          <a:solidFill>
                            <a:srgbClr val="000000"/>
                          </a:solidFill>
                          <a:latin typeface="Arial"/>
                          <a:ea typeface="Arial"/>
                          <a:cs typeface="Arial"/>
                          <a:sym typeface="Arial"/>
                        </a:rPr>
                        <a:t>The requirements are written using numbered sentences in natural language. Each sentence should express one requirement.</a:t>
                      </a:r>
                      <a:endParaRPr sz="1400" u="none" cap="none" strike="noStrike"/>
                    </a:p>
                  </a:txBody>
                  <a:tcPr marT="0" marB="68575" marR="54775" marL="547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548650">
                <a:tc>
                  <a:txBody>
                    <a:bodyPr/>
                    <a:lstStyle/>
                    <a:p>
                      <a:pPr indent="0" lvl="0" marL="0" marR="0" rtl="0" algn="just">
                        <a:lnSpc>
                          <a:spcPct val="100000"/>
                        </a:lnSpc>
                        <a:spcBef>
                          <a:spcPts val="0"/>
                        </a:spcBef>
                        <a:spcAft>
                          <a:spcPts val="0"/>
                        </a:spcAft>
                        <a:buClr>
                          <a:srgbClr val="000000"/>
                        </a:buClr>
                        <a:buSzPts val="1100"/>
                        <a:buFont typeface="Arial"/>
                        <a:buNone/>
                      </a:pPr>
                      <a:r>
                        <a:rPr b="0" i="0" lang="fr-FR" sz="1100" u="none" cap="none" strike="noStrike">
                          <a:solidFill>
                            <a:srgbClr val="000000"/>
                          </a:solidFill>
                          <a:latin typeface="Arial"/>
                          <a:ea typeface="Arial"/>
                          <a:cs typeface="Arial"/>
                          <a:sym typeface="Arial"/>
                        </a:rPr>
                        <a:t>Structured natural language </a:t>
                      </a:r>
                      <a:endParaRPr sz="1400" u="none" cap="none" strike="noStrike"/>
                    </a:p>
                  </a:txBody>
                  <a:tcPr marT="0" marB="68575" marR="54775" marL="547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fr-FR" sz="1100" u="none" cap="none" strike="noStrike">
                          <a:solidFill>
                            <a:srgbClr val="000000"/>
                          </a:solidFill>
                          <a:latin typeface="Arial"/>
                          <a:ea typeface="Arial"/>
                          <a:cs typeface="Arial"/>
                          <a:sym typeface="Arial"/>
                        </a:rPr>
                        <a:t>The requirements are written in natural language on a standard form or template. Each field provides information about an aspect of the requirement.</a:t>
                      </a:r>
                      <a:endParaRPr sz="1400" u="none" cap="none" strike="noStrike"/>
                    </a:p>
                  </a:txBody>
                  <a:tcPr marT="0" marB="68575" marR="54775" marL="547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736500">
                <a:tc>
                  <a:txBody>
                    <a:bodyPr/>
                    <a:lstStyle/>
                    <a:p>
                      <a:pPr indent="0" lvl="0" marL="0" marR="0" rtl="0" algn="just">
                        <a:lnSpc>
                          <a:spcPct val="100000"/>
                        </a:lnSpc>
                        <a:spcBef>
                          <a:spcPts val="0"/>
                        </a:spcBef>
                        <a:spcAft>
                          <a:spcPts val="0"/>
                        </a:spcAft>
                        <a:buClr>
                          <a:srgbClr val="000000"/>
                        </a:buClr>
                        <a:buSzPts val="1100"/>
                        <a:buFont typeface="Arial"/>
                        <a:buNone/>
                      </a:pPr>
                      <a:r>
                        <a:rPr b="0" i="0" lang="fr-FR" sz="1100" u="none" cap="none" strike="noStrike">
                          <a:solidFill>
                            <a:srgbClr val="000000"/>
                          </a:solidFill>
                          <a:latin typeface="Arial"/>
                          <a:ea typeface="Arial"/>
                          <a:cs typeface="Arial"/>
                          <a:sym typeface="Arial"/>
                        </a:rPr>
                        <a:t>Design description languages</a:t>
                      </a:r>
                      <a:endParaRPr sz="1400" u="none" cap="none" strike="noStrike"/>
                    </a:p>
                  </a:txBody>
                  <a:tcPr marT="0" marB="68575" marR="54775" marL="547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fr-FR" sz="1100" u="none" cap="none" strike="noStrike">
                          <a:solidFill>
                            <a:srgbClr val="000000"/>
                          </a:solidFill>
                          <a:latin typeface="Arial"/>
                          <a:ea typeface="Arial"/>
                          <a:cs typeface="Arial"/>
                          <a:sym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endParaRPr sz="1400" u="none" cap="none" strike="noStrike"/>
                    </a:p>
                  </a:txBody>
                  <a:tcPr marT="0" marB="68575" marR="54775" marL="547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548650">
                <a:tc>
                  <a:txBody>
                    <a:bodyPr/>
                    <a:lstStyle/>
                    <a:p>
                      <a:pPr indent="0" lvl="0" marL="0" marR="0" rtl="0" algn="just">
                        <a:lnSpc>
                          <a:spcPct val="100000"/>
                        </a:lnSpc>
                        <a:spcBef>
                          <a:spcPts val="0"/>
                        </a:spcBef>
                        <a:spcAft>
                          <a:spcPts val="0"/>
                        </a:spcAft>
                        <a:buClr>
                          <a:srgbClr val="000000"/>
                        </a:buClr>
                        <a:buSzPts val="1100"/>
                        <a:buFont typeface="Arial"/>
                        <a:buNone/>
                      </a:pPr>
                      <a:r>
                        <a:rPr b="0" i="0" lang="fr-FR" sz="1100" u="none" cap="none" strike="noStrike">
                          <a:solidFill>
                            <a:srgbClr val="000000"/>
                          </a:solidFill>
                          <a:latin typeface="Arial"/>
                          <a:ea typeface="Arial"/>
                          <a:cs typeface="Arial"/>
                          <a:sym typeface="Arial"/>
                        </a:rPr>
                        <a:t>Graphical notations</a:t>
                      </a:r>
                      <a:endParaRPr sz="1400" u="none" cap="none" strike="noStrike"/>
                    </a:p>
                  </a:txBody>
                  <a:tcPr marT="0" marB="68575" marR="54775" marL="547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fr-FR" sz="1100" u="none" cap="none" strike="noStrike">
                          <a:solidFill>
                            <a:srgbClr val="000000"/>
                          </a:solidFill>
                          <a:latin typeface="Arial"/>
                          <a:ea typeface="Arial"/>
                          <a:cs typeface="Arial"/>
                          <a:sym typeface="Arial"/>
                        </a:rPr>
                        <a:t>Graphical models, supplemented by text annotations, are used to define the functional requirements for the system; UML use case and sequence diagrams are commonly used.</a:t>
                      </a:r>
                      <a:endParaRPr sz="1400" u="none" cap="none" strike="noStrike"/>
                    </a:p>
                  </a:txBody>
                  <a:tcPr marT="0" marB="68575" marR="54775" marL="547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1002125">
                <a:tc>
                  <a:txBody>
                    <a:bodyPr/>
                    <a:lstStyle/>
                    <a:p>
                      <a:pPr indent="0" lvl="0" marL="0" marR="0" rtl="0" algn="just">
                        <a:lnSpc>
                          <a:spcPct val="100000"/>
                        </a:lnSpc>
                        <a:spcBef>
                          <a:spcPts val="0"/>
                        </a:spcBef>
                        <a:spcAft>
                          <a:spcPts val="0"/>
                        </a:spcAft>
                        <a:buClr>
                          <a:srgbClr val="000000"/>
                        </a:buClr>
                        <a:buSzPts val="1100"/>
                        <a:buFont typeface="Arial"/>
                        <a:buNone/>
                      </a:pPr>
                      <a:r>
                        <a:rPr b="0" i="0" lang="fr-FR" sz="1100" u="none" cap="none" strike="noStrike">
                          <a:solidFill>
                            <a:srgbClr val="000000"/>
                          </a:solidFill>
                          <a:latin typeface="Arial"/>
                          <a:ea typeface="Arial"/>
                          <a:cs typeface="Arial"/>
                          <a:sym typeface="Arial"/>
                        </a:rPr>
                        <a:t>Mathematical specifications</a:t>
                      </a:r>
                      <a:endParaRPr sz="1400" u="none" cap="none" strike="noStrike"/>
                    </a:p>
                  </a:txBody>
                  <a:tcPr marT="0" marB="68575" marR="54775" marL="547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fr-FR" sz="1100" u="none" cap="none" strike="noStrike">
                          <a:solidFill>
                            <a:srgbClr val="000000"/>
                          </a:solidFill>
                          <a:latin typeface="Arial"/>
                          <a:ea typeface="Arial"/>
                          <a:cs typeface="Arial"/>
                          <a:sym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endParaRPr sz="1400" u="none" cap="none" strike="noStrike"/>
                    </a:p>
                  </a:txBody>
                  <a:tcPr marT="0" marB="68575" marR="54775" marL="547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Natural language specification</a:t>
            </a:r>
            <a:endParaRPr/>
          </a:p>
        </p:txBody>
      </p:sp>
      <p:sp>
        <p:nvSpPr>
          <p:cNvPr id="509" name="Google Shape;509;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Requirements are written as natural language sentences supplemented by diagrams and tables.</a:t>
            </a:r>
            <a:endParaRPr/>
          </a:p>
          <a:p>
            <a:pPr indent="-228600" lvl="0" marL="228600" rtl="0" algn="l">
              <a:lnSpc>
                <a:spcPct val="90000"/>
              </a:lnSpc>
              <a:spcBef>
                <a:spcPts val="1000"/>
              </a:spcBef>
              <a:spcAft>
                <a:spcPts val="0"/>
              </a:spcAft>
              <a:buClr>
                <a:schemeClr val="dk1"/>
              </a:buClr>
              <a:buSzPts val="2800"/>
              <a:buChar char="•"/>
            </a:pPr>
            <a:r>
              <a:rPr lang="fr-FR"/>
              <a:t>Used for writing requirements because it is expressive, intuitive and universal. This means that the requirements  can be understood by users and customers.</a:t>
            </a:r>
            <a:endParaRPr/>
          </a:p>
        </p:txBody>
      </p:sp>
      <p:sp>
        <p:nvSpPr>
          <p:cNvPr id="510" name="Google Shape;510;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511" name="Google Shape;511;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512" name="Google Shape;512;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Guidelines for writing requirements</a:t>
            </a:r>
            <a:endParaRPr/>
          </a:p>
        </p:txBody>
      </p:sp>
      <p:sp>
        <p:nvSpPr>
          <p:cNvPr id="518" name="Google Shape;518;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Invent a standard format and use it for all requirements.</a:t>
            </a:r>
            <a:endParaRPr/>
          </a:p>
          <a:p>
            <a:pPr indent="-228600" lvl="0" marL="228600" rtl="0" algn="l">
              <a:lnSpc>
                <a:spcPct val="90000"/>
              </a:lnSpc>
              <a:spcBef>
                <a:spcPts val="1000"/>
              </a:spcBef>
              <a:spcAft>
                <a:spcPts val="0"/>
              </a:spcAft>
              <a:buClr>
                <a:schemeClr val="dk1"/>
              </a:buClr>
              <a:buSzPts val="2800"/>
              <a:buChar char="•"/>
            </a:pPr>
            <a:r>
              <a:rPr lang="fr-FR"/>
              <a:t>Use language in a consistent way. Use shall for mandatory requirements, should for desirable requirements.</a:t>
            </a:r>
            <a:endParaRPr/>
          </a:p>
          <a:p>
            <a:pPr indent="-228600" lvl="0" marL="228600" rtl="0" algn="l">
              <a:lnSpc>
                <a:spcPct val="90000"/>
              </a:lnSpc>
              <a:spcBef>
                <a:spcPts val="1000"/>
              </a:spcBef>
              <a:spcAft>
                <a:spcPts val="0"/>
              </a:spcAft>
              <a:buClr>
                <a:schemeClr val="dk1"/>
              </a:buClr>
              <a:buSzPts val="2800"/>
              <a:buChar char="•"/>
            </a:pPr>
            <a:r>
              <a:rPr lang="fr-FR"/>
              <a:t>Use text highlighting to identify key parts of the requirement.</a:t>
            </a:r>
            <a:endParaRPr/>
          </a:p>
          <a:p>
            <a:pPr indent="-228600" lvl="0" marL="228600" rtl="0" algn="l">
              <a:lnSpc>
                <a:spcPct val="90000"/>
              </a:lnSpc>
              <a:spcBef>
                <a:spcPts val="1000"/>
              </a:spcBef>
              <a:spcAft>
                <a:spcPts val="0"/>
              </a:spcAft>
              <a:buClr>
                <a:schemeClr val="dk1"/>
              </a:buClr>
              <a:buSzPts val="2800"/>
              <a:buChar char="•"/>
            </a:pPr>
            <a:r>
              <a:rPr lang="fr-FR"/>
              <a:t>Avoid the use of computer jargon.</a:t>
            </a:r>
            <a:endParaRPr/>
          </a:p>
          <a:p>
            <a:pPr indent="-228600" lvl="0" marL="228600" rtl="0" algn="l">
              <a:lnSpc>
                <a:spcPct val="90000"/>
              </a:lnSpc>
              <a:spcBef>
                <a:spcPts val="1000"/>
              </a:spcBef>
              <a:spcAft>
                <a:spcPts val="0"/>
              </a:spcAft>
              <a:buClr>
                <a:schemeClr val="dk1"/>
              </a:buClr>
              <a:buSzPts val="2800"/>
              <a:buChar char="•"/>
            </a:pPr>
            <a:r>
              <a:rPr lang="fr-FR"/>
              <a:t>Include an explanation (rationale) of why a requirement is necessary.</a:t>
            </a:r>
            <a:endParaRPr/>
          </a:p>
        </p:txBody>
      </p:sp>
      <p:sp>
        <p:nvSpPr>
          <p:cNvPr id="519" name="Google Shape;519;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520" name="Google Shape;520;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521" name="Google Shape;521;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Problems with natural language</a:t>
            </a:r>
            <a:endParaRPr/>
          </a:p>
        </p:txBody>
      </p:sp>
      <p:sp>
        <p:nvSpPr>
          <p:cNvPr id="527" name="Google Shape;527;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Lack of clarity </a:t>
            </a:r>
            <a:endParaRPr/>
          </a:p>
          <a:p>
            <a:pPr indent="-228600" lvl="1" marL="685800" rtl="0" algn="l">
              <a:lnSpc>
                <a:spcPct val="90000"/>
              </a:lnSpc>
              <a:spcBef>
                <a:spcPts val="500"/>
              </a:spcBef>
              <a:spcAft>
                <a:spcPts val="0"/>
              </a:spcAft>
              <a:buClr>
                <a:schemeClr val="dk1"/>
              </a:buClr>
              <a:buSzPts val="2400"/>
              <a:buChar char="•"/>
            </a:pPr>
            <a:r>
              <a:rPr lang="fr-FR"/>
              <a:t>Precision is difficult without making the document difficult to read.</a:t>
            </a:r>
            <a:endParaRPr/>
          </a:p>
          <a:p>
            <a:pPr indent="-228600" lvl="0" marL="228600" rtl="0" algn="l">
              <a:lnSpc>
                <a:spcPct val="90000"/>
              </a:lnSpc>
              <a:spcBef>
                <a:spcPts val="1000"/>
              </a:spcBef>
              <a:spcAft>
                <a:spcPts val="0"/>
              </a:spcAft>
              <a:buClr>
                <a:schemeClr val="dk1"/>
              </a:buClr>
              <a:buSzPts val="2800"/>
              <a:buChar char="•"/>
            </a:pPr>
            <a:r>
              <a:rPr lang="fr-FR"/>
              <a:t>Requirements confusion</a:t>
            </a:r>
            <a:endParaRPr/>
          </a:p>
          <a:p>
            <a:pPr indent="-228600" lvl="1" marL="685800" rtl="0" algn="l">
              <a:lnSpc>
                <a:spcPct val="90000"/>
              </a:lnSpc>
              <a:spcBef>
                <a:spcPts val="500"/>
              </a:spcBef>
              <a:spcAft>
                <a:spcPts val="0"/>
              </a:spcAft>
              <a:buClr>
                <a:schemeClr val="dk1"/>
              </a:buClr>
              <a:buSzPts val="2400"/>
              <a:buChar char="•"/>
            </a:pPr>
            <a:r>
              <a:rPr lang="fr-FR"/>
              <a:t>Functional and non-functional requirements tend to be mixed-up.</a:t>
            </a:r>
            <a:endParaRPr/>
          </a:p>
          <a:p>
            <a:pPr indent="-228600" lvl="0" marL="228600" rtl="0" algn="l">
              <a:lnSpc>
                <a:spcPct val="90000"/>
              </a:lnSpc>
              <a:spcBef>
                <a:spcPts val="1000"/>
              </a:spcBef>
              <a:spcAft>
                <a:spcPts val="0"/>
              </a:spcAft>
              <a:buClr>
                <a:schemeClr val="dk1"/>
              </a:buClr>
              <a:buSzPts val="2800"/>
              <a:buChar char="•"/>
            </a:pPr>
            <a:r>
              <a:rPr lang="fr-FR"/>
              <a:t>Requirements amalgamation</a:t>
            </a:r>
            <a:endParaRPr/>
          </a:p>
          <a:p>
            <a:pPr indent="-228600" lvl="1" marL="685800" rtl="0" algn="l">
              <a:lnSpc>
                <a:spcPct val="90000"/>
              </a:lnSpc>
              <a:spcBef>
                <a:spcPts val="500"/>
              </a:spcBef>
              <a:spcAft>
                <a:spcPts val="0"/>
              </a:spcAft>
              <a:buClr>
                <a:schemeClr val="dk1"/>
              </a:buClr>
              <a:buSzPts val="2400"/>
              <a:buChar char="•"/>
            </a:pPr>
            <a:r>
              <a:rPr lang="fr-FR"/>
              <a:t>Several different requirements may be expressed together.</a:t>
            </a:r>
            <a:endParaRPr/>
          </a:p>
        </p:txBody>
      </p:sp>
      <p:sp>
        <p:nvSpPr>
          <p:cNvPr id="528" name="Google Shape;528;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529" name="Google Shape;529;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530" name="Google Shape;530;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Structured specifications</a:t>
            </a:r>
            <a:endParaRPr/>
          </a:p>
        </p:txBody>
      </p:sp>
      <p:sp>
        <p:nvSpPr>
          <p:cNvPr id="536" name="Google Shape;536;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An approach to writing requirements where the freedom of the requirements writer is limited and requirements are written in a standard way.</a:t>
            </a:r>
            <a:endParaRPr/>
          </a:p>
          <a:p>
            <a:pPr indent="-228600" lvl="0" marL="228600" rtl="0" algn="l">
              <a:lnSpc>
                <a:spcPct val="90000"/>
              </a:lnSpc>
              <a:spcBef>
                <a:spcPts val="1000"/>
              </a:spcBef>
              <a:spcAft>
                <a:spcPts val="0"/>
              </a:spcAft>
              <a:buClr>
                <a:schemeClr val="dk1"/>
              </a:buClr>
              <a:buSzPts val="2800"/>
              <a:buChar char="•"/>
            </a:pPr>
            <a:r>
              <a:rPr lang="fr-FR"/>
              <a:t>This works well for some types of requirements e.g. requirements for embedded control system but is sometimes too rigid for writing business system requirements.</a:t>
            </a:r>
            <a:endParaRPr/>
          </a:p>
        </p:txBody>
      </p:sp>
      <p:sp>
        <p:nvSpPr>
          <p:cNvPr id="537" name="Google Shape;537;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538" name="Google Shape;538;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539" name="Google Shape;539;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9"/>
          <p:cNvSpPr txBox="1"/>
          <p:nvPr>
            <p:ph type="title"/>
          </p:nvPr>
        </p:nvSpPr>
        <p:spPr>
          <a:xfrm>
            <a:off x="839788" y="365125"/>
            <a:ext cx="10515600" cy="1325563"/>
          </a:xfrm>
          <a:prstGeom prst="rect">
            <a:avLst/>
          </a:prstGeom>
          <a:noFill/>
          <a:ln>
            <a:noFill/>
          </a:ln>
        </p:spPr>
        <p:txBody>
          <a:bodyPr anchorCtr="0" anchor="ctr" bIns="33325" lIns="67850" spcFirstLastPara="1" rIns="67850" wrap="square" tIns="33325">
            <a:normAutofit/>
          </a:bodyPr>
          <a:lstStyle/>
          <a:p>
            <a:pPr indent="0" lvl="0" marL="0" rtl="0" algn="l">
              <a:lnSpc>
                <a:spcPct val="90000"/>
              </a:lnSpc>
              <a:spcBef>
                <a:spcPts val="0"/>
              </a:spcBef>
              <a:spcAft>
                <a:spcPts val="0"/>
              </a:spcAft>
              <a:buClr>
                <a:schemeClr val="dk1"/>
              </a:buClr>
              <a:buSzPts val="4400"/>
              <a:buFont typeface="Calibri"/>
              <a:buNone/>
            </a:pPr>
            <a:r>
              <a:rPr lang="fr-FR"/>
              <a:t>Form-based specifications</a:t>
            </a:r>
            <a:endParaRPr/>
          </a:p>
        </p:txBody>
      </p:sp>
      <p:sp>
        <p:nvSpPr>
          <p:cNvPr id="545" name="Google Shape;545;p5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sp>
        <p:nvSpPr>
          <p:cNvPr id="546" name="Google Shape;546;p59"/>
          <p:cNvSpPr txBox="1"/>
          <p:nvPr>
            <p:ph idx="2" type="body"/>
          </p:nvPr>
        </p:nvSpPr>
        <p:spPr>
          <a:xfrm>
            <a:off x="839788" y="2505075"/>
            <a:ext cx="5157787" cy="3684588"/>
          </a:xfrm>
          <a:prstGeom prst="rect">
            <a:avLst/>
          </a:prstGeom>
          <a:noFill/>
          <a:ln>
            <a:noFill/>
          </a:ln>
        </p:spPr>
        <p:txBody>
          <a:bodyPr anchorCtr="0" anchor="t" bIns="33325" lIns="67850" spcFirstLastPara="1" rIns="67850" wrap="square" tIns="33325">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fr-FR"/>
              <a:t>Definition of the function or entity.</a:t>
            </a:r>
            <a:endParaRPr/>
          </a:p>
          <a:p>
            <a:pPr indent="-228600" lvl="0" marL="228600" rtl="0" algn="l">
              <a:lnSpc>
                <a:spcPct val="90000"/>
              </a:lnSpc>
              <a:spcBef>
                <a:spcPts val="1000"/>
              </a:spcBef>
              <a:spcAft>
                <a:spcPts val="0"/>
              </a:spcAft>
              <a:buClr>
                <a:schemeClr val="dk1"/>
              </a:buClr>
              <a:buSzPct val="100000"/>
              <a:buChar char="•"/>
            </a:pPr>
            <a:r>
              <a:rPr lang="fr-FR"/>
              <a:t>Description of inputs and where they come from.</a:t>
            </a:r>
            <a:endParaRPr/>
          </a:p>
          <a:p>
            <a:pPr indent="-228600" lvl="0" marL="228600" rtl="0" algn="l">
              <a:lnSpc>
                <a:spcPct val="90000"/>
              </a:lnSpc>
              <a:spcBef>
                <a:spcPts val="1000"/>
              </a:spcBef>
              <a:spcAft>
                <a:spcPts val="0"/>
              </a:spcAft>
              <a:buClr>
                <a:schemeClr val="dk1"/>
              </a:buClr>
              <a:buSzPct val="100000"/>
              <a:buChar char="•"/>
            </a:pPr>
            <a:r>
              <a:rPr lang="fr-FR"/>
              <a:t>Description of outputs and where they go to.</a:t>
            </a:r>
            <a:endParaRPr/>
          </a:p>
          <a:p>
            <a:pPr indent="-228600" lvl="0" marL="228600" rtl="0" algn="l">
              <a:lnSpc>
                <a:spcPct val="90000"/>
              </a:lnSpc>
              <a:spcBef>
                <a:spcPts val="1000"/>
              </a:spcBef>
              <a:spcAft>
                <a:spcPts val="0"/>
              </a:spcAft>
              <a:buClr>
                <a:schemeClr val="dk1"/>
              </a:buClr>
              <a:buSzPct val="100000"/>
              <a:buChar char="•"/>
            </a:pPr>
            <a:r>
              <a:rPr lang="fr-FR"/>
              <a:t>Information about the information needed for the computation and other entities used.</a:t>
            </a:r>
            <a:endParaRPr/>
          </a:p>
          <a:p>
            <a:pPr indent="-228600" lvl="0" marL="228600" rtl="0" algn="l">
              <a:lnSpc>
                <a:spcPct val="90000"/>
              </a:lnSpc>
              <a:spcBef>
                <a:spcPts val="1000"/>
              </a:spcBef>
              <a:spcAft>
                <a:spcPts val="0"/>
              </a:spcAft>
              <a:buClr>
                <a:schemeClr val="dk1"/>
              </a:buClr>
              <a:buSzPct val="100000"/>
              <a:buChar char="•"/>
            </a:pPr>
            <a:r>
              <a:rPr lang="fr-FR"/>
              <a:t>Description of the action to be taken.</a:t>
            </a:r>
            <a:endParaRPr/>
          </a:p>
          <a:p>
            <a:pPr indent="-228600" lvl="0" marL="228600" rtl="0" algn="l">
              <a:lnSpc>
                <a:spcPct val="90000"/>
              </a:lnSpc>
              <a:spcBef>
                <a:spcPts val="1000"/>
              </a:spcBef>
              <a:spcAft>
                <a:spcPts val="0"/>
              </a:spcAft>
              <a:buClr>
                <a:schemeClr val="dk1"/>
              </a:buClr>
              <a:buSzPct val="100000"/>
              <a:buChar char="•"/>
            </a:pPr>
            <a:r>
              <a:rPr lang="fr-FR"/>
              <a:t>Pre and post conditions (if appropriate).</a:t>
            </a:r>
            <a:endParaRPr/>
          </a:p>
          <a:p>
            <a:pPr indent="-228600" lvl="0" marL="228600" rtl="0" algn="l">
              <a:lnSpc>
                <a:spcPct val="90000"/>
              </a:lnSpc>
              <a:spcBef>
                <a:spcPts val="1000"/>
              </a:spcBef>
              <a:spcAft>
                <a:spcPts val="0"/>
              </a:spcAft>
              <a:buClr>
                <a:schemeClr val="dk1"/>
              </a:buClr>
              <a:buSzPct val="100000"/>
              <a:buChar char="•"/>
            </a:pPr>
            <a:r>
              <a:rPr lang="fr-FR"/>
              <a:t>The side effects (if any) of the function.</a:t>
            </a:r>
            <a:endParaRPr/>
          </a:p>
        </p:txBody>
      </p:sp>
      <p:sp>
        <p:nvSpPr>
          <p:cNvPr id="547" name="Google Shape;547;p5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sp>
        <p:nvSpPr>
          <p:cNvPr id="548" name="Google Shape;548;p5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549" name="Google Shape;549;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550" name="Google Shape;550;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551" name="Google Shape;551;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descr="https://miro.medium.com/max/687/1*tjxDjaeGpWnYXQ1psPR51A.jpeg" id="552" name="Google Shape;552;p59"/>
          <p:cNvPicPr preferRelativeResize="0"/>
          <p:nvPr/>
        </p:nvPicPr>
        <p:blipFill rotWithShape="1">
          <a:blip r:embed="rId3">
            <a:alphaModFix/>
          </a:blip>
          <a:srcRect b="0" l="0" r="0" t="0"/>
          <a:stretch/>
        </p:blipFill>
        <p:spPr>
          <a:xfrm>
            <a:off x="6096000" y="2338388"/>
            <a:ext cx="5741598" cy="34432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0" name="Google Shape;130;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31" name="Google Shape;131;p6"/>
          <p:cNvPicPr preferRelativeResize="0"/>
          <p:nvPr/>
        </p:nvPicPr>
        <p:blipFill rotWithShape="1">
          <a:blip r:embed="rId3">
            <a:alphaModFix/>
          </a:blip>
          <a:srcRect b="0" l="0" r="0" t="0"/>
          <a:stretch/>
        </p:blipFill>
        <p:spPr>
          <a:xfrm>
            <a:off x="1521228" y="272243"/>
            <a:ext cx="8628611" cy="6471458"/>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Tabular specification</a:t>
            </a:r>
            <a:endParaRPr/>
          </a:p>
        </p:txBody>
      </p:sp>
      <p:sp>
        <p:nvSpPr>
          <p:cNvPr id="558" name="Google Shape;558;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Used to supplement natural language.</a:t>
            </a:r>
            <a:endParaRPr/>
          </a:p>
          <a:p>
            <a:pPr indent="-228600" lvl="0" marL="228600" rtl="0" algn="l">
              <a:lnSpc>
                <a:spcPct val="90000"/>
              </a:lnSpc>
              <a:spcBef>
                <a:spcPts val="1000"/>
              </a:spcBef>
              <a:spcAft>
                <a:spcPts val="0"/>
              </a:spcAft>
              <a:buClr>
                <a:schemeClr val="dk1"/>
              </a:buClr>
              <a:buSzPts val="2800"/>
              <a:buChar char="•"/>
            </a:pPr>
            <a:r>
              <a:rPr lang="fr-FR"/>
              <a:t>Particularly useful when you have to define a number of possible alternative courses of action.</a:t>
            </a:r>
            <a:endParaRPr/>
          </a:p>
          <a:p>
            <a:pPr indent="-228600" lvl="0" marL="228600" rtl="0" algn="l">
              <a:lnSpc>
                <a:spcPct val="90000"/>
              </a:lnSpc>
              <a:spcBef>
                <a:spcPts val="1000"/>
              </a:spcBef>
              <a:spcAft>
                <a:spcPts val="0"/>
              </a:spcAft>
              <a:buClr>
                <a:schemeClr val="dk1"/>
              </a:buClr>
              <a:buSzPts val="2800"/>
              <a:buChar char="•"/>
            </a:pPr>
            <a:r>
              <a:rPr lang="fr-FR"/>
              <a:t>For example, the insulin pump systems bases its computations on the rate of change of blood sugar level and the tabular specification explains how to calculate the insulin requirement for different scenarios.</a:t>
            </a:r>
            <a:endParaRPr/>
          </a:p>
        </p:txBody>
      </p:sp>
      <p:sp>
        <p:nvSpPr>
          <p:cNvPr id="559" name="Google Shape;559;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560" name="Google Shape;560;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561" name="Google Shape;561;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Tabular specification of computation for an insulin pump </a:t>
            </a:r>
            <a:endParaRPr/>
          </a:p>
        </p:txBody>
      </p:sp>
      <p:sp>
        <p:nvSpPr>
          <p:cNvPr id="567" name="Google Shape;567;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568" name="Google Shape;568;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569" name="Google Shape;569;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graphicFrame>
        <p:nvGraphicFramePr>
          <p:cNvPr id="570" name="Google Shape;570;p61"/>
          <p:cNvGraphicFramePr/>
          <p:nvPr/>
        </p:nvGraphicFramePr>
        <p:xfrm>
          <a:off x="3181351" y="2343152"/>
          <a:ext cx="3000000" cy="3000000"/>
        </p:xfrm>
        <a:graphic>
          <a:graphicData uri="http://schemas.openxmlformats.org/drawingml/2006/table">
            <a:tbl>
              <a:tblPr>
                <a:noFill/>
                <a:tableStyleId>{DA210A02-9ABC-409D-ABCE-120994680E2D}</a:tableStyleId>
              </a:tblPr>
              <a:tblGrid>
                <a:gridCol w="2857500"/>
                <a:gridCol w="1988350"/>
              </a:tblGrid>
              <a:tr h="336950">
                <a:tc>
                  <a:txBody>
                    <a:bodyPr/>
                    <a:lstStyle/>
                    <a:p>
                      <a:pPr indent="0" lvl="0" marL="0" marR="0" rtl="0" algn="just">
                        <a:lnSpc>
                          <a:spcPct val="100000"/>
                        </a:lnSpc>
                        <a:spcBef>
                          <a:spcPts val="0"/>
                        </a:spcBef>
                        <a:spcAft>
                          <a:spcPts val="0"/>
                        </a:spcAft>
                        <a:buClr>
                          <a:srgbClr val="000000"/>
                        </a:buClr>
                        <a:buSzPts val="1200"/>
                        <a:buFont typeface="Arial"/>
                        <a:buNone/>
                      </a:pPr>
                      <a:r>
                        <a:rPr b="1" i="0" lang="fr-FR" sz="1200" u="none" cap="none" strike="noStrike">
                          <a:solidFill>
                            <a:srgbClr val="000000"/>
                          </a:solidFill>
                          <a:latin typeface="Arial"/>
                          <a:ea typeface="Arial"/>
                          <a:cs typeface="Arial"/>
                          <a:sym typeface="Arial"/>
                        </a:rPr>
                        <a:t>Condition</a:t>
                      </a:r>
                      <a:endParaRPr sz="1400" u="none" cap="none" strike="noStrike"/>
                    </a:p>
                  </a:txBody>
                  <a:tcPr marT="0" marB="68575" marR="54775" marL="547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1" i="0" lang="fr-FR" sz="1200" u="none" cap="none" strike="noStrike">
                          <a:solidFill>
                            <a:srgbClr val="000000"/>
                          </a:solidFill>
                          <a:latin typeface="Arial"/>
                          <a:ea typeface="Arial"/>
                          <a:cs typeface="Arial"/>
                          <a:sym typeface="Arial"/>
                        </a:rPr>
                        <a:t>Action</a:t>
                      </a:r>
                      <a:endParaRPr b="1" i="0" sz="1200" u="none" cap="none" strike="noStrike">
                        <a:solidFill>
                          <a:srgbClr val="000000"/>
                        </a:solidFill>
                        <a:latin typeface="Arial"/>
                        <a:ea typeface="Arial"/>
                        <a:cs typeface="Arial"/>
                        <a:sym typeface="Arial"/>
                      </a:endParaRPr>
                    </a:p>
                  </a:txBody>
                  <a:tcPr marT="0" marB="68575" marR="54775" marL="547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36950">
                <a:tc>
                  <a:txBody>
                    <a:bodyPr/>
                    <a:lstStyle/>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Sugar level falling (r2 &lt; r1)</a:t>
                      </a:r>
                      <a:endParaRPr sz="1400" u="none" cap="none" strike="noStrike"/>
                    </a:p>
                  </a:txBody>
                  <a:tcPr marT="0" marB="68575" marR="54775" marL="547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CompDose = 0</a:t>
                      </a:r>
                      <a:endParaRPr sz="1400" u="none" cap="none" strike="noStrike"/>
                    </a:p>
                  </a:txBody>
                  <a:tcPr marT="0" marB="68575" marR="54775" marL="547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36950">
                <a:tc>
                  <a:txBody>
                    <a:bodyPr/>
                    <a:lstStyle/>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Sugar level stable (r2 = r1)</a:t>
                      </a:r>
                      <a:endParaRPr sz="1400" u="none" cap="none" strike="noStrike"/>
                    </a:p>
                  </a:txBody>
                  <a:tcPr marT="0" marB="68575" marR="54775" marL="547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CompDose = 0</a:t>
                      </a:r>
                      <a:endParaRPr sz="1400" u="none" cap="none" strike="noStrike"/>
                    </a:p>
                  </a:txBody>
                  <a:tcPr marT="0" marB="68575" marR="54775" marL="547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617225">
                <a:tc>
                  <a:txBody>
                    <a:bodyPr/>
                    <a:lstStyle/>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Sugar level increasing and rate of increase decreasing </a:t>
                      </a:r>
                      <a:br>
                        <a:rPr b="0" i="0" lang="fr-FR" sz="1200" u="none" cap="none" strike="noStrike">
                          <a:solidFill>
                            <a:srgbClr val="000000"/>
                          </a:solidFill>
                          <a:latin typeface="Arial"/>
                          <a:ea typeface="Arial"/>
                          <a:cs typeface="Arial"/>
                          <a:sym typeface="Arial"/>
                        </a:rPr>
                      </a:br>
                      <a:r>
                        <a:rPr b="0" i="0" lang="fr-FR" sz="1200" u="none" cap="none" strike="noStrike">
                          <a:solidFill>
                            <a:srgbClr val="000000"/>
                          </a:solidFill>
                          <a:latin typeface="Arial"/>
                          <a:ea typeface="Arial"/>
                          <a:cs typeface="Arial"/>
                          <a:sym typeface="Arial"/>
                        </a:rPr>
                        <a:t>((r2 – r1) &lt; (r1 – r0))</a:t>
                      </a:r>
                      <a:endParaRPr sz="1400" u="none" cap="none" strike="noStrike"/>
                    </a:p>
                  </a:txBody>
                  <a:tcPr marT="0" marB="68575" marR="54775" marL="547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CompDose = 0</a:t>
                      </a:r>
                      <a:endParaRPr sz="1400" u="none" cap="none" strike="noStrike"/>
                    </a:p>
                  </a:txBody>
                  <a:tcPr marT="0" marB="68575" marR="54775" marL="547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982975">
                <a:tc>
                  <a:txBody>
                    <a:bodyPr/>
                    <a:lstStyle/>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Sugar level increasing and rate of increase stable or increasing </a:t>
                      </a:r>
                      <a:br>
                        <a:rPr b="0" i="0" lang="fr-FR" sz="1200" u="none" cap="none" strike="noStrike">
                          <a:solidFill>
                            <a:srgbClr val="000000"/>
                          </a:solidFill>
                          <a:latin typeface="Arial"/>
                          <a:ea typeface="Arial"/>
                          <a:cs typeface="Arial"/>
                          <a:sym typeface="Arial"/>
                        </a:rPr>
                      </a:br>
                      <a:r>
                        <a:rPr b="0" i="0" lang="fr-FR" sz="1200" u="none" cap="none" strike="noStrike">
                          <a:solidFill>
                            <a:srgbClr val="000000"/>
                          </a:solidFill>
                          <a:latin typeface="Arial"/>
                          <a:ea typeface="Arial"/>
                          <a:cs typeface="Arial"/>
                          <a:sym typeface="Arial"/>
                        </a:rPr>
                        <a:t>((r2 – r1) ≥ (r1 – r0))</a:t>
                      </a:r>
                      <a:endParaRPr sz="1400" u="none" cap="none" strike="noStrike"/>
                    </a:p>
                  </a:txBody>
                  <a:tcPr marT="0" marB="68575" marR="54775" marL="547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CompDose = </a:t>
                      </a:r>
                      <a:br>
                        <a:rPr b="0" i="0" lang="fr-FR" sz="1200" u="none" cap="none" strike="noStrike">
                          <a:solidFill>
                            <a:srgbClr val="000000"/>
                          </a:solidFill>
                          <a:latin typeface="Arial"/>
                          <a:ea typeface="Arial"/>
                          <a:cs typeface="Arial"/>
                          <a:sym typeface="Arial"/>
                        </a:rPr>
                      </a:br>
                      <a:r>
                        <a:rPr b="0" i="0" lang="fr-FR" sz="1200" u="none" cap="none" strike="noStrike">
                          <a:solidFill>
                            <a:srgbClr val="000000"/>
                          </a:solidFill>
                          <a:latin typeface="Arial"/>
                          <a:ea typeface="Arial"/>
                          <a:cs typeface="Arial"/>
                          <a:sym typeface="Arial"/>
                        </a:rPr>
                        <a:t>      round ((r2 – r1)/4)</a:t>
                      </a:r>
                      <a:endParaRPr sz="1400" u="none" cap="none" strike="noStrike"/>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If rounded result = 0 then </a:t>
                      </a:r>
                      <a:endParaRPr sz="1400" u="none" cap="none" strike="noStrike"/>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CompDose = MinimumDose</a:t>
                      </a:r>
                      <a:endParaRPr b="0" i="0" sz="1200" u="none" cap="none" strike="noStrike">
                        <a:solidFill>
                          <a:srgbClr val="000000"/>
                        </a:solidFill>
                        <a:latin typeface="Arial"/>
                        <a:ea typeface="Arial"/>
                        <a:cs typeface="Arial"/>
                        <a:sym typeface="Arial"/>
                      </a:endParaRPr>
                    </a:p>
                  </a:txBody>
                  <a:tcPr marT="0" marB="68575" marR="54775" marL="547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2"/>
          <p:cNvSpPr txBox="1"/>
          <p:nvPr>
            <p:ph type="title"/>
          </p:nvPr>
        </p:nvSpPr>
        <p:spPr>
          <a:xfrm>
            <a:off x="838200" y="365125"/>
            <a:ext cx="10515600" cy="1325563"/>
          </a:xfrm>
          <a:prstGeom prst="rect">
            <a:avLst/>
          </a:prstGeom>
          <a:noFill/>
          <a:ln>
            <a:noFill/>
          </a:ln>
        </p:spPr>
        <p:txBody>
          <a:bodyPr anchorCtr="0" anchor="ctr" bIns="33325" lIns="67850" spcFirstLastPara="1" rIns="67850" wrap="square" tIns="33325">
            <a:normAutofit/>
          </a:bodyPr>
          <a:lstStyle/>
          <a:p>
            <a:pPr indent="0" lvl="0" marL="0" rtl="0" algn="l">
              <a:lnSpc>
                <a:spcPct val="90000"/>
              </a:lnSpc>
              <a:spcBef>
                <a:spcPts val="0"/>
              </a:spcBef>
              <a:spcAft>
                <a:spcPts val="0"/>
              </a:spcAft>
              <a:buClr>
                <a:schemeClr val="dk1"/>
              </a:buClr>
              <a:buSzPts val="4400"/>
              <a:buFont typeface="Calibri"/>
              <a:buNone/>
            </a:pPr>
            <a:r>
              <a:rPr lang="fr-FR"/>
              <a:t>The software requirements document</a:t>
            </a:r>
            <a:endParaRPr/>
          </a:p>
        </p:txBody>
      </p:sp>
      <p:sp>
        <p:nvSpPr>
          <p:cNvPr id="576" name="Google Shape;576;p62"/>
          <p:cNvSpPr txBox="1"/>
          <p:nvPr>
            <p:ph idx="1" type="body"/>
          </p:nvPr>
        </p:nvSpPr>
        <p:spPr>
          <a:xfrm>
            <a:off x="838200" y="1825625"/>
            <a:ext cx="10515600" cy="4351338"/>
          </a:xfrm>
          <a:prstGeom prst="rect">
            <a:avLst/>
          </a:prstGeom>
          <a:noFill/>
          <a:ln>
            <a:noFill/>
          </a:ln>
        </p:spPr>
        <p:txBody>
          <a:bodyPr anchorCtr="0" anchor="t" bIns="33325" lIns="67850" spcFirstLastPara="1" rIns="67850" wrap="square" tIns="33325">
            <a:normAutofit/>
          </a:bodyPr>
          <a:lstStyle/>
          <a:p>
            <a:pPr indent="-228600" lvl="0" marL="228600" rtl="0" algn="l">
              <a:lnSpc>
                <a:spcPct val="90000"/>
              </a:lnSpc>
              <a:spcBef>
                <a:spcPts val="0"/>
              </a:spcBef>
              <a:spcAft>
                <a:spcPts val="0"/>
              </a:spcAft>
              <a:buClr>
                <a:schemeClr val="dk1"/>
              </a:buClr>
              <a:buSzPts val="2800"/>
              <a:buChar char="•"/>
            </a:pPr>
            <a:r>
              <a:rPr lang="fr-FR"/>
              <a:t>The software requirements document is the official statement of what is required of the system developers.</a:t>
            </a:r>
            <a:endParaRPr/>
          </a:p>
          <a:p>
            <a:pPr indent="-228600" lvl="0" marL="228600" rtl="0" algn="l">
              <a:lnSpc>
                <a:spcPct val="90000"/>
              </a:lnSpc>
              <a:spcBef>
                <a:spcPts val="1000"/>
              </a:spcBef>
              <a:spcAft>
                <a:spcPts val="0"/>
              </a:spcAft>
              <a:buClr>
                <a:schemeClr val="dk1"/>
              </a:buClr>
              <a:buSzPts val="2800"/>
              <a:buChar char="•"/>
            </a:pPr>
            <a:r>
              <a:rPr lang="fr-FR"/>
              <a:t>Should include both a definition of user requirements and a specification of the system requirements.</a:t>
            </a:r>
            <a:endParaRPr/>
          </a:p>
          <a:p>
            <a:pPr indent="-228600" lvl="0" marL="228600" rtl="0" algn="l">
              <a:lnSpc>
                <a:spcPct val="90000"/>
              </a:lnSpc>
              <a:spcBef>
                <a:spcPts val="1000"/>
              </a:spcBef>
              <a:spcAft>
                <a:spcPts val="0"/>
              </a:spcAft>
              <a:buClr>
                <a:schemeClr val="dk1"/>
              </a:buClr>
              <a:buSzPts val="2800"/>
              <a:buChar char="•"/>
            </a:pPr>
            <a:r>
              <a:rPr lang="fr-FR"/>
              <a:t>It is NOT a design document. As far as possible, it should set of WHAT the system should do rather than HOW it should do it.</a:t>
            </a:r>
            <a:endParaRPr/>
          </a:p>
        </p:txBody>
      </p:sp>
      <p:sp>
        <p:nvSpPr>
          <p:cNvPr id="577" name="Google Shape;577;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578" name="Google Shape;578;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579" name="Google Shape;579;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Requirements document variability</a:t>
            </a:r>
            <a:endParaRPr/>
          </a:p>
        </p:txBody>
      </p:sp>
      <p:sp>
        <p:nvSpPr>
          <p:cNvPr id="585" name="Google Shape;585;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Information in requirements document depends on type of system and the approach to development used.</a:t>
            </a:r>
            <a:endParaRPr/>
          </a:p>
          <a:p>
            <a:pPr indent="-228600" lvl="0" marL="228600" rtl="0" algn="l">
              <a:lnSpc>
                <a:spcPct val="90000"/>
              </a:lnSpc>
              <a:spcBef>
                <a:spcPts val="1000"/>
              </a:spcBef>
              <a:spcAft>
                <a:spcPts val="0"/>
              </a:spcAft>
              <a:buClr>
                <a:schemeClr val="dk1"/>
              </a:buClr>
              <a:buSzPts val="2800"/>
              <a:buChar char="•"/>
            </a:pPr>
            <a:r>
              <a:rPr lang="fr-FR"/>
              <a:t>Systems developed incrementally will, typically, have less detail in the requirements document.</a:t>
            </a:r>
            <a:endParaRPr/>
          </a:p>
          <a:p>
            <a:pPr indent="-228600" lvl="0" marL="228600" rtl="0" algn="l">
              <a:lnSpc>
                <a:spcPct val="90000"/>
              </a:lnSpc>
              <a:spcBef>
                <a:spcPts val="1000"/>
              </a:spcBef>
              <a:spcAft>
                <a:spcPts val="0"/>
              </a:spcAft>
              <a:buClr>
                <a:schemeClr val="dk1"/>
              </a:buClr>
              <a:buSzPts val="2800"/>
              <a:buChar char="•"/>
            </a:pPr>
            <a:r>
              <a:rPr lang="fr-FR"/>
              <a:t>Requirements documents standards have been designed e.g. IEEE standard. These are mostly applicable to the requirements for large systems engineering projects.</a:t>
            </a:r>
            <a:endParaRPr/>
          </a:p>
        </p:txBody>
      </p:sp>
      <p:sp>
        <p:nvSpPr>
          <p:cNvPr id="586" name="Google Shape;586;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587" name="Google Shape;587;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588" name="Google Shape;588;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Un modèle de document (celui du projet)</a:t>
            </a:r>
            <a:endParaRPr/>
          </a:p>
        </p:txBody>
      </p:sp>
      <p:sp>
        <p:nvSpPr>
          <p:cNvPr id="594" name="Google Shape;594;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595" name="Google Shape;595;p64"/>
          <p:cNvPicPr preferRelativeResize="0"/>
          <p:nvPr/>
        </p:nvPicPr>
        <p:blipFill rotWithShape="1">
          <a:blip r:embed="rId3">
            <a:alphaModFix/>
          </a:blip>
          <a:srcRect b="0" l="0" r="0" t="0"/>
          <a:stretch/>
        </p:blipFill>
        <p:spPr>
          <a:xfrm>
            <a:off x="3447330" y="1690688"/>
            <a:ext cx="4350008" cy="494967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Introduction</a:t>
            </a:r>
            <a:endParaRPr/>
          </a:p>
        </p:txBody>
      </p:sp>
      <p:sp>
        <p:nvSpPr>
          <p:cNvPr id="601" name="Google Shape;601;p6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602" name="Google Shape;602;p65"/>
          <p:cNvPicPr preferRelativeResize="0"/>
          <p:nvPr/>
        </p:nvPicPr>
        <p:blipFill rotWithShape="1">
          <a:blip r:embed="rId3">
            <a:alphaModFix/>
          </a:blip>
          <a:srcRect b="0" l="0" r="0" t="0"/>
          <a:stretch/>
        </p:blipFill>
        <p:spPr>
          <a:xfrm>
            <a:off x="3951712" y="365125"/>
            <a:ext cx="5834743" cy="6720001"/>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Besoins fonctionnels</a:t>
            </a:r>
            <a:endParaRPr/>
          </a:p>
        </p:txBody>
      </p:sp>
      <p:sp>
        <p:nvSpPr>
          <p:cNvPr id="608" name="Google Shape;608;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609" name="Google Shape;609;p66"/>
          <p:cNvPicPr preferRelativeResize="0"/>
          <p:nvPr/>
        </p:nvPicPr>
        <p:blipFill rotWithShape="1">
          <a:blip r:embed="rId3">
            <a:alphaModFix/>
          </a:blip>
          <a:srcRect b="0" l="0" r="0" t="0"/>
          <a:stretch/>
        </p:blipFill>
        <p:spPr>
          <a:xfrm>
            <a:off x="3065375" y="1357909"/>
            <a:ext cx="5078091" cy="557490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Besoins des interfaces externes</a:t>
            </a:r>
            <a:endParaRPr/>
          </a:p>
        </p:txBody>
      </p:sp>
      <p:sp>
        <p:nvSpPr>
          <p:cNvPr id="615" name="Google Shape;615;p6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616" name="Google Shape;616;p67"/>
          <p:cNvPicPr preferRelativeResize="0"/>
          <p:nvPr/>
        </p:nvPicPr>
        <p:blipFill rotWithShape="1">
          <a:blip r:embed="rId3">
            <a:alphaModFix/>
          </a:blip>
          <a:srcRect b="0" l="0" r="0" t="0"/>
          <a:stretch/>
        </p:blipFill>
        <p:spPr>
          <a:xfrm>
            <a:off x="3199617" y="1693462"/>
            <a:ext cx="5792766" cy="4483501"/>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Besoins non fonctionnels</a:t>
            </a:r>
            <a:endParaRPr/>
          </a:p>
        </p:txBody>
      </p:sp>
      <p:sp>
        <p:nvSpPr>
          <p:cNvPr id="622" name="Google Shape;622;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623" name="Google Shape;623;p68"/>
          <p:cNvPicPr preferRelativeResize="0"/>
          <p:nvPr/>
        </p:nvPicPr>
        <p:blipFill rotWithShape="1">
          <a:blip r:embed="rId3">
            <a:alphaModFix/>
          </a:blip>
          <a:srcRect b="0" l="0" r="0" t="0"/>
          <a:stretch/>
        </p:blipFill>
        <p:spPr>
          <a:xfrm>
            <a:off x="2832205" y="1388225"/>
            <a:ext cx="6049697" cy="494403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Appendices</a:t>
            </a:r>
            <a:endParaRPr/>
          </a:p>
        </p:txBody>
      </p:sp>
      <p:sp>
        <p:nvSpPr>
          <p:cNvPr id="629" name="Google Shape;629;p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630" name="Google Shape;630;p69"/>
          <p:cNvPicPr preferRelativeResize="0"/>
          <p:nvPr/>
        </p:nvPicPr>
        <p:blipFill rotWithShape="1">
          <a:blip r:embed="rId3">
            <a:alphaModFix/>
          </a:blip>
          <a:srcRect b="0" l="0" r="0" t="0"/>
          <a:stretch/>
        </p:blipFill>
        <p:spPr>
          <a:xfrm>
            <a:off x="2982660" y="2116509"/>
            <a:ext cx="5960672" cy="3423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Requirement</a:t>
            </a:r>
            <a:endParaRPr/>
          </a:p>
        </p:txBody>
      </p:sp>
      <p:sp>
        <p:nvSpPr>
          <p:cNvPr id="137" name="Google Shape;13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Description of the required functionnality</a:t>
            </a:r>
            <a:endParaRPr/>
          </a:p>
          <a:p>
            <a:pPr indent="-228600" lvl="1" marL="685800" rtl="0" algn="l">
              <a:lnSpc>
                <a:spcPct val="90000"/>
              </a:lnSpc>
              <a:spcBef>
                <a:spcPts val="500"/>
              </a:spcBef>
              <a:spcAft>
                <a:spcPts val="0"/>
              </a:spcAft>
              <a:buClr>
                <a:schemeClr val="dk1"/>
              </a:buClr>
              <a:buSzPts val="2400"/>
              <a:buChar char="•"/>
            </a:pPr>
            <a:r>
              <a:rPr lang="fr-FR"/>
              <a:t>Un client peut ajouter un produit dans son panier</a:t>
            </a:r>
            <a:endParaRPr/>
          </a:p>
          <a:p>
            <a:pPr indent="-228600" lvl="0" marL="228600" rtl="0" algn="l">
              <a:lnSpc>
                <a:spcPct val="90000"/>
              </a:lnSpc>
              <a:spcBef>
                <a:spcPts val="1000"/>
              </a:spcBef>
              <a:spcAft>
                <a:spcPts val="0"/>
              </a:spcAft>
              <a:buClr>
                <a:schemeClr val="dk1"/>
              </a:buClr>
              <a:buSzPts val="2800"/>
              <a:buChar char="•"/>
            </a:pPr>
            <a:r>
              <a:rPr lang="fr-FR"/>
              <a:t>Details of realisation</a:t>
            </a:r>
            <a:endParaRPr/>
          </a:p>
          <a:p>
            <a:pPr indent="-228600" lvl="1" marL="685800" rtl="0" algn="l">
              <a:lnSpc>
                <a:spcPct val="90000"/>
              </a:lnSpc>
              <a:spcBef>
                <a:spcPts val="500"/>
              </a:spcBef>
              <a:spcAft>
                <a:spcPts val="0"/>
              </a:spcAft>
              <a:buClr>
                <a:schemeClr val="dk1"/>
              </a:buClr>
              <a:buSzPts val="2400"/>
              <a:buChar char="•"/>
            </a:pPr>
            <a:r>
              <a:rPr lang="fr-FR"/>
              <a:t>Le client a accès la liste des produits disponibles</a:t>
            </a:r>
            <a:endParaRPr/>
          </a:p>
          <a:p>
            <a:pPr indent="-228600" lvl="1" marL="685800" rtl="0" algn="l">
              <a:lnSpc>
                <a:spcPct val="90000"/>
              </a:lnSpc>
              <a:spcBef>
                <a:spcPts val="500"/>
              </a:spcBef>
              <a:spcAft>
                <a:spcPts val="0"/>
              </a:spcAft>
              <a:buClr>
                <a:schemeClr val="dk1"/>
              </a:buClr>
              <a:buSzPts val="2400"/>
              <a:buChar char="•"/>
            </a:pPr>
            <a:r>
              <a:rPr lang="fr-FR"/>
              <a:t>Quand il ajoute un produit le total de son panier se met à jour</a:t>
            </a:r>
            <a:endParaRPr/>
          </a:p>
          <a:p>
            <a:pPr indent="-228600" lvl="1" marL="685800" rtl="0" algn="l">
              <a:lnSpc>
                <a:spcPct val="90000"/>
              </a:lnSpc>
              <a:spcBef>
                <a:spcPts val="500"/>
              </a:spcBef>
              <a:spcAft>
                <a:spcPts val="0"/>
              </a:spcAft>
              <a:buClr>
                <a:schemeClr val="dk1"/>
              </a:buClr>
              <a:buSzPts val="2400"/>
              <a:buChar char="•"/>
            </a:pPr>
            <a:r>
              <a:rPr lang="fr-FR"/>
              <a:t>Si sa commande dépasse l’avoir de son porte monnaie, le total passe en rouge</a:t>
            </a:r>
            <a:endParaRPr/>
          </a:p>
          <a:p>
            <a:pPr indent="-228600" lvl="0" marL="228600" rtl="0" algn="l">
              <a:lnSpc>
                <a:spcPct val="90000"/>
              </a:lnSpc>
              <a:spcBef>
                <a:spcPts val="1000"/>
              </a:spcBef>
              <a:spcAft>
                <a:spcPts val="0"/>
              </a:spcAft>
              <a:buClr>
                <a:schemeClr val="dk1"/>
              </a:buClr>
              <a:buSzPts val="2800"/>
              <a:buChar char="•"/>
            </a:pPr>
            <a:r>
              <a:rPr lang="fr-FR"/>
              <a:t>Requirements may have different priorities</a:t>
            </a:r>
            <a:endParaRPr/>
          </a:p>
          <a:p>
            <a:pPr indent="-228600" lvl="1" marL="685800" rtl="0" algn="l">
              <a:lnSpc>
                <a:spcPct val="90000"/>
              </a:lnSpc>
              <a:spcBef>
                <a:spcPts val="500"/>
              </a:spcBef>
              <a:spcAft>
                <a:spcPts val="0"/>
              </a:spcAft>
              <a:buClr>
                <a:schemeClr val="dk1"/>
              </a:buClr>
              <a:buSzPts val="2400"/>
              <a:buChar char="•"/>
            </a:pPr>
            <a:r>
              <a:rPr lang="fr-FR"/>
              <a:t>High, medium, low</a:t>
            </a:r>
            <a:endParaRPr/>
          </a:p>
          <a:p>
            <a:pPr indent="-228600" lvl="1" marL="685800" rtl="0" algn="l">
              <a:lnSpc>
                <a:spcPct val="90000"/>
              </a:lnSpc>
              <a:spcBef>
                <a:spcPts val="500"/>
              </a:spcBef>
              <a:spcAft>
                <a:spcPts val="0"/>
              </a:spcAft>
              <a:buClr>
                <a:schemeClr val="dk1"/>
              </a:buClr>
              <a:buSzPts val="2400"/>
              <a:buChar char="•"/>
            </a:pPr>
            <a:r>
              <a:rPr lang="fr-FR"/>
              <a:t>Shall vs should</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0"/>
          <p:cNvSpPr txBox="1"/>
          <p:nvPr>
            <p:ph type="title"/>
          </p:nvPr>
        </p:nvSpPr>
        <p:spPr>
          <a:xfrm>
            <a:off x="3002434" y="2618910"/>
            <a:ext cx="6179666" cy="857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fr-FR"/>
              <a:t>Requirements validation</a:t>
            </a:r>
            <a:endParaRPr/>
          </a:p>
        </p:txBody>
      </p:sp>
      <p:sp>
        <p:nvSpPr>
          <p:cNvPr id="636" name="Google Shape;636;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637" name="Google Shape;637;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638" name="Google Shape;638;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1"/>
          <p:cNvSpPr txBox="1"/>
          <p:nvPr>
            <p:ph type="title"/>
          </p:nvPr>
        </p:nvSpPr>
        <p:spPr>
          <a:xfrm>
            <a:off x="838200" y="365125"/>
            <a:ext cx="10515600" cy="1325563"/>
          </a:xfrm>
          <a:prstGeom prst="rect">
            <a:avLst/>
          </a:prstGeom>
          <a:noFill/>
          <a:ln>
            <a:noFill/>
          </a:ln>
        </p:spPr>
        <p:txBody>
          <a:bodyPr anchorCtr="0" anchor="ctr" bIns="33325" lIns="67850" spcFirstLastPara="1" rIns="67850" wrap="square" tIns="33325">
            <a:normAutofit/>
          </a:bodyPr>
          <a:lstStyle/>
          <a:p>
            <a:pPr indent="0" lvl="0" marL="0" rtl="0" algn="l">
              <a:lnSpc>
                <a:spcPct val="90000"/>
              </a:lnSpc>
              <a:spcBef>
                <a:spcPts val="0"/>
              </a:spcBef>
              <a:spcAft>
                <a:spcPts val="0"/>
              </a:spcAft>
              <a:buClr>
                <a:schemeClr val="dk1"/>
              </a:buClr>
              <a:buSzPts val="4400"/>
              <a:buFont typeface="Calibri"/>
              <a:buNone/>
            </a:pPr>
            <a:r>
              <a:rPr lang="fr-FR"/>
              <a:t>Requirements validation</a:t>
            </a:r>
            <a:endParaRPr/>
          </a:p>
        </p:txBody>
      </p:sp>
      <p:sp>
        <p:nvSpPr>
          <p:cNvPr id="644" name="Google Shape;644;p71"/>
          <p:cNvSpPr txBox="1"/>
          <p:nvPr>
            <p:ph idx="1" type="body"/>
          </p:nvPr>
        </p:nvSpPr>
        <p:spPr>
          <a:xfrm>
            <a:off x="838200" y="1825625"/>
            <a:ext cx="10515600" cy="4351338"/>
          </a:xfrm>
          <a:prstGeom prst="rect">
            <a:avLst/>
          </a:prstGeom>
          <a:noFill/>
          <a:ln>
            <a:noFill/>
          </a:ln>
        </p:spPr>
        <p:txBody>
          <a:bodyPr anchorCtr="0" anchor="t" bIns="33325" lIns="67850" spcFirstLastPara="1" rIns="67850" wrap="square" tIns="33325">
            <a:normAutofit/>
          </a:bodyPr>
          <a:lstStyle/>
          <a:p>
            <a:pPr indent="-228600" lvl="0" marL="228600" rtl="0" algn="l">
              <a:lnSpc>
                <a:spcPct val="90000"/>
              </a:lnSpc>
              <a:spcBef>
                <a:spcPts val="0"/>
              </a:spcBef>
              <a:spcAft>
                <a:spcPts val="0"/>
              </a:spcAft>
              <a:buClr>
                <a:schemeClr val="dk1"/>
              </a:buClr>
              <a:buSzPts val="2800"/>
              <a:buChar char="•"/>
            </a:pPr>
            <a:r>
              <a:rPr lang="fr-FR"/>
              <a:t>Concerned with demonstrating that the requirements define the system that the customer really wants.</a:t>
            </a:r>
            <a:endParaRPr/>
          </a:p>
          <a:p>
            <a:pPr indent="-228600" lvl="0" marL="228600" rtl="0" algn="l">
              <a:lnSpc>
                <a:spcPct val="90000"/>
              </a:lnSpc>
              <a:spcBef>
                <a:spcPts val="1000"/>
              </a:spcBef>
              <a:spcAft>
                <a:spcPts val="0"/>
              </a:spcAft>
              <a:buClr>
                <a:schemeClr val="dk1"/>
              </a:buClr>
              <a:buSzPts val="2800"/>
              <a:buChar char="•"/>
            </a:pPr>
            <a:r>
              <a:rPr lang="fr-FR"/>
              <a:t>Requirements error costs are high so validation is very important</a:t>
            </a:r>
            <a:endParaRPr/>
          </a:p>
          <a:p>
            <a:pPr indent="-228600" lvl="1" marL="685800" rtl="0" algn="l">
              <a:lnSpc>
                <a:spcPct val="90000"/>
              </a:lnSpc>
              <a:spcBef>
                <a:spcPts val="500"/>
              </a:spcBef>
              <a:spcAft>
                <a:spcPts val="0"/>
              </a:spcAft>
              <a:buClr>
                <a:schemeClr val="dk1"/>
              </a:buClr>
              <a:buSzPts val="2400"/>
              <a:buChar char="•"/>
            </a:pPr>
            <a:r>
              <a:rPr lang="fr-FR"/>
              <a:t>Fixing a requirements error after delivery may cost up to 100 times the cost of fixing an implementation error.</a:t>
            </a:r>
            <a:endParaRPr/>
          </a:p>
        </p:txBody>
      </p:sp>
      <p:sp>
        <p:nvSpPr>
          <p:cNvPr id="645" name="Google Shape;645;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646" name="Google Shape;646;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647" name="Google Shape;647;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72"/>
          <p:cNvSpPr txBox="1"/>
          <p:nvPr>
            <p:ph type="title"/>
          </p:nvPr>
        </p:nvSpPr>
        <p:spPr>
          <a:xfrm>
            <a:off x="838200" y="365125"/>
            <a:ext cx="10515600" cy="1325563"/>
          </a:xfrm>
          <a:prstGeom prst="rect">
            <a:avLst/>
          </a:prstGeom>
          <a:noFill/>
          <a:ln>
            <a:noFill/>
          </a:ln>
        </p:spPr>
        <p:txBody>
          <a:bodyPr anchorCtr="0" anchor="ctr" bIns="33325" lIns="67850" spcFirstLastPara="1" rIns="67850" wrap="square" tIns="33325">
            <a:normAutofit/>
          </a:bodyPr>
          <a:lstStyle/>
          <a:p>
            <a:pPr indent="0" lvl="0" marL="0" rtl="0" algn="l">
              <a:lnSpc>
                <a:spcPct val="90000"/>
              </a:lnSpc>
              <a:spcBef>
                <a:spcPts val="0"/>
              </a:spcBef>
              <a:spcAft>
                <a:spcPts val="0"/>
              </a:spcAft>
              <a:buClr>
                <a:schemeClr val="dk1"/>
              </a:buClr>
              <a:buSzPts val="4400"/>
              <a:buFont typeface="Calibri"/>
              <a:buNone/>
            </a:pPr>
            <a:r>
              <a:rPr lang="fr-FR"/>
              <a:t>Requirements checking</a:t>
            </a:r>
            <a:endParaRPr/>
          </a:p>
        </p:txBody>
      </p:sp>
      <p:sp>
        <p:nvSpPr>
          <p:cNvPr id="653" name="Google Shape;653;p72"/>
          <p:cNvSpPr txBox="1"/>
          <p:nvPr>
            <p:ph idx="1" type="body"/>
          </p:nvPr>
        </p:nvSpPr>
        <p:spPr>
          <a:xfrm>
            <a:off x="838200" y="1825625"/>
            <a:ext cx="10515600" cy="4351338"/>
          </a:xfrm>
          <a:prstGeom prst="rect">
            <a:avLst/>
          </a:prstGeom>
          <a:noFill/>
          <a:ln>
            <a:noFill/>
          </a:ln>
        </p:spPr>
        <p:txBody>
          <a:bodyPr anchorCtr="0" anchor="t" bIns="33325" lIns="67850" spcFirstLastPara="1" rIns="67850" wrap="square" tIns="33325">
            <a:normAutofit/>
          </a:bodyPr>
          <a:lstStyle/>
          <a:p>
            <a:pPr indent="-228600" lvl="0" marL="228600" rtl="0" algn="l">
              <a:lnSpc>
                <a:spcPct val="90000"/>
              </a:lnSpc>
              <a:spcBef>
                <a:spcPts val="0"/>
              </a:spcBef>
              <a:spcAft>
                <a:spcPts val="0"/>
              </a:spcAft>
              <a:buClr>
                <a:srgbClr val="000000"/>
              </a:buClr>
              <a:buSzPts val="1800"/>
              <a:buChar char="•"/>
            </a:pPr>
            <a:r>
              <a:rPr lang="fr-FR" sz="1800">
                <a:solidFill>
                  <a:srgbClr val="000000"/>
                </a:solidFill>
              </a:rPr>
              <a:t>Validity. Does the system provide the functions which best support the customer’s needs?</a:t>
            </a:r>
            <a:endParaRPr/>
          </a:p>
          <a:p>
            <a:pPr indent="-228600" lvl="0" marL="228600" rtl="0" algn="l">
              <a:lnSpc>
                <a:spcPct val="90000"/>
              </a:lnSpc>
              <a:spcBef>
                <a:spcPts val="1000"/>
              </a:spcBef>
              <a:spcAft>
                <a:spcPts val="0"/>
              </a:spcAft>
              <a:buClr>
                <a:srgbClr val="000000"/>
              </a:buClr>
              <a:buSzPts val="1800"/>
              <a:buChar char="•"/>
            </a:pPr>
            <a:r>
              <a:rPr lang="fr-FR" sz="1800">
                <a:solidFill>
                  <a:srgbClr val="000000"/>
                </a:solidFill>
              </a:rPr>
              <a:t>Consistency. Are there any requirements conflicts?</a:t>
            </a:r>
            <a:endParaRPr/>
          </a:p>
          <a:p>
            <a:pPr indent="-228600" lvl="0" marL="228600" rtl="0" algn="l">
              <a:lnSpc>
                <a:spcPct val="90000"/>
              </a:lnSpc>
              <a:spcBef>
                <a:spcPts val="1000"/>
              </a:spcBef>
              <a:spcAft>
                <a:spcPts val="0"/>
              </a:spcAft>
              <a:buClr>
                <a:srgbClr val="000000"/>
              </a:buClr>
              <a:buSzPts val="1800"/>
              <a:buChar char="•"/>
            </a:pPr>
            <a:r>
              <a:rPr lang="fr-FR" sz="1800">
                <a:solidFill>
                  <a:srgbClr val="000000"/>
                </a:solidFill>
              </a:rPr>
              <a:t>Completeness. Are all functions required by the customer included?</a:t>
            </a:r>
            <a:endParaRPr/>
          </a:p>
          <a:p>
            <a:pPr indent="-228600" lvl="0" marL="228600" rtl="0" algn="l">
              <a:lnSpc>
                <a:spcPct val="90000"/>
              </a:lnSpc>
              <a:spcBef>
                <a:spcPts val="1000"/>
              </a:spcBef>
              <a:spcAft>
                <a:spcPts val="0"/>
              </a:spcAft>
              <a:buClr>
                <a:srgbClr val="000000"/>
              </a:buClr>
              <a:buSzPts val="1800"/>
              <a:buChar char="•"/>
            </a:pPr>
            <a:r>
              <a:rPr lang="fr-FR" sz="1800">
                <a:solidFill>
                  <a:srgbClr val="000000"/>
                </a:solidFill>
              </a:rPr>
              <a:t>Realism. Can the requirements be implemented given available budget and technology</a:t>
            </a:r>
            <a:endParaRPr/>
          </a:p>
          <a:p>
            <a:pPr indent="-228600" lvl="0" marL="228600" rtl="0" algn="l">
              <a:lnSpc>
                <a:spcPct val="90000"/>
              </a:lnSpc>
              <a:spcBef>
                <a:spcPts val="1000"/>
              </a:spcBef>
              <a:spcAft>
                <a:spcPts val="0"/>
              </a:spcAft>
              <a:buClr>
                <a:srgbClr val="000000"/>
              </a:buClr>
              <a:buSzPts val="1800"/>
              <a:buChar char="•"/>
            </a:pPr>
            <a:r>
              <a:rPr lang="fr-FR" sz="1800">
                <a:solidFill>
                  <a:srgbClr val="000000"/>
                </a:solidFill>
              </a:rPr>
              <a:t>Verifiability. Can the requirements be checked?</a:t>
            </a:r>
            <a:endParaRPr/>
          </a:p>
        </p:txBody>
      </p:sp>
      <p:sp>
        <p:nvSpPr>
          <p:cNvPr id="654" name="Google Shape;654;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655" name="Google Shape;655;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656" name="Google Shape;656;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Requirements validation techniques</a:t>
            </a:r>
            <a:endParaRPr/>
          </a:p>
        </p:txBody>
      </p:sp>
      <p:sp>
        <p:nvSpPr>
          <p:cNvPr id="662" name="Google Shape;662;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Requirements reviews</a:t>
            </a:r>
            <a:endParaRPr/>
          </a:p>
          <a:p>
            <a:pPr indent="-228600" lvl="1" marL="685800" rtl="0" algn="l">
              <a:lnSpc>
                <a:spcPct val="90000"/>
              </a:lnSpc>
              <a:spcBef>
                <a:spcPts val="500"/>
              </a:spcBef>
              <a:spcAft>
                <a:spcPts val="0"/>
              </a:spcAft>
              <a:buClr>
                <a:schemeClr val="dk1"/>
              </a:buClr>
              <a:buSzPts val="2400"/>
              <a:buChar char="•"/>
            </a:pPr>
            <a:r>
              <a:rPr lang="fr-FR"/>
              <a:t>Systematic manual analysis of the requirements.</a:t>
            </a:r>
            <a:endParaRPr/>
          </a:p>
          <a:p>
            <a:pPr indent="-228600" lvl="0" marL="228600" rtl="0" algn="l">
              <a:lnSpc>
                <a:spcPct val="90000"/>
              </a:lnSpc>
              <a:spcBef>
                <a:spcPts val="1000"/>
              </a:spcBef>
              <a:spcAft>
                <a:spcPts val="0"/>
              </a:spcAft>
              <a:buClr>
                <a:schemeClr val="dk1"/>
              </a:buClr>
              <a:buSzPts val="2800"/>
              <a:buChar char="•"/>
            </a:pPr>
            <a:r>
              <a:rPr lang="fr-FR"/>
              <a:t>Prototyping</a:t>
            </a:r>
            <a:endParaRPr/>
          </a:p>
          <a:p>
            <a:pPr indent="-228600" lvl="1" marL="685800" rtl="0" algn="l">
              <a:lnSpc>
                <a:spcPct val="90000"/>
              </a:lnSpc>
              <a:spcBef>
                <a:spcPts val="500"/>
              </a:spcBef>
              <a:spcAft>
                <a:spcPts val="0"/>
              </a:spcAft>
              <a:buClr>
                <a:schemeClr val="dk1"/>
              </a:buClr>
              <a:buSzPts val="2400"/>
              <a:buChar char="•"/>
            </a:pPr>
            <a:r>
              <a:rPr lang="fr-FR"/>
              <a:t>Using an executable model of the system to check requirements. Covered in Chapter 2.</a:t>
            </a:r>
            <a:endParaRPr/>
          </a:p>
          <a:p>
            <a:pPr indent="-228600" lvl="0" marL="228600" rtl="0" algn="l">
              <a:lnSpc>
                <a:spcPct val="90000"/>
              </a:lnSpc>
              <a:spcBef>
                <a:spcPts val="1000"/>
              </a:spcBef>
              <a:spcAft>
                <a:spcPts val="0"/>
              </a:spcAft>
              <a:buClr>
                <a:schemeClr val="dk1"/>
              </a:buClr>
              <a:buSzPts val="2800"/>
              <a:buChar char="•"/>
            </a:pPr>
            <a:r>
              <a:rPr lang="fr-FR"/>
              <a:t>Test-case generation</a:t>
            </a:r>
            <a:endParaRPr/>
          </a:p>
          <a:p>
            <a:pPr indent="-228600" lvl="1" marL="685800" rtl="0" algn="l">
              <a:lnSpc>
                <a:spcPct val="90000"/>
              </a:lnSpc>
              <a:spcBef>
                <a:spcPts val="500"/>
              </a:spcBef>
              <a:spcAft>
                <a:spcPts val="0"/>
              </a:spcAft>
              <a:buClr>
                <a:schemeClr val="dk1"/>
              </a:buClr>
              <a:buSzPts val="2400"/>
              <a:buChar char="•"/>
            </a:pPr>
            <a:r>
              <a:rPr lang="fr-FR"/>
              <a:t>Developing tests for requirements to check testability.</a:t>
            </a:r>
            <a:endParaRPr/>
          </a:p>
          <a:p>
            <a:pPr indent="-50800" lvl="0" marL="228600" rtl="0" algn="l">
              <a:lnSpc>
                <a:spcPct val="90000"/>
              </a:lnSpc>
              <a:spcBef>
                <a:spcPts val="1000"/>
              </a:spcBef>
              <a:spcAft>
                <a:spcPts val="0"/>
              </a:spcAft>
              <a:buClr>
                <a:schemeClr val="dk1"/>
              </a:buClr>
              <a:buSzPts val="2800"/>
              <a:buNone/>
            </a:pPr>
            <a:r>
              <a:t/>
            </a:r>
            <a:endParaRPr/>
          </a:p>
        </p:txBody>
      </p:sp>
      <p:sp>
        <p:nvSpPr>
          <p:cNvPr id="663" name="Google Shape;663;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664" name="Google Shape;664;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665" name="Google Shape;665;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74"/>
          <p:cNvSpPr txBox="1"/>
          <p:nvPr>
            <p:ph type="title"/>
          </p:nvPr>
        </p:nvSpPr>
        <p:spPr>
          <a:xfrm>
            <a:off x="838200" y="365125"/>
            <a:ext cx="10515600" cy="1325563"/>
          </a:xfrm>
          <a:prstGeom prst="rect">
            <a:avLst/>
          </a:prstGeom>
          <a:noFill/>
          <a:ln>
            <a:noFill/>
          </a:ln>
        </p:spPr>
        <p:txBody>
          <a:bodyPr anchorCtr="0" anchor="ctr" bIns="33325" lIns="67850" spcFirstLastPara="1" rIns="67850" wrap="square" tIns="33325">
            <a:normAutofit/>
          </a:bodyPr>
          <a:lstStyle/>
          <a:p>
            <a:pPr indent="0" lvl="0" marL="0" rtl="0" algn="l">
              <a:lnSpc>
                <a:spcPct val="90000"/>
              </a:lnSpc>
              <a:spcBef>
                <a:spcPts val="0"/>
              </a:spcBef>
              <a:spcAft>
                <a:spcPts val="0"/>
              </a:spcAft>
              <a:buClr>
                <a:schemeClr val="dk1"/>
              </a:buClr>
              <a:buSzPts val="4400"/>
              <a:buFont typeface="Calibri"/>
              <a:buNone/>
            </a:pPr>
            <a:r>
              <a:rPr lang="fr-FR"/>
              <a:t>Requirements reviews</a:t>
            </a:r>
            <a:endParaRPr/>
          </a:p>
        </p:txBody>
      </p:sp>
      <p:sp>
        <p:nvSpPr>
          <p:cNvPr id="671" name="Google Shape;671;p74"/>
          <p:cNvSpPr txBox="1"/>
          <p:nvPr>
            <p:ph idx="1" type="body"/>
          </p:nvPr>
        </p:nvSpPr>
        <p:spPr>
          <a:xfrm>
            <a:off x="838200" y="1825625"/>
            <a:ext cx="10515600" cy="4351338"/>
          </a:xfrm>
          <a:prstGeom prst="rect">
            <a:avLst/>
          </a:prstGeom>
          <a:noFill/>
          <a:ln>
            <a:noFill/>
          </a:ln>
        </p:spPr>
        <p:txBody>
          <a:bodyPr anchorCtr="0" anchor="t" bIns="33325" lIns="67850" spcFirstLastPara="1" rIns="67850" wrap="square" tIns="33325">
            <a:normAutofit/>
          </a:bodyPr>
          <a:lstStyle/>
          <a:p>
            <a:pPr indent="-228600" lvl="0" marL="228600" rtl="0" algn="l">
              <a:lnSpc>
                <a:spcPct val="90000"/>
              </a:lnSpc>
              <a:spcBef>
                <a:spcPts val="0"/>
              </a:spcBef>
              <a:spcAft>
                <a:spcPts val="0"/>
              </a:spcAft>
              <a:buClr>
                <a:schemeClr val="dk1"/>
              </a:buClr>
              <a:buSzPts val="2800"/>
              <a:buChar char="•"/>
            </a:pPr>
            <a:r>
              <a:rPr lang="fr-FR"/>
              <a:t>Regular reviews should be held while the requirements definition is being formulated.</a:t>
            </a:r>
            <a:endParaRPr/>
          </a:p>
          <a:p>
            <a:pPr indent="-228600" lvl="0" marL="228600" rtl="0" algn="l">
              <a:lnSpc>
                <a:spcPct val="90000"/>
              </a:lnSpc>
              <a:spcBef>
                <a:spcPts val="1000"/>
              </a:spcBef>
              <a:spcAft>
                <a:spcPts val="0"/>
              </a:spcAft>
              <a:buClr>
                <a:schemeClr val="dk1"/>
              </a:buClr>
              <a:buSzPts val="2800"/>
              <a:buChar char="•"/>
            </a:pPr>
            <a:r>
              <a:rPr lang="fr-FR"/>
              <a:t>Both client and contractor staff should be involved in reviews.</a:t>
            </a:r>
            <a:endParaRPr/>
          </a:p>
          <a:p>
            <a:pPr indent="-228600" lvl="0" marL="228600" rtl="0" algn="l">
              <a:lnSpc>
                <a:spcPct val="90000"/>
              </a:lnSpc>
              <a:spcBef>
                <a:spcPts val="1000"/>
              </a:spcBef>
              <a:spcAft>
                <a:spcPts val="0"/>
              </a:spcAft>
              <a:buClr>
                <a:schemeClr val="dk1"/>
              </a:buClr>
              <a:buSzPts val="2800"/>
              <a:buChar char="•"/>
            </a:pPr>
            <a:r>
              <a:rPr lang="fr-FR"/>
              <a:t>Reviews may be formal (with completed documents) or informal. Good communications between developers, customers and users can resolve problems at an early stage.</a:t>
            </a:r>
            <a:endParaRPr/>
          </a:p>
        </p:txBody>
      </p:sp>
      <p:sp>
        <p:nvSpPr>
          <p:cNvPr id="672" name="Google Shape;672;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673" name="Google Shape;673;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674" name="Google Shape;674;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5"/>
          <p:cNvSpPr txBox="1"/>
          <p:nvPr>
            <p:ph type="title"/>
          </p:nvPr>
        </p:nvSpPr>
        <p:spPr>
          <a:xfrm>
            <a:off x="838200" y="365125"/>
            <a:ext cx="10515600" cy="1325563"/>
          </a:xfrm>
          <a:prstGeom prst="rect">
            <a:avLst/>
          </a:prstGeom>
          <a:noFill/>
          <a:ln>
            <a:noFill/>
          </a:ln>
        </p:spPr>
        <p:txBody>
          <a:bodyPr anchorCtr="0" anchor="ctr" bIns="33325" lIns="67850" spcFirstLastPara="1" rIns="67850" wrap="square" tIns="33325">
            <a:normAutofit/>
          </a:bodyPr>
          <a:lstStyle/>
          <a:p>
            <a:pPr indent="0" lvl="0" marL="0" rtl="0" algn="l">
              <a:lnSpc>
                <a:spcPct val="90000"/>
              </a:lnSpc>
              <a:spcBef>
                <a:spcPts val="0"/>
              </a:spcBef>
              <a:spcAft>
                <a:spcPts val="0"/>
              </a:spcAft>
              <a:buClr>
                <a:schemeClr val="dk1"/>
              </a:buClr>
              <a:buSzPts val="4400"/>
              <a:buFont typeface="Calibri"/>
              <a:buNone/>
            </a:pPr>
            <a:r>
              <a:rPr lang="fr-FR"/>
              <a:t>Review checks</a:t>
            </a:r>
            <a:endParaRPr/>
          </a:p>
        </p:txBody>
      </p:sp>
      <p:sp>
        <p:nvSpPr>
          <p:cNvPr id="680" name="Google Shape;680;p75"/>
          <p:cNvSpPr txBox="1"/>
          <p:nvPr>
            <p:ph idx="1" type="body"/>
          </p:nvPr>
        </p:nvSpPr>
        <p:spPr>
          <a:xfrm>
            <a:off x="838200" y="1825625"/>
            <a:ext cx="10515600" cy="4351338"/>
          </a:xfrm>
          <a:prstGeom prst="rect">
            <a:avLst/>
          </a:prstGeom>
          <a:noFill/>
          <a:ln>
            <a:noFill/>
          </a:ln>
        </p:spPr>
        <p:txBody>
          <a:bodyPr anchorCtr="0" anchor="t" bIns="33325" lIns="67850" spcFirstLastPara="1" rIns="67850" wrap="square" tIns="33325">
            <a:normAutofit/>
          </a:bodyPr>
          <a:lstStyle/>
          <a:p>
            <a:pPr indent="-228600" lvl="0" marL="228600" rtl="0" algn="l">
              <a:lnSpc>
                <a:spcPct val="90000"/>
              </a:lnSpc>
              <a:spcBef>
                <a:spcPts val="0"/>
              </a:spcBef>
              <a:spcAft>
                <a:spcPts val="0"/>
              </a:spcAft>
              <a:buClr>
                <a:srgbClr val="FF0000"/>
              </a:buClr>
              <a:buSzPts val="2800"/>
              <a:buChar char="•"/>
            </a:pPr>
            <a:r>
              <a:rPr lang="fr-FR">
                <a:solidFill>
                  <a:srgbClr val="FF0000"/>
                </a:solidFill>
              </a:rPr>
              <a:t>Verifiability</a:t>
            </a:r>
            <a:endParaRPr/>
          </a:p>
          <a:p>
            <a:pPr indent="-228600" lvl="1" marL="685800" rtl="0" algn="l">
              <a:lnSpc>
                <a:spcPct val="90000"/>
              </a:lnSpc>
              <a:spcBef>
                <a:spcPts val="500"/>
              </a:spcBef>
              <a:spcAft>
                <a:spcPts val="0"/>
              </a:spcAft>
              <a:buClr>
                <a:schemeClr val="dk1"/>
              </a:buClr>
              <a:buSzPts val="2400"/>
              <a:buChar char="•"/>
            </a:pPr>
            <a:r>
              <a:rPr lang="fr-FR"/>
              <a:t>Is the requirement realistically testable?</a:t>
            </a:r>
            <a:endParaRPr/>
          </a:p>
          <a:p>
            <a:pPr indent="-228600" lvl="0" marL="228600" rtl="0" algn="l">
              <a:lnSpc>
                <a:spcPct val="90000"/>
              </a:lnSpc>
              <a:spcBef>
                <a:spcPts val="1000"/>
              </a:spcBef>
              <a:spcAft>
                <a:spcPts val="0"/>
              </a:spcAft>
              <a:buClr>
                <a:srgbClr val="FF0000"/>
              </a:buClr>
              <a:buSzPts val="2800"/>
              <a:buChar char="•"/>
            </a:pPr>
            <a:r>
              <a:rPr lang="fr-FR">
                <a:solidFill>
                  <a:srgbClr val="FF0000"/>
                </a:solidFill>
              </a:rPr>
              <a:t>Comprehensibility</a:t>
            </a:r>
            <a:endParaRPr/>
          </a:p>
          <a:p>
            <a:pPr indent="-228600" lvl="1" marL="685800" rtl="0" algn="l">
              <a:lnSpc>
                <a:spcPct val="90000"/>
              </a:lnSpc>
              <a:spcBef>
                <a:spcPts val="500"/>
              </a:spcBef>
              <a:spcAft>
                <a:spcPts val="0"/>
              </a:spcAft>
              <a:buClr>
                <a:schemeClr val="dk1"/>
              </a:buClr>
              <a:buSzPts val="2400"/>
              <a:buChar char="•"/>
            </a:pPr>
            <a:r>
              <a:rPr lang="fr-FR"/>
              <a:t>Is the requirement properly understood?</a:t>
            </a:r>
            <a:endParaRPr/>
          </a:p>
          <a:p>
            <a:pPr indent="-228600" lvl="0" marL="228600" rtl="0" algn="l">
              <a:lnSpc>
                <a:spcPct val="90000"/>
              </a:lnSpc>
              <a:spcBef>
                <a:spcPts val="1000"/>
              </a:spcBef>
              <a:spcAft>
                <a:spcPts val="0"/>
              </a:spcAft>
              <a:buClr>
                <a:srgbClr val="FF0000"/>
              </a:buClr>
              <a:buSzPts val="2800"/>
              <a:buChar char="•"/>
            </a:pPr>
            <a:r>
              <a:rPr lang="fr-FR">
                <a:solidFill>
                  <a:srgbClr val="FF0000"/>
                </a:solidFill>
              </a:rPr>
              <a:t>Traceability</a:t>
            </a:r>
            <a:endParaRPr/>
          </a:p>
          <a:p>
            <a:pPr indent="-228600" lvl="1" marL="685800" rtl="0" algn="l">
              <a:lnSpc>
                <a:spcPct val="90000"/>
              </a:lnSpc>
              <a:spcBef>
                <a:spcPts val="500"/>
              </a:spcBef>
              <a:spcAft>
                <a:spcPts val="0"/>
              </a:spcAft>
              <a:buClr>
                <a:schemeClr val="dk1"/>
              </a:buClr>
              <a:buSzPts val="2400"/>
              <a:buChar char="•"/>
            </a:pPr>
            <a:r>
              <a:rPr lang="fr-FR"/>
              <a:t>Is the origin of the requirement clearly stated?</a:t>
            </a:r>
            <a:endParaRPr/>
          </a:p>
          <a:p>
            <a:pPr indent="-228600" lvl="0" marL="228600" rtl="0" algn="l">
              <a:lnSpc>
                <a:spcPct val="90000"/>
              </a:lnSpc>
              <a:spcBef>
                <a:spcPts val="1000"/>
              </a:spcBef>
              <a:spcAft>
                <a:spcPts val="0"/>
              </a:spcAft>
              <a:buClr>
                <a:srgbClr val="FF0000"/>
              </a:buClr>
              <a:buSzPts val="2800"/>
              <a:buChar char="•"/>
            </a:pPr>
            <a:r>
              <a:rPr lang="fr-FR">
                <a:solidFill>
                  <a:srgbClr val="FF0000"/>
                </a:solidFill>
              </a:rPr>
              <a:t>Adaptability</a:t>
            </a:r>
            <a:endParaRPr/>
          </a:p>
          <a:p>
            <a:pPr indent="-228600" lvl="1" marL="685800" rtl="0" algn="l">
              <a:lnSpc>
                <a:spcPct val="90000"/>
              </a:lnSpc>
              <a:spcBef>
                <a:spcPts val="500"/>
              </a:spcBef>
              <a:spcAft>
                <a:spcPts val="0"/>
              </a:spcAft>
              <a:buClr>
                <a:schemeClr val="dk1"/>
              </a:buClr>
              <a:buSzPts val="2400"/>
              <a:buChar char="•"/>
            </a:pPr>
            <a:r>
              <a:rPr lang="fr-FR"/>
              <a:t>Can the requirement be changed without a large impact on other requirements?</a:t>
            </a:r>
            <a:endParaRPr/>
          </a:p>
        </p:txBody>
      </p:sp>
      <p:sp>
        <p:nvSpPr>
          <p:cNvPr id="681" name="Google Shape;681;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682" name="Google Shape;682;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683" name="Google Shape;683;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Requirements management</a:t>
            </a:r>
            <a:endParaRPr/>
          </a:p>
        </p:txBody>
      </p:sp>
      <p:sp>
        <p:nvSpPr>
          <p:cNvPr id="689" name="Google Shape;689;p7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fr-FR" sz="1800"/>
              <a:t>Requirements management is the process of managing changing requirements during the requirements engineering process and system development.</a:t>
            </a:r>
            <a:endParaRPr/>
          </a:p>
          <a:p>
            <a:pPr indent="-228600" lvl="0" marL="228600" rtl="0" algn="l">
              <a:lnSpc>
                <a:spcPct val="90000"/>
              </a:lnSpc>
              <a:spcBef>
                <a:spcPts val="1000"/>
              </a:spcBef>
              <a:spcAft>
                <a:spcPts val="0"/>
              </a:spcAft>
              <a:buClr>
                <a:schemeClr val="dk1"/>
              </a:buClr>
              <a:buSzPts val="2800"/>
              <a:buChar char="•"/>
            </a:pPr>
            <a:r>
              <a:rPr lang="fr-FR"/>
              <a:t>New requirements emerge as a system is being developed and after it has gone into use.</a:t>
            </a:r>
            <a:endParaRPr/>
          </a:p>
          <a:p>
            <a:pPr indent="-228600" lvl="0" marL="228600" rtl="0" algn="l">
              <a:lnSpc>
                <a:spcPct val="90000"/>
              </a:lnSpc>
              <a:spcBef>
                <a:spcPts val="1000"/>
              </a:spcBef>
              <a:spcAft>
                <a:spcPts val="0"/>
              </a:spcAft>
              <a:buClr>
                <a:schemeClr val="dk1"/>
              </a:buClr>
              <a:buSzPts val="2800"/>
              <a:buChar char="•"/>
            </a:pPr>
            <a:r>
              <a:rPr lang="fr-FR"/>
              <a:t>You need to keep track of individual requirements and maintain links between dependent requirements so that you can assess the impact of requirements changes. You need to establish a formal process for making change proposals and linking these to system requirements. </a:t>
            </a:r>
            <a:endParaRPr sz="1800"/>
          </a:p>
        </p:txBody>
      </p:sp>
      <p:sp>
        <p:nvSpPr>
          <p:cNvPr id="690" name="Google Shape;690;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691" name="Google Shape;691;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692" name="Google Shape;692;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Key points</a:t>
            </a:r>
            <a:endParaRPr/>
          </a:p>
        </p:txBody>
      </p:sp>
      <p:sp>
        <p:nvSpPr>
          <p:cNvPr id="698" name="Google Shape;698;p7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Requirements for a software system set out what the system should do and define constraints on its operation and implementation.</a:t>
            </a:r>
            <a:endParaRPr/>
          </a:p>
          <a:p>
            <a:pPr indent="-228600" lvl="0" marL="228600" rtl="0" algn="l">
              <a:lnSpc>
                <a:spcPct val="90000"/>
              </a:lnSpc>
              <a:spcBef>
                <a:spcPts val="1000"/>
              </a:spcBef>
              <a:spcAft>
                <a:spcPts val="0"/>
              </a:spcAft>
              <a:buClr>
                <a:schemeClr val="dk1"/>
              </a:buClr>
              <a:buSzPts val="2800"/>
              <a:buChar char="•"/>
            </a:pPr>
            <a:r>
              <a:rPr lang="fr-FR"/>
              <a:t>Functional requirements are statements of the services that the system must provide or are descriptions of how some computations must be carried out. </a:t>
            </a:r>
            <a:endParaRPr/>
          </a:p>
          <a:p>
            <a:pPr indent="-228600" lvl="0" marL="228600" rtl="0" algn="l">
              <a:lnSpc>
                <a:spcPct val="90000"/>
              </a:lnSpc>
              <a:spcBef>
                <a:spcPts val="1000"/>
              </a:spcBef>
              <a:spcAft>
                <a:spcPts val="0"/>
              </a:spcAft>
              <a:buClr>
                <a:schemeClr val="dk1"/>
              </a:buClr>
              <a:buSzPts val="2800"/>
              <a:buChar char="•"/>
            </a:pPr>
            <a:r>
              <a:rPr lang="fr-FR"/>
              <a:t>Non-functional requirements often constrain the system being developed and the development process being used. </a:t>
            </a:r>
            <a:endParaRPr/>
          </a:p>
          <a:p>
            <a:pPr indent="-228600" lvl="0" marL="228600" rtl="0" algn="l">
              <a:lnSpc>
                <a:spcPct val="90000"/>
              </a:lnSpc>
              <a:spcBef>
                <a:spcPts val="1000"/>
              </a:spcBef>
              <a:spcAft>
                <a:spcPts val="0"/>
              </a:spcAft>
              <a:buClr>
                <a:schemeClr val="dk1"/>
              </a:buClr>
              <a:buSzPts val="2800"/>
              <a:buChar char="•"/>
            </a:pPr>
            <a:r>
              <a:rPr lang="fr-FR"/>
              <a:t>They often relate to the emergent properties of the system and therefore apply to the system as a whole.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699" name="Google Shape;699;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700" name="Google Shape;700;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701" name="Google Shape;701;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Key points</a:t>
            </a:r>
            <a:endParaRPr/>
          </a:p>
        </p:txBody>
      </p:sp>
      <p:sp>
        <p:nvSpPr>
          <p:cNvPr id="707" name="Google Shape;707;p7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The requirements engineering process is an iterative process that includes requirements elicitation, specification and validation.</a:t>
            </a:r>
            <a:endParaRPr/>
          </a:p>
          <a:p>
            <a:pPr indent="-228600" lvl="0" marL="228600" rtl="0" algn="l">
              <a:lnSpc>
                <a:spcPct val="90000"/>
              </a:lnSpc>
              <a:spcBef>
                <a:spcPts val="1000"/>
              </a:spcBef>
              <a:spcAft>
                <a:spcPts val="0"/>
              </a:spcAft>
              <a:buClr>
                <a:schemeClr val="dk1"/>
              </a:buClr>
              <a:buSzPts val="2800"/>
              <a:buChar char="•"/>
            </a:pPr>
            <a:r>
              <a:rPr lang="fr-FR"/>
              <a:t>Requirements elicitation is an iterative process that can be represented as a spiral of activities – requirements discovery, requirements classification and organization, requirements negotiation and requirements documentation. </a:t>
            </a:r>
            <a:endParaRPr/>
          </a:p>
          <a:p>
            <a:pPr indent="-228600" lvl="0" marL="228600" rtl="0" algn="l">
              <a:lnSpc>
                <a:spcPct val="90000"/>
              </a:lnSpc>
              <a:spcBef>
                <a:spcPts val="1000"/>
              </a:spcBef>
              <a:spcAft>
                <a:spcPts val="0"/>
              </a:spcAft>
              <a:buClr>
                <a:schemeClr val="dk1"/>
              </a:buClr>
              <a:buSzPts val="2800"/>
              <a:buChar char="•"/>
            </a:pPr>
            <a:r>
              <a:rPr lang="fr-FR"/>
              <a:t>You can use a range of techniques for requirements elicitation including interviews and ethnography. User stories and scenarios may be used to facilitate discussions.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708" name="Google Shape;708;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709" name="Google Shape;709;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710" name="Google Shape;710;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Key points</a:t>
            </a:r>
            <a:endParaRPr/>
          </a:p>
        </p:txBody>
      </p:sp>
      <p:sp>
        <p:nvSpPr>
          <p:cNvPr id="716" name="Google Shape;716;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Requirements specification is the process of formally documenting the user and system requirements and creating a software requirements document.</a:t>
            </a:r>
            <a:endParaRPr/>
          </a:p>
          <a:p>
            <a:pPr indent="-228600" lvl="0" marL="228600" rtl="0" algn="l">
              <a:lnSpc>
                <a:spcPct val="90000"/>
              </a:lnSpc>
              <a:spcBef>
                <a:spcPts val="1000"/>
              </a:spcBef>
              <a:spcAft>
                <a:spcPts val="0"/>
              </a:spcAft>
              <a:buClr>
                <a:schemeClr val="dk1"/>
              </a:buClr>
              <a:buSzPts val="2800"/>
              <a:buChar char="•"/>
            </a:pPr>
            <a:r>
              <a:rPr lang="fr-FR"/>
              <a:t>The software requirements document is an agreed statement of the system requirements. It should be organized so that both system customers and software developers can use it.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717" name="Google Shape;717;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718" name="Google Shape;718;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719" name="Google Shape;719;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User requirement examples from 2A 2017 (Gestion du bar)</a:t>
            </a:r>
            <a:endParaRPr/>
          </a:p>
        </p:txBody>
      </p:sp>
      <p:sp>
        <p:nvSpPr>
          <p:cNvPr id="143" name="Google Shape;14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User Requirements</a:t>
            </a:r>
            <a:endParaRPr/>
          </a:p>
        </p:txBody>
      </p:sp>
      <p:pic>
        <p:nvPicPr>
          <p:cNvPr id="144" name="Google Shape;144;p8"/>
          <p:cNvPicPr preferRelativeResize="0"/>
          <p:nvPr/>
        </p:nvPicPr>
        <p:blipFill rotWithShape="1">
          <a:blip r:embed="rId3">
            <a:alphaModFix/>
          </a:blip>
          <a:srcRect b="0" l="0" r="0" t="0"/>
          <a:stretch/>
        </p:blipFill>
        <p:spPr>
          <a:xfrm>
            <a:off x="1301300" y="2706256"/>
            <a:ext cx="8857284" cy="3140362"/>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Key points</a:t>
            </a:r>
            <a:endParaRPr/>
          </a:p>
        </p:txBody>
      </p:sp>
      <p:sp>
        <p:nvSpPr>
          <p:cNvPr id="725" name="Google Shape;725;p8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Requirements validation is the process of checking the requirements for validity, consistency, completeness, realism and verifiability. </a:t>
            </a:r>
            <a:endParaRPr/>
          </a:p>
          <a:p>
            <a:pPr indent="-228600" lvl="0" marL="228600" rtl="0" algn="l">
              <a:lnSpc>
                <a:spcPct val="90000"/>
              </a:lnSpc>
              <a:spcBef>
                <a:spcPts val="1000"/>
              </a:spcBef>
              <a:spcAft>
                <a:spcPts val="0"/>
              </a:spcAft>
              <a:buClr>
                <a:schemeClr val="dk1"/>
              </a:buClr>
              <a:buSzPts val="2800"/>
              <a:buChar char="•"/>
            </a:pPr>
            <a:r>
              <a:rPr lang="fr-FR"/>
              <a:t>Business, organizational and technical changes inevitably lead to changes to the requirements for a software system. Requirements management is the process of managing and controlling these changes.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726" name="Google Shape;726;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fr-FR"/>
              <a:t>30/10/2014</a:t>
            </a:r>
            <a:endParaRPr/>
          </a:p>
        </p:txBody>
      </p:sp>
      <p:sp>
        <p:nvSpPr>
          <p:cNvPr id="727" name="Google Shape;727;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Chapter 4 Requirements Engineering</a:t>
            </a:r>
            <a:endParaRPr/>
          </a:p>
        </p:txBody>
      </p:sp>
      <p:sp>
        <p:nvSpPr>
          <p:cNvPr id="728" name="Google Shape;728;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Requirements and Software Products</a:t>
            </a:r>
            <a:endParaRPr/>
          </a:p>
        </p:txBody>
      </p:sp>
      <p:sp>
        <p:nvSpPr>
          <p:cNvPr id="734" name="Google Shape;734;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8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fr-FR"/>
              <a:t>Software products are generic software systems that provide functionality that is useful to a range of customers.</a:t>
            </a:r>
            <a:endParaRPr/>
          </a:p>
          <a:p>
            <a:pPr indent="-228600" lvl="0" marL="228600" rtl="0" algn="l">
              <a:lnSpc>
                <a:spcPct val="90000"/>
              </a:lnSpc>
              <a:spcBef>
                <a:spcPts val="1000"/>
              </a:spcBef>
              <a:spcAft>
                <a:spcPts val="0"/>
              </a:spcAft>
              <a:buClr>
                <a:schemeClr val="dk1"/>
              </a:buClr>
              <a:buSzPts val="2800"/>
              <a:buChar char="•"/>
            </a:pPr>
            <a:r>
              <a:rPr lang="fr-FR"/>
              <a:t>Many different types of products are available from large-scale business systems (e.g. MS Excel) through personal products (e.g. Evernote) to simple mobile phone apps and games (e.g.  Suduko).</a:t>
            </a:r>
            <a:endParaRPr/>
          </a:p>
          <a:p>
            <a:pPr indent="-228600" lvl="0" marL="228600" rtl="0" algn="l">
              <a:lnSpc>
                <a:spcPct val="90000"/>
              </a:lnSpc>
              <a:spcBef>
                <a:spcPts val="1000"/>
              </a:spcBef>
              <a:spcAft>
                <a:spcPts val="0"/>
              </a:spcAft>
              <a:buClr>
                <a:schemeClr val="dk1"/>
              </a:buClr>
              <a:buSzPts val="2800"/>
              <a:buChar char="•"/>
            </a:pPr>
            <a:r>
              <a:rPr lang="fr-FR"/>
              <a:t>Software product engineering methods and techniques have evolved from software engineering techniques that support the development of one-off, custom software systems.</a:t>
            </a:r>
            <a:endParaRPr/>
          </a:p>
          <a:p>
            <a:pPr indent="-228600" lvl="0" marL="228600" rtl="0" algn="l">
              <a:lnSpc>
                <a:spcPct val="90000"/>
              </a:lnSpc>
              <a:spcBef>
                <a:spcPts val="1000"/>
              </a:spcBef>
              <a:spcAft>
                <a:spcPts val="0"/>
              </a:spcAft>
              <a:buClr>
                <a:schemeClr val="dk1"/>
              </a:buClr>
              <a:buSzPts val="2800"/>
              <a:buChar char="•"/>
            </a:pPr>
            <a:r>
              <a:rPr lang="fr-FR"/>
              <a:t>Custom software systems are still important for large businesses, government and public bodies. They are developed in dedicated software projects.</a:t>
            </a:r>
            <a:endParaRPr/>
          </a:p>
        </p:txBody>
      </p:sp>
      <p:sp>
        <p:nvSpPr>
          <p:cNvPr id="740" name="Google Shape;740;p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Software products</a:t>
            </a:r>
            <a:endParaRPr/>
          </a:p>
        </p:txBody>
      </p:sp>
      <p:sp>
        <p:nvSpPr>
          <p:cNvPr id="741" name="Google Shape;741;p82"/>
          <p:cNvSpPr txBox="1"/>
          <p:nvPr>
            <p:ph idx="12" type="sldNum"/>
          </p:nvPr>
        </p:nvSpPr>
        <p:spPr>
          <a:xfrm>
            <a:off x="10148525" y="6500813"/>
            <a:ext cx="139963"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Figure 1.1 Project-based software engineering</a:t>
            </a:r>
            <a:endParaRPr/>
          </a:p>
        </p:txBody>
      </p:sp>
      <p:sp>
        <p:nvSpPr>
          <p:cNvPr id="747" name="Google Shape;747;p83"/>
          <p:cNvSpPr txBox="1"/>
          <p:nvPr>
            <p:ph idx="12" type="sldNum"/>
          </p:nvPr>
        </p:nvSpPr>
        <p:spPr>
          <a:xfrm>
            <a:off x="10237822" y="6500813"/>
            <a:ext cx="139963"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pic>
        <p:nvPicPr>
          <p:cNvPr id="748" name="Google Shape;748;p83"/>
          <p:cNvPicPr preferRelativeResize="0"/>
          <p:nvPr/>
        </p:nvPicPr>
        <p:blipFill rotWithShape="1">
          <a:blip r:embed="rId3">
            <a:alphaModFix/>
          </a:blip>
          <a:srcRect b="47883" l="18591" r="12303" t="18838"/>
          <a:stretch/>
        </p:blipFill>
        <p:spPr>
          <a:xfrm>
            <a:off x="1893953" y="958494"/>
            <a:ext cx="8343869" cy="5738772"/>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8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fr-FR" sz="2800">
                <a:solidFill>
                  <a:schemeClr val="dk1"/>
                </a:solidFill>
                <a:latin typeface="Calibri"/>
                <a:ea typeface="Calibri"/>
                <a:cs typeface="Calibri"/>
                <a:sym typeface="Calibri"/>
              </a:rPr>
              <a:t>The starting point for product development is a business opportunity that is identified by individuals or a company. They develop a software product to take advantage of this opportunity and sell this to customers.</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The company who identified the opportunity design and implement a set of software features that realize the opportunity and that will be useful to customers.</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The software development company are responsible for deciding on the development timescale, what features to include and when the product should change. </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Rapid delivery of software products is essential to capture the market for that type of product.</a:t>
            </a:r>
            <a:endParaRPr/>
          </a:p>
        </p:txBody>
      </p:sp>
      <p:sp>
        <p:nvSpPr>
          <p:cNvPr id="754" name="Google Shape;754;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Product software engineering</a:t>
            </a:r>
            <a:endParaRPr/>
          </a:p>
        </p:txBody>
      </p:sp>
      <p:sp>
        <p:nvSpPr>
          <p:cNvPr id="755" name="Google Shape;755;p84"/>
          <p:cNvSpPr txBox="1"/>
          <p:nvPr>
            <p:ph idx="12" type="sldNum"/>
          </p:nvPr>
        </p:nvSpPr>
        <p:spPr>
          <a:xfrm>
            <a:off x="10148525" y="6500813"/>
            <a:ext cx="139963"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8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i="1" lang="fr-FR"/>
              <a:t>Software product line</a:t>
            </a:r>
            <a:br>
              <a:rPr b="1" i="1" lang="fr-FR"/>
            </a:br>
            <a:r>
              <a:rPr lang="fr-FR" sz="2800">
                <a:solidFill>
                  <a:schemeClr val="dk1"/>
                </a:solidFill>
                <a:latin typeface="Calibri"/>
                <a:ea typeface="Calibri"/>
                <a:cs typeface="Calibri"/>
                <a:sym typeface="Calibri"/>
              </a:rPr>
              <a:t>A set of software products that share a common core. Each member of the product line includes customer-specific adaptations and additions. Software product lines may be used to implement a custom system for a customer with specific needs that can’t be met by a generic product. </a:t>
            </a:r>
            <a:endParaRPr/>
          </a:p>
          <a:p>
            <a:pPr indent="-228600" lvl="0" marL="228600" rtl="0" algn="l">
              <a:lnSpc>
                <a:spcPct val="90000"/>
              </a:lnSpc>
              <a:spcBef>
                <a:spcPts val="1000"/>
              </a:spcBef>
              <a:spcAft>
                <a:spcPts val="0"/>
              </a:spcAft>
              <a:buClr>
                <a:schemeClr val="dk1"/>
              </a:buClr>
              <a:buSzPct val="100000"/>
              <a:buChar char="•"/>
            </a:pPr>
            <a:r>
              <a:rPr b="1" i="1" lang="fr-FR"/>
              <a:t>Platform</a:t>
            </a:r>
            <a:br>
              <a:rPr lang="fr-FR" sz="2800">
                <a:solidFill>
                  <a:schemeClr val="dk1"/>
                </a:solidFill>
                <a:latin typeface="Calibri"/>
                <a:ea typeface="Calibri"/>
                <a:cs typeface="Calibri"/>
                <a:sym typeface="Calibri"/>
              </a:rPr>
            </a:br>
            <a:r>
              <a:rPr lang="fr-FR" sz="2800">
                <a:solidFill>
                  <a:schemeClr val="dk1"/>
                </a:solidFill>
                <a:latin typeface="Calibri"/>
                <a:ea typeface="Calibri"/>
                <a:cs typeface="Calibri"/>
                <a:sym typeface="Calibri"/>
              </a:rPr>
              <a:t>A software (or software+hardware) product that includes functionality so that new applications can be built on it. An example of a platform that you probably use is Facebook. It provides an extensive set of product functionality but also provides support for  creating ‘Facebook apps’.  These add new features that may be used by a business or a Facebook interest group.</a:t>
            </a:r>
            <a:endParaRPr/>
          </a:p>
        </p:txBody>
      </p:sp>
      <p:sp>
        <p:nvSpPr>
          <p:cNvPr id="761" name="Google Shape;761;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Table 1.1 Software product lines and platforms</a:t>
            </a:r>
            <a:endParaRPr/>
          </a:p>
        </p:txBody>
      </p:sp>
      <p:sp>
        <p:nvSpPr>
          <p:cNvPr id="762" name="Google Shape;762;p85"/>
          <p:cNvSpPr txBox="1"/>
          <p:nvPr>
            <p:ph idx="12" type="sldNum"/>
          </p:nvPr>
        </p:nvSpPr>
        <p:spPr>
          <a:xfrm>
            <a:off x="10237822" y="6500813"/>
            <a:ext cx="139963"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8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i="1" lang="fr-FR"/>
              <a:t>Stand-alone</a:t>
            </a:r>
            <a:r>
              <a:rPr i="1" lang="fr-FR"/>
              <a:t> </a:t>
            </a:r>
            <a:r>
              <a:rPr lang="fr-FR" sz="2800">
                <a:solidFill>
                  <a:schemeClr val="dk1"/>
                </a:solidFill>
                <a:latin typeface="Calibri"/>
                <a:ea typeface="Calibri"/>
                <a:cs typeface="Calibri"/>
                <a:sym typeface="Calibri"/>
              </a:rPr>
              <a:t> The software executes entirely on the customer’s computers.</a:t>
            </a:r>
            <a:endParaRPr/>
          </a:p>
          <a:p>
            <a:pPr indent="-228600" lvl="0" marL="228600" rtl="0" algn="l">
              <a:lnSpc>
                <a:spcPct val="90000"/>
              </a:lnSpc>
              <a:spcBef>
                <a:spcPts val="1000"/>
              </a:spcBef>
              <a:spcAft>
                <a:spcPts val="0"/>
              </a:spcAft>
              <a:buClr>
                <a:schemeClr val="dk1"/>
              </a:buClr>
              <a:buSzPts val="2800"/>
              <a:buChar char="•"/>
            </a:pPr>
            <a:r>
              <a:rPr b="1" i="1" lang="fr-FR"/>
              <a:t>Hybrid</a:t>
            </a:r>
            <a:r>
              <a:rPr lang="fr-FR" sz="2800">
                <a:solidFill>
                  <a:schemeClr val="dk1"/>
                </a:solidFill>
                <a:latin typeface="Calibri"/>
                <a:ea typeface="Calibri"/>
                <a:cs typeface="Calibri"/>
                <a:sym typeface="Calibri"/>
              </a:rPr>
              <a:t> Part of the software’s functionality is implemented on the customer’s computer but some features are implemented on the product developer’s servers.</a:t>
            </a:r>
            <a:endParaRPr/>
          </a:p>
          <a:p>
            <a:pPr indent="-228600" lvl="0" marL="228600" rtl="0" algn="l">
              <a:lnSpc>
                <a:spcPct val="90000"/>
              </a:lnSpc>
              <a:spcBef>
                <a:spcPts val="1000"/>
              </a:spcBef>
              <a:spcAft>
                <a:spcPts val="0"/>
              </a:spcAft>
              <a:buClr>
                <a:schemeClr val="dk1"/>
              </a:buClr>
              <a:buSzPts val="2800"/>
              <a:buChar char="•"/>
            </a:pPr>
            <a:r>
              <a:rPr b="1" i="1" lang="fr-FR"/>
              <a:t>Software service</a:t>
            </a:r>
            <a:r>
              <a:rPr lang="fr-FR" sz="2800">
                <a:solidFill>
                  <a:schemeClr val="dk1"/>
                </a:solidFill>
                <a:latin typeface="Calibri"/>
                <a:ea typeface="Calibri"/>
                <a:cs typeface="Calibri"/>
                <a:sym typeface="Calibri"/>
              </a:rPr>
              <a:t> All of the product’s features are implemented on the developer’s servers and the customer accesses these through a browser or a mobile app.</a:t>
            </a:r>
            <a:endParaRPr/>
          </a:p>
        </p:txBody>
      </p:sp>
      <p:sp>
        <p:nvSpPr>
          <p:cNvPr id="768" name="Google Shape;768;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Software execution models</a:t>
            </a:r>
            <a:endParaRPr/>
          </a:p>
        </p:txBody>
      </p:sp>
      <p:sp>
        <p:nvSpPr>
          <p:cNvPr id="769" name="Google Shape;769;p86"/>
          <p:cNvSpPr txBox="1"/>
          <p:nvPr>
            <p:ph idx="12" type="sldNum"/>
          </p:nvPr>
        </p:nvSpPr>
        <p:spPr>
          <a:xfrm>
            <a:off x="10148525" y="6500813"/>
            <a:ext cx="139963"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8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Figure 1.3 Software execution models</a:t>
            </a:r>
            <a:endParaRPr/>
          </a:p>
        </p:txBody>
      </p:sp>
      <p:sp>
        <p:nvSpPr>
          <p:cNvPr id="775" name="Google Shape;775;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pic>
        <p:nvPicPr>
          <p:cNvPr id="776" name="Google Shape;776;p87"/>
          <p:cNvPicPr preferRelativeResize="0"/>
          <p:nvPr/>
        </p:nvPicPr>
        <p:blipFill rotWithShape="1">
          <a:blip r:embed="rId3">
            <a:alphaModFix/>
          </a:blip>
          <a:srcRect b="42410" l="0" r="0" t="18181"/>
          <a:stretch/>
        </p:blipFill>
        <p:spPr>
          <a:xfrm>
            <a:off x="1906898" y="1130682"/>
            <a:ext cx="8662567" cy="4875658"/>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88"/>
          <p:cNvSpPr txBox="1"/>
          <p:nvPr>
            <p:ph idx="1" type="body"/>
          </p:nvPr>
        </p:nvSpPr>
        <p:spPr>
          <a:xfrm>
            <a:off x="1526756" y="1608704"/>
            <a:ext cx="8337573" cy="463614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fr-FR" sz="2800">
                <a:solidFill>
                  <a:schemeClr val="dk1"/>
                </a:solidFill>
                <a:latin typeface="Calibri"/>
                <a:ea typeface="Calibri"/>
                <a:cs typeface="Calibri"/>
                <a:sym typeface="Calibri"/>
              </a:rPr>
              <a:t>The key feature of product development is that there is no external customer that generates requirements and pays for the software. This is also true for other types of software development:</a:t>
            </a:r>
            <a:endParaRPr/>
          </a:p>
          <a:p>
            <a:pPr indent="-228600" lvl="1" marL="685800" rtl="0" algn="l">
              <a:lnSpc>
                <a:spcPct val="90000"/>
              </a:lnSpc>
              <a:spcBef>
                <a:spcPts val="500"/>
              </a:spcBef>
              <a:spcAft>
                <a:spcPts val="0"/>
              </a:spcAft>
              <a:buClr>
                <a:schemeClr val="dk1"/>
              </a:buClr>
              <a:buSzPts val="2400"/>
              <a:buChar char="•"/>
            </a:pPr>
            <a:r>
              <a:rPr b="1" i="1" lang="fr-FR"/>
              <a:t>Student projects</a:t>
            </a:r>
            <a:r>
              <a:rPr lang="fr-FR" sz="2400">
                <a:solidFill>
                  <a:schemeClr val="dk1"/>
                </a:solidFill>
                <a:latin typeface="Calibri"/>
                <a:ea typeface="Calibri"/>
                <a:cs typeface="Calibri"/>
                <a:sym typeface="Calibri"/>
              </a:rPr>
              <a:t> Individuals or student groups develop software as part of their course. Given an assignment, they decide what features to include in the software.</a:t>
            </a:r>
            <a:endParaRPr/>
          </a:p>
          <a:p>
            <a:pPr indent="-228600" lvl="1" marL="685800" rtl="0" algn="l">
              <a:lnSpc>
                <a:spcPct val="90000"/>
              </a:lnSpc>
              <a:spcBef>
                <a:spcPts val="500"/>
              </a:spcBef>
              <a:spcAft>
                <a:spcPts val="0"/>
              </a:spcAft>
              <a:buClr>
                <a:schemeClr val="dk1"/>
              </a:buClr>
              <a:buSzPts val="2400"/>
              <a:buChar char="•"/>
            </a:pPr>
            <a:r>
              <a:rPr lang="fr-FR" sz="2400">
                <a:solidFill>
                  <a:schemeClr val="dk1"/>
                </a:solidFill>
                <a:latin typeface="Calibri"/>
                <a:ea typeface="Calibri"/>
                <a:cs typeface="Calibri"/>
                <a:sym typeface="Calibri"/>
              </a:rPr>
              <a:t> </a:t>
            </a:r>
            <a:r>
              <a:rPr b="1" i="1" lang="fr-FR"/>
              <a:t>Research software</a:t>
            </a:r>
            <a:r>
              <a:rPr lang="fr-FR" sz="2400">
                <a:solidFill>
                  <a:schemeClr val="dk1"/>
                </a:solidFill>
                <a:latin typeface="Calibri"/>
                <a:ea typeface="Calibri"/>
                <a:cs typeface="Calibri"/>
                <a:sym typeface="Calibri"/>
              </a:rPr>
              <a:t> Researchers develop software to help them answer questions that are relevant to their research.</a:t>
            </a:r>
            <a:endParaRPr/>
          </a:p>
          <a:p>
            <a:pPr indent="-228600" lvl="1" marL="685800" rtl="0" algn="l">
              <a:lnSpc>
                <a:spcPct val="90000"/>
              </a:lnSpc>
              <a:spcBef>
                <a:spcPts val="500"/>
              </a:spcBef>
              <a:spcAft>
                <a:spcPts val="0"/>
              </a:spcAft>
              <a:buClr>
                <a:schemeClr val="dk1"/>
              </a:buClr>
              <a:buSzPts val="2400"/>
              <a:buChar char="•"/>
            </a:pPr>
            <a:r>
              <a:rPr b="1" i="1" lang="fr-FR"/>
              <a:t>Internal tool development</a:t>
            </a:r>
            <a:r>
              <a:rPr b="1" lang="fr-FR"/>
              <a:t> </a:t>
            </a:r>
            <a:r>
              <a:rPr lang="fr-FR" sz="2400">
                <a:solidFill>
                  <a:schemeClr val="dk1"/>
                </a:solidFill>
                <a:latin typeface="Calibri"/>
                <a:ea typeface="Calibri"/>
                <a:cs typeface="Calibri"/>
                <a:sym typeface="Calibri"/>
              </a:rPr>
              <a:t>Software developers may develop tools to support their work - in essence, these are internal products that are not intended for customer release.</a:t>
            </a:r>
            <a:endParaRPr/>
          </a:p>
        </p:txBody>
      </p:sp>
      <p:sp>
        <p:nvSpPr>
          <p:cNvPr id="782" name="Google Shape;782;p8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Comparable software development</a:t>
            </a:r>
            <a:endParaRPr/>
          </a:p>
        </p:txBody>
      </p:sp>
      <p:sp>
        <p:nvSpPr>
          <p:cNvPr id="783" name="Google Shape;783;p88"/>
          <p:cNvSpPr txBox="1"/>
          <p:nvPr>
            <p:ph idx="12" type="sldNum"/>
          </p:nvPr>
        </p:nvSpPr>
        <p:spPr>
          <a:xfrm>
            <a:off x="10094791" y="6500813"/>
            <a:ext cx="193698"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89"/>
          <p:cNvSpPr txBox="1"/>
          <p:nvPr>
            <p:ph idx="4294967295" type="ctrTitle"/>
          </p:nvPr>
        </p:nvSpPr>
        <p:spPr>
          <a:xfrm>
            <a:off x="1238576" y="2278954"/>
            <a:ext cx="9714849" cy="757140"/>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90000"/>
              </a:lnSpc>
              <a:spcBef>
                <a:spcPts val="0"/>
              </a:spcBef>
              <a:spcAft>
                <a:spcPts val="0"/>
              </a:spcAft>
              <a:buClr>
                <a:schemeClr val="dk1"/>
              </a:buClr>
              <a:buSzPct val="100000"/>
              <a:buFont typeface="Calibri"/>
              <a:buNone/>
            </a:pPr>
            <a:r>
              <a:rPr b="0" i="0" lang="fr-FR" sz="5376" u="none" cap="none" strike="noStrike">
                <a:solidFill>
                  <a:schemeClr val="dk1"/>
                </a:solidFill>
                <a:latin typeface="Calibri"/>
                <a:ea typeface="Calibri"/>
                <a:cs typeface="Calibri"/>
                <a:sym typeface="Calibri"/>
              </a:rPr>
              <a:t>Features, scenarios and stories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Example from 2A 2017 (Gestion du bar)</a:t>
            </a:r>
            <a:endParaRPr/>
          </a:p>
        </p:txBody>
      </p:sp>
      <p:sp>
        <p:nvSpPr>
          <p:cNvPr id="150" name="Google Shape;150;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Requirements</a:t>
            </a:r>
            <a:endParaRPr/>
          </a:p>
        </p:txBody>
      </p:sp>
      <p:pic>
        <p:nvPicPr>
          <p:cNvPr id="151" name="Google Shape;151;p9"/>
          <p:cNvPicPr preferRelativeResize="0"/>
          <p:nvPr/>
        </p:nvPicPr>
        <p:blipFill rotWithShape="1">
          <a:blip r:embed="rId3">
            <a:alphaModFix/>
          </a:blip>
          <a:srcRect b="0" l="0" r="0" t="0"/>
          <a:stretch/>
        </p:blipFill>
        <p:spPr>
          <a:xfrm>
            <a:off x="2205701" y="2393916"/>
            <a:ext cx="7564466" cy="4060138"/>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90"/>
          <p:cNvSpPr txBox="1"/>
          <p:nvPr>
            <p:ph idx="1" type="body"/>
          </p:nvPr>
        </p:nvSpPr>
        <p:spPr>
          <a:xfrm>
            <a:off x="1821435" y="1289782"/>
            <a:ext cx="8337573" cy="4937211"/>
          </a:xfrm>
          <a:prstGeom prst="rect">
            <a:avLst/>
          </a:prstGeom>
          <a:noFill/>
          <a:ln>
            <a:noFill/>
          </a:ln>
        </p:spPr>
        <p:txBody>
          <a:bodyPr anchorCtr="0" anchor="t" bIns="45700" lIns="91425" spcFirstLastPara="1" rIns="91425" wrap="square" tIns="45700">
            <a:normAutofit/>
          </a:bodyPr>
          <a:lstStyle/>
          <a:p>
            <a:pPr indent="-148039" lvl="0" marL="148039" rtl="0" algn="l">
              <a:lnSpc>
                <a:spcPct val="90000"/>
              </a:lnSpc>
              <a:spcBef>
                <a:spcPts val="0"/>
              </a:spcBef>
              <a:spcAft>
                <a:spcPts val="0"/>
              </a:spcAft>
              <a:buClr>
                <a:schemeClr val="dk1"/>
              </a:buClr>
              <a:buSzPts val="2800"/>
              <a:buChar char="•"/>
            </a:pPr>
            <a:r>
              <a:rPr lang="fr-FR" sz="2800">
                <a:solidFill>
                  <a:schemeClr val="dk1"/>
                </a:solidFill>
                <a:latin typeface="Calibri"/>
                <a:ea typeface="Calibri"/>
                <a:cs typeface="Calibri"/>
                <a:sym typeface="Calibri"/>
              </a:rPr>
              <a:t>There are three factors that drive the design of software products</a:t>
            </a:r>
            <a:endParaRPr/>
          </a:p>
          <a:p>
            <a:pPr indent="-152400" lvl="1" marL="448348" rtl="0" algn="l">
              <a:lnSpc>
                <a:spcPct val="90000"/>
              </a:lnSpc>
              <a:spcBef>
                <a:spcPts val="500"/>
              </a:spcBef>
              <a:spcAft>
                <a:spcPts val="0"/>
              </a:spcAft>
              <a:buClr>
                <a:schemeClr val="dk1"/>
              </a:buClr>
              <a:buSzPts val="2400"/>
              <a:buChar char="•"/>
            </a:pPr>
            <a:r>
              <a:rPr lang="fr-FR" sz="2400">
                <a:solidFill>
                  <a:schemeClr val="dk1"/>
                </a:solidFill>
                <a:latin typeface="Calibri"/>
                <a:ea typeface="Calibri"/>
                <a:cs typeface="Calibri"/>
                <a:sym typeface="Calibri"/>
              </a:rPr>
              <a:t>Business and consumer needs that are not met by current products</a:t>
            </a:r>
            <a:endParaRPr/>
          </a:p>
          <a:p>
            <a:pPr indent="-152400" lvl="1" marL="448348" rtl="0" algn="l">
              <a:lnSpc>
                <a:spcPct val="90000"/>
              </a:lnSpc>
              <a:spcBef>
                <a:spcPts val="500"/>
              </a:spcBef>
              <a:spcAft>
                <a:spcPts val="0"/>
              </a:spcAft>
              <a:buClr>
                <a:schemeClr val="dk1"/>
              </a:buClr>
              <a:buSzPts val="2400"/>
              <a:buChar char="•"/>
            </a:pPr>
            <a:r>
              <a:rPr lang="fr-FR" sz="2400">
                <a:solidFill>
                  <a:schemeClr val="dk1"/>
                </a:solidFill>
                <a:latin typeface="Calibri"/>
                <a:ea typeface="Calibri"/>
                <a:cs typeface="Calibri"/>
                <a:sym typeface="Calibri"/>
              </a:rPr>
              <a:t>Dissatisfaction with existing business or consumer software products</a:t>
            </a:r>
            <a:endParaRPr/>
          </a:p>
          <a:p>
            <a:pPr indent="-152400" lvl="1" marL="448348" rtl="0" algn="l">
              <a:lnSpc>
                <a:spcPct val="90000"/>
              </a:lnSpc>
              <a:spcBef>
                <a:spcPts val="500"/>
              </a:spcBef>
              <a:spcAft>
                <a:spcPts val="0"/>
              </a:spcAft>
              <a:buClr>
                <a:schemeClr val="dk1"/>
              </a:buClr>
              <a:buSzPts val="2400"/>
              <a:buChar char="•"/>
            </a:pPr>
            <a:r>
              <a:rPr lang="fr-FR" sz="2400">
                <a:solidFill>
                  <a:schemeClr val="dk1"/>
                </a:solidFill>
                <a:latin typeface="Calibri"/>
                <a:ea typeface="Calibri"/>
                <a:cs typeface="Calibri"/>
                <a:sym typeface="Calibri"/>
              </a:rPr>
              <a:t>Changes in technology that make completely new types of product possible</a:t>
            </a:r>
            <a:endParaRPr/>
          </a:p>
          <a:p>
            <a:pPr indent="-148039" lvl="0" marL="148039"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In the early stage of product development, you are trying to understand, what product features would be useful to users, and what they like and dislike about the products that they use.</a:t>
            </a:r>
            <a:endParaRPr/>
          </a:p>
        </p:txBody>
      </p:sp>
      <p:sp>
        <p:nvSpPr>
          <p:cNvPr id="794" name="Google Shape;794;p90"/>
          <p:cNvSpPr txBox="1"/>
          <p:nvPr>
            <p:ph type="title"/>
          </p:nvPr>
        </p:nvSpPr>
        <p:spPr>
          <a:xfrm>
            <a:off x="1970485" y="267890"/>
            <a:ext cx="8498377" cy="8492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Software products</a:t>
            </a:r>
            <a:endParaRPr/>
          </a:p>
        </p:txBody>
      </p:sp>
      <p:sp>
        <p:nvSpPr>
          <p:cNvPr id="795" name="Google Shape;795;p90"/>
          <p:cNvSpPr txBox="1"/>
          <p:nvPr>
            <p:ph idx="12" type="sldNum"/>
          </p:nvPr>
        </p:nvSpPr>
        <p:spPr>
          <a:xfrm>
            <a:off x="10148525" y="6500813"/>
            <a:ext cx="139963"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9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sz="2800">
                <a:solidFill>
                  <a:schemeClr val="dk1"/>
                </a:solidFill>
                <a:latin typeface="Calibri"/>
                <a:ea typeface="Calibri"/>
                <a:cs typeface="Calibri"/>
                <a:sym typeface="Calibri"/>
              </a:rPr>
              <a:t>A feature is a fragment of functionality such as a ‘print’ feature, a ‘change background feature’, a ‘new document’ feature and so on. </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Before you start programming a product, you should aim to create a list of features to be included in your product. </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The feature list should be your starting point for product design and development.</a:t>
            </a:r>
            <a:endParaRPr/>
          </a:p>
        </p:txBody>
      </p:sp>
      <p:sp>
        <p:nvSpPr>
          <p:cNvPr id="801" name="Google Shape;801;p9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Software features</a:t>
            </a:r>
            <a:endParaRPr/>
          </a:p>
        </p:txBody>
      </p:sp>
      <p:sp>
        <p:nvSpPr>
          <p:cNvPr id="802" name="Google Shape;802;p91"/>
          <p:cNvSpPr txBox="1"/>
          <p:nvPr>
            <p:ph idx="12" type="sldNum"/>
          </p:nvPr>
        </p:nvSpPr>
        <p:spPr>
          <a:xfrm>
            <a:off x="10148525" y="6500813"/>
            <a:ext cx="139963"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9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sz="2800">
                <a:solidFill>
                  <a:schemeClr val="dk1"/>
                </a:solidFill>
                <a:latin typeface="Calibri"/>
                <a:ea typeface="Calibri"/>
                <a:cs typeface="Calibri"/>
                <a:sym typeface="Calibri"/>
              </a:rPr>
              <a:t>It makes sense in any product development to spend time trying to understand the potential users and customers of your product. </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A range of techniques have been developed for understanding the ways that people work and use software.</a:t>
            </a:r>
            <a:endParaRPr/>
          </a:p>
          <a:p>
            <a:pPr indent="-228600" lvl="1" marL="685800" rtl="0" algn="l">
              <a:lnSpc>
                <a:spcPct val="90000"/>
              </a:lnSpc>
              <a:spcBef>
                <a:spcPts val="500"/>
              </a:spcBef>
              <a:spcAft>
                <a:spcPts val="0"/>
              </a:spcAft>
              <a:buClr>
                <a:schemeClr val="dk1"/>
              </a:buClr>
              <a:buSzPts val="2400"/>
              <a:buChar char="•"/>
            </a:pPr>
            <a:r>
              <a:rPr lang="fr-FR" sz="2400">
                <a:solidFill>
                  <a:schemeClr val="dk1"/>
                </a:solidFill>
                <a:latin typeface="Calibri"/>
                <a:ea typeface="Calibri"/>
                <a:cs typeface="Calibri"/>
                <a:sym typeface="Calibri"/>
              </a:rPr>
              <a:t>These include user interviews, surveys, ethnography and task analysis. </a:t>
            </a:r>
            <a:endParaRPr/>
          </a:p>
          <a:p>
            <a:pPr indent="-228600" lvl="1" marL="685800" rtl="0" algn="l">
              <a:lnSpc>
                <a:spcPct val="90000"/>
              </a:lnSpc>
              <a:spcBef>
                <a:spcPts val="500"/>
              </a:spcBef>
              <a:spcAft>
                <a:spcPts val="0"/>
              </a:spcAft>
              <a:buClr>
                <a:schemeClr val="dk1"/>
              </a:buClr>
              <a:buSzPts val="2400"/>
              <a:buChar char="•"/>
            </a:pPr>
            <a:r>
              <a:rPr lang="fr-FR" sz="2400">
                <a:solidFill>
                  <a:schemeClr val="dk1"/>
                </a:solidFill>
                <a:latin typeface="Calibri"/>
                <a:ea typeface="Calibri"/>
                <a:cs typeface="Calibri"/>
                <a:sym typeface="Calibri"/>
              </a:rPr>
              <a:t>Some of these techniques are expensive and unrealistic for small companies. </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Informal user analysis and discussions, which simply involve asking users about their work, the software that they use, and its strengths and weaknesses are inexpensive and very valuable.</a:t>
            </a:r>
            <a:endParaRPr/>
          </a:p>
        </p:txBody>
      </p:sp>
      <p:sp>
        <p:nvSpPr>
          <p:cNvPr id="808" name="Google Shape;808;p92"/>
          <p:cNvSpPr txBox="1"/>
          <p:nvPr>
            <p:ph type="title"/>
          </p:nvPr>
        </p:nvSpPr>
        <p:spPr>
          <a:xfrm>
            <a:off x="1872258" y="294680"/>
            <a:ext cx="8447484" cy="77245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User understanding</a:t>
            </a:r>
            <a:endParaRPr/>
          </a:p>
        </p:txBody>
      </p:sp>
      <p:sp>
        <p:nvSpPr>
          <p:cNvPr id="809" name="Google Shape;809;p92"/>
          <p:cNvSpPr txBox="1"/>
          <p:nvPr>
            <p:ph idx="12" type="sldNum"/>
          </p:nvPr>
        </p:nvSpPr>
        <p:spPr>
          <a:xfrm>
            <a:off x="10148525" y="6500813"/>
            <a:ext cx="139963"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93"/>
          <p:cNvSpPr txBox="1"/>
          <p:nvPr>
            <p:ph type="title"/>
          </p:nvPr>
        </p:nvSpPr>
        <p:spPr>
          <a:xfrm>
            <a:off x="2131219" y="89297"/>
            <a:ext cx="7804547" cy="477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1406"/>
              <a:buFont typeface="Calibri"/>
              <a:buNone/>
            </a:pPr>
            <a:r>
              <a:rPr lang="fr-FR" sz="1406">
                <a:solidFill>
                  <a:srgbClr val="000000"/>
                </a:solidFill>
              </a:rPr>
              <a:t>Figure 3.1 From personas to features</a:t>
            </a:r>
            <a:endParaRPr/>
          </a:p>
        </p:txBody>
      </p:sp>
      <p:sp>
        <p:nvSpPr>
          <p:cNvPr id="815" name="Google Shape;815;p93"/>
          <p:cNvSpPr txBox="1"/>
          <p:nvPr>
            <p:ph idx="12" type="sldNum"/>
          </p:nvPr>
        </p:nvSpPr>
        <p:spPr>
          <a:xfrm>
            <a:off x="10237822" y="6500813"/>
            <a:ext cx="139963"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
        <p:nvSpPr>
          <p:cNvPr id="816" name="Google Shape;816;p93"/>
          <p:cNvSpPr txBox="1"/>
          <p:nvPr/>
        </p:nvSpPr>
        <p:spPr>
          <a:xfrm>
            <a:off x="5755207" y="2577522"/>
            <a:ext cx="2654664" cy="461729"/>
          </a:xfrm>
          <a:prstGeom prst="rect">
            <a:avLst/>
          </a:prstGeom>
          <a:noFill/>
          <a:ln>
            <a:noFill/>
          </a:ln>
        </p:spPr>
        <p:txBody>
          <a:bodyPr anchorCtr="0" anchor="ctr" bIns="35700" lIns="35700" spcFirstLastPara="1" rIns="35700" wrap="square" tIns="35700">
            <a:spAutoFit/>
          </a:bodyPr>
          <a:lstStyle/>
          <a:p>
            <a:pPr indent="0" lvl="0" marL="0" marR="0" rtl="0" algn="l">
              <a:lnSpc>
                <a:spcPct val="100000"/>
              </a:lnSpc>
              <a:spcBef>
                <a:spcPts val="0"/>
              </a:spcBef>
              <a:spcAft>
                <a:spcPts val="0"/>
              </a:spcAft>
              <a:buClr>
                <a:srgbClr val="000000"/>
              </a:buClr>
              <a:buSzPts val="1266"/>
              <a:buFont typeface="Arial"/>
              <a:buNone/>
            </a:pPr>
            <a:r>
              <a:rPr b="0" i="0" lang="fr-FR" sz="1266" u="none" cap="none" strike="noStrike">
                <a:solidFill>
                  <a:schemeClr val="accent5"/>
                </a:solidFill>
                <a:latin typeface="Calibri"/>
                <a:ea typeface="Calibri"/>
                <a:cs typeface="Calibri"/>
                <a:sym typeface="Calibri"/>
              </a:rPr>
              <a:t>Natural language descriptions of a user interacting with a software product</a:t>
            </a:r>
            <a:endParaRPr b="0" i="0" sz="1400" u="none" cap="none" strike="noStrike">
              <a:solidFill>
                <a:srgbClr val="000000"/>
              </a:solidFill>
              <a:latin typeface="Arial"/>
              <a:ea typeface="Arial"/>
              <a:cs typeface="Arial"/>
              <a:sym typeface="Arial"/>
            </a:endParaRPr>
          </a:p>
        </p:txBody>
      </p:sp>
      <p:sp>
        <p:nvSpPr>
          <p:cNvPr id="817" name="Google Shape;817;p93"/>
          <p:cNvSpPr txBox="1"/>
          <p:nvPr/>
        </p:nvSpPr>
        <p:spPr>
          <a:xfrm>
            <a:off x="5867731" y="804151"/>
            <a:ext cx="1892699" cy="266933"/>
          </a:xfrm>
          <a:prstGeom prst="rect">
            <a:avLst/>
          </a:prstGeom>
          <a:noFill/>
          <a:ln>
            <a:noFill/>
          </a:ln>
        </p:spPr>
        <p:txBody>
          <a:bodyPr anchorCtr="0" anchor="ctr" bIns="35700" lIns="35700" spcFirstLastPara="1" rIns="35700" wrap="square" tIns="35700">
            <a:spAutoFit/>
          </a:bodyPr>
          <a:lstStyle/>
          <a:p>
            <a:pPr indent="0" lvl="0" marL="0" marR="0" rtl="0" algn="l">
              <a:lnSpc>
                <a:spcPct val="100000"/>
              </a:lnSpc>
              <a:spcBef>
                <a:spcPts val="0"/>
              </a:spcBef>
              <a:spcAft>
                <a:spcPts val="0"/>
              </a:spcAft>
              <a:buClr>
                <a:srgbClr val="000000"/>
              </a:buClr>
              <a:buSzPts val="1266"/>
              <a:buFont typeface="Arial"/>
              <a:buNone/>
            </a:pPr>
            <a:r>
              <a:rPr b="0" i="0" lang="fr-FR" sz="1266" u="none" cap="none" strike="noStrike">
                <a:solidFill>
                  <a:schemeClr val="accent5"/>
                </a:solidFill>
                <a:latin typeface="Calibri"/>
                <a:ea typeface="Calibri"/>
                <a:cs typeface="Calibri"/>
                <a:sym typeface="Calibri"/>
              </a:rPr>
              <a:t>A way of representing users</a:t>
            </a:r>
            <a:endParaRPr b="0" i="0" sz="1400" u="none" cap="none" strike="noStrike">
              <a:solidFill>
                <a:srgbClr val="000000"/>
              </a:solidFill>
              <a:latin typeface="Arial"/>
              <a:ea typeface="Arial"/>
              <a:cs typeface="Arial"/>
              <a:sym typeface="Arial"/>
            </a:endParaRPr>
          </a:p>
        </p:txBody>
      </p:sp>
      <p:sp>
        <p:nvSpPr>
          <p:cNvPr id="818" name="Google Shape;818;p93"/>
          <p:cNvSpPr txBox="1"/>
          <p:nvPr/>
        </p:nvSpPr>
        <p:spPr>
          <a:xfrm>
            <a:off x="4184449" y="5572604"/>
            <a:ext cx="2360198" cy="266933"/>
          </a:xfrm>
          <a:prstGeom prst="rect">
            <a:avLst/>
          </a:prstGeom>
          <a:noFill/>
          <a:ln>
            <a:noFill/>
          </a:ln>
        </p:spPr>
        <p:txBody>
          <a:bodyPr anchorCtr="0" anchor="ctr" bIns="35700" lIns="35700" spcFirstLastPara="1" rIns="35700" wrap="square" tIns="35700">
            <a:spAutoFit/>
          </a:bodyPr>
          <a:lstStyle/>
          <a:p>
            <a:pPr indent="0" lvl="0" marL="0" marR="0" rtl="0" algn="l">
              <a:lnSpc>
                <a:spcPct val="100000"/>
              </a:lnSpc>
              <a:spcBef>
                <a:spcPts val="0"/>
              </a:spcBef>
              <a:spcAft>
                <a:spcPts val="0"/>
              </a:spcAft>
              <a:buClr>
                <a:srgbClr val="000000"/>
              </a:buClr>
              <a:buSzPts val="1266"/>
              <a:buFont typeface="Arial"/>
              <a:buNone/>
            </a:pPr>
            <a:r>
              <a:rPr b="0" i="0" lang="fr-FR" sz="1266" u="none" cap="none" strike="noStrike">
                <a:solidFill>
                  <a:schemeClr val="accent5"/>
                </a:solidFill>
                <a:latin typeface="Calibri"/>
                <a:ea typeface="Calibri"/>
                <a:cs typeface="Calibri"/>
                <a:sym typeface="Calibri"/>
              </a:rPr>
              <a:t>Fragments of product functionality</a:t>
            </a:r>
            <a:endParaRPr b="0" i="0" sz="1400" u="none" cap="none" strike="noStrike">
              <a:solidFill>
                <a:srgbClr val="000000"/>
              </a:solidFill>
              <a:latin typeface="Arial"/>
              <a:ea typeface="Arial"/>
              <a:cs typeface="Arial"/>
              <a:sym typeface="Arial"/>
            </a:endParaRPr>
          </a:p>
        </p:txBody>
      </p:sp>
      <p:sp>
        <p:nvSpPr>
          <p:cNvPr id="819" name="Google Shape;819;p93"/>
          <p:cNvSpPr txBox="1"/>
          <p:nvPr/>
        </p:nvSpPr>
        <p:spPr>
          <a:xfrm>
            <a:off x="7791175" y="3855295"/>
            <a:ext cx="2654664" cy="656526"/>
          </a:xfrm>
          <a:prstGeom prst="rect">
            <a:avLst/>
          </a:prstGeom>
          <a:noFill/>
          <a:ln>
            <a:noFill/>
          </a:ln>
        </p:spPr>
        <p:txBody>
          <a:bodyPr anchorCtr="0" anchor="ctr" bIns="35700" lIns="35700" spcFirstLastPara="1" rIns="35700" wrap="square" tIns="35700">
            <a:spAutoFit/>
          </a:bodyPr>
          <a:lstStyle/>
          <a:p>
            <a:pPr indent="0" lvl="0" marL="0" marR="0" rtl="0" algn="l">
              <a:lnSpc>
                <a:spcPct val="100000"/>
              </a:lnSpc>
              <a:spcBef>
                <a:spcPts val="0"/>
              </a:spcBef>
              <a:spcAft>
                <a:spcPts val="0"/>
              </a:spcAft>
              <a:buClr>
                <a:srgbClr val="000000"/>
              </a:buClr>
              <a:buSzPts val="1266"/>
              <a:buFont typeface="Arial"/>
              <a:buNone/>
            </a:pPr>
            <a:r>
              <a:rPr b="0" i="0" lang="fr-FR" sz="1266" u="none" cap="none" strike="noStrike">
                <a:solidFill>
                  <a:schemeClr val="accent5"/>
                </a:solidFill>
                <a:latin typeface="Calibri"/>
                <a:ea typeface="Calibri"/>
                <a:cs typeface="Calibri"/>
                <a:sym typeface="Calibri"/>
              </a:rPr>
              <a:t>Natural language descriptions of something that is needed or wanted by users</a:t>
            </a:r>
            <a:endParaRPr b="0" i="0" sz="1400" u="none" cap="none" strike="noStrike">
              <a:solidFill>
                <a:srgbClr val="000000"/>
              </a:solidFill>
              <a:latin typeface="Arial"/>
              <a:ea typeface="Arial"/>
              <a:cs typeface="Arial"/>
              <a:sym typeface="Arial"/>
            </a:endParaRPr>
          </a:p>
        </p:txBody>
      </p:sp>
      <p:pic>
        <p:nvPicPr>
          <p:cNvPr id="820" name="Google Shape;820;p93"/>
          <p:cNvPicPr preferRelativeResize="0"/>
          <p:nvPr/>
        </p:nvPicPr>
        <p:blipFill rotWithShape="1">
          <a:blip r:embed="rId3">
            <a:alphaModFix/>
          </a:blip>
          <a:srcRect b="56810" l="27114" r="16916" t="16371"/>
          <a:stretch/>
        </p:blipFill>
        <p:spPr>
          <a:xfrm>
            <a:off x="2440977" y="566408"/>
            <a:ext cx="8105228" cy="5546768"/>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94"/>
          <p:cNvSpPr txBox="1"/>
          <p:nvPr>
            <p:ph type="title"/>
          </p:nvPr>
        </p:nvSpPr>
        <p:spPr>
          <a:xfrm>
            <a:off x="892969" y="241102"/>
            <a:ext cx="10406063" cy="477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1406"/>
              <a:buFont typeface="Calibri"/>
              <a:buNone/>
            </a:pPr>
            <a:r>
              <a:rPr lang="fr-FR" sz="1406">
                <a:solidFill>
                  <a:srgbClr val="000000"/>
                </a:solidFill>
              </a:rPr>
              <a:t>Figure 3.2 Feature description</a:t>
            </a:r>
            <a:endParaRPr/>
          </a:p>
        </p:txBody>
      </p:sp>
      <p:sp>
        <p:nvSpPr>
          <p:cNvPr id="826" name="Google Shape;826;p94"/>
          <p:cNvSpPr txBox="1"/>
          <p:nvPr>
            <p:ph idx="12" type="sldNum"/>
          </p:nvPr>
        </p:nvSpPr>
        <p:spPr>
          <a:xfrm>
            <a:off x="10237822" y="6500813"/>
            <a:ext cx="139963"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pic>
        <p:nvPicPr>
          <p:cNvPr id="827" name="Google Shape;827;p94"/>
          <p:cNvPicPr preferRelativeResize="0"/>
          <p:nvPr/>
        </p:nvPicPr>
        <p:blipFill rotWithShape="1">
          <a:blip r:embed="rId3">
            <a:alphaModFix/>
          </a:blip>
          <a:srcRect b="52351" l="9036" r="5039" t="10053"/>
          <a:stretch/>
        </p:blipFill>
        <p:spPr>
          <a:xfrm>
            <a:off x="1677415" y="1085615"/>
            <a:ext cx="8320859" cy="4952207"/>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95"/>
          <p:cNvSpPr txBox="1"/>
          <p:nvPr>
            <p:ph type="title"/>
          </p:nvPr>
        </p:nvSpPr>
        <p:spPr>
          <a:xfrm>
            <a:off x="892969" y="241102"/>
            <a:ext cx="10406063" cy="477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1406"/>
              <a:buFont typeface="Calibri"/>
              <a:buNone/>
            </a:pPr>
            <a:r>
              <a:rPr lang="fr-FR" sz="1406">
                <a:solidFill>
                  <a:srgbClr val="000000"/>
                </a:solidFill>
              </a:rPr>
              <a:t>Figure 3.3 The ‘New Group’ feature description </a:t>
            </a:r>
            <a:endParaRPr/>
          </a:p>
        </p:txBody>
      </p:sp>
      <p:sp>
        <p:nvSpPr>
          <p:cNvPr id="833" name="Google Shape;833;p95"/>
          <p:cNvSpPr txBox="1"/>
          <p:nvPr>
            <p:ph idx="12" type="sldNum"/>
          </p:nvPr>
        </p:nvSpPr>
        <p:spPr>
          <a:xfrm>
            <a:off x="10237822" y="6500813"/>
            <a:ext cx="139963"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pic>
        <p:nvPicPr>
          <p:cNvPr id="834" name="Google Shape;834;p95"/>
          <p:cNvPicPr preferRelativeResize="0"/>
          <p:nvPr/>
        </p:nvPicPr>
        <p:blipFill rotWithShape="1">
          <a:blip r:embed="rId3">
            <a:alphaModFix/>
          </a:blip>
          <a:srcRect b="50582" l="8442" r="0" t="8659"/>
          <a:stretch/>
        </p:blipFill>
        <p:spPr>
          <a:xfrm>
            <a:off x="1871820" y="718213"/>
            <a:ext cx="8722401" cy="5466522"/>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96"/>
          <p:cNvSpPr txBox="1"/>
          <p:nvPr>
            <p:ph idx="1" type="body"/>
          </p:nvPr>
        </p:nvSpPr>
        <p:spPr>
          <a:xfrm>
            <a:off x="1812506" y="1068214"/>
            <a:ext cx="8337573" cy="506055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fr-FR" sz="2800">
                <a:solidFill>
                  <a:schemeClr val="dk1"/>
                </a:solidFill>
                <a:latin typeface="Calibri"/>
                <a:ea typeface="Calibri"/>
                <a:cs typeface="Calibri"/>
                <a:sym typeface="Calibri"/>
              </a:rPr>
              <a:t>You need to have an understanding of your potential users to design features that they are likely to find useful and to design a user interface that is suited to them.</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Personas are ‘imagined users’ where you create a character portrait of a type of user that you think might use your product. </a:t>
            </a:r>
            <a:endParaRPr/>
          </a:p>
          <a:p>
            <a:pPr indent="-228600" lvl="1" marL="685800" rtl="0" algn="l">
              <a:lnSpc>
                <a:spcPct val="90000"/>
              </a:lnSpc>
              <a:spcBef>
                <a:spcPts val="500"/>
              </a:spcBef>
              <a:spcAft>
                <a:spcPts val="0"/>
              </a:spcAft>
              <a:buClr>
                <a:schemeClr val="dk1"/>
              </a:buClr>
              <a:buSzPct val="100000"/>
              <a:buChar char="•"/>
            </a:pPr>
            <a:r>
              <a:rPr lang="fr-FR" sz="2400">
                <a:solidFill>
                  <a:schemeClr val="dk1"/>
                </a:solidFill>
                <a:latin typeface="Calibri"/>
                <a:ea typeface="Calibri"/>
                <a:cs typeface="Calibri"/>
                <a:sym typeface="Calibri"/>
              </a:rPr>
              <a:t>For example, if your product is aimed at managing appointments for dentists, you might create a dentist persona, a receptionist persona and a patient persona. </a:t>
            </a:r>
            <a:endParaRPr/>
          </a:p>
          <a:p>
            <a:pPr indent="-228600" lvl="0" marL="228600" rtl="0" algn="l">
              <a:lnSpc>
                <a:spcPct val="90000"/>
              </a:lnSpc>
              <a:spcBef>
                <a:spcPts val="1000"/>
              </a:spcBef>
              <a:spcAft>
                <a:spcPts val="0"/>
              </a:spcAft>
              <a:buClr>
                <a:schemeClr val="dk1"/>
              </a:buClr>
              <a:buSzPct val="100000"/>
              <a:buChar char="•"/>
            </a:pPr>
            <a:r>
              <a:rPr lang="fr-FR" sz="2800">
                <a:solidFill>
                  <a:schemeClr val="dk1"/>
                </a:solidFill>
                <a:latin typeface="Calibri"/>
                <a:ea typeface="Calibri"/>
                <a:cs typeface="Calibri"/>
                <a:sym typeface="Calibri"/>
              </a:rPr>
              <a:t>Personas of different types of user help you imagine what these users may want to do with your software and how it might be used. They help you envisage difficulties that they might have in understanding and using product features.</a:t>
            </a:r>
            <a:endParaRPr/>
          </a:p>
        </p:txBody>
      </p:sp>
      <p:sp>
        <p:nvSpPr>
          <p:cNvPr id="840" name="Google Shape;840;p9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Personas</a:t>
            </a:r>
            <a:endParaRPr/>
          </a:p>
        </p:txBody>
      </p:sp>
      <p:sp>
        <p:nvSpPr>
          <p:cNvPr id="841" name="Google Shape;841;p96"/>
          <p:cNvSpPr txBox="1"/>
          <p:nvPr>
            <p:ph idx="12" type="sldNum"/>
          </p:nvPr>
        </p:nvSpPr>
        <p:spPr>
          <a:xfrm>
            <a:off x="10148525" y="6500813"/>
            <a:ext cx="139963"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97"/>
          <p:cNvSpPr txBox="1"/>
          <p:nvPr>
            <p:ph type="title"/>
          </p:nvPr>
        </p:nvSpPr>
        <p:spPr>
          <a:xfrm>
            <a:off x="892969" y="241102"/>
            <a:ext cx="10406063" cy="477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1406"/>
              <a:buFont typeface="Calibri"/>
              <a:buNone/>
            </a:pPr>
            <a:r>
              <a:rPr lang="fr-FR" sz="1406">
                <a:solidFill>
                  <a:srgbClr val="000000"/>
                </a:solidFill>
              </a:rPr>
              <a:t>Table 3.1 A persona for a primary school teacher</a:t>
            </a:r>
            <a:endParaRPr/>
          </a:p>
        </p:txBody>
      </p:sp>
      <p:sp>
        <p:nvSpPr>
          <p:cNvPr id="847" name="Google Shape;847;p97"/>
          <p:cNvSpPr txBox="1"/>
          <p:nvPr>
            <p:ph idx="12" type="sldNum"/>
          </p:nvPr>
        </p:nvSpPr>
        <p:spPr>
          <a:xfrm>
            <a:off x="10237822" y="6500813"/>
            <a:ext cx="139963"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
        <p:nvSpPr>
          <p:cNvPr id="848" name="Google Shape;848;p97"/>
          <p:cNvSpPr txBox="1"/>
          <p:nvPr/>
        </p:nvSpPr>
        <p:spPr>
          <a:xfrm>
            <a:off x="2190090" y="1080308"/>
            <a:ext cx="7811820" cy="3447227"/>
          </a:xfrm>
          <a:prstGeom prst="rect">
            <a:avLst/>
          </a:prstGeom>
          <a:noFill/>
          <a:ln>
            <a:noFill/>
          </a:ln>
        </p:spPr>
        <p:txBody>
          <a:bodyPr anchorCtr="0" anchor="ctr" bIns="35700" lIns="35700" spcFirstLastPara="1" rIns="35700" wrap="square" tIns="35700">
            <a:spAutoFit/>
          </a:bodyPr>
          <a:lstStyle/>
          <a:p>
            <a:pPr indent="0" lvl="0" marL="0" marR="0" rtl="0" algn="l">
              <a:lnSpc>
                <a:spcPct val="100000"/>
              </a:lnSpc>
              <a:spcBef>
                <a:spcPts val="0"/>
              </a:spcBef>
              <a:spcAft>
                <a:spcPts val="0"/>
              </a:spcAft>
              <a:buClr>
                <a:srgbClr val="000000"/>
              </a:buClr>
              <a:buSzPts val="1687"/>
              <a:buFont typeface="Arial"/>
              <a:buNone/>
            </a:pPr>
            <a:r>
              <a:rPr b="1" i="1" lang="fr-FR" sz="1687" u="none" cap="none" strike="noStrike">
                <a:solidFill>
                  <a:schemeClr val="dk1"/>
                </a:solidFill>
                <a:latin typeface="Calibri"/>
                <a:ea typeface="Calibri"/>
                <a:cs typeface="Calibri"/>
                <a:sym typeface="Calibri"/>
              </a:rPr>
              <a:t>Jack, a primary school teacher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87"/>
              <a:buFont typeface="Arial"/>
              <a:buNone/>
            </a:pPr>
            <a:r>
              <a:rPr b="0" i="0" lang="fr-FR" sz="1687" u="none" cap="none" strike="noStrike">
                <a:solidFill>
                  <a:schemeClr val="dk1"/>
                </a:solidFill>
                <a:latin typeface="Calibri"/>
                <a:ea typeface="Calibri"/>
                <a:cs typeface="Calibri"/>
                <a:sym typeface="Calibri"/>
              </a:rPr>
              <a:t>Jack, age 32, is a primary school (elementary school) teacher in Ullapool, a large coastal village in the Scottish Highlands. He teaches children from ages 9-12. He was born in a fishing community north of Ullapool, where his father runs a marine fuels supply business and his mother is a community nurse. He has a degree in English from Glasgow University and retrained as a teacher after several years working as a web content author for a large leisure group.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87"/>
              <a:buFont typeface="Arial"/>
              <a:buNone/>
            </a:pPr>
            <a:r>
              <a:t/>
            </a:r>
            <a:endParaRPr b="0" i="0" sz="1687"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87"/>
              <a:buFont typeface="Arial"/>
              <a:buNone/>
            </a:pPr>
            <a:r>
              <a:rPr b="0" i="0" lang="fr-FR" sz="1687" u="none" cap="none" strike="noStrike">
                <a:solidFill>
                  <a:schemeClr val="dk1"/>
                </a:solidFill>
                <a:latin typeface="Calibri"/>
                <a:ea typeface="Calibri"/>
                <a:cs typeface="Calibri"/>
                <a:sym typeface="Calibri"/>
              </a:rPr>
              <a:t>Jack’s experience as a web developer means that he is confident in all aspects of digital technology. He passionately believes that the effective use of digital technologies, blended with face to face teaching, can enhance the learning experience for children. He is particularly interested in using the iLearn system for project-based teaching, where students work together across subject areas on a challenging topic.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sz="2800">
                <a:solidFill>
                  <a:schemeClr val="dk1"/>
                </a:solidFill>
                <a:latin typeface="Calibri"/>
                <a:ea typeface="Calibri"/>
                <a:cs typeface="Calibri"/>
                <a:sym typeface="Calibri"/>
              </a:rPr>
              <a:t>A persona should ‘paint a picture’ of a type of product user. They should be relatively short and easy-to-read.</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You should describe their background and why they might want to use your product. </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You should also say something about their educational background and technical skills. </a:t>
            </a:r>
            <a:endParaRPr/>
          </a:p>
          <a:p>
            <a:pPr indent="-228600" lvl="0" marL="228600" rtl="0" algn="l">
              <a:lnSpc>
                <a:spcPct val="90000"/>
              </a:lnSpc>
              <a:spcBef>
                <a:spcPts val="1000"/>
              </a:spcBef>
              <a:spcAft>
                <a:spcPts val="0"/>
              </a:spcAft>
              <a:buClr>
                <a:schemeClr val="dk1"/>
              </a:buClr>
              <a:buSzPts val="2800"/>
              <a:buChar char="•"/>
            </a:pPr>
            <a:r>
              <a:rPr lang="fr-FR" sz="2800">
                <a:solidFill>
                  <a:schemeClr val="dk1"/>
                </a:solidFill>
                <a:latin typeface="Calibri"/>
                <a:ea typeface="Calibri"/>
                <a:cs typeface="Calibri"/>
                <a:sym typeface="Calibri"/>
              </a:rPr>
              <a:t>These help you assess whether or not a software feature is likely to be useful, understandable and usable by typical product users. </a:t>
            </a:r>
            <a:endParaRPr/>
          </a:p>
        </p:txBody>
      </p:sp>
      <p:sp>
        <p:nvSpPr>
          <p:cNvPr id="854" name="Google Shape;854;p9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sz="4400">
                <a:solidFill>
                  <a:schemeClr val="dk1"/>
                </a:solidFill>
                <a:latin typeface="Calibri"/>
                <a:ea typeface="Calibri"/>
                <a:cs typeface="Calibri"/>
                <a:sym typeface="Calibri"/>
              </a:rPr>
              <a:t>Persona descriptions</a:t>
            </a:r>
            <a:endParaRPr/>
          </a:p>
        </p:txBody>
      </p:sp>
      <p:sp>
        <p:nvSpPr>
          <p:cNvPr id="855" name="Google Shape;855;p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99"/>
          <p:cNvSpPr txBox="1"/>
          <p:nvPr>
            <p:ph type="title"/>
          </p:nvPr>
        </p:nvSpPr>
        <p:spPr>
          <a:xfrm>
            <a:off x="892969" y="241102"/>
            <a:ext cx="10406063" cy="477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1406"/>
              <a:buFont typeface="Calibri"/>
              <a:buNone/>
            </a:pPr>
            <a:r>
              <a:rPr lang="fr-FR" sz="1406">
                <a:solidFill>
                  <a:srgbClr val="000000"/>
                </a:solidFill>
              </a:rPr>
              <a:t>Figure 3.4 Persona descriptions</a:t>
            </a:r>
            <a:endParaRPr/>
          </a:p>
        </p:txBody>
      </p:sp>
      <p:sp>
        <p:nvSpPr>
          <p:cNvPr id="861" name="Google Shape;861;p99"/>
          <p:cNvSpPr txBox="1"/>
          <p:nvPr>
            <p:ph idx="12" type="sldNum"/>
          </p:nvPr>
        </p:nvSpPr>
        <p:spPr>
          <a:xfrm>
            <a:off x="10184088" y="6500813"/>
            <a:ext cx="193698" cy="1964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sz="1200">
                <a:solidFill>
                  <a:srgbClr val="888888"/>
                </a:solidFill>
              </a:rPr>
              <a:t>‹#›</a:t>
            </a:fld>
            <a:endParaRPr/>
          </a:p>
        </p:txBody>
      </p:sp>
      <p:pic>
        <p:nvPicPr>
          <p:cNvPr id="862" name="Google Shape;862;p99"/>
          <p:cNvPicPr preferRelativeResize="0"/>
          <p:nvPr/>
        </p:nvPicPr>
        <p:blipFill rotWithShape="1">
          <a:blip r:embed="rId3">
            <a:alphaModFix/>
          </a:blip>
          <a:srcRect b="54045" l="12288" r="18058" t="8515"/>
          <a:stretch/>
        </p:blipFill>
        <p:spPr>
          <a:xfrm>
            <a:off x="2384518" y="870452"/>
            <a:ext cx="7799570" cy="59875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2017-06-28T19:35:43Z</dcterms:created>
  <dc:creator>Francois Charoy</dc:creator>
</cp:coreProperties>
</file>