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61" r:id="rId4"/>
    <p:sldId id="268" r:id="rId5"/>
    <p:sldId id="258" r:id="rId6"/>
    <p:sldId id="257" r:id="rId7"/>
    <p:sldId id="259" r:id="rId8"/>
    <p:sldId id="260" r:id="rId9"/>
    <p:sldId id="263" r:id="rId10"/>
    <p:sldId id="264" r:id="rId11"/>
    <p:sldId id="262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4542"/>
    <a:srgbClr val="FB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A3A4-5C3C-4CF4-8BDB-2C7A9429B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09E62-74EE-47DB-A443-4F7B6BBD6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2708B-7C09-4948-8154-079C6813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5D7A-0D69-499A-81FE-6C79EC2747D0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D7531-15FB-4D1E-A0E8-39285892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48B9E-249E-40E5-8882-3417916D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ED4F-A8FA-45AC-A934-5CFF372B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7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474D-20C8-46DD-B9EF-E540263D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76C1E-FEFD-4581-B973-AEC2A84A5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0C66-E6FB-42E6-B517-02C719B5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5D7A-0D69-499A-81FE-6C79EC2747D0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03552-F5C3-4413-A456-ED147E7C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5FC57-C022-45B2-AEF1-7C42E8AB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ED4F-A8FA-45AC-A934-5CFF372B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4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B1480-135E-4331-AF11-58442BB6F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1BCAE-D128-4FEA-9CE6-747A65020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3F3BB-3896-4ACD-9414-99E2CDC1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5D7A-0D69-499A-81FE-6C79EC2747D0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34AAD-E6BD-4952-ABE4-59049BCF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AB774-559B-462B-A686-1604FE5B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ED4F-A8FA-45AC-A934-5CFF372B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4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B221-206A-47B8-ABCE-DBE4299F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DA71-A252-436A-B33D-A110B1CB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39734-6D0B-404A-AEAE-F4503BAC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5D7A-0D69-499A-81FE-6C79EC2747D0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FC315-56CC-47CD-B160-8DFD3274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EA7C-1B6D-4D51-A34E-2B241492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ED4F-A8FA-45AC-A934-5CFF372B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8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835B-F9B2-44BF-9B9C-DA651F5ED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8B69-0AAA-4C3C-812A-7B65341F4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F7B8-F660-47A9-997E-A01CC8C9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5D7A-0D69-499A-81FE-6C79EC2747D0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CD22-5F5E-4724-A59C-C0381447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E5351-0C1F-4999-84FC-C7229006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ED4F-A8FA-45AC-A934-5CFF372B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7CB2-E8C4-4919-B693-E142F4A3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6F1E-0C73-4350-BC43-DAD7D31D3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111EC-B6EC-416C-996C-C23F5F5A4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30015-E7EF-46F0-AEDF-4A4E15A0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5D7A-0D69-499A-81FE-6C79EC2747D0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CB51A-40BF-4ADE-9529-6EA7CCF8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B45B8-F50B-4F16-A9A6-71D595BF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ED4F-A8FA-45AC-A934-5CFF372B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5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6456-424F-4EF1-9A79-E64D4738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EF3B2-5DE8-43E3-8E69-8EC3475D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6D8D4-A0C5-400E-BF4C-91904FC6E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1FAC2-03F9-40A6-9DC4-32222B003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3A09B-FDB4-4B05-8554-38F2D4EDC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BA47A-4D4B-4E60-8D5A-6B36A6AE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5D7A-0D69-499A-81FE-6C79EC2747D0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821F8-45E2-44EE-904D-8549EEAF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A6A3C-5667-46D0-B416-4D457274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ED4F-A8FA-45AC-A934-5CFF372B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3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A7E3-6C6A-4892-8BBE-5F7B662F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C3B43-1900-42DE-B749-D0A13687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5D7A-0D69-499A-81FE-6C79EC2747D0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A08CB-D473-4EA1-9CC4-D91F2841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771A3-E54E-4E3C-8551-953B8F2E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ED4F-A8FA-45AC-A934-5CFF372B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F20BA-1DAB-429E-8933-C3F1DD45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5D7A-0D69-499A-81FE-6C79EC2747D0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3B137-77C3-49D9-9BF3-5017CC6E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1921E-392C-43A8-88B6-D96954E9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ED4F-A8FA-45AC-A934-5CFF372B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E034-D57F-4ED8-8A9E-81C32D29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622A-57BC-4E00-9DBA-2637753FA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4A59C-E662-41A3-851A-55D2006D8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36AA2-FD45-4D9D-A359-541065B8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5D7A-0D69-499A-81FE-6C79EC2747D0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D6260-C14B-4EEE-B75F-688FD05D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AF438-AE10-453B-8E19-00ED2EE9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ED4F-A8FA-45AC-A934-5CFF372B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6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587B-2B03-4F5F-988F-39E2CC8A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4960C-8F22-4B1A-A619-C1F9E1638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9E097-8C2C-434E-A13C-41112DEA1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A18C2-D888-40D0-AE4F-0956D934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5D7A-0D69-499A-81FE-6C79EC2747D0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D78F8-4CDE-4C4A-8DDF-7416CD54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9CFFA-9B1D-42EA-A749-F841354A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ED4F-A8FA-45AC-A934-5CFF372B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2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4D9CC-4272-433A-BBD0-078204F2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849B-BE2C-408A-A20A-1297E8EFB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982FB-1635-493D-BB6A-01563ECD5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75D7A-0D69-499A-81FE-6C79EC2747D0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14E61-D291-4F08-8D81-E9E3187BC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0BBFD-331F-4B71-80D5-699461662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ED4F-A8FA-45AC-A934-5CFF372B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ndico.cern.ch/event/1126689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023558-02A3-40AA-8594-5265F79EC98B}"/>
              </a:ext>
            </a:extLst>
          </p:cNvPr>
          <p:cNvSpPr txBox="1"/>
          <p:nvPr/>
        </p:nvSpPr>
        <p:spPr>
          <a:xfrm>
            <a:off x="1183849" y="2228671"/>
            <a:ext cx="98243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T</a:t>
            </a:r>
            <a:r>
              <a:rPr lang="en-US" sz="3600" b="1" dirty="0"/>
              <a:t>wenty-GeV </a:t>
            </a:r>
            <a:r>
              <a:rPr lang="en-US" sz="3600" b="1" dirty="0" err="1">
                <a:solidFill>
                  <a:srgbClr val="FF0000"/>
                </a:solidFill>
              </a:rPr>
              <a:t>RA</a:t>
            </a:r>
            <a:r>
              <a:rPr lang="en-US" sz="3600" b="1" dirty="0" err="1"/>
              <a:t>cetrack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S</a:t>
            </a:r>
            <a:r>
              <a:rPr lang="en-US" sz="3600" b="1" dirty="0"/>
              <a:t>ynchrotron for </a:t>
            </a:r>
            <a:r>
              <a:rPr lang="en-US" sz="3600" b="1" dirty="0">
                <a:solidFill>
                  <a:srgbClr val="FF0000"/>
                </a:solidFill>
              </a:rPr>
              <a:t>H</a:t>
            </a:r>
            <a:r>
              <a:rPr lang="en-US" sz="3600" b="1" dirty="0"/>
              <a:t>adrons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TRASH</a:t>
            </a:r>
          </a:p>
          <a:p>
            <a:pPr algn="ctr"/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2000" b="1" dirty="0"/>
              <a:t>Group: </a:t>
            </a:r>
            <a:r>
              <a:rPr lang="en-US" sz="2000" b="1" dirty="0" err="1"/>
              <a:t>Tirsi</a:t>
            </a:r>
            <a:r>
              <a:rPr lang="en-US" sz="2000" b="1" dirty="0"/>
              <a:t>, Anny, Marc-</a:t>
            </a:r>
            <a:r>
              <a:rPr lang="en-US" sz="2000" b="1" dirty="0" err="1"/>
              <a:t>Hervé</a:t>
            </a:r>
            <a:r>
              <a:rPr lang="en-US" sz="2000" b="1" dirty="0"/>
              <a:t>, Bernd, Artem</a:t>
            </a:r>
          </a:p>
        </p:txBody>
      </p:sp>
      <p:pic>
        <p:nvPicPr>
          <p:cNvPr id="1026" name="Picture 2" descr="Time Travel and Tiny Technology? The Particle Accelerator Impact">
            <a:extLst>
              <a:ext uri="{FF2B5EF4-FFF2-40B4-BE49-F238E27FC236}">
                <a16:creationId xmlns:a16="http://schemas.microsoft.com/office/drawing/2014/main" id="{208EF28F-68D0-4556-B2E8-CA476F8E9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942" y="3753348"/>
            <a:ext cx="3496730" cy="261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26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8B2076-38CB-48A8-BA19-143666735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273"/>
            <a:ext cx="12192000" cy="5418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023558-02A3-40AA-8594-5265F79EC98B}"/>
              </a:ext>
            </a:extLst>
          </p:cNvPr>
          <p:cNvSpPr txBox="1"/>
          <p:nvPr/>
        </p:nvSpPr>
        <p:spPr>
          <a:xfrm>
            <a:off x="267418" y="243226"/>
            <a:ext cx="546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Both together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88ABCA-4E2A-4692-A7D9-D5C306EB4598}"/>
              </a:ext>
            </a:extLst>
          </p:cNvPr>
          <p:cNvSpPr/>
          <p:nvPr/>
        </p:nvSpPr>
        <p:spPr>
          <a:xfrm>
            <a:off x="816142" y="994232"/>
            <a:ext cx="10559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next step is to connect those</a:t>
            </a:r>
          </a:p>
        </p:txBody>
      </p:sp>
    </p:spTree>
    <p:extLst>
      <p:ext uri="{BB962C8B-B14F-4D97-AF65-F5344CB8AC3E}">
        <p14:creationId xmlns:p14="http://schemas.microsoft.com/office/powerpoint/2010/main" val="103828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023558-02A3-40AA-8594-5265F79EC98B}"/>
              </a:ext>
            </a:extLst>
          </p:cNvPr>
          <p:cNvSpPr txBox="1"/>
          <p:nvPr/>
        </p:nvSpPr>
        <p:spPr>
          <a:xfrm>
            <a:off x="267418" y="243226"/>
            <a:ext cx="546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And here we go…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403C9A-5065-4508-8C9B-9D0E0E5186F7}"/>
              </a:ext>
            </a:extLst>
          </p:cNvPr>
          <p:cNvSpPr txBox="1"/>
          <p:nvPr/>
        </p:nvSpPr>
        <p:spPr>
          <a:xfrm>
            <a:off x="806824" y="1210235"/>
            <a:ext cx="1067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the SARS-CoV-2 (or f****** COVID19 in other words) strong restrictions all the necessary and fruitful meetings moved to online (tragic itself), but also brings us to the next point…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D2E0E-1F5B-4D03-9DC0-72091590A9C1}"/>
              </a:ext>
            </a:extLst>
          </p:cNvPr>
          <p:cNvSpPr txBox="1"/>
          <p:nvPr/>
        </p:nvSpPr>
        <p:spPr>
          <a:xfrm>
            <a:off x="811307" y="2162661"/>
            <a:ext cx="1067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Apparently the network in the area, where most of us (EXPERTS) are, was not designed for online meetings with more than 1 person participating. (</a:t>
            </a:r>
            <a:r>
              <a:rPr lang="en-US" b="1" dirty="0"/>
              <a:t>For 1 participant it works perfectly!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C17E7-4DE5-4F85-8741-1535D4DABBA4}"/>
              </a:ext>
            </a:extLst>
          </p:cNvPr>
          <p:cNvSpPr txBox="1"/>
          <p:nvPr/>
        </p:nvSpPr>
        <p:spPr>
          <a:xfrm>
            <a:off x="815790" y="3140735"/>
            <a:ext cx="1067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due to the previous point the whole project has been slowed down and as a consequence the expectations are probably slightly higher compared to the results…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E4187-89C9-485C-BAB1-D2D5D823788D}"/>
              </a:ext>
            </a:extLst>
          </p:cNvPr>
          <p:cNvSpPr txBox="1"/>
          <p:nvPr/>
        </p:nvSpPr>
        <p:spPr>
          <a:xfrm>
            <a:off x="820273" y="4303047"/>
            <a:ext cx="10676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But good news are – it is always like that!!!  Whatever!</a:t>
            </a:r>
          </a:p>
        </p:txBody>
      </p:sp>
    </p:spTree>
    <p:extLst>
      <p:ext uri="{BB962C8B-B14F-4D97-AF65-F5344CB8AC3E}">
        <p14:creationId xmlns:p14="http://schemas.microsoft.com/office/powerpoint/2010/main" val="267026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E830B7-5363-40B4-BB62-F90760078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931596"/>
            <a:ext cx="11083636" cy="4739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023558-02A3-40AA-8594-5265F79EC98B}"/>
              </a:ext>
            </a:extLst>
          </p:cNvPr>
          <p:cNvSpPr txBox="1"/>
          <p:nvPr/>
        </p:nvSpPr>
        <p:spPr>
          <a:xfrm>
            <a:off x="267418" y="243226"/>
            <a:ext cx="7693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All together. The final perfect machine!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B9F5DE-9C12-4050-9BD3-6046B52EEC91}"/>
              </a:ext>
            </a:extLst>
          </p:cNvPr>
          <p:cNvSpPr/>
          <p:nvPr/>
        </p:nvSpPr>
        <p:spPr>
          <a:xfrm>
            <a:off x="1772240" y="5732564"/>
            <a:ext cx="9049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Parameters in the Interaction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β</a:t>
            </a:r>
            <a:r>
              <a:rPr lang="en-US" baseline="-25000" dirty="0"/>
              <a:t>x</a:t>
            </a:r>
            <a:r>
              <a:rPr lang="en-US" dirty="0"/>
              <a:t> = 0.8 m;  </a:t>
            </a:r>
            <a:r>
              <a:rPr lang="el-GR" dirty="0"/>
              <a:t>β</a:t>
            </a:r>
            <a:r>
              <a:rPr lang="en-US" baseline="-25000" dirty="0"/>
              <a:t>y</a:t>
            </a:r>
            <a:r>
              <a:rPr lang="en-US" dirty="0"/>
              <a:t> = 0.8 m;		</a:t>
            </a:r>
            <a:r>
              <a:rPr lang="el-GR" dirty="0"/>
              <a:t>α</a:t>
            </a:r>
            <a:r>
              <a:rPr lang="en-US" baseline="-25000" dirty="0"/>
              <a:t>x</a:t>
            </a:r>
            <a:r>
              <a:rPr lang="en-US" dirty="0"/>
              <a:t> = -0.18;  </a:t>
            </a:r>
            <a:r>
              <a:rPr lang="el-GR" dirty="0"/>
              <a:t>α</a:t>
            </a:r>
            <a:r>
              <a:rPr lang="en-US" baseline="-25000" dirty="0"/>
              <a:t>y</a:t>
            </a:r>
            <a:r>
              <a:rPr lang="en-US" dirty="0"/>
              <a:t> = 0.02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 = -0.15 m;  D</a:t>
            </a:r>
            <a:r>
              <a:rPr lang="en-US" baseline="-25000" dirty="0"/>
              <a:t>y</a:t>
            </a:r>
            <a:r>
              <a:rPr lang="en-US" dirty="0"/>
              <a:t> = 0.0 m;		</a:t>
            </a:r>
            <a:r>
              <a:rPr lang="el-GR" dirty="0"/>
              <a:t>ξ</a:t>
            </a:r>
            <a:r>
              <a:rPr lang="en-US" baseline="-25000" dirty="0"/>
              <a:t>x</a:t>
            </a:r>
            <a:r>
              <a:rPr lang="en-US" dirty="0"/>
              <a:t> = </a:t>
            </a:r>
            <a:r>
              <a:rPr lang="el-GR" dirty="0"/>
              <a:t>ξ</a:t>
            </a:r>
            <a:r>
              <a:rPr lang="en-US" baseline="-25000" dirty="0"/>
              <a:t>y</a:t>
            </a:r>
            <a:r>
              <a:rPr lang="en-US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16948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B13BCA-F83C-4B47-9999-CAC8DC27F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1888956"/>
            <a:ext cx="11083636" cy="4739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023558-02A3-40AA-8594-5265F79EC98B}"/>
              </a:ext>
            </a:extLst>
          </p:cNvPr>
          <p:cNvSpPr txBox="1"/>
          <p:nvPr/>
        </p:nvSpPr>
        <p:spPr>
          <a:xfrm>
            <a:off x="267418" y="243226"/>
            <a:ext cx="7693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Closer look at the Beauty!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3DA6D5-2AD2-4733-B4C2-0201778F0BB5}"/>
              </a:ext>
            </a:extLst>
          </p:cNvPr>
          <p:cNvCxnSpPr>
            <a:cxnSpLocks/>
          </p:cNvCxnSpPr>
          <p:nvPr/>
        </p:nvCxnSpPr>
        <p:spPr>
          <a:xfrm>
            <a:off x="5269584" y="2139884"/>
            <a:ext cx="414779" cy="0"/>
          </a:xfrm>
          <a:prstGeom prst="straightConnector1">
            <a:avLst/>
          </a:prstGeom>
          <a:ln w="412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2F87DF-36D5-4F5D-B170-51994137657E}"/>
              </a:ext>
            </a:extLst>
          </p:cNvPr>
          <p:cNvSpPr txBox="1"/>
          <p:nvPr/>
        </p:nvSpPr>
        <p:spPr>
          <a:xfrm>
            <a:off x="3416455" y="1396513"/>
            <a:ext cx="43996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14 m for an </a:t>
            </a:r>
            <a:r>
              <a:rPr lang="en-US" sz="2600" b="1" i="1" dirty="0"/>
              <a:t>Insertion Device/-s</a:t>
            </a:r>
          </a:p>
        </p:txBody>
      </p:sp>
    </p:spTree>
    <p:extLst>
      <p:ext uri="{BB962C8B-B14F-4D97-AF65-F5344CB8AC3E}">
        <p14:creationId xmlns:p14="http://schemas.microsoft.com/office/powerpoint/2010/main" val="326833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023558-02A3-40AA-8594-5265F79EC98B}"/>
              </a:ext>
            </a:extLst>
          </p:cNvPr>
          <p:cNvSpPr txBox="1"/>
          <p:nvPr/>
        </p:nvSpPr>
        <p:spPr>
          <a:xfrm>
            <a:off x="267418" y="243226"/>
            <a:ext cx="7693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Conclusions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377535-0AF3-4189-B200-8121B6FE8621}"/>
              </a:ext>
            </a:extLst>
          </p:cNvPr>
          <p:cNvCxnSpPr/>
          <p:nvPr/>
        </p:nvCxnSpPr>
        <p:spPr>
          <a:xfrm>
            <a:off x="5043341" y="2315575"/>
            <a:ext cx="160255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5A2F927-D6C0-4A3C-B140-6222133418F2}"/>
              </a:ext>
            </a:extLst>
          </p:cNvPr>
          <p:cNvSpPr/>
          <p:nvPr/>
        </p:nvSpPr>
        <p:spPr>
          <a:xfrm>
            <a:off x="1378703" y="1592300"/>
            <a:ext cx="44659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i="1" dirty="0">
                <a:solidFill>
                  <a:srgbClr val="FF0000"/>
                </a:solidFill>
              </a:rPr>
              <a:t>Initial: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200" dirty="0"/>
              <a:t>β</a:t>
            </a:r>
            <a:r>
              <a:rPr lang="en-US" sz="2200" baseline="-25000" dirty="0"/>
              <a:t>x</a:t>
            </a:r>
            <a:r>
              <a:rPr lang="en-US" sz="2200" dirty="0"/>
              <a:t> = 67.0 m;  </a:t>
            </a:r>
            <a:r>
              <a:rPr lang="el-GR" sz="2200" dirty="0"/>
              <a:t>β</a:t>
            </a:r>
            <a:r>
              <a:rPr lang="en-US" sz="2200" baseline="-25000" dirty="0"/>
              <a:t>y</a:t>
            </a:r>
            <a:r>
              <a:rPr lang="en-US" sz="2200" dirty="0"/>
              <a:t> = 30.3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200" dirty="0"/>
              <a:t>α</a:t>
            </a:r>
            <a:r>
              <a:rPr lang="en-US" sz="2200" baseline="-25000" dirty="0"/>
              <a:t>x</a:t>
            </a:r>
            <a:r>
              <a:rPr lang="en-US" sz="2200" dirty="0"/>
              <a:t> = -1.3;  </a:t>
            </a:r>
            <a:r>
              <a:rPr lang="el-GR" sz="2200" dirty="0"/>
              <a:t>α</a:t>
            </a:r>
            <a:r>
              <a:rPr lang="en-US" sz="2200" baseline="-25000" dirty="0"/>
              <a:t>y</a:t>
            </a:r>
            <a:r>
              <a:rPr lang="en-US" sz="2200" dirty="0"/>
              <a:t> = 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</a:t>
            </a:r>
            <a:r>
              <a:rPr lang="en-US" sz="2200" baseline="-25000" dirty="0"/>
              <a:t>x</a:t>
            </a:r>
            <a:r>
              <a:rPr lang="en-US" sz="2200" dirty="0"/>
              <a:t> = -2.1 m;  D</a:t>
            </a:r>
            <a:r>
              <a:rPr lang="en-US" sz="2200" baseline="-25000" dirty="0"/>
              <a:t>y</a:t>
            </a:r>
            <a:r>
              <a:rPr lang="en-US" sz="2200" dirty="0"/>
              <a:t> = 0.0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/>
              <a:t>ξ</a:t>
            </a:r>
            <a:r>
              <a:rPr lang="en-US" sz="2400" baseline="-25000" dirty="0"/>
              <a:t>x</a:t>
            </a:r>
            <a:r>
              <a:rPr lang="en-US" sz="2400" dirty="0"/>
              <a:t> = -6.8; </a:t>
            </a:r>
            <a:r>
              <a:rPr lang="el-GR" sz="2400" dirty="0"/>
              <a:t>ξ</a:t>
            </a:r>
            <a:r>
              <a:rPr lang="en-US" sz="2400" baseline="-25000" dirty="0"/>
              <a:t>y</a:t>
            </a:r>
            <a:r>
              <a:rPr lang="en-US" sz="2400" dirty="0"/>
              <a:t> = -7.0</a:t>
            </a:r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127B5-F345-4741-ACF0-0959E5EEC68E}"/>
              </a:ext>
            </a:extLst>
          </p:cNvPr>
          <p:cNvSpPr/>
          <p:nvPr/>
        </p:nvSpPr>
        <p:spPr>
          <a:xfrm>
            <a:off x="6909729" y="1592300"/>
            <a:ext cx="458273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i="1" dirty="0">
                <a:solidFill>
                  <a:srgbClr val="FF0000"/>
                </a:solidFill>
              </a:rPr>
              <a:t>Optimized: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200" dirty="0"/>
              <a:t>β</a:t>
            </a:r>
            <a:r>
              <a:rPr lang="en-US" sz="2200" baseline="-25000" dirty="0"/>
              <a:t>x</a:t>
            </a:r>
            <a:r>
              <a:rPr lang="en-US" sz="2200" dirty="0"/>
              <a:t> = 0.8 m;  </a:t>
            </a:r>
            <a:r>
              <a:rPr lang="el-GR" sz="2200" dirty="0"/>
              <a:t>β</a:t>
            </a:r>
            <a:r>
              <a:rPr lang="en-US" sz="2200" baseline="-25000" dirty="0"/>
              <a:t>y</a:t>
            </a:r>
            <a:r>
              <a:rPr lang="en-US" sz="2200" dirty="0"/>
              <a:t> = 0.8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200" dirty="0"/>
              <a:t>α</a:t>
            </a:r>
            <a:r>
              <a:rPr lang="en-US" sz="2200" baseline="-25000" dirty="0"/>
              <a:t>x</a:t>
            </a:r>
            <a:r>
              <a:rPr lang="en-US" sz="2200" dirty="0"/>
              <a:t> = -0.18;  </a:t>
            </a:r>
            <a:r>
              <a:rPr lang="el-GR" sz="2200" dirty="0"/>
              <a:t>α</a:t>
            </a:r>
            <a:r>
              <a:rPr lang="en-US" sz="2200" baseline="-25000" dirty="0"/>
              <a:t>y</a:t>
            </a:r>
            <a:r>
              <a:rPr lang="en-US" sz="2200" dirty="0"/>
              <a:t> = 0.02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</a:t>
            </a:r>
            <a:r>
              <a:rPr lang="en-US" sz="2200" baseline="-25000" dirty="0"/>
              <a:t>x</a:t>
            </a:r>
            <a:r>
              <a:rPr lang="en-US" sz="2200" dirty="0"/>
              <a:t> = -0.15 m;  D</a:t>
            </a:r>
            <a:r>
              <a:rPr lang="en-US" sz="2200" baseline="-25000" dirty="0"/>
              <a:t>y</a:t>
            </a:r>
            <a:r>
              <a:rPr lang="en-US" sz="2200" dirty="0"/>
              <a:t> = 0.0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/>
              <a:t>ξ</a:t>
            </a:r>
            <a:r>
              <a:rPr lang="en-US" sz="2400" baseline="-25000" dirty="0"/>
              <a:t>x</a:t>
            </a:r>
            <a:r>
              <a:rPr lang="en-US" sz="2400" dirty="0"/>
              <a:t> = </a:t>
            </a:r>
            <a:r>
              <a:rPr lang="el-GR" sz="2400" dirty="0"/>
              <a:t>ξ</a:t>
            </a:r>
            <a:r>
              <a:rPr lang="en-US" sz="2400" baseline="-25000" dirty="0"/>
              <a:t>y</a:t>
            </a:r>
            <a:r>
              <a:rPr lang="en-US" sz="2400" dirty="0"/>
              <a:t> = 0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0DBD8-35C9-4A46-80C8-17F8EFA5C3C1}"/>
              </a:ext>
            </a:extLst>
          </p:cNvPr>
          <p:cNvSpPr txBox="1"/>
          <p:nvPr/>
        </p:nvSpPr>
        <p:spPr>
          <a:xfrm>
            <a:off x="2730953" y="4250798"/>
            <a:ext cx="64643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/>
              <a:t>Conceptual Design Report can be found </a:t>
            </a:r>
            <a:r>
              <a:rPr lang="en-US" sz="2600" b="1" dirty="0">
                <a:hlinkClick r:id="rId2"/>
              </a:rPr>
              <a:t>here</a:t>
            </a:r>
            <a:r>
              <a:rPr lang="en-US" sz="2600" b="1" dirty="0"/>
              <a:t>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476D72-E14B-465A-839E-80CB8854C5B9}"/>
              </a:ext>
            </a:extLst>
          </p:cNvPr>
          <p:cNvSpPr/>
          <p:nvPr/>
        </p:nvSpPr>
        <p:spPr>
          <a:xfrm>
            <a:off x="3514524" y="1033179"/>
            <a:ext cx="516295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Parameters in the Interaction Points</a:t>
            </a:r>
          </a:p>
        </p:txBody>
      </p:sp>
    </p:spTree>
    <p:extLst>
      <p:ext uri="{BB962C8B-B14F-4D97-AF65-F5344CB8AC3E}">
        <p14:creationId xmlns:p14="http://schemas.microsoft.com/office/powerpoint/2010/main" val="68671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023558-02A3-40AA-8594-5265F79EC98B}"/>
              </a:ext>
            </a:extLst>
          </p:cNvPr>
          <p:cNvSpPr txBox="1"/>
          <p:nvPr/>
        </p:nvSpPr>
        <p:spPr>
          <a:xfrm>
            <a:off x="267419" y="243226"/>
            <a:ext cx="431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TRASH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DC777-2F7B-4381-8AA2-5E668C989AE6}"/>
              </a:ext>
            </a:extLst>
          </p:cNvPr>
          <p:cNvSpPr txBox="1"/>
          <p:nvPr/>
        </p:nvSpPr>
        <p:spPr>
          <a:xfrm>
            <a:off x="865094" y="1559859"/>
            <a:ext cx="104618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Start from the lattice of Exercise 4 and design a symmetric insertion with a low-β section in a dispersion free region. The β should be small at least in one plane and should have a waist at an “interaction point”. Choose the low-β (usually called β*) at your own discretion. Think and develop different options β*</a:t>
            </a:r>
            <a:r>
              <a:rPr lang="en-US" sz="2200" baseline="-25000" dirty="0"/>
              <a:t>y</a:t>
            </a:r>
            <a:r>
              <a:rPr lang="en-US" sz="2200" dirty="0"/>
              <a:t> = β*</a:t>
            </a:r>
            <a:r>
              <a:rPr lang="en-US" sz="2200" baseline="-25000" dirty="0"/>
              <a:t>x</a:t>
            </a:r>
            <a:r>
              <a:rPr lang="en-US" sz="2200" dirty="0"/>
              <a:t> (round beams) or β*</a:t>
            </a:r>
            <a:r>
              <a:rPr lang="en-US" sz="2200" baseline="-25000" dirty="0"/>
              <a:t>y</a:t>
            </a:r>
            <a:r>
              <a:rPr lang="en-US" sz="2200" dirty="0"/>
              <a:t> ≠ β*</a:t>
            </a:r>
            <a:r>
              <a:rPr lang="en-US" sz="2200" baseline="-25000" dirty="0"/>
              <a:t>x</a:t>
            </a:r>
            <a:r>
              <a:rPr lang="en-US" sz="2200" dirty="0"/>
              <a:t> (flat beams). Evaluate the effect of the low-β insertion on the chromaticity and rematch it to zero.</a:t>
            </a:r>
          </a:p>
        </p:txBody>
      </p:sp>
    </p:spTree>
    <p:extLst>
      <p:ext uri="{BB962C8B-B14F-4D97-AF65-F5344CB8AC3E}">
        <p14:creationId xmlns:p14="http://schemas.microsoft.com/office/powerpoint/2010/main" val="184769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575493-3043-4C44-9581-D1510FA0B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247" y="371260"/>
            <a:ext cx="9025477" cy="5554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023558-02A3-40AA-8594-5265F79EC98B}"/>
              </a:ext>
            </a:extLst>
          </p:cNvPr>
          <p:cNvSpPr txBox="1"/>
          <p:nvPr/>
        </p:nvSpPr>
        <p:spPr>
          <a:xfrm>
            <a:off x="267419" y="243226"/>
            <a:ext cx="431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Initial Lattice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88ABCA-4E2A-4692-A7D9-D5C306EB4598}"/>
              </a:ext>
            </a:extLst>
          </p:cNvPr>
          <p:cNvSpPr/>
          <p:nvPr/>
        </p:nvSpPr>
        <p:spPr>
          <a:xfrm>
            <a:off x="503208" y="5840409"/>
            <a:ext cx="3024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Circumference = 2000 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Cells number = 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1147C3-6921-488B-823C-52B0925863D3}"/>
              </a:ext>
            </a:extLst>
          </p:cNvPr>
          <p:cNvSpPr/>
          <p:nvPr/>
        </p:nvSpPr>
        <p:spPr>
          <a:xfrm>
            <a:off x="4021348" y="5840408"/>
            <a:ext cx="2654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Quad length = 3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Dipole length = 5 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CAFB63-5BDF-465A-8A94-7AD2D847E702}"/>
              </a:ext>
            </a:extLst>
          </p:cNvPr>
          <p:cNvSpPr/>
          <p:nvPr/>
        </p:nvSpPr>
        <p:spPr>
          <a:xfrm>
            <a:off x="7142677" y="5840407"/>
            <a:ext cx="3508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matching – to adjust to 60 deg phase advance per cell</a:t>
            </a:r>
          </a:p>
        </p:txBody>
      </p:sp>
    </p:spTree>
    <p:extLst>
      <p:ext uri="{BB962C8B-B14F-4D97-AF65-F5344CB8AC3E}">
        <p14:creationId xmlns:p14="http://schemas.microsoft.com/office/powerpoint/2010/main" val="224533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47F140-3C48-4FB3-85F0-285A98065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87"/>
            <a:ext cx="12192000" cy="5418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023558-02A3-40AA-8594-5265F79EC98B}"/>
              </a:ext>
            </a:extLst>
          </p:cNvPr>
          <p:cNvSpPr txBox="1"/>
          <p:nvPr/>
        </p:nvSpPr>
        <p:spPr>
          <a:xfrm>
            <a:off x="267419" y="243226"/>
            <a:ext cx="431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Adding Straight Sections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88ABCA-4E2A-4692-A7D9-D5C306EB4598}"/>
              </a:ext>
            </a:extLst>
          </p:cNvPr>
          <p:cNvSpPr/>
          <p:nvPr/>
        </p:nvSpPr>
        <p:spPr>
          <a:xfrm>
            <a:off x="503207" y="5645945"/>
            <a:ext cx="5010087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2 Straight sections added – Interaction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Both sections have dispersion suppressors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0D53FD-BB80-450E-B399-AEC2DAC98105}"/>
              </a:ext>
            </a:extLst>
          </p:cNvPr>
          <p:cNvSpPr/>
          <p:nvPr/>
        </p:nvSpPr>
        <p:spPr>
          <a:xfrm>
            <a:off x="6195799" y="5650428"/>
            <a:ext cx="36080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Parameters in the Interaction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β</a:t>
            </a:r>
            <a:r>
              <a:rPr lang="en-US" baseline="-25000" dirty="0"/>
              <a:t>x</a:t>
            </a:r>
            <a:r>
              <a:rPr lang="en-US" dirty="0"/>
              <a:t> = 83.3 m;  </a:t>
            </a:r>
            <a:r>
              <a:rPr lang="el-GR" dirty="0"/>
              <a:t>β</a:t>
            </a:r>
            <a:r>
              <a:rPr lang="en-US" baseline="-25000" dirty="0"/>
              <a:t>y</a:t>
            </a:r>
            <a:r>
              <a:rPr lang="en-US" dirty="0"/>
              <a:t> = 30.0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</a:t>
            </a:r>
            <a:r>
              <a:rPr lang="en-US" baseline="-25000" dirty="0"/>
              <a:t>x</a:t>
            </a:r>
            <a:r>
              <a:rPr lang="en-US" dirty="0"/>
              <a:t> = -1.7;  </a:t>
            </a:r>
            <a:r>
              <a:rPr lang="el-GR" dirty="0"/>
              <a:t>α</a:t>
            </a:r>
            <a:r>
              <a:rPr lang="en-US" baseline="-25000" dirty="0"/>
              <a:t>y</a:t>
            </a:r>
            <a:r>
              <a:rPr lang="en-US" dirty="0"/>
              <a:t> = 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 = 0.0 m;  D</a:t>
            </a:r>
            <a:r>
              <a:rPr lang="en-US" baseline="-25000" dirty="0"/>
              <a:t>y</a:t>
            </a:r>
            <a:r>
              <a:rPr lang="en-US" dirty="0"/>
              <a:t> = 0.0 m</a:t>
            </a:r>
          </a:p>
        </p:txBody>
      </p:sp>
    </p:spTree>
    <p:extLst>
      <p:ext uri="{BB962C8B-B14F-4D97-AF65-F5344CB8AC3E}">
        <p14:creationId xmlns:p14="http://schemas.microsoft.com/office/powerpoint/2010/main" val="404802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84626E-FA2B-4212-88EA-6546AD14F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604257"/>
            <a:ext cx="11083636" cy="4926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023558-02A3-40AA-8594-5265F79EC98B}"/>
              </a:ext>
            </a:extLst>
          </p:cNvPr>
          <p:cNvSpPr txBox="1"/>
          <p:nvPr/>
        </p:nvSpPr>
        <p:spPr>
          <a:xfrm>
            <a:off x="267419" y="243226"/>
            <a:ext cx="431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Switching to Thick BM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0D53FD-BB80-450E-B399-AEC2DAC98105}"/>
              </a:ext>
            </a:extLst>
          </p:cNvPr>
          <p:cNvSpPr/>
          <p:nvPr/>
        </p:nvSpPr>
        <p:spPr>
          <a:xfrm>
            <a:off x="1376313" y="5339338"/>
            <a:ext cx="8653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Parameters in the Interaction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β</a:t>
            </a:r>
            <a:r>
              <a:rPr lang="en-US" baseline="-25000" dirty="0"/>
              <a:t>x</a:t>
            </a:r>
            <a:r>
              <a:rPr lang="en-US" dirty="0"/>
              <a:t> = 67.0 m;  </a:t>
            </a:r>
            <a:r>
              <a:rPr lang="el-GR" dirty="0"/>
              <a:t>β</a:t>
            </a:r>
            <a:r>
              <a:rPr lang="en-US" baseline="-25000" dirty="0"/>
              <a:t>y</a:t>
            </a:r>
            <a:r>
              <a:rPr lang="en-US" dirty="0"/>
              <a:t> = 30.3 m;		</a:t>
            </a:r>
            <a:r>
              <a:rPr lang="el-GR" dirty="0"/>
              <a:t>α</a:t>
            </a:r>
            <a:r>
              <a:rPr lang="en-US" baseline="-25000" dirty="0"/>
              <a:t>x</a:t>
            </a:r>
            <a:r>
              <a:rPr lang="en-US" dirty="0"/>
              <a:t> = -1.3;  </a:t>
            </a:r>
            <a:r>
              <a:rPr lang="el-GR" dirty="0"/>
              <a:t>α</a:t>
            </a:r>
            <a:r>
              <a:rPr lang="en-US" baseline="-25000" dirty="0"/>
              <a:t>y</a:t>
            </a:r>
            <a:r>
              <a:rPr lang="en-US" dirty="0"/>
              <a:t> = 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 = -2.1 m;  D</a:t>
            </a:r>
            <a:r>
              <a:rPr lang="en-US" baseline="-25000" dirty="0"/>
              <a:t>y</a:t>
            </a:r>
            <a:r>
              <a:rPr lang="en-US" dirty="0"/>
              <a:t> = 0.0 m;		</a:t>
            </a:r>
            <a:r>
              <a:rPr lang="el-GR" dirty="0"/>
              <a:t>ξ</a:t>
            </a:r>
            <a:r>
              <a:rPr lang="en-US" baseline="-25000" dirty="0"/>
              <a:t>x</a:t>
            </a:r>
            <a:r>
              <a:rPr lang="en-US" dirty="0"/>
              <a:t> = -6.7; </a:t>
            </a:r>
            <a:r>
              <a:rPr lang="el-GR" dirty="0"/>
              <a:t>ξ</a:t>
            </a:r>
            <a:r>
              <a:rPr lang="en-US" baseline="-25000" dirty="0"/>
              <a:t>y</a:t>
            </a:r>
            <a:r>
              <a:rPr lang="en-US" dirty="0"/>
              <a:t> = -7.0</a:t>
            </a:r>
          </a:p>
        </p:txBody>
      </p:sp>
    </p:spTree>
    <p:extLst>
      <p:ext uri="{BB962C8B-B14F-4D97-AF65-F5344CB8AC3E}">
        <p14:creationId xmlns:p14="http://schemas.microsoft.com/office/powerpoint/2010/main" val="338812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023558-02A3-40AA-8594-5265F79EC98B}"/>
              </a:ext>
            </a:extLst>
          </p:cNvPr>
          <p:cNvSpPr txBox="1"/>
          <p:nvPr/>
        </p:nvSpPr>
        <p:spPr>
          <a:xfrm>
            <a:off x="267418" y="243226"/>
            <a:ext cx="546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Straight section designing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88ABCA-4E2A-4692-A7D9-D5C306EB4598}"/>
              </a:ext>
            </a:extLst>
          </p:cNvPr>
          <p:cNvSpPr/>
          <p:nvPr/>
        </p:nvSpPr>
        <p:spPr>
          <a:xfrm>
            <a:off x="803049" y="1169076"/>
            <a:ext cx="111058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straight section is designed as a separate transfer line and later will be inserted into our machine lattice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do that we need to fulfil 2 requirements. The optics has to match: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our beam requirements at the Interaction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optics of the machine lattice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the straight section consisting of 8 cells. We will divide it into two (left and right with 4 cells each) and design them separately.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57E92C-0A14-4A44-AC42-A99BB4011909}"/>
              </a:ext>
            </a:extLst>
          </p:cNvPr>
          <p:cNvCxnSpPr>
            <a:cxnSpLocks/>
          </p:cNvCxnSpPr>
          <p:nvPr/>
        </p:nvCxnSpPr>
        <p:spPr>
          <a:xfrm>
            <a:off x="1462402" y="5427464"/>
            <a:ext cx="917839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D7C46BE-D848-4D55-A1E4-EE183F81721E}"/>
              </a:ext>
            </a:extLst>
          </p:cNvPr>
          <p:cNvSpPr/>
          <p:nvPr/>
        </p:nvSpPr>
        <p:spPr>
          <a:xfrm>
            <a:off x="1972144" y="4522491"/>
            <a:ext cx="255494" cy="914400"/>
          </a:xfrm>
          <a:prstGeom prst="rect">
            <a:avLst/>
          </a:prstGeom>
          <a:solidFill>
            <a:srgbClr val="FB0D0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58A190-6FC6-4604-9668-032B0E06BCB1}"/>
              </a:ext>
            </a:extLst>
          </p:cNvPr>
          <p:cNvSpPr/>
          <p:nvPr/>
        </p:nvSpPr>
        <p:spPr>
          <a:xfrm>
            <a:off x="2568297" y="5414418"/>
            <a:ext cx="255494" cy="914400"/>
          </a:xfrm>
          <a:prstGeom prst="rect">
            <a:avLst/>
          </a:prstGeom>
          <a:solidFill>
            <a:srgbClr val="FB0D0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86BF89-D1DB-4557-BB3F-3E29F1FB5DE7}"/>
              </a:ext>
            </a:extLst>
          </p:cNvPr>
          <p:cNvSpPr/>
          <p:nvPr/>
        </p:nvSpPr>
        <p:spPr>
          <a:xfrm>
            <a:off x="8178699" y="4522491"/>
            <a:ext cx="255494" cy="914400"/>
          </a:xfrm>
          <a:prstGeom prst="rect">
            <a:avLst/>
          </a:prstGeom>
          <a:solidFill>
            <a:srgbClr val="C6454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407DC9-8DCD-42FA-ABB8-387303143C4B}"/>
              </a:ext>
            </a:extLst>
          </p:cNvPr>
          <p:cNvSpPr/>
          <p:nvPr/>
        </p:nvSpPr>
        <p:spPr>
          <a:xfrm>
            <a:off x="8732270" y="5423445"/>
            <a:ext cx="255494" cy="914400"/>
          </a:xfrm>
          <a:prstGeom prst="rect">
            <a:avLst/>
          </a:prstGeom>
          <a:solidFill>
            <a:srgbClr val="C6454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BC89A6-432D-4B45-B6A1-B3096CD459CC}"/>
              </a:ext>
            </a:extLst>
          </p:cNvPr>
          <p:cNvSpPr/>
          <p:nvPr/>
        </p:nvSpPr>
        <p:spPr>
          <a:xfrm>
            <a:off x="9254464" y="5414418"/>
            <a:ext cx="255494" cy="914400"/>
          </a:xfrm>
          <a:prstGeom prst="rect">
            <a:avLst/>
          </a:prstGeom>
          <a:solidFill>
            <a:srgbClr val="C6454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DF0DC6-636F-4698-B0B8-E1F6FD657C32}"/>
              </a:ext>
            </a:extLst>
          </p:cNvPr>
          <p:cNvSpPr/>
          <p:nvPr/>
        </p:nvSpPr>
        <p:spPr>
          <a:xfrm>
            <a:off x="9802432" y="4522491"/>
            <a:ext cx="255494" cy="914400"/>
          </a:xfrm>
          <a:prstGeom prst="rect">
            <a:avLst/>
          </a:prstGeom>
          <a:solidFill>
            <a:srgbClr val="C6454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7C8739-A808-429E-9668-B91FAC04B927}"/>
              </a:ext>
            </a:extLst>
          </p:cNvPr>
          <p:cNvSpPr/>
          <p:nvPr/>
        </p:nvSpPr>
        <p:spPr>
          <a:xfrm>
            <a:off x="4374354" y="4522954"/>
            <a:ext cx="255494" cy="914400"/>
          </a:xfrm>
          <a:prstGeom prst="rect">
            <a:avLst/>
          </a:prstGeom>
          <a:solidFill>
            <a:srgbClr val="FB0D0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1B0D2B-5D88-4298-A3FA-81EEFFEAF6D2}"/>
              </a:ext>
            </a:extLst>
          </p:cNvPr>
          <p:cNvSpPr/>
          <p:nvPr/>
        </p:nvSpPr>
        <p:spPr>
          <a:xfrm>
            <a:off x="6261571" y="4531457"/>
            <a:ext cx="255494" cy="914400"/>
          </a:xfrm>
          <a:prstGeom prst="rect">
            <a:avLst/>
          </a:prstGeom>
          <a:solidFill>
            <a:srgbClr val="FB0D0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A0AA35-4E76-4744-863E-A0201DF27BD8}"/>
              </a:ext>
            </a:extLst>
          </p:cNvPr>
          <p:cNvSpPr/>
          <p:nvPr/>
        </p:nvSpPr>
        <p:spPr>
          <a:xfrm>
            <a:off x="6857724" y="5423384"/>
            <a:ext cx="255494" cy="914400"/>
          </a:xfrm>
          <a:prstGeom prst="rect">
            <a:avLst/>
          </a:prstGeom>
          <a:solidFill>
            <a:srgbClr val="FB0D0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268BEDF9-4CD4-4B17-AC29-F0AECCF927D5}"/>
              </a:ext>
            </a:extLst>
          </p:cNvPr>
          <p:cNvSpPr/>
          <p:nvPr/>
        </p:nvSpPr>
        <p:spPr>
          <a:xfrm>
            <a:off x="10470549" y="5209896"/>
            <a:ext cx="438562" cy="36307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DA651C-7E8D-4057-BF19-A4F3993228DB}"/>
              </a:ext>
            </a:extLst>
          </p:cNvPr>
          <p:cNvCxnSpPr/>
          <p:nvPr/>
        </p:nvCxnSpPr>
        <p:spPr>
          <a:xfrm>
            <a:off x="3394759" y="4222235"/>
            <a:ext cx="0" cy="2447364"/>
          </a:xfrm>
          <a:prstGeom prst="line">
            <a:avLst/>
          </a:prstGeom>
          <a:ln w="254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7057B1-77C9-4E89-AC4B-EE8D3CCE8546}"/>
              </a:ext>
            </a:extLst>
          </p:cNvPr>
          <p:cNvCxnSpPr/>
          <p:nvPr/>
        </p:nvCxnSpPr>
        <p:spPr>
          <a:xfrm>
            <a:off x="5606911" y="4226718"/>
            <a:ext cx="0" cy="2447364"/>
          </a:xfrm>
          <a:prstGeom prst="line">
            <a:avLst/>
          </a:prstGeom>
          <a:ln w="254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1F7328A-291F-4561-B91A-693C72B87521}"/>
              </a:ext>
            </a:extLst>
          </p:cNvPr>
          <p:cNvCxnSpPr/>
          <p:nvPr/>
        </p:nvCxnSpPr>
        <p:spPr>
          <a:xfrm>
            <a:off x="7782749" y="4190860"/>
            <a:ext cx="0" cy="2447364"/>
          </a:xfrm>
          <a:prstGeom prst="line">
            <a:avLst/>
          </a:prstGeom>
          <a:ln w="254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521A74-8DB6-4DD9-BDDF-D923C94C9377}"/>
              </a:ext>
            </a:extLst>
          </p:cNvPr>
          <p:cNvSpPr txBox="1"/>
          <p:nvPr/>
        </p:nvSpPr>
        <p:spPr>
          <a:xfrm>
            <a:off x="1551682" y="4037384"/>
            <a:ext cx="168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Matching quads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F75E-B57E-46CB-AE86-E527A7670247}"/>
              </a:ext>
            </a:extLst>
          </p:cNvPr>
          <p:cNvSpPr txBox="1"/>
          <p:nvPr/>
        </p:nvSpPr>
        <p:spPr>
          <a:xfrm>
            <a:off x="3635602" y="4041867"/>
            <a:ext cx="168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Matching quads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50FF06-5F27-489A-815B-6768DA1317B4}"/>
              </a:ext>
            </a:extLst>
          </p:cNvPr>
          <p:cNvSpPr txBox="1"/>
          <p:nvPr/>
        </p:nvSpPr>
        <p:spPr>
          <a:xfrm>
            <a:off x="5870760" y="4046350"/>
            <a:ext cx="168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Matching quads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AE347B-B735-4D55-9B0B-5F16E0199E74}"/>
              </a:ext>
            </a:extLst>
          </p:cNvPr>
          <p:cNvSpPr txBox="1"/>
          <p:nvPr/>
        </p:nvSpPr>
        <p:spPr>
          <a:xfrm>
            <a:off x="8261612" y="4037386"/>
            <a:ext cx="168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Triplet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B5B6C7-CE19-4306-AC1A-A208AD46A212}"/>
              </a:ext>
            </a:extLst>
          </p:cNvPr>
          <p:cNvSpPr txBox="1"/>
          <p:nvPr/>
        </p:nvSpPr>
        <p:spPr>
          <a:xfrm>
            <a:off x="10400326" y="4862461"/>
            <a:ext cx="6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496B32-3963-41F5-93FA-D9D689FB672B}"/>
              </a:ext>
            </a:extLst>
          </p:cNvPr>
          <p:cNvSpPr txBox="1"/>
          <p:nvPr/>
        </p:nvSpPr>
        <p:spPr>
          <a:xfrm rot="16200000">
            <a:off x="-272810" y="5122691"/>
            <a:ext cx="2362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Dispersion Suppression</a:t>
            </a:r>
          </a:p>
          <a:p>
            <a:pPr algn="ctr"/>
            <a:r>
              <a:rPr lang="en-US" i="1" dirty="0"/>
              <a:t>Arc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4F5D30-AC18-4756-BCA7-EA4251FEBAB1}"/>
              </a:ext>
            </a:extLst>
          </p:cNvPr>
          <p:cNvSpPr txBox="1"/>
          <p:nvPr/>
        </p:nvSpPr>
        <p:spPr>
          <a:xfrm rot="5400000">
            <a:off x="10344782" y="5080170"/>
            <a:ext cx="189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Second part of the</a:t>
            </a:r>
          </a:p>
          <a:p>
            <a:pPr algn="ctr"/>
            <a:r>
              <a:rPr lang="en-US" i="1" dirty="0"/>
              <a:t>Straight line</a:t>
            </a:r>
          </a:p>
        </p:txBody>
      </p:sp>
    </p:spTree>
    <p:extLst>
      <p:ext uri="{BB962C8B-B14F-4D97-AF65-F5344CB8AC3E}">
        <p14:creationId xmlns:p14="http://schemas.microsoft.com/office/powerpoint/2010/main" val="26586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96412-7864-4610-9B61-68517F948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387" y="1397725"/>
            <a:ext cx="7304063" cy="4869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023558-02A3-40AA-8594-5265F79EC98B}"/>
              </a:ext>
            </a:extLst>
          </p:cNvPr>
          <p:cNvSpPr txBox="1"/>
          <p:nvPr/>
        </p:nvSpPr>
        <p:spPr>
          <a:xfrm>
            <a:off x="267418" y="243226"/>
            <a:ext cx="546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Straight section designing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88ABCA-4E2A-4692-A7D9-D5C306EB4598}"/>
              </a:ext>
            </a:extLst>
          </p:cNvPr>
          <p:cNvSpPr/>
          <p:nvPr/>
        </p:nvSpPr>
        <p:spPr>
          <a:xfrm>
            <a:off x="816142" y="994232"/>
            <a:ext cx="10559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defining such lattice and setting its </a:t>
            </a:r>
            <a:r>
              <a:rPr lang="en-US" b="1" i="1" dirty="0"/>
              <a:t>beta</a:t>
            </a:r>
            <a:r>
              <a:rPr lang="en-US" dirty="0"/>
              <a:t> and </a:t>
            </a:r>
            <a:r>
              <a:rPr lang="en-US" b="1" i="1" dirty="0"/>
              <a:t>alpha</a:t>
            </a:r>
            <a:r>
              <a:rPr lang="en-US" dirty="0"/>
              <a:t> at its beginning equal to the ones of our machine at the start of the straight line we get…</a:t>
            </a:r>
          </a:p>
        </p:txBody>
      </p:sp>
    </p:spTree>
    <p:extLst>
      <p:ext uri="{BB962C8B-B14F-4D97-AF65-F5344CB8AC3E}">
        <p14:creationId xmlns:p14="http://schemas.microsoft.com/office/powerpoint/2010/main" val="208954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76D217-464B-4A77-ADB2-BBEEEDAB2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546"/>
            <a:ext cx="12192000" cy="5418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023558-02A3-40AA-8594-5265F79EC98B}"/>
              </a:ext>
            </a:extLst>
          </p:cNvPr>
          <p:cNvSpPr txBox="1"/>
          <p:nvPr/>
        </p:nvSpPr>
        <p:spPr>
          <a:xfrm>
            <a:off x="267418" y="243226"/>
            <a:ext cx="546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Left 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88ABCA-4E2A-4692-A7D9-D5C306EB4598}"/>
              </a:ext>
            </a:extLst>
          </p:cNvPr>
          <p:cNvSpPr/>
          <p:nvPr/>
        </p:nvSpPr>
        <p:spPr>
          <a:xfrm>
            <a:off x="816142" y="994232"/>
            <a:ext cx="10559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playing with the configuration of the line settings and matching it to the machine optics and the IP beam requirements we have following</a:t>
            </a:r>
          </a:p>
        </p:txBody>
      </p:sp>
    </p:spTree>
    <p:extLst>
      <p:ext uri="{BB962C8B-B14F-4D97-AF65-F5344CB8AC3E}">
        <p14:creationId xmlns:p14="http://schemas.microsoft.com/office/powerpoint/2010/main" val="254026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58483D-0FA6-4B66-B86D-7AA44C933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7610"/>
            <a:ext cx="12192000" cy="5418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023558-02A3-40AA-8594-5265F79EC98B}"/>
              </a:ext>
            </a:extLst>
          </p:cNvPr>
          <p:cNvSpPr txBox="1"/>
          <p:nvPr/>
        </p:nvSpPr>
        <p:spPr>
          <a:xfrm>
            <a:off x="267418" y="243226"/>
            <a:ext cx="546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Right 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88ABCA-4E2A-4692-A7D9-D5C306EB4598}"/>
              </a:ext>
            </a:extLst>
          </p:cNvPr>
          <p:cNvSpPr/>
          <p:nvPr/>
        </p:nvSpPr>
        <p:spPr>
          <a:xfrm>
            <a:off x="816142" y="1013086"/>
            <a:ext cx="10559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same procedure for the right one (</a:t>
            </a:r>
            <a:r>
              <a:rPr lang="en-US" b="1" dirty="0"/>
              <a:t>apparently</a:t>
            </a:r>
            <a:r>
              <a:rPr lang="en-US" dirty="0"/>
              <a:t>) we’ve got the section too</a:t>
            </a:r>
          </a:p>
        </p:txBody>
      </p:sp>
    </p:spTree>
    <p:extLst>
      <p:ext uri="{BB962C8B-B14F-4D97-AF65-F5344CB8AC3E}">
        <p14:creationId xmlns:p14="http://schemas.microsoft.com/office/powerpoint/2010/main" val="176582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Novokshonov, Artem</dc:creator>
  <cp:lastModifiedBy>Novokshonov, Artem</cp:lastModifiedBy>
  <cp:revision>61</cp:revision>
  <dcterms:created xsi:type="dcterms:W3CDTF">2022-11-14T17:31:17Z</dcterms:created>
  <dcterms:modified xsi:type="dcterms:W3CDTF">2022-11-15T15:55:30Z</dcterms:modified>
</cp:coreProperties>
</file>