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30264100" cy="42799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Times Roman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Times Roman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Times Roman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Times Roman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Times Roman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Times Roman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Times Roman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Times Roman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Times Roman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A836"/>
    <a:srgbClr val="F7AB0B"/>
    <a:srgbClr val="4397D3"/>
    <a:srgbClr val="F58412"/>
    <a:srgbClr val="00AD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E7F3F4"/>
          </a:solidFill>
        </a:fill>
      </a:tcStyle>
    </a:wholeTbl>
    <a:band2H>
      <a:tcTxStyle/>
      <a:tcStyle>
        <a:tcBdr/>
        <a:fill>
          <a:solidFill>
            <a:srgbClr val="F3F9FA"/>
          </a:solidFill>
        </a:fill>
      </a:tcStyle>
    </a:band2H>
    <a:firstCol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Col>
    <a:lastRow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CCCCD9"/>
          </a:solidFill>
        </a:fill>
      </a:tcStyle>
    </a:wholeTbl>
    <a:band2H>
      <a:tcTxStyle/>
      <a:tcStyle>
        <a:tcBdr/>
        <a:fill>
          <a:solidFill>
            <a:srgbClr val="E7E7ED"/>
          </a:solidFill>
        </a:fill>
      </a:tcStyle>
    </a:band2H>
    <a:firstCol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738" autoAdjust="0"/>
    <p:restoredTop sz="94660"/>
  </p:normalViewPr>
  <p:slideViewPr>
    <p:cSldViewPr snapToGrid="0">
      <p:cViewPr>
        <p:scale>
          <a:sx n="75" d="100"/>
          <a:sy n="75" d="100"/>
        </p:scale>
        <p:origin x="48" y="-90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5" name="Shape 9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j-lt"/>
        <a:ea typeface="+mj-ea"/>
        <a:cs typeface="+mj-cs"/>
        <a:sym typeface="Times Roman"/>
      </a:defRPr>
    </a:lvl1pPr>
    <a:lvl2pPr indent="228600" latinLnBrk="0">
      <a:spcBef>
        <a:spcPts val="400"/>
      </a:spcBef>
      <a:defRPr sz="1200">
        <a:latin typeface="+mj-lt"/>
        <a:ea typeface="+mj-ea"/>
        <a:cs typeface="+mj-cs"/>
        <a:sym typeface="Times Roman"/>
      </a:defRPr>
    </a:lvl2pPr>
    <a:lvl3pPr indent="457200" latinLnBrk="0">
      <a:spcBef>
        <a:spcPts val="400"/>
      </a:spcBef>
      <a:defRPr sz="1200">
        <a:latin typeface="+mj-lt"/>
        <a:ea typeface="+mj-ea"/>
        <a:cs typeface="+mj-cs"/>
        <a:sym typeface="Times Roman"/>
      </a:defRPr>
    </a:lvl3pPr>
    <a:lvl4pPr indent="685800" latinLnBrk="0">
      <a:spcBef>
        <a:spcPts val="400"/>
      </a:spcBef>
      <a:defRPr sz="1200">
        <a:latin typeface="+mj-lt"/>
        <a:ea typeface="+mj-ea"/>
        <a:cs typeface="+mj-cs"/>
        <a:sym typeface="Times Roman"/>
      </a:defRPr>
    </a:lvl4pPr>
    <a:lvl5pPr indent="914400" latinLnBrk="0">
      <a:spcBef>
        <a:spcPts val="400"/>
      </a:spcBef>
      <a:defRPr sz="1200">
        <a:latin typeface="+mj-lt"/>
        <a:ea typeface="+mj-ea"/>
        <a:cs typeface="+mj-cs"/>
        <a:sym typeface="Times Roman"/>
      </a:defRPr>
    </a:lvl5pPr>
    <a:lvl6pPr indent="1143000" latinLnBrk="0">
      <a:spcBef>
        <a:spcPts val="400"/>
      </a:spcBef>
      <a:defRPr sz="1200">
        <a:latin typeface="+mj-lt"/>
        <a:ea typeface="+mj-ea"/>
        <a:cs typeface="+mj-cs"/>
        <a:sym typeface="Times Roman"/>
      </a:defRPr>
    </a:lvl6pPr>
    <a:lvl7pPr indent="1371600" latinLnBrk="0">
      <a:spcBef>
        <a:spcPts val="400"/>
      </a:spcBef>
      <a:defRPr sz="1200">
        <a:latin typeface="+mj-lt"/>
        <a:ea typeface="+mj-ea"/>
        <a:cs typeface="+mj-cs"/>
        <a:sym typeface="Times Roman"/>
      </a:defRPr>
    </a:lvl7pPr>
    <a:lvl8pPr indent="1600200" latinLnBrk="0">
      <a:spcBef>
        <a:spcPts val="400"/>
      </a:spcBef>
      <a:defRPr sz="1200">
        <a:latin typeface="+mj-lt"/>
        <a:ea typeface="+mj-ea"/>
        <a:cs typeface="+mj-cs"/>
        <a:sym typeface="Times Roman"/>
      </a:defRPr>
    </a:lvl8pPr>
    <a:lvl9pPr indent="1828800" latinLnBrk="0">
      <a:spcBef>
        <a:spcPts val="400"/>
      </a:spcBef>
      <a:defRPr sz="1200">
        <a:latin typeface="+mj-lt"/>
        <a:ea typeface="+mj-ea"/>
        <a:cs typeface="+mj-cs"/>
        <a:sym typeface="Times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Text"/>
          <p:cNvSpPr txBox="1">
            <a:spLocks noGrp="1"/>
          </p:cNvSpPr>
          <p:nvPr>
            <p:ph type="title"/>
          </p:nvPr>
        </p:nvSpPr>
        <p:spPr>
          <a:xfrm>
            <a:off x="2270125" y="13296900"/>
            <a:ext cx="25734963" cy="917575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41837" y="24255412"/>
            <a:ext cx="21191539" cy="109394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None/>
            </a:lvl1pPr>
            <a:lvl2pPr marL="0" indent="457200" algn="ctr">
              <a:buSzTx/>
              <a:buNone/>
            </a:lvl2pPr>
            <a:lvl3pPr marL="0" indent="914400" algn="ctr">
              <a:buSzTx/>
              <a:buNone/>
            </a:lvl3pPr>
            <a:lvl4pPr marL="0" indent="1371600" algn="ctr">
              <a:buSzTx/>
              <a:buNone/>
            </a:lvl4pPr>
            <a:lvl5pPr marL="0" indent="1828800" algn="ctr">
              <a:buSzTx/>
              <a:buNone/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1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3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Text"/>
          <p:cNvSpPr txBox="1">
            <a:spLocks noGrp="1"/>
          </p:cNvSpPr>
          <p:nvPr>
            <p:ph type="title"/>
          </p:nvPr>
        </p:nvSpPr>
        <p:spPr>
          <a:xfrm>
            <a:off x="2390775" y="27505025"/>
            <a:ext cx="25734963" cy="8501064"/>
          </a:xfrm>
          <a:prstGeom prst="rect">
            <a:avLst/>
          </a:prstGeom>
        </p:spPr>
        <p:txBody>
          <a:bodyPr/>
          <a:lstStyle>
            <a:lvl1pPr>
              <a:defRPr sz="4000" cap="all"/>
            </a:lvl1pPr>
          </a:lstStyle>
          <a:p>
            <a:r>
              <a:t>Title Text</a:t>
            </a:r>
          </a:p>
        </p:txBody>
      </p:sp>
      <p:sp>
        <p:nvSpPr>
          <p:cNvPr id="3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2390775" y="18141950"/>
            <a:ext cx="25734963" cy="9363075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None/>
              <a:defRPr sz="2000"/>
            </a:lvl1pPr>
            <a:lvl2pPr marL="0" indent="457200">
              <a:spcBef>
                <a:spcPts val="400"/>
              </a:spcBef>
              <a:buSzTx/>
              <a:buNone/>
              <a:defRPr sz="2000"/>
            </a:lvl2pPr>
            <a:lvl3pPr marL="0" indent="914400">
              <a:spcBef>
                <a:spcPts val="400"/>
              </a:spcBef>
              <a:buSzTx/>
              <a:buNone/>
              <a:defRPr sz="2000"/>
            </a:lvl3pPr>
            <a:lvl4pPr marL="0" indent="1371600">
              <a:spcBef>
                <a:spcPts val="400"/>
              </a:spcBef>
              <a:buSzTx/>
              <a:buNone/>
              <a:defRPr sz="2000"/>
            </a:lvl4pPr>
            <a:lvl5pPr marL="0" indent="1828800">
              <a:spcBef>
                <a:spcPts val="400"/>
              </a:spcBef>
              <a:buSzTx/>
              <a:buNone/>
              <a:defRPr sz="2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514475" y="9986963"/>
            <a:ext cx="13546138" cy="282495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3609975" indent="-1522412">
              <a:spcBef>
                <a:spcPts val="600"/>
              </a:spcBef>
              <a:defRPr sz="2800"/>
            </a:lvl2pPr>
            <a:lvl3pPr marL="5637530" indent="-1462405">
              <a:spcBef>
                <a:spcPts val="600"/>
              </a:spcBef>
              <a:defRPr sz="2800"/>
            </a:lvl3pPr>
            <a:lvl4pPr marL="7886700" indent="-1622425">
              <a:spcBef>
                <a:spcPts val="600"/>
              </a:spcBef>
              <a:defRPr sz="2800"/>
            </a:lvl4pPr>
            <a:lvl5pPr marL="9976732" indent="-1624894">
              <a:spcBef>
                <a:spcPts val="6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514475" y="9580563"/>
            <a:ext cx="13376275" cy="3994151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None/>
              <a:defRPr sz="2400" b="1"/>
            </a:lvl1pPr>
            <a:lvl2pPr marL="0" indent="457200">
              <a:spcBef>
                <a:spcPts val="500"/>
              </a:spcBef>
              <a:buSzTx/>
              <a:buNone/>
              <a:defRPr sz="2400" b="1"/>
            </a:lvl2pPr>
            <a:lvl3pPr marL="0" indent="914400">
              <a:spcBef>
                <a:spcPts val="500"/>
              </a:spcBef>
              <a:buSzTx/>
              <a:buNone/>
              <a:defRPr sz="2400" b="1"/>
            </a:lvl3pPr>
            <a:lvl4pPr marL="0" indent="1371600">
              <a:spcBef>
                <a:spcPts val="500"/>
              </a:spcBef>
              <a:buSzTx/>
              <a:buNone/>
              <a:defRPr sz="2400" b="1"/>
            </a:lvl4pPr>
            <a:lvl5pPr marL="0" indent="1828800">
              <a:spcBef>
                <a:spcPts val="500"/>
              </a:spcBef>
              <a:buSz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1" name="Textplatzhalter 4"/>
          <p:cNvSpPr>
            <a:spLocks noGrp="1"/>
          </p:cNvSpPr>
          <p:nvPr>
            <p:ph type="body" sz="quarter" idx="21"/>
          </p:nvPr>
        </p:nvSpPr>
        <p:spPr>
          <a:xfrm>
            <a:off x="15379700" y="9580563"/>
            <a:ext cx="13381038" cy="3994151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None/>
              <a:defRPr sz="2400" b="1"/>
            </a:pPr>
            <a:endParaRPr/>
          </a:p>
        </p:txBody>
      </p:sp>
      <p:sp>
        <p:nvSpPr>
          <p:cNvPr id="5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50FADD7-23C0-F1A8-2535-CF08003BFEFF}"/>
              </a:ext>
            </a:extLst>
          </p:cNvPr>
          <p:cNvSpPr/>
          <p:nvPr userDrawn="1"/>
        </p:nvSpPr>
        <p:spPr>
          <a:xfrm>
            <a:off x="1" y="0"/>
            <a:ext cx="30264100" cy="42798999"/>
          </a:xfrm>
          <a:prstGeom prst="rect">
            <a:avLst/>
          </a:prstGeom>
          <a:solidFill>
            <a:schemeClr val="tx1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150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Times Roman"/>
            </a:endParaRPr>
          </a:p>
        </p:txBody>
      </p:sp>
      <p:sp>
        <p:nvSpPr>
          <p:cNvPr id="5" name="Body Level One…">
            <a:extLst>
              <a:ext uri="{FF2B5EF4-FFF2-40B4-BE49-F238E27FC236}">
                <a16:creationId xmlns:a16="http://schemas.microsoft.com/office/drawing/2014/main" id="{811CF71F-74CD-2852-85AE-63F0CADB683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514475" y="9986963"/>
            <a:ext cx="27246263" cy="28249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itle Text"/>
          <p:cNvSpPr txBox="1">
            <a:spLocks noGrp="1"/>
          </p:cNvSpPr>
          <p:nvPr>
            <p:ph type="title"/>
          </p:nvPr>
        </p:nvSpPr>
        <p:spPr>
          <a:xfrm>
            <a:off x="1514475" y="1704975"/>
            <a:ext cx="9959975" cy="7251700"/>
          </a:xfrm>
          <a:prstGeom prst="rect">
            <a:avLst/>
          </a:prstGeom>
        </p:spPr>
        <p:txBody>
          <a:bodyPr anchor="b"/>
          <a:lstStyle>
            <a:lvl1pPr>
              <a:defRPr sz="2000"/>
            </a:lvl1pPr>
          </a:lstStyle>
          <a:p>
            <a:r>
              <a:t>Title Text</a:t>
            </a:r>
          </a:p>
        </p:txBody>
      </p:sp>
      <p:sp>
        <p:nvSpPr>
          <p:cNvPr id="76" name="Body Level One…"/>
          <p:cNvSpPr txBox="1">
            <a:spLocks noGrp="1"/>
          </p:cNvSpPr>
          <p:nvPr>
            <p:ph type="body" idx="1"/>
          </p:nvPr>
        </p:nvSpPr>
        <p:spPr>
          <a:xfrm>
            <a:off x="11836400" y="1704975"/>
            <a:ext cx="16924338" cy="36531550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defRPr sz="3200"/>
            </a:lvl1pPr>
            <a:lvl2pPr marL="3578905" indent="-1491342">
              <a:spcBef>
                <a:spcPts val="700"/>
              </a:spcBef>
              <a:defRPr sz="3200"/>
            </a:lvl2pPr>
            <a:lvl3pPr marL="5567891" indent="-1392766">
              <a:spcBef>
                <a:spcPts val="700"/>
              </a:spcBef>
              <a:defRPr sz="3200"/>
            </a:lvl3pPr>
            <a:lvl4pPr marL="7933056" indent="-1668780">
              <a:spcBef>
                <a:spcPts val="700"/>
              </a:spcBef>
              <a:defRPr sz="3200"/>
            </a:lvl4pPr>
            <a:lvl5pPr marL="10023158" indent="-1671320">
              <a:spcBef>
                <a:spcPts val="700"/>
              </a:spcBef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7" name="Textplatzhalter 3"/>
          <p:cNvSpPr>
            <a:spLocks noGrp="1"/>
          </p:cNvSpPr>
          <p:nvPr>
            <p:ph type="body" sz="half" idx="21"/>
          </p:nvPr>
        </p:nvSpPr>
        <p:spPr>
          <a:xfrm>
            <a:off x="1514475" y="8956675"/>
            <a:ext cx="9959975" cy="29279850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None/>
              <a:defRPr sz="1400"/>
            </a:pPr>
            <a:endParaRPr/>
          </a:p>
        </p:txBody>
      </p:sp>
      <p:sp>
        <p:nvSpPr>
          <p:cNvPr id="7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itle Text"/>
          <p:cNvSpPr txBox="1">
            <a:spLocks noGrp="1"/>
          </p:cNvSpPr>
          <p:nvPr>
            <p:ph type="title"/>
          </p:nvPr>
        </p:nvSpPr>
        <p:spPr>
          <a:xfrm>
            <a:off x="5934075" y="29962475"/>
            <a:ext cx="18165763" cy="3536950"/>
          </a:xfrm>
          <a:prstGeom prst="rect">
            <a:avLst/>
          </a:prstGeom>
        </p:spPr>
        <p:txBody>
          <a:bodyPr anchor="b"/>
          <a:lstStyle>
            <a:lvl1pPr>
              <a:defRPr sz="2000"/>
            </a:lvl1pPr>
          </a:lstStyle>
          <a:p>
            <a:r>
              <a:t>Title Text</a:t>
            </a:r>
          </a:p>
        </p:txBody>
      </p:sp>
      <p:sp>
        <p:nvSpPr>
          <p:cNvPr id="86" name="Bildplatzhalter 2"/>
          <p:cNvSpPr>
            <a:spLocks noGrp="1"/>
          </p:cNvSpPr>
          <p:nvPr>
            <p:ph type="pic" sz="half" idx="21"/>
          </p:nvPr>
        </p:nvSpPr>
        <p:spPr>
          <a:xfrm>
            <a:off x="5934075" y="3824287"/>
            <a:ext cx="18165763" cy="25682576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7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5934075" y="33499425"/>
            <a:ext cx="18165763" cy="502443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None/>
              <a:defRPr sz="1400"/>
            </a:lvl1pPr>
            <a:lvl2pPr marL="0" indent="457200">
              <a:spcBef>
                <a:spcPts val="300"/>
              </a:spcBef>
              <a:buSzTx/>
              <a:buNone/>
              <a:defRPr sz="1400"/>
            </a:lvl2pPr>
            <a:lvl3pPr marL="0" indent="914400">
              <a:spcBef>
                <a:spcPts val="300"/>
              </a:spcBef>
              <a:buSzTx/>
              <a:buNone/>
              <a:defRPr sz="1400"/>
            </a:lvl3pPr>
            <a:lvl4pPr marL="0" indent="1371600">
              <a:spcBef>
                <a:spcPts val="300"/>
              </a:spcBef>
              <a:buSzTx/>
              <a:buNone/>
              <a:defRPr sz="1400"/>
            </a:lvl4pPr>
            <a:lvl5pPr marL="0" indent="1828800">
              <a:spcBef>
                <a:spcPts val="300"/>
              </a:spcBef>
              <a:buSzTx/>
              <a:buNone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Off val="4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3"/>
          <p:cNvSpPr/>
          <p:nvPr/>
        </p:nvSpPr>
        <p:spPr>
          <a:xfrm>
            <a:off x="1835150" y="6192838"/>
            <a:ext cx="26563638" cy="31980188"/>
          </a:xfrm>
          <a:prstGeom prst="rect">
            <a:avLst/>
          </a:prstGeom>
          <a:ln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pic>
        <p:nvPicPr>
          <p:cNvPr id="3" name="Picture 97" descr="Picture 9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4711025" y="1743075"/>
            <a:ext cx="3689350" cy="3689350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Title Text"/>
          <p:cNvSpPr txBox="1">
            <a:spLocks noGrp="1"/>
          </p:cNvSpPr>
          <p:nvPr>
            <p:ph type="title"/>
          </p:nvPr>
        </p:nvSpPr>
        <p:spPr>
          <a:xfrm>
            <a:off x="1514475" y="1714500"/>
            <a:ext cx="27246263" cy="71342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r>
              <a:t>Title Text</a:t>
            </a:r>
          </a:p>
        </p:txBody>
      </p:sp>
      <p:sp>
        <p:nvSpPr>
          <p:cNvPr id="5" name="Body Level One…"/>
          <p:cNvSpPr txBox="1">
            <a:spLocks noGrp="1"/>
          </p:cNvSpPr>
          <p:nvPr>
            <p:ph type="body" idx="1"/>
          </p:nvPr>
        </p:nvSpPr>
        <p:spPr>
          <a:xfrm>
            <a:off x="1514475" y="9986963"/>
            <a:ext cx="27246263" cy="28249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4627648" y="38529006"/>
            <a:ext cx="7061624" cy="2278652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l" defTabSz="4175125" rtl="0" latinLnBrk="0">
        <a:lnSpc>
          <a:spcPct val="7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0" b="0" i="0" u="none" strike="noStrike" cap="none" spc="0" baseline="0">
          <a:solidFill>
            <a:srgbClr val="0093D3"/>
          </a:solidFill>
          <a:uFillTx/>
          <a:latin typeface="Arial Black"/>
          <a:ea typeface="Arial Black"/>
          <a:cs typeface="Arial Black"/>
          <a:sym typeface="Arial Black"/>
        </a:defRPr>
      </a:lvl1pPr>
      <a:lvl2pPr marL="0" marR="0" indent="0" algn="l" defTabSz="4175125" rtl="0" latinLnBrk="0">
        <a:lnSpc>
          <a:spcPct val="7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0" b="0" i="0" u="none" strike="noStrike" cap="none" spc="0" baseline="0">
          <a:solidFill>
            <a:srgbClr val="0093D3"/>
          </a:solidFill>
          <a:uFillTx/>
          <a:latin typeface="Arial Black"/>
          <a:ea typeface="Arial Black"/>
          <a:cs typeface="Arial Black"/>
          <a:sym typeface="Arial Black"/>
        </a:defRPr>
      </a:lvl2pPr>
      <a:lvl3pPr marL="0" marR="0" indent="0" algn="l" defTabSz="4175125" rtl="0" latinLnBrk="0">
        <a:lnSpc>
          <a:spcPct val="7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0" b="0" i="0" u="none" strike="noStrike" cap="none" spc="0" baseline="0">
          <a:solidFill>
            <a:srgbClr val="0093D3"/>
          </a:solidFill>
          <a:uFillTx/>
          <a:latin typeface="Arial Black"/>
          <a:ea typeface="Arial Black"/>
          <a:cs typeface="Arial Black"/>
          <a:sym typeface="Arial Black"/>
        </a:defRPr>
      </a:lvl3pPr>
      <a:lvl4pPr marL="0" marR="0" indent="0" algn="l" defTabSz="4175125" rtl="0" latinLnBrk="0">
        <a:lnSpc>
          <a:spcPct val="7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0" b="0" i="0" u="none" strike="noStrike" cap="none" spc="0" baseline="0">
          <a:solidFill>
            <a:srgbClr val="0093D3"/>
          </a:solidFill>
          <a:uFillTx/>
          <a:latin typeface="Arial Black"/>
          <a:ea typeface="Arial Black"/>
          <a:cs typeface="Arial Black"/>
          <a:sym typeface="Arial Black"/>
        </a:defRPr>
      </a:lvl4pPr>
      <a:lvl5pPr marL="0" marR="0" indent="0" algn="l" defTabSz="4175125" rtl="0" latinLnBrk="0">
        <a:lnSpc>
          <a:spcPct val="7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0" b="0" i="0" u="none" strike="noStrike" cap="none" spc="0" baseline="0">
          <a:solidFill>
            <a:srgbClr val="0093D3"/>
          </a:solidFill>
          <a:uFillTx/>
          <a:latin typeface="Arial Black"/>
          <a:ea typeface="Arial Black"/>
          <a:cs typeface="Arial Black"/>
          <a:sym typeface="Arial Black"/>
        </a:defRPr>
      </a:lvl5pPr>
      <a:lvl6pPr marL="0" marR="0" indent="457200" algn="l" defTabSz="4175125" rtl="0" latinLnBrk="0">
        <a:lnSpc>
          <a:spcPct val="7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0" b="0" i="0" u="none" strike="noStrike" cap="none" spc="0" baseline="0">
          <a:solidFill>
            <a:srgbClr val="0093D3"/>
          </a:solidFill>
          <a:uFillTx/>
          <a:latin typeface="Arial Black"/>
          <a:ea typeface="Arial Black"/>
          <a:cs typeface="Arial Black"/>
          <a:sym typeface="Arial Black"/>
        </a:defRPr>
      </a:lvl6pPr>
      <a:lvl7pPr marL="0" marR="0" indent="914400" algn="l" defTabSz="4175125" rtl="0" latinLnBrk="0">
        <a:lnSpc>
          <a:spcPct val="7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0" b="0" i="0" u="none" strike="noStrike" cap="none" spc="0" baseline="0">
          <a:solidFill>
            <a:srgbClr val="0093D3"/>
          </a:solidFill>
          <a:uFillTx/>
          <a:latin typeface="Arial Black"/>
          <a:ea typeface="Arial Black"/>
          <a:cs typeface="Arial Black"/>
          <a:sym typeface="Arial Black"/>
        </a:defRPr>
      </a:lvl7pPr>
      <a:lvl8pPr marL="0" marR="0" indent="1371600" algn="l" defTabSz="4175125" rtl="0" latinLnBrk="0">
        <a:lnSpc>
          <a:spcPct val="7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0" b="0" i="0" u="none" strike="noStrike" cap="none" spc="0" baseline="0">
          <a:solidFill>
            <a:srgbClr val="0093D3"/>
          </a:solidFill>
          <a:uFillTx/>
          <a:latin typeface="Arial Black"/>
          <a:ea typeface="Arial Black"/>
          <a:cs typeface="Arial Black"/>
          <a:sym typeface="Arial Black"/>
        </a:defRPr>
      </a:lvl8pPr>
      <a:lvl9pPr marL="0" marR="0" indent="1828800" algn="l" defTabSz="4175125" rtl="0" latinLnBrk="0">
        <a:lnSpc>
          <a:spcPct val="7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0" b="0" i="0" u="none" strike="noStrike" cap="none" spc="0" baseline="0">
          <a:solidFill>
            <a:srgbClr val="0093D3"/>
          </a:solidFill>
          <a:uFillTx/>
          <a:latin typeface="Arial Black"/>
          <a:ea typeface="Arial Black"/>
          <a:cs typeface="Arial Black"/>
          <a:sym typeface="Arial Black"/>
        </a:defRPr>
      </a:lvl9pPr>
    </p:titleStyle>
    <p:bodyStyle>
      <a:lvl1pPr marL="1565275" marR="0" indent="-1565275" algn="l" defTabSz="4175125" rtl="0" latinLnBrk="0">
        <a:lnSpc>
          <a:spcPct val="100000"/>
        </a:lnSpc>
        <a:spcBef>
          <a:spcPts val="3500"/>
        </a:spcBef>
        <a:spcAft>
          <a:spcPts val="0"/>
        </a:spcAft>
        <a:buClrTx/>
        <a:buSzPct val="100000"/>
        <a:buFontTx/>
        <a:buChar char="•"/>
        <a:tabLst/>
        <a:defRPr sz="146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Times Roman"/>
        </a:defRPr>
      </a:lvl1pPr>
      <a:lvl2pPr marL="3575992" marR="0" indent="-1488430" algn="l" defTabSz="4175125" rtl="0" latinLnBrk="0">
        <a:lnSpc>
          <a:spcPct val="100000"/>
        </a:lnSpc>
        <a:spcBef>
          <a:spcPts val="3500"/>
        </a:spcBef>
        <a:spcAft>
          <a:spcPts val="0"/>
        </a:spcAft>
        <a:buClrTx/>
        <a:buSzPct val="100000"/>
        <a:buFontTx/>
        <a:buChar char="–"/>
        <a:tabLst/>
        <a:defRPr sz="146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Times Roman"/>
        </a:defRPr>
      </a:lvl2pPr>
      <a:lvl3pPr marL="5561560" marR="0" indent="-1386435" algn="l" defTabSz="4175125" rtl="0" latinLnBrk="0">
        <a:lnSpc>
          <a:spcPct val="100000"/>
        </a:lnSpc>
        <a:spcBef>
          <a:spcPts val="3500"/>
        </a:spcBef>
        <a:spcAft>
          <a:spcPts val="0"/>
        </a:spcAft>
        <a:buClrTx/>
        <a:buSzPct val="100000"/>
        <a:buFontTx/>
        <a:buChar char="•"/>
        <a:tabLst/>
        <a:defRPr sz="146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Times Roman"/>
        </a:defRPr>
      </a:lvl3pPr>
      <a:lvl4pPr marL="7937640" marR="0" indent="-1673364" algn="l" defTabSz="4175125" rtl="0" latinLnBrk="0">
        <a:lnSpc>
          <a:spcPct val="100000"/>
        </a:lnSpc>
        <a:spcBef>
          <a:spcPts val="3500"/>
        </a:spcBef>
        <a:spcAft>
          <a:spcPts val="0"/>
        </a:spcAft>
        <a:buClrTx/>
        <a:buSzPct val="100000"/>
        <a:buFontTx/>
        <a:buChar char="–"/>
        <a:tabLst/>
        <a:defRPr sz="146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Times Roman"/>
        </a:defRPr>
      </a:lvl4pPr>
      <a:lvl5pPr marL="10027749" marR="0" indent="-1675911" algn="l" defTabSz="4175125" rtl="0" latinLnBrk="0">
        <a:lnSpc>
          <a:spcPct val="100000"/>
        </a:lnSpc>
        <a:spcBef>
          <a:spcPts val="3500"/>
        </a:spcBef>
        <a:spcAft>
          <a:spcPts val="0"/>
        </a:spcAft>
        <a:buClrTx/>
        <a:buSzPct val="100000"/>
        <a:buFontTx/>
        <a:buChar char="»"/>
        <a:tabLst/>
        <a:defRPr sz="146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Times Roman"/>
        </a:defRPr>
      </a:lvl5pPr>
      <a:lvl6pPr marL="10484949" marR="0" indent="-1675911" algn="l" defTabSz="4175125" rtl="0" latinLnBrk="0">
        <a:lnSpc>
          <a:spcPct val="100000"/>
        </a:lnSpc>
        <a:spcBef>
          <a:spcPts val="3500"/>
        </a:spcBef>
        <a:spcAft>
          <a:spcPts val="0"/>
        </a:spcAft>
        <a:buClrTx/>
        <a:buSzPct val="100000"/>
        <a:buFontTx/>
        <a:buChar char="»"/>
        <a:tabLst/>
        <a:defRPr sz="146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Times Roman"/>
        </a:defRPr>
      </a:lvl6pPr>
      <a:lvl7pPr marL="10942149" marR="0" indent="-1675911" algn="l" defTabSz="4175125" rtl="0" latinLnBrk="0">
        <a:lnSpc>
          <a:spcPct val="100000"/>
        </a:lnSpc>
        <a:spcBef>
          <a:spcPts val="3500"/>
        </a:spcBef>
        <a:spcAft>
          <a:spcPts val="0"/>
        </a:spcAft>
        <a:buClrTx/>
        <a:buSzPct val="100000"/>
        <a:buFontTx/>
        <a:buChar char="»"/>
        <a:tabLst/>
        <a:defRPr sz="146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Times Roman"/>
        </a:defRPr>
      </a:lvl7pPr>
      <a:lvl8pPr marL="11399349" marR="0" indent="-1675911" algn="l" defTabSz="4175125" rtl="0" latinLnBrk="0">
        <a:lnSpc>
          <a:spcPct val="100000"/>
        </a:lnSpc>
        <a:spcBef>
          <a:spcPts val="3500"/>
        </a:spcBef>
        <a:spcAft>
          <a:spcPts val="0"/>
        </a:spcAft>
        <a:buClrTx/>
        <a:buSzPct val="100000"/>
        <a:buFontTx/>
        <a:buChar char="»"/>
        <a:tabLst/>
        <a:defRPr sz="146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Times Roman"/>
        </a:defRPr>
      </a:lvl8pPr>
      <a:lvl9pPr marL="11856549" marR="0" indent="-1675911" algn="l" defTabSz="4175125" rtl="0" latinLnBrk="0">
        <a:lnSpc>
          <a:spcPct val="100000"/>
        </a:lnSpc>
        <a:spcBef>
          <a:spcPts val="3500"/>
        </a:spcBef>
        <a:spcAft>
          <a:spcPts val="0"/>
        </a:spcAft>
        <a:buClrTx/>
        <a:buSzPct val="100000"/>
        <a:buFontTx/>
        <a:buChar char="»"/>
        <a:tabLst/>
        <a:defRPr sz="146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Times Roman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Off val="4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Rectangle 125">
            <a:extLst>
              <a:ext uri="{FF2B5EF4-FFF2-40B4-BE49-F238E27FC236}">
                <a16:creationId xmlns:a16="http://schemas.microsoft.com/office/drawing/2014/main" id="{46C45567-8C51-5FF2-4ABB-4170EA67894B}"/>
              </a:ext>
            </a:extLst>
          </p:cNvPr>
          <p:cNvSpPr/>
          <p:nvPr/>
        </p:nvSpPr>
        <p:spPr>
          <a:xfrm>
            <a:off x="1954381" y="13910168"/>
            <a:ext cx="26355338" cy="5040000"/>
          </a:xfrm>
          <a:prstGeom prst="rect">
            <a:avLst/>
          </a:prstGeom>
          <a:solidFill>
            <a:srgbClr val="F7AB0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150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ea typeface="+mj-ea"/>
              <a:cs typeface="+mj-cs"/>
              <a:sym typeface="Times Roman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9F0856F5-7487-936F-2A85-EC610A8F95AA}"/>
              </a:ext>
            </a:extLst>
          </p:cNvPr>
          <p:cNvSpPr/>
          <p:nvPr/>
        </p:nvSpPr>
        <p:spPr>
          <a:xfrm>
            <a:off x="1954381" y="19185539"/>
            <a:ext cx="26355338" cy="11935429"/>
          </a:xfrm>
          <a:prstGeom prst="rect">
            <a:avLst/>
          </a:prstGeom>
          <a:solidFill>
            <a:srgbClr val="34A836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150" dirty="0"/>
          </a:p>
        </p:txBody>
      </p:sp>
      <p:pic>
        <p:nvPicPr>
          <p:cNvPr id="74" name="Picture 73" descr="A group of blue and white images&#10;&#10;AI-generated content may be incorrect.">
            <a:extLst>
              <a:ext uri="{FF2B5EF4-FFF2-40B4-BE49-F238E27FC236}">
                <a16:creationId xmlns:a16="http://schemas.microsoft.com/office/drawing/2014/main" id="{F35A12CD-3CE5-3C6E-7454-B277F050AB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2050" y="20392366"/>
            <a:ext cx="25200000" cy="878434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0FB1A73-0BD9-3509-711A-8C95DD287B25}"/>
              </a:ext>
            </a:extLst>
          </p:cNvPr>
          <p:cNvSpPr txBox="1"/>
          <p:nvPr/>
        </p:nvSpPr>
        <p:spPr>
          <a:xfrm>
            <a:off x="1954381" y="1066800"/>
            <a:ext cx="24384432" cy="295465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indent="-457200">
              <a:spcAft>
                <a:spcPts val="1200"/>
              </a:spcAft>
            </a:pPr>
            <a:r>
              <a:rPr lang="en-US" sz="8800" b="1" i="0" u="none" strike="noStrike" baseline="0" dirty="0">
                <a:solidFill>
                  <a:schemeClr val="bg1"/>
                </a:solidFill>
                <a:latin typeface="+mn-lt"/>
              </a:rPr>
              <a:t>Development of an achromatic spectrometer</a:t>
            </a:r>
            <a:r>
              <a:rPr lang="en-US" sz="8800" b="1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8800" b="1" i="0" u="none" strike="noStrike" baseline="0" dirty="0">
                <a:solidFill>
                  <a:schemeClr val="bg1"/>
                </a:solidFill>
                <a:latin typeface="+mn-lt"/>
              </a:rPr>
              <a:t>for a laser-</a:t>
            </a:r>
            <a:r>
              <a:rPr lang="en-US" sz="8800" b="1" i="0" u="none" strike="noStrike" baseline="0" dirty="0" err="1">
                <a:solidFill>
                  <a:schemeClr val="bg1"/>
                </a:solidFill>
                <a:latin typeface="+mn-lt"/>
              </a:rPr>
              <a:t>wakefield</a:t>
            </a:r>
            <a:r>
              <a:rPr lang="en-US" sz="8800" b="1" i="0" u="none" strike="noStrike" baseline="0" dirty="0">
                <a:solidFill>
                  <a:schemeClr val="bg1"/>
                </a:solidFill>
                <a:latin typeface="+mn-lt"/>
              </a:rPr>
              <a:t>-accelerator experiment</a:t>
            </a:r>
            <a:endParaRPr kumimoji="0" lang="en-150" sz="88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sym typeface="Times Roman"/>
            </a:endParaRPr>
          </a:p>
        </p:txBody>
      </p:sp>
      <p:sp>
        <p:nvSpPr>
          <p:cNvPr id="58" name="Text Box 270">
            <a:extLst>
              <a:ext uri="{FF2B5EF4-FFF2-40B4-BE49-F238E27FC236}">
                <a16:creationId xmlns:a16="http://schemas.microsoft.com/office/drawing/2014/main" id="{995FFBF1-A934-A2B2-007B-D4D0EA93A713}"/>
              </a:ext>
            </a:extLst>
          </p:cNvPr>
          <p:cNvSpPr txBox="1"/>
          <p:nvPr/>
        </p:nvSpPr>
        <p:spPr>
          <a:xfrm>
            <a:off x="1954381" y="38562192"/>
            <a:ext cx="4764180" cy="6284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/>
          <a:lstStyle/>
          <a:p>
            <a:pPr marL="457200" indent="-457200">
              <a:buSzPct val="100000"/>
              <a:defRPr sz="2600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*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+mn-lt"/>
                <a:sym typeface="Wingdings" panose="05000000000000000000" pitchFamily="2" charset="2"/>
              </a:rPr>
              <a:t>     felipe.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pena@fys.uio.no.de</a:t>
            </a:r>
          </a:p>
        </p:txBody>
      </p:sp>
      <p:pic>
        <p:nvPicPr>
          <p:cNvPr id="70" name="Graphic 69" descr="Email outline">
            <a:extLst>
              <a:ext uri="{FF2B5EF4-FFF2-40B4-BE49-F238E27FC236}">
                <a16:creationId xmlns:a16="http://schemas.microsoft.com/office/drawing/2014/main" id="{B28ABB79-CE33-C258-8018-BE0B5E0739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96714" y="38581204"/>
            <a:ext cx="419156" cy="419156"/>
          </a:xfrm>
          <a:prstGeom prst="rect">
            <a:avLst/>
          </a:prstGeom>
        </p:spPr>
      </p:pic>
      <p:sp>
        <p:nvSpPr>
          <p:cNvPr id="89" name="Text Box 270">
            <a:extLst>
              <a:ext uri="{FF2B5EF4-FFF2-40B4-BE49-F238E27FC236}">
                <a16:creationId xmlns:a16="http://schemas.microsoft.com/office/drawing/2014/main" id="{14CE437A-962D-2FAA-DEA2-24D6C2A655BC}"/>
              </a:ext>
            </a:extLst>
          </p:cNvPr>
          <p:cNvSpPr txBox="1"/>
          <p:nvPr/>
        </p:nvSpPr>
        <p:spPr>
          <a:xfrm>
            <a:off x="1954381" y="38974584"/>
            <a:ext cx="16462830" cy="28253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b"/>
          <a:lstStyle/>
          <a:p>
            <a:pPr marL="457200" indent="-457200">
              <a:spcAft>
                <a:spcPts val="1200"/>
              </a:spcAft>
              <a:buSzPct val="100000"/>
              <a:defRPr sz="2600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da-DK" sz="2000" u="sng" spc="-30" dirty="0">
                <a:solidFill>
                  <a:schemeClr val="bg1">
                    <a:lumMod val="65000"/>
                  </a:schemeClr>
                </a:solidFill>
                <a:latin typeface="+mn-lt"/>
                <a:cs typeface="Arial"/>
              </a:rPr>
              <a:t>References</a:t>
            </a:r>
            <a:r>
              <a:rPr lang="da-DK" sz="2000" spc="-30" dirty="0">
                <a:solidFill>
                  <a:schemeClr val="bg1">
                    <a:lumMod val="65000"/>
                  </a:schemeClr>
                </a:solidFill>
                <a:latin typeface="+mn-lt"/>
                <a:cs typeface="Arial"/>
              </a:rPr>
              <a:t>:</a:t>
            </a:r>
          </a:p>
          <a:p>
            <a:pPr indent="-457200">
              <a:spcAft>
                <a:spcPts val="1200"/>
              </a:spcAft>
              <a:buSzPct val="100000"/>
              <a:defRPr sz="2600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da-DK" sz="2000" spc="-30" dirty="0">
                <a:solidFill>
                  <a:schemeClr val="bg1">
                    <a:lumMod val="65000"/>
                  </a:schemeClr>
                </a:solidFill>
                <a:latin typeface="+mn-lt"/>
                <a:cs typeface="Arial"/>
              </a:rPr>
              <a:t>[1] </a:t>
            </a:r>
            <a:r>
              <a:rPr lang="en-US" sz="2000" spc="-30" dirty="0">
                <a:solidFill>
                  <a:schemeClr val="bg1">
                    <a:lumMod val="65000"/>
                  </a:schemeClr>
                </a:solidFill>
                <a:latin typeface="+mn-lt"/>
                <a:cs typeface="Arial"/>
              </a:rPr>
              <a:t>C. A. </a:t>
            </a:r>
            <a:r>
              <a:rPr lang="en-US" sz="2000" spc="-30" dirty="0" err="1">
                <a:solidFill>
                  <a:schemeClr val="bg1">
                    <a:lumMod val="65000"/>
                  </a:schemeClr>
                </a:solidFill>
                <a:latin typeface="+mn-lt"/>
                <a:cs typeface="Arial"/>
              </a:rPr>
              <a:t>Lindstrøm</a:t>
            </a:r>
            <a:r>
              <a:rPr lang="en-US" sz="2000" spc="-30" dirty="0">
                <a:solidFill>
                  <a:schemeClr val="bg1">
                    <a:lumMod val="65000"/>
                  </a:schemeClr>
                </a:solidFill>
                <a:latin typeface="+mn-lt"/>
                <a:cs typeface="Arial"/>
              </a:rPr>
              <a:t>, “Staging of Plasma-Wakefield Accelerators”, Phys. Rev. Accel. Beams 24, 014801 (2021).</a:t>
            </a:r>
            <a:br>
              <a:rPr lang="en-US" sz="2000" spc="-30" dirty="0">
                <a:solidFill>
                  <a:schemeClr val="bg1">
                    <a:lumMod val="65000"/>
                  </a:schemeClr>
                </a:solidFill>
                <a:latin typeface="+mn-lt"/>
                <a:cs typeface="Arial"/>
              </a:rPr>
            </a:br>
            <a:r>
              <a:rPr lang="en-US" sz="2000" spc="-30" dirty="0">
                <a:solidFill>
                  <a:schemeClr val="bg1">
                    <a:lumMod val="65000"/>
                  </a:schemeClr>
                </a:solidFill>
                <a:latin typeface="+mn-lt"/>
                <a:cs typeface="Arial"/>
              </a:rPr>
              <a:t>[2] European Commission, “Staging of plasma accelerators for realizing timely applications” (2023).</a:t>
            </a:r>
            <a:br>
              <a:rPr lang="en-US" sz="2000" spc="-30" dirty="0">
                <a:solidFill>
                  <a:schemeClr val="bg1">
                    <a:lumMod val="65000"/>
                  </a:schemeClr>
                </a:solidFill>
                <a:latin typeface="+mn-lt"/>
                <a:cs typeface="Arial"/>
              </a:rPr>
            </a:br>
            <a:r>
              <a:rPr lang="en-US" sz="2000" spc="-30" dirty="0">
                <a:solidFill>
                  <a:schemeClr val="bg1">
                    <a:lumMod val="65000"/>
                  </a:schemeClr>
                </a:solidFill>
                <a:latin typeface="+mn-lt"/>
                <a:cs typeface="Arial"/>
              </a:rPr>
              <a:t>[3] P. </a:t>
            </a:r>
            <a:r>
              <a:rPr lang="en-US" sz="2000" spc="-30" dirty="0" err="1">
                <a:solidFill>
                  <a:schemeClr val="bg1">
                    <a:lumMod val="65000"/>
                  </a:schemeClr>
                </a:solidFill>
                <a:latin typeface="+mn-lt"/>
                <a:cs typeface="Arial"/>
              </a:rPr>
              <a:t>Drobniak</a:t>
            </a:r>
            <a:r>
              <a:rPr lang="en-US" sz="2000" spc="-30" dirty="0">
                <a:solidFill>
                  <a:schemeClr val="bg1">
                    <a:lumMod val="65000"/>
                  </a:schemeClr>
                </a:solidFill>
                <a:latin typeface="+mn-lt"/>
                <a:cs typeface="Arial"/>
              </a:rPr>
              <a:t> et al., “Development of a Nonlinear Plasma Lens for Achromatic Beam Transport”, NIM-A 1072 (2025): 170223.</a:t>
            </a:r>
            <a:br>
              <a:rPr lang="en-US" sz="2000" spc="-30" dirty="0">
                <a:solidFill>
                  <a:schemeClr val="bg1">
                    <a:lumMod val="65000"/>
                  </a:schemeClr>
                </a:solidFill>
                <a:latin typeface="+mn-lt"/>
                <a:cs typeface="Arial"/>
              </a:rPr>
            </a:br>
            <a:r>
              <a:rPr lang="en-US" sz="2000" spc="-30" dirty="0">
                <a:solidFill>
                  <a:schemeClr val="bg1">
                    <a:lumMod val="65000"/>
                  </a:schemeClr>
                </a:solidFill>
                <a:latin typeface="+mn-lt"/>
                <a:cs typeface="Arial"/>
              </a:rPr>
              <a:t>[4] F. Peña, et al., “Energy Depletion and Re-Acceleration of Driver Electrons in a Plasma-Wakefield Accelerator”, Phys. Rev. Res. 6, 043090 (2024).</a:t>
            </a:r>
            <a:br>
              <a:rPr lang="en-US" sz="2000" spc="-30" dirty="0">
                <a:solidFill>
                  <a:schemeClr val="bg1">
                    <a:lumMod val="65000"/>
                  </a:schemeClr>
                </a:solidFill>
                <a:latin typeface="+mn-lt"/>
                <a:cs typeface="Arial"/>
              </a:rPr>
            </a:br>
            <a:r>
              <a:rPr lang="en-US" sz="2000" spc="-30" dirty="0">
                <a:solidFill>
                  <a:schemeClr val="bg1">
                    <a:lumMod val="65000"/>
                  </a:schemeClr>
                </a:solidFill>
                <a:latin typeface="+mn-lt"/>
                <a:cs typeface="Arial"/>
              </a:rPr>
              <a:t>[5] J. B. Chen et al., “ABEL: The adaptable beginning-to-end </a:t>
            </a:r>
            <a:r>
              <a:rPr lang="en-US" sz="2000" spc="-30" dirty="0" err="1">
                <a:solidFill>
                  <a:schemeClr val="bg1">
                    <a:lumMod val="65000"/>
                  </a:schemeClr>
                </a:solidFill>
                <a:latin typeface="+mn-lt"/>
                <a:cs typeface="Arial"/>
              </a:rPr>
              <a:t>linac</a:t>
            </a:r>
            <a:r>
              <a:rPr lang="en-US" sz="2000" spc="-30" dirty="0">
                <a:solidFill>
                  <a:schemeClr val="bg1">
                    <a:lumMod val="65000"/>
                  </a:schemeClr>
                </a:solidFill>
                <a:latin typeface="+mn-lt"/>
                <a:cs typeface="Arial"/>
              </a:rPr>
              <a:t> simulation framework”, (in these proceedings).</a:t>
            </a:r>
            <a:br>
              <a:rPr lang="en-US" sz="2000" spc="-30" dirty="0">
                <a:solidFill>
                  <a:schemeClr val="bg1">
                    <a:lumMod val="65000"/>
                  </a:schemeClr>
                </a:solidFill>
                <a:latin typeface="+mn-lt"/>
                <a:cs typeface="Arial"/>
              </a:rPr>
            </a:br>
            <a:r>
              <a:rPr lang="en-US" sz="2000" spc="-30" dirty="0">
                <a:solidFill>
                  <a:schemeClr val="bg1">
                    <a:lumMod val="65000"/>
                  </a:schemeClr>
                </a:solidFill>
                <a:latin typeface="+mn-lt"/>
                <a:cs typeface="Arial"/>
              </a:rPr>
              <a:t>[6] A. </a:t>
            </a:r>
            <a:r>
              <a:rPr lang="en-US" sz="2000" spc="-30" dirty="0" err="1">
                <a:solidFill>
                  <a:schemeClr val="bg1">
                    <a:lumMod val="65000"/>
                  </a:schemeClr>
                </a:solidFill>
                <a:latin typeface="+mn-lt"/>
                <a:cs typeface="Arial"/>
              </a:rPr>
              <a:t>Huebl</a:t>
            </a:r>
            <a:r>
              <a:rPr lang="en-US" sz="2000" spc="-30" dirty="0">
                <a:solidFill>
                  <a:schemeClr val="bg1">
                    <a:lumMod val="65000"/>
                  </a:schemeClr>
                </a:solidFill>
                <a:latin typeface="+mn-lt"/>
                <a:cs typeface="Arial"/>
              </a:rPr>
              <a:t> et al., “Next Generation Computational Tools for the Modeling and Design of Particle Accelerators at Exascale”, in Proc. NAPAC’22,</a:t>
            </a:r>
            <a:br>
              <a:rPr lang="en-US" sz="2000" spc="-30" dirty="0">
                <a:solidFill>
                  <a:schemeClr val="bg1">
                    <a:lumMod val="65000"/>
                  </a:schemeClr>
                </a:solidFill>
                <a:latin typeface="+mn-lt"/>
                <a:cs typeface="Arial"/>
              </a:rPr>
            </a:br>
            <a:r>
              <a:rPr lang="en-US" sz="2000" spc="-30" dirty="0">
                <a:solidFill>
                  <a:schemeClr val="bg1">
                    <a:lumMod val="65000"/>
                  </a:schemeClr>
                </a:solidFill>
                <a:latin typeface="+mn-lt"/>
                <a:cs typeface="Arial"/>
              </a:rPr>
              <a:t>     Albuquerque, NM, USA, Aug. 2022, pp. 302-306. </a:t>
            </a:r>
            <a:endParaRPr lang="da-DK" sz="2000" spc="-30" dirty="0">
              <a:solidFill>
                <a:schemeClr val="bg1">
                  <a:lumMod val="65000"/>
                </a:schemeClr>
              </a:solidFill>
              <a:latin typeface="+mn-lt"/>
              <a:cs typeface="Arial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555342F2-57A4-04B9-4DBC-548FEF1647ED}"/>
              </a:ext>
            </a:extLst>
          </p:cNvPr>
          <p:cNvSpPr txBox="1"/>
          <p:nvPr/>
        </p:nvSpPr>
        <p:spPr>
          <a:xfrm>
            <a:off x="15892041" y="38630197"/>
            <a:ext cx="12417678" cy="49244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457200" indent="-457200" algn="r">
              <a:buSzPct val="100000"/>
              <a:defRPr sz="2600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16</a:t>
            </a:r>
            <a:r>
              <a:rPr lang="en-US" baseline="30000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th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 International Particle Accelerator Conference, Taipei, Taiwan, 1–6 June 2025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B01404F1-8583-7205-A57F-3F1D495296C0}"/>
              </a:ext>
            </a:extLst>
          </p:cNvPr>
          <p:cNvSpPr/>
          <p:nvPr/>
        </p:nvSpPr>
        <p:spPr>
          <a:xfrm>
            <a:off x="1954381" y="7222558"/>
            <a:ext cx="9178431" cy="6451600"/>
          </a:xfrm>
          <a:prstGeom prst="rect">
            <a:avLst/>
          </a:prstGeom>
          <a:solidFill>
            <a:srgbClr val="4397D3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150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ea typeface="+mj-ea"/>
              <a:cs typeface="+mj-cs"/>
              <a:sym typeface="Times Roman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A46EAE6A-C81B-9493-65CD-720F02D4ADBD}"/>
              </a:ext>
            </a:extLst>
          </p:cNvPr>
          <p:cNvSpPr txBox="1"/>
          <p:nvPr/>
        </p:nvSpPr>
        <p:spPr>
          <a:xfrm>
            <a:off x="2311433" y="8537417"/>
            <a:ext cx="8432930" cy="50167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sym typeface="Times Roman"/>
              </a:rPr>
              <a:t>Plasma accelerators can sustain accelerating gradients of up to 100 GV/m, promising to reduce the footprint of future accelerator facilities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+mn-lt"/>
              </a:rPr>
              <a:t>High-energy applications will require multiple plasma-accelerator stages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+mn-lt"/>
              </a:rPr>
              <a:t>The beam optics between such stages are challenging due to chromatic effects [1]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sym typeface="Times Roman"/>
              </a:rPr>
              <a:t>The SPARTA project [2] aims to solve this problem with </a:t>
            </a:r>
            <a:r>
              <a:rPr kumimoji="0" lang="en-US" sz="2800" i="0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sym typeface="Times Roman"/>
              </a:rPr>
              <a:t>a </a:t>
            </a:r>
            <a:r>
              <a:rPr kumimoji="0" lang="en-US" sz="2800" i="0" u="sng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sym typeface="Times Roman"/>
              </a:rPr>
              <a:t>nonlinear active plasma lens</a:t>
            </a:r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sym typeface="Times Roman"/>
              </a:rPr>
              <a:t> [3] currently under development</a:t>
            </a:r>
            <a:endParaRPr kumimoji="0" lang="en-150" sz="28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sym typeface="Times Roman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0C8E357D-9EF7-0B3A-79FF-592F926B8942}"/>
              </a:ext>
            </a:extLst>
          </p:cNvPr>
          <p:cNvSpPr txBox="1"/>
          <p:nvPr/>
        </p:nvSpPr>
        <p:spPr>
          <a:xfrm>
            <a:off x="2146331" y="7451158"/>
            <a:ext cx="8432930" cy="86177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457200" marR="0" indent="-457200" defTabSz="914400" rtl="0" fontAlgn="auto" latinLnBrk="0" hangingPunct="0">
              <a:spcAft>
                <a:spcPts val="1200"/>
              </a:spcAft>
              <a:buClrTx/>
              <a:buSzTx/>
              <a:buFontTx/>
              <a:buNone/>
              <a:tabLst/>
            </a:pPr>
            <a:r>
              <a:rPr kumimoji="0" lang="en-US" sz="40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sym typeface="Times Roman"/>
              </a:rPr>
              <a:t>1. Introduction</a:t>
            </a:r>
            <a:endParaRPr kumimoji="0" lang="en-150" sz="40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sym typeface="Times Roman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90B6D5B8-8911-EFAA-AA06-F2688A4E6085}"/>
              </a:ext>
            </a:extLst>
          </p:cNvPr>
          <p:cNvSpPr/>
          <p:nvPr/>
        </p:nvSpPr>
        <p:spPr>
          <a:xfrm>
            <a:off x="11359622" y="7222558"/>
            <a:ext cx="16950097" cy="6451600"/>
          </a:xfrm>
          <a:prstGeom prst="rect">
            <a:avLst/>
          </a:prstGeom>
          <a:solidFill>
            <a:srgbClr val="4397D3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150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ea typeface="+mj-ea"/>
              <a:cs typeface="+mj-cs"/>
              <a:sym typeface="Times Roman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91365C1-83FF-9CFD-259E-1E1245D652EE}"/>
              </a:ext>
            </a:extLst>
          </p:cNvPr>
          <p:cNvSpPr txBox="1"/>
          <p:nvPr/>
        </p:nvSpPr>
        <p:spPr>
          <a:xfrm>
            <a:off x="11806177" y="8537417"/>
            <a:ext cx="16146490" cy="50475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sym typeface="Times Roman"/>
              </a:rPr>
              <a:t>Goal: Demonstrate the effectiveness of the nonlinear plasma lens</a:t>
            </a:r>
            <a:r>
              <a:rPr lang="en-US" sz="2800" dirty="0">
                <a:solidFill>
                  <a:schemeClr val="bg1"/>
                </a:solidFill>
                <a:latin typeface="+mn-lt"/>
              </a:rPr>
              <a:t> for staging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+mn-lt"/>
              </a:rPr>
              <a:t>Can be done with a simpler setup that faces the same challenges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sym typeface="Times Roman"/>
              </a:rPr>
              <a:t>In combinati</a:t>
            </a:r>
            <a:r>
              <a:rPr lang="en-US" sz="2800" dirty="0">
                <a:solidFill>
                  <a:schemeClr val="bg1"/>
                </a:solidFill>
                <a:latin typeface="+mn-lt"/>
              </a:rPr>
              <a:t>on with a magnetic dipole, it can provide point-to-point imaging for the full energy spectrum, i.e., an </a:t>
            </a:r>
            <a:r>
              <a:rPr lang="en-US" sz="2800" u="sng" dirty="0">
                <a:solidFill>
                  <a:schemeClr val="bg1"/>
                </a:solidFill>
                <a:latin typeface="+mn-lt"/>
              </a:rPr>
              <a:t>achromatically imaging spectrometer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sym typeface="Times Roman"/>
              </a:rPr>
              <a:t>Great diagnostic for plasma-accelerator experiments, which usually:</a:t>
            </a:r>
          </a:p>
          <a:p>
            <a:pPr marL="457200" lvl="8" indent="-457200">
              <a:spcAft>
                <a:spcPts val="1200"/>
              </a:spcAft>
            </a:pPr>
            <a:r>
              <a:rPr lang="en-US" sz="2800" dirty="0">
                <a:solidFill>
                  <a:schemeClr val="bg1"/>
                </a:solidFill>
                <a:latin typeface="+mn-lt"/>
              </a:rPr>
              <a:t>	</a:t>
            </a:r>
            <a:r>
              <a:rPr lang="en-150" sz="2800" dirty="0">
                <a:solidFill>
                  <a:schemeClr val="bg1"/>
                </a:solidFill>
                <a:latin typeface="+mn-lt"/>
              </a:rPr>
              <a:t>→</a:t>
            </a:r>
            <a:r>
              <a:rPr lang="en-US" sz="2800" dirty="0">
                <a:solidFill>
                  <a:schemeClr val="bg1"/>
                </a:solidFill>
                <a:latin typeface="+mn-lt"/>
              </a:rPr>
              <a:t> have bunches with an energy spread of up to 10% and a divergence of 5 </a:t>
            </a:r>
            <a:r>
              <a:rPr lang="en-US" sz="2800" dirty="0" err="1">
                <a:solidFill>
                  <a:schemeClr val="bg1"/>
                </a:solidFill>
                <a:latin typeface="+mn-lt"/>
              </a:rPr>
              <a:t>mrad</a:t>
            </a:r>
            <a:endParaRPr lang="en-US" sz="2800" dirty="0">
              <a:solidFill>
                <a:schemeClr val="bg1"/>
              </a:solidFill>
              <a:latin typeface="+mn-lt"/>
            </a:endParaRPr>
          </a:p>
          <a:p>
            <a:pPr marL="457200" lvl="8" indent="-457200">
              <a:spcAft>
                <a:spcPts val="1200"/>
              </a:spcAft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sym typeface="Times Roman"/>
              </a:rPr>
              <a:t>	</a:t>
            </a:r>
            <a:r>
              <a:rPr kumimoji="0" lang="en-150" sz="2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sym typeface="Times Roman"/>
              </a:rPr>
              <a:t>→ 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sym typeface="Times Roman"/>
              </a:rPr>
              <a:t>need </a:t>
            </a:r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sym typeface="Times Roman"/>
              </a:rPr>
              <a:t>multi-shot scans </a:t>
            </a:r>
            <a:r>
              <a:rPr lang="en-US" sz="2800" dirty="0">
                <a:solidFill>
                  <a:schemeClr val="bg1"/>
                </a:solidFill>
                <a:latin typeface="+mn-lt"/>
              </a:rPr>
              <a:t>to accurately measure the energy spectra [4], which is only possible with 	an often inexistent high energy stability</a:t>
            </a:r>
          </a:p>
          <a:p>
            <a:pPr marL="457200" lvl="8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kumimoji="0" lang="en-150" sz="28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sym typeface="Times Roman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4411B486-30C0-58AD-BC56-11F201356AB7}"/>
              </a:ext>
            </a:extLst>
          </p:cNvPr>
          <p:cNvSpPr txBox="1"/>
          <p:nvPr/>
        </p:nvSpPr>
        <p:spPr>
          <a:xfrm>
            <a:off x="11552400" y="7451158"/>
            <a:ext cx="10889419" cy="86177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457200" marR="0" indent="-457200" defTabSz="914400" rtl="0" fontAlgn="auto" latinLnBrk="0" hangingPunct="0">
              <a:spcAft>
                <a:spcPts val="1200"/>
              </a:spcAft>
              <a:buClrTx/>
              <a:buSzTx/>
              <a:buFontTx/>
              <a:buNone/>
              <a:tabLst/>
            </a:pPr>
            <a:r>
              <a:rPr lang="en-US" sz="4000" b="1" dirty="0">
                <a:solidFill>
                  <a:schemeClr val="bg1"/>
                </a:solidFill>
                <a:latin typeface="Helvetica Neue Light"/>
              </a:rPr>
              <a:t>2</a:t>
            </a:r>
            <a:r>
              <a:rPr kumimoji="0" lang="en-US" sz="40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Helvetica Neue Light"/>
                <a:sym typeface="Times Roman"/>
              </a:rPr>
              <a:t>. Motivation and goal</a:t>
            </a:r>
            <a:endParaRPr kumimoji="0" lang="en-150" sz="40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Helvetica Neue Light"/>
              <a:sym typeface="Times Roman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A29964CB-3753-93A3-0D71-2D9C2D8F6113}"/>
                  </a:ext>
                </a:extLst>
              </p:cNvPr>
              <p:cNvSpPr txBox="1"/>
              <p:nvPr/>
            </p:nvSpPr>
            <p:spPr>
              <a:xfrm>
                <a:off x="2311434" y="15227580"/>
                <a:ext cx="12007474" cy="360419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 marL="457200" indent="-45720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kumimoji="0" lang="en-US" sz="2800" b="0" i="0" u="none" strike="noStrike" cap="none" spc="0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FillTx/>
                    <a:latin typeface="+mn-lt"/>
                    <a:sym typeface="Times Roman"/>
                  </a:rPr>
                  <a:t>To simulate an achromatic spectrometer we use the ABEL framework [5] and the tracking code </a:t>
                </a:r>
                <a:r>
                  <a:rPr kumimoji="0" lang="en-US" sz="2800" b="0" i="0" u="none" strike="noStrike" cap="none" spc="0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uFillTx/>
                    <a:latin typeface="+mn-lt"/>
                    <a:sym typeface="Times Roman"/>
                  </a:rPr>
                  <a:t>ImpactX</a:t>
                </a:r>
                <a:r>
                  <a:rPr kumimoji="0" lang="en-US" sz="2800" b="0" i="0" u="none" strike="noStrike" cap="none" spc="0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FillTx/>
                    <a:latin typeface="+mn-lt"/>
                    <a:sym typeface="Times Roman"/>
                  </a:rPr>
                  <a:t> [6] </a:t>
                </a:r>
              </a:p>
              <a:p>
                <a:pPr marL="457200" indent="-45720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chemeClr val="tx1"/>
                    </a:solidFill>
                    <a:latin typeface="+mn-lt"/>
                  </a:rPr>
                  <a:t>The laser–plasma interaction is not simulated, instead an electron bunch is instantiated with:</a:t>
                </a:r>
              </a:p>
              <a:p>
                <a:pPr marL="457200" lvl="4" indent="-457200">
                  <a:spcAft>
                    <a:spcPts val="1200"/>
                  </a:spcAft>
                </a:pPr>
                <a:r>
                  <a:rPr lang="en-US" sz="2800" dirty="0">
                    <a:solidFill>
                      <a:schemeClr val="tx1"/>
                    </a:solidFill>
                    <a:latin typeface="+mn-lt"/>
                  </a:rPr>
                  <a:t>		charge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 </m:t>
                    </m:r>
                    <m:r>
                      <m:rPr>
                        <m:sty m:val="p"/>
                      </m:rP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nC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+mn-lt"/>
                  </a:rPr>
                  <a:t>, emittance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  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  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2 </m:t>
                    </m:r>
                    <m:r>
                      <m:rPr>
                        <m:sty m:val="p"/>
                      </m:rP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mm</m:t>
                    </m:r>
                    <m: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mrad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+mn-lt"/>
                  </a:rPr>
                  <a:t>,</a:t>
                </a:r>
                <a:br>
                  <a:rPr lang="en-US" sz="2800" dirty="0">
                    <a:solidFill>
                      <a:schemeClr val="tx1"/>
                    </a:solidFill>
                    <a:latin typeface="+mn-lt"/>
                  </a:rPr>
                </a:br>
                <a:r>
                  <a:rPr lang="en-US" sz="2800" dirty="0">
                    <a:solidFill>
                      <a:schemeClr val="tx1"/>
                    </a:solidFill>
                    <a:latin typeface="+mn-lt"/>
                  </a:rPr>
                  <a:t>	beta function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sub>
                      <m:sup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1 </m:t>
                    </m:r>
                    <m:r>
                      <m:rPr>
                        <m:sty m:val="p"/>
                      </m:rP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mm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+mn-lt"/>
                  </a:rPr>
                  <a:t>, energy spread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=10%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+mn-lt"/>
                  </a:rPr>
                  <a:t>,</a:t>
                </a:r>
                <a:br>
                  <a:rPr lang="en-US" sz="2800" dirty="0">
                    <a:solidFill>
                      <a:schemeClr val="tx1"/>
                    </a:solidFill>
                    <a:latin typeface="+mn-lt"/>
                  </a:rPr>
                </a:br>
                <a:r>
                  <a:rPr lang="en-US" sz="2800" dirty="0">
                    <a:solidFill>
                      <a:schemeClr val="tx1"/>
                    </a:solidFill>
                    <a:latin typeface="+mn-lt"/>
                  </a:rPr>
                  <a:t>	number of particles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200000</m:t>
                    </m:r>
                  </m:oMath>
                </a14:m>
                <a:endParaRPr lang="en-US" sz="2800" dirty="0">
                  <a:solidFill>
                    <a:schemeClr val="tx1"/>
                  </a:solidFill>
                  <a:latin typeface="+mn-lt"/>
                </a:endParaRPr>
              </a:p>
            </p:txBody>
          </p:sp>
        </mc:Choice>
        <mc:Fallback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A29964CB-3753-93A3-0D71-2D9C2D8F61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1434" y="15227580"/>
                <a:ext cx="12007474" cy="3604190"/>
              </a:xfrm>
              <a:prstGeom prst="rect">
                <a:avLst/>
              </a:prstGeom>
              <a:blipFill>
                <a:blip r:embed="rId5"/>
                <a:stretch>
                  <a:fillRect l="-1269" t="-1861" r="-2081" b="-508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150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9" name="TextBox 128">
            <a:extLst>
              <a:ext uri="{FF2B5EF4-FFF2-40B4-BE49-F238E27FC236}">
                <a16:creationId xmlns:a16="http://schemas.microsoft.com/office/drawing/2014/main" id="{F6538A9C-A348-52FD-9F67-2171FD9C6409}"/>
              </a:ext>
            </a:extLst>
          </p:cNvPr>
          <p:cNvSpPr txBox="1"/>
          <p:nvPr/>
        </p:nvSpPr>
        <p:spPr>
          <a:xfrm>
            <a:off x="2146331" y="14138767"/>
            <a:ext cx="10889419" cy="86177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457200" marR="0" indent="-457200" defTabSz="914400" rtl="0" fontAlgn="auto" latinLnBrk="0" hangingPunct="0">
              <a:spcAft>
                <a:spcPts val="1200"/>
              </a:spcAft>
              <a:buClrTx/>
              <a:buSzTx/>
              <a:buFontTx/>
              <a:buNone/>
              <a:tabLst/>
            </a:pPr>
            <a:r>
              <a:rPr lang="en-US" sz="4000" b="1" dirty="0">
                <a:solidFill>
                  <a:schemeClr val="tx1"/>
                </a:solidFill>
                <a:latin typeface="+mn-lt"/>
              </a:rPr>
              <a:t>3. Experimental setup and simulation details</a:t>
            </a:r>
            <a:endParaRPr kumimoji="0" lang="en-150" sz="4000" b="1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sym typeface="Times Roman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99D02B65-7400-E87F-5510-0BC173AD0783}"/>
              </a:ext>
            </a:extLst>
          </p:cNvPr>
          <p:cNvSpPr txBox="1"/>
          <p:nvPr/>
        </p:nvSpPr>
        <p:spPr>
          <a:xfrm>
            <a:off x="3549989" y="29321519"/>
            <a:ext cx="5423824" cy="16927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+mn-lt"/>
              </a:rPr>
              <a:t>The electron energy is arranged to discrete values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sym typeface="Times Roman"/>
              </a:rPr>
              <a:t>The energy gaps are scanned</a:t>
            </a:r>
            <a:endParaRPr kumimoji="0" lang="en-150" sz="28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sym typeface="Times Roman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68FC0913-3DA6-0B9C-6184-A920DFAA38AB}"/>
              </a:ext>
            </a:extLst>
          </p:cNvPr>
          <p:cNvSpPr txBox="1"/>
          <p:nvPr/>
        </p:nvSpPr>
        <p:spPr>
          <a:xfrm>
            <a:off x="2146331" y="19408357"/>
            <a:ext cx="14963859" cy="86177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457200" marR="0" indent="-457200" defTabSz="914400" rtl="0" fontAlgn="auto" latinLnBrk="0" hangingPunct="0">
              <a:spcAft>
                <a:spcPts val="1200"/>
              </a:spcAft>
              <a:buClrTx/>
              <a:buSzTx/>
              <a:buFontTx/>
              <a:buNone/>
              <a:tabLst/>
            </a:pPr>
            <a:r>
              <a:rPr lang="en-US" sz="4000" b="1" dirty="0">
                <a:solidFill>
                  <a:schemeClr val="bg1"/>
                </a:solidFill>
                <a:latin typeface="+mn-lt"/>
              </a:rPr>
              <a:t>4. Comparison of novel optics with established imaging</a:t>
            </a:r>
            <a:endParaRPr kumimoji="0" lang="en-150" sz="40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sym typeface="Times Roman"/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0E72477D-7A02-D9E2-3ADA-C367BBDA70DB}"/>
              </a:ext>
            </a:extLst>
          </p:cNvPr>
          <p:cNvSpPr txBox="1"/>
          <p:nvPr/>
        </p:nvSpPr>
        <p:spPr>
          <a:xfrm rot="16200000">
            <a:off x="6349112" y="23173421"/>
            <a:ext cx="3854598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F58412"/>
                </a:solidFill>
                <a:latin typeface="+mn-lt"/>
                <a:cs typeface="Arial"/>
              </a:rPr>
              <a:t>Finer spectrum features</a:t>
            </a:r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C5767F56-8E5C-AC55-BE66-489245C4C915}"/>
              </a:ext>
            </a:extLst>
          </p:cNvPr>
          <p:cNvCxnSpPr>
            <a:cxnSpLocks/>
          </p:cNvCxnSpPr>
          <p:nvPr/>
        </p:nvCxnSpPr>
        <p:spPr>
          <a:xfrm>
            <a:off x="8507243" y="21887024"/>
            <a:ext cx="0" cy="3032567"/>
          </a:xfrm>
          <a:prstGeom prst="straightConnector1">
            <a:avLst/>
          </a:prstGeom>
          <a:noFill/>
          <a:ln w="76200" cap="flat">
            <a:solidFill>
              <a:srgbClr val="F58412"/>
            </a:solidFill>
            <a:prstDash val="sysDash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52" name="TextBox 151">
            <a:extLst>
              <a:ext uri="{FF2B5EF4-FFF2-40B4-BE49-F238E27FC236}">
                <a16:creationId xmlns:a16="http://schemas.microsoft.com/office/drawing/2014/main" id="{0D44457A-7E25-8D64-CCDA-FAFFC7148981}"/>
              </a:ext>
            </a:extLst>
          </p:cNvPr>
          <p:cNvSpPr txBox="1"/>
          <p:nvPr/>
        </p:nvSpPr>
        <p:spPr>
          <a:xfrm>
            <a:off x="9314699" y="29321519"/>
            <a:ext cx="5242081" cy="67710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sym typeface="Times Roman"/>
              </a:rPr>
              <a:t>Divergence dominated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74C02961-DF7E-E7D0-D6DC-9E862F5FDA7F}"/>
              </a:ext>
            </a:extLst>
          </p:cNvPr>
          <p:cNvSpPr txBox="1"/>
          <p:nvPr/>
        </p:nvSpPr>
        <p:spPr>
          <a:xfrm>
            <a:off x="15081973" y="29321519"/>
            <a:ext cx="5360957" cy="153888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+mn-lt"/>
              </a:rPr>
              <a:t>Suitable for single-shot emittance, multi-shot spectrum measurement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EC9CC0AF-16AE-1FC4-53A5-2C553CECDA65}"/>
              </a:ext>
            </a:extLst>
          </p:cNvPr>
          <p:cNvSpPr txBox="1"/>
          <p:nvPr/>
        </p:nvSpPr>
        <p:spPr>
          <a:xfrm>
            <a:off x="20846684" y="29321519"/>
            <a:ext cx="5239515" cy="153888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+mn-lt"/>
              </a:rPr>
              <a:t>Suitable for single-shot, high-resolution, broad-band spectrum measurement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D1A958D5-1146-047C-556E-76B3164E82EC}"/>
              </a:ext>
            </a:extLst>
          </p:cNvPr>
          <p:cNvSpPr/>
          <p:nvPr/>
        </p:nvSpPr>
        <p:spPr>
          <a:xfrm>
            <a:off x="17522191" y="31346603"/>
            <a:ext cx="10787528" cy="6559379"/>
          </a:xfrm>
          <a:prstGeom prst="rect">
            <a:avLst/>
          </a:prstGeom>
          <a:solidFill>
            <a:srgbClr val="4397D3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150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ea typeface="+mj-ea"/>
              <a:cs typeface="+mj-cs"/>
              <a:sym typeface="Times Roman"/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D40DE809-E144-C71F-0A11-3CC653AB89DD}"/>
              </a:ext>
            </a:extLst>
          </p:cNvPr>
          <p:cNvSpPr txBox="1"/>
          <p:nvPr/>
        </p:nvSpPr>
        <p:spPr>
          <a:xfrm>
            <a:off x="17877600" y="32661463"/>
            <a:ext cx="10075067" cy="517064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sym typeface="Times Roman"/>
              </a:rPr>
              <a:t>Simulations show that the nonlinear plasma lens can be used to achromatically </a:t>
            </a:r>
            <a:r>
              <a:rPr kumimoji="0" lang="en-US" sz="2800" b="0" i="0" u="sng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sym typeface="Times Roman"/>
              </a:rPr>
              <a:t>image bunches across a ±10% energy spectrum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+mn-lt"/>
              </a:rPr>
              <a:t>Resolution could be sufficient for plasma-accelerator experiments</a:t>
            </a:r>
          </a:p>
          <a:p>
            <a:pPr marL="457200" indent="-457200">
              <a:spcAft>
                <a:spcPts val="1200"/>
              </a:spcAft>
            </a:pPr>
            <a:endParaRPr lang="en-US" sz="2800" dirty="0">
              <a:solidFill>
                <a:schemeClr val="bg1"/>
              </a:solidFill>
              <a:latin typeface="+mn-lt"/>
            </a:endParaRP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+mn-lt"/>
              </a:rPr>
              <a:t>Planned to start measurement in late 2026 at the Centre for Advanced Laser Application in Germany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+mn-lt"/>
              </a:rPr>
              <a:t>These results pave the way towards achromatic staging for plasma accelerators</a:t>
            </a:r>
            <a:endParaRPr kumimoji="0" lang="en-150" sz="28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sym typeface="Times Roman"/>
            </a:endParaRP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119678FE-5C95-2285-E8B7-FE7A685AB724}"/>
              </a:ext>
            </a:extLst>
          </p:cNvPr>
          <p:cNvSpPr txBox="1"/>
          <p:nvPr/>
        </p:nvSpPr>
        <p:spPr>
          <a:xfrm>
            <a:off x="17712000" y="31575204"/>
            <a:ext cx="9901250" cy="86177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457200" marR="0" indent="-457200" defTabSz="914400" rtl="0" fontAlgn="auto" latinLnBrk="0" hangingPunct="0">
              <a:spcAft>
                <a:spcPts val="1200"/>
              </a:spcAft>
              <a:buClrTx/>
              <a:buSzTx/>
              <a:buFontTx/>
              <a:buNone/>
              <a:tabLst/>
            </a:pPr>
            <a:r>
              <a:rPr lang="en-US" sz="4000" b="1" dirty="0">
                <a:solidFill>
                  <a:schemeClr val="bg1"/>
                </a:solidFill>
                <a:latin typeface="+mn-lt"/>
              </a:rPr>
              <a:t>6</a:t>
            </a:r>
            <a:r>
              <a:rPr kumimoji="0" lang="en-US" sz="40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sym typeface="Times Roman"/>
              </a:rPr>
              <a:t>. Conclusion and Outlook</a:t>
            </a:r>
            <a:endParaRPr kumimoji="0" lang="en-150" sz="40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sym typeface="Times Roman"/>
            </a:endParaRP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BCA663A7-3298-A3AD-0CD4-C806EB95427A}"/>
              </a:ext>
            </a:extLst>
          </p:cNvPr>
          <p:cNvSpPr txBox="1"/>
          <p:nvPr/>
        </p:nvSpPr>
        <p:spPr>
          <a:xfrm>
            <a:off x="21884640" y="39294929"/>
            <a:ext cx="6425078" cy="27084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b">
            <a:spAutoFit/>
          </a:bodyPr>
          <a:lstStyle/>
          <a:p>
            <a:pPr indent="-457200" algn="just">
              <a:spcAft>
                <a:spcPts val="1200"/>
              </a:spcAft>
            </a:pPr>
            <a:r>
              <a:rPr lang="en-US" sz="2000" spc="-30" dirty="0">
                <a:solidFill>
                  <a:schemeClr val="bg1">
                    <a:lumMod val="65000"/>
                  </a:schemeClr>
                </a:solidFill>
                <a:latin typeface="+mn-lt"/>
                <a:cs typeface="Arial"/>
              </a:rPr>
              <a:t>The project is funded by the European Research Council (project SPARTA, ERC Grant Agreement No. 101116161). We acknowledge Sigma2 - the National Infrastructure for High- Performance Computing and Data Storage in Norway for awarding this project access to the LUMI supercomputer, owned by the </a:t>
            </a:r>
            <a:r>
              <a:rPr lang="en-US" sz="2000" spc="-30" dirty="0" err="1">
                <a:solidFill>
                  <a:schemeClr val="bg1">
                    <a:lumMod val="65000"/>
                  </a:schemeClr>
                </a:solidFill>
                <a:latin typeface="+mn-lt"/>
                <a:cs typeface="Arial"/>
              </a:rPr>
              <a:t>EuroHPC</a:t>
            </a:r>
            <a:r>
              <a:rPr lang="en-US" sz="2000" spc="-30" dirty="0">
                <a:solidFill>
                  <a:schemeClr val="bg1">
                    <a:lumMod val="65000"/>
                  </a:schemeClr>
                </a:solidFill>
                <a:latin typeface="+mn-lt"/>
                <a:cs typeface="Arial"/>
              </a:rPr>
              <a:t> Joint Undertaking, hosted by CSC (Finland) and the LUMI consortium.</a:t>
            </a:r>
            <a:endParaRPr lang="en-150" sz="2000" spc="-30" dirty="0">
              <a:solidFill>
                <a:schemeClr val="bg1">
                  <a:lumMod val="65000"/>
                </a:schemeClr>
              </a:solidFill>
              <a:latin typeface="+mn-lt"/>
              <a:cs typeface="Arial"/>
            </a:endParaRPr>
          </a:p>
        </p:txBody>
      </p:sp>
      <p:grpSp>
        <p:nvGrpSpPr>
          <p:cNvPr id="216" name="Group 215">
            <a:extLst>
              <a:ext uri="{FF2B5EF4-FFF2-40B4-BE49-F238E27FC236}">
                <a16:creationId xmlns:a16="http://schemas.microsoft.com/office/drawing/2014/main" id="{2AECEC5E-A82E-0AFB-0FD5-B43322349DB4}"/>
              </a:ext>
            </a:extLst>
          </p:cNvPr>
          <p:cNvGrpSpPr/>
          <p:nvPr/>
        </p:nvGrpSpPr>
        <p:grpSpPr>
          <a:xfrm>
            <a:off x="1954381" y="4403002"/>
            <a:ext cx="17969020" cy="2188274"/>
            <a:chOff x="1954381" y="4445734"/>
            <a:chExt cx="17969020" cy="2188274"/>
          </a:xfrm>
        </p:grpSpPr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FB022815-1D8E-FAD4-7F23-D182E5E5B905}"/>
                </a:ext>
              </a:extLst>
            </p:cNvPr>
            <p:cNvSpPr txBox="1"/>
            <p:nvPr/>
          </p:nvSpPr>
          <p:spPr>
            <a:xfrm>
              <a:off x="1954381" y="4445734"/>
              <a:ext cx="17969020" cy="9233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457200" marR="0" indent="-457200" defTabSz="914400" rtl="0" fontAlgn="auto" latinLnBrk="0" hangingPunct="0">
                <a:spcAft>
                  <a:spcPts val="1200"/>
                </a:spcAft>
                <a:buClrTx/>
                <a:buSzTx/>
                <a:buFontTx/>
                <a:buNone/>
                <a:tabLst/>
              </a:pPr>
              <a:r>
                <a:rPr lang="nb-NO" sz="4400" b="1" i="0" u="sng" strike="noStrike" baseline="0" dirty="0">
                  <a:solidFill>
                    <a:schemeClr val="bg1"/>
                  </a:solidFill>
                  <a:latin typeface="+mn-lt"/>
                </a:rPr>
                <a:t>F. Peña</a:t>
              </a:r>
              <a:r>
                <a:rPr lang="nb-NO" sz="4400" b="1" i="0" strike="noStrike" baseline="0" dirty="0">
                  <a:solidFill>
                    <a:schemeClr val="bg1"/>
                  </a:solidFill>
                  <a:latin typeface="+mn-lt"/>
                </a:rPr>
                <a:t>*</a:t>
              </a:r>
              <a:r>
                <a:rPr lang="nb-NO" sz="4400" b="0" i="0" u="none" strike="noStrike" baseline="30000" dirty="0">
                  <a:solidFill>
                    <a:schemeClr val="bg1"/>
                  </a:solidFill>
                  <a:latin typeface="+mn-lt"/>
                </a:rPr>
                <a:t>1</a:t>
              </a:r>
              <a:r>
                <a:rPr lang="nb-NO" sz="4400" b="0" i="0" u="none" strike="noStrike" baseline="0" dirty="0">
                  <a:solidFill>
                    <a:schemeClr val="bg1"/>
                  </a:solidFill>
                  <a:latin typeface="+mn-lt"/>
                </a:rPr>
                <a:t>, E. Adli, P. Drobniak, D. Kalvik, K. N. Sjobak, C. A. Lindstrøm</a:t>
              </a:r>
              <a:endParaRPr kumimoji="0" lang="en-150" sz="4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sym typeface="Times Roman"/>
              </a:endParaRPr>
            </a:p>
          </p:txBody>
        </p: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9A2722D2-9E52-7034-D011-F92D83C793E6}"/>
                </a:ext>
              </a:extLst>
            </p:cNvPr>
            <p:cNvSpPr txBox="1"/>
            <p:nvPr/>
          </p:nvSpPr>
          <p:spPr>
            <a:xfrm>
              <a:off x="1954381" y="5372126"/>
              <a:ext cx="10766728" cy="12618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457200" marR="0" indent="-457200" defTabSz="914400" rtl="0" fontAlgn="auto" latinLnBrk="0" hangingPunct="0">
                <a:spcAft>
                  <a:spcPts val="1200"/>
                </a:spcAft>
                <a:buClrTx/>
                <a:buSzTx/>
                <a:buFontTx/>
                <a:buNone/>
                <a:tabLst/>
              </a:pPr>
              <a:r>
                <a:rPr lang="en-US" sz="2800" b="0" i="0" u="none" strike="noStrike" baseline="0" dirty="0">
                  <a:solidFill>
                    <a:schemeClr val="bg1"/>
                  </a:solidFill>
                  <a:latin typeface="+mn-lt"/>
                </a:rPr>
                <a:t>Department of Physics, University of Oslo, Oslo, Norway</a:t>
              </a:r>
            </a:p>
            <a:p>
              <a:pPr marL="457200" marR="0" indent="-457200" defTabSz="914400" rtl="0" fontAlgn="auto" latinLnBrk="0" hangingPunct="0">
                <a:spcAft>
                  <a:spcPts val="1200"/>
                </a:spcAft>
                <a:buClrTx/>
                <a:buSzTx/>
                <a:buFontTx/>
                <a:buNone/>
                <a:tabLst/>
              </a:pPr>
              <a:r>
                <a:rPr kumimoji="0" lang="de-DE" sz="2800" b="0" i="0" u="none" strike="noStrike" cap="none" spc="0" normalizeH="0" baseline="3000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latin typeface="+mn-lt"/>
                  <a:sym typeface="Times Roman"/>
                </a:rPr>
                <a:t>1</a:t>
              </a:r>
              <a:r>
                <a:rPr kumimoji="0" lang="de-DE" sz="2800" b="0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latin typeface="+mn-lt"/>
                  <a:sym typeface="Times Roman"/>
                </a:rPr>
                <a:t>also at </a:t>
              </a:r>
              <a:r>
                <a:rPr kumimoji="0" lang="en-US" sz="2800" b="0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latin typeface="+mn-lt"/>
                  <a:sym typeface="Times Roman"/>
                </a:rPr>
                <a:t>Ludwig Maximilian University of Munich</a:t>
              </a:r>
              <a:r>
                <a:rPr kumimoji="0" lang="de-DE" sz="2800" b="0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latin typeface="+mn-lt"/>
                  <a:sym typeface="Times Roman"/>
                </a:rPr>
                <a:t>, Munich, Germany</a:t>
              </a:r>
              <a:endParaRPr kumimoji="0" lang="en-150" sz="2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sym typeface="Times Roman"/>
              </a:endParaRPr>
            </a:p>
          </p:txBody>
        </p:sp>
      </p:grpSp>
      <p:sp>
        <p:nvSpPr>
          <p:cNvPr id="184" name="TextBox 183">
            <a:extLst>
              <a:ext uri="{FF2B5EF4-FFF2-40B4-BE49-F238E27FC236}">
                <a16:creationId xmlns:a16="http://schemas.microsoft.com/office/drawing/2014/main" id="{EE5D3505-8236-9B7F-AFD8-66D69B45C772}"/>
              </a:ext>
            </a:extLst>
          </p:cNvPr>
          <p:cNvSpPr txBox="1"/>
          <p:nvPr/>
        </p:nvSpPr>
        <p:spPr>
          <a:xfrm>
            <a:off x="9429826" y="25812608"/>
            <a:ext cx="5196837" cy="830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F58412"/>
                </a:solidFill>
                <a:latin typeface="+mn-lt"/>
                <a:cs typeface="Arial"/>
              </a:rPr>
              <a:t>No features visible</a:t>
            </a:r>
            <a:br>
              <a:rPr lang="en-US" sz="2400" b="1" dirty="0">
                <a:solidFill>
                  <a:srgbClr val="F58412"/>
                </a:solidFill>
                <a:latin typeface="+mn-lt"/>
                <a:cs typeface="Arial"/>
              </a:rPr>
            </a:br>
            <a:r>
              <a:rPr lang="en-US" sz="2400" b="1" dirty="0">
                <a:solidFill>
                  <a:srgbClr val="F58412"/>
                </a:solidFill>
                <a:latin typeface="+mn-lt"/>
                <a:cs typeface="Arial"/>
              </a:rPr>
              <a:t>Larger apparent energy spread</a:t>
            </a:r>
          </a:p>
        </p:txBody>
      </p: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FD4E6D95-CDE6-3A05-C36F-017794409BDE}"/>
              </a:ext>
            </a:extLst>
          </p:cNvPr>
          <p:cNvCxnSpPr>
            <a:cxnSpLocks/>
          </p:cNvCxnSpPr>
          <p:nvPr/>
        </p:nvCxnSpPr>
        <p:spPr>
          <a:xfrm>
            <a:off x="16184071" y="26242704"/>
            <a:ext cx="1265134" cy="979922"/>
          </a:xfrm>
          <a:prstGeom prst="straightConnector1">
            <a:avLst/>
          </a:prstGeom>
          <a:noFill/>
          <a:ln w="76200" cap="flat">
            <a:solidFill>
              <a:srgbClr val="F58412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90" name="TextBox 189">
            <a:extLst>
              <a:ext uri="{FF2B5EF4-FFF2-40B4-BE49-F238E27FC236}">
                <a16:creationId xmlns:a16="http://schemas.microsoft.com/office/drawing/2014/main" id="{5F7B1A74-A331-20EF-241D-C9E5EC94D23D}"/>
              </a:ext>
            </a:extLst>
          </p:cNvPr>
          <p:cNvSpPr txBox="1"/>
          <p:nvPr/>
        </p:nvSpPr>
        <p:spPr>
          <a:xfrm>
            <a:off x="14831568" y="25812608"/>
            <a:ext cx="5676631" cy="830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F58412"/>
                </a:solidFill>
                <a:latin typeface="+mn-lt"/>
                <a:cs typeface="Arial"/>
              </a:rPr>
              <a:t>Features near imaged energy, blurred otherwise</a:t>
            </a:r>
          </a:p>
        </p:txBody>
      </p: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416D0595-D66E-DC99-D03B-C26B5E92D108}"/>
              </a:ext>
            </a:extLst>
          </p:cNvPr>
          <p:cNvCxnSpPr>
            <a:cxnSpLocks/>
          </p:cNvCxnSpPr>
          <p:nvPr/>
        </p:nvCxnSpPr>
        <p:spPr>
          <a:xfrm flipH="1">
            <a:off x="18745129" y="26276465"/>
            <a:ext cx="625418" cy="812635"/>
          </a:xfrm>
          <a:prstGeom prst="straightConnector1">
            <a:avLst/>
          </a:prstGeom>
          <a:noFill/>
          <a:ln w="76200" cap="flat">
            <a:solidFill>
              <a:srgbClr val="F58412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F59C2552-7CA5-FE37-40B5-BA38740B8E8C}"/>
              </a:ext>
            </a:extLst>
          </p:cNvPr>
          <p:cNvCxnSpPr>
            <a:cxnSpLocks/>
          </p:cNvCxnSpPr>
          <p:nvPr/>
        </p:nvCxnSpPr>
        <p:spPr>
          <a:xfrm flipV="1">
            <a:off x="16184071" y="25519817"/>
            <a:ext cx="1408419" cy="378501"/>
          </a:xfrm>
          <a:prstGeom prst="straightConnector1">
            <a:avLst/>
          </a:prstGeom>
          <a:noFill/>
          <a:ln w="76200" cap="flat">
            <a:solidFill>
              <a:srgbClr val="F58412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2E18329C-F431-6AEF-C0A7-7F6889D1FBFE}"/>
              </a:ext>
            </a:extLst>
          </p:cNvPr>
          <p:cNvCxnSpPr>
            <a:cxnSpLocks/>
          </p:cNvCxnSpPr>
          <p:nvPr/>
        </p:nvCxnSpPr>
        <p:spPr>
          <a:xfrm flipH="1" flipV="1">
            <a:off x="18745129" y="25153253"/>
            <a:ext cx="625418" cy="659355"/>
          </a:xfrm>
          <a:prstGeom prst="straightConnector1">
            <a:avLst/>
          </a:prstGeom>
          <a:noFill/>
          <a:ln w="76200" cap="flat">
            <a:solidFill>
              <a:srgbClr val="F58412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07" name="TextBox 206">
            <a:extLst>
              <a:ext uri="{FF2B5EF4-FFF2-40B4-BE49-F238E27FC236}">
                <a16:creationId xmlns:a16="http://schemas.microsoft.com/office/drawing/2014/main" id="{2F61C852-F75C-6236-150B-6783311371B1}"/>
              </a:ext>
            </a:extLst>
          </p:cNvPr>
          <p:cNvSpPr txBox="1"/>
          <p:nvPr/>
        </p:nvSpPr>
        <p:spPr>
          <a:xfrm>
            <a:off x="20702019" y="25992886"/>
            <a:ext cx="5196833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F58412"/>
                </a:solidFill>
                <a:latin typeface="+mn-lt"/>
                <a:cs typeface="Arial"/>
              </a:rPr>
              <a:t>Features throughout the spectrum</a:t>
            </a: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F3EC12A9-FBA4-D993-6E24-751B84CB2EEE}"/>
              </a:ext>
            </a:extLst>
          </p:cNvPr>
          <p:cNvGrpSpPr/>
          <p:nvPr/>
        </p:nvGrpSpPr>
        <p:grpSpPr>
          <a:xfrm>
            <a:off x="22369689" y="26464113"/>
            <a:ext cx="1861492" cy="504000"/>
            <a:chOff x="22448921" y="26504753"/>
            <a:chExt cx="1861492" cy="504000"/>
          </a:xfrm>
          <a:effectLst/>
        </p:grpSpPr>
        <p:cxnSp>
          <p:nvCxnSpPr>
            <p:cNvPr id="206" name="Straight Arrow Connector 205">
              <a:extLst>
                <a:ext uri="{FF2B5EF4-FFF2-40B4-BE49-F238E27FC236}">
                  <a16:creationId xmlns:a16="http://schemas.microsoft.com/office/drawing/2014/main" id="{0FDDEEB5-2333-D242-138E-D4F7420BE1F1}"/>
                </a:ext>
              </a:extLst>
            </p:cNvPr>
            <p:cNvCxnSpPr>
              <a:cxnSpLocks/>
            </p:cNvCxnSpPr>
            <p:nvPr/>
          </p:nvCxnSpPr>
          <p:spPr>
            <a:xfrm>
              <a:off x="22448921" y="26504753"/>
              <a:ext cx="1" cy="504000"/>
            </a:xfrm>
            <a:prstGeom prst="straightConnector1">
              <a:avLst/>
            </a:prstGeom>
            <a:noFill/>
            <a:ln w="76200" cap="flat">
              <a:solidFill>
                <a:srgbClr val="F58412"/>
              </a:solidFill>
              <a:prstDash val="solid"/>
              <a:round/>
              <a:tailEnd type="triangle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25" name="Straight Arrow Connector 224">
              <a:extLst>
                <a:ext uri="{FF2B5EF4-FFF2-40B4-BE49-F238E27FC236}">
                  <a16:creationId xmlns:a16="http://schemas.microsoft.com/office/drawing/2014/main" id="{1248B6C8-01F2-0EB4-80EC-B2AB4D37393E}"/>
                </a:ext>
              </a:extLst>
            </p:cNvPr>
            <p:cNvCxnSpPr>
              <a:cxnSpLocks/>
            </p:cNvCxnSpPr>
            <p:nvPr/>
          </p:nvCxnSpPr>
          <p:spPr>
            <a:xfrm>
              <a:off x="24310412" y="26504753"/>
              <a:ext cx="1" cy="504000"/>
            </a:xfrm>
            <a:prstGeom prst="straightConnector1">
              <a:avLst/>
            </a:prstGeom>
            <a:noFill/>
            <a:ln w="76200" cap="flat">
              <a:solidFill>
                <a:srgbClr val="F58412"/>
              </a:solidFill>
              <a:prstDash val="solid"/>
              <a:round/>
              <a:tailEnd type="triangle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26" name="Straight Arrow Connector 225">
              <a:extLst>
                <a:ext uri="{FF2B5EF4-FFF2-40B4-BE49-F238E27FC236}">
                  <a16:creationId xmlns:a16="http://schemas.microsoft.com/office/drawing/2014/main" id="{EC929BE6-716A-0CC9-78A9-628733657D2C}"/>
                </a:ext>
              </a:extLst>
            </p:cNvPr>
            <p:cNvCxnSpPr>
              <a:cxnSpLocks/>
            </p:cNvCxnSpPr>
            <p:nvPr/>
          </p:nvCxnSpPr>
          <p:spPr>
            <a:xfrm>
              <a:off x="23370941" y="26504753"/>
              <a:ext cx="1" cy="504000"/>
            </a:xfrm>
            <a:prstGeom prst="straightConnector1">
              <a:avLst/>
            </a:prstGeom>
            <a:noFill/>
            <a:ln w="76200" cap="flat">
              <a:solidFill>
                <a:srgbClr val="F58412"/>
              </a:solidFill>
              <a:prstDash val="solid"/>
              <a:round/>
              <a:tailEnd type="triangle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4EF81374-9003-8E9F-0A39-83F0D2870EF1}"/>
              </a:ext>
            </a:extLst>
          </p:cNvPr>
          <p:cNvGrpSpPr/>
          <p:nvPr/>
        </p:nvGrpSpPr>
        <p:grpSpPr>
          <a:xfrm>
            <a:off x="22369690" y="25158924"/>
            <a:ext cx="1861491" cy="824400"/>
            <a:chOff x="22448921" y="25199564"/>
            <a:chExt cx="1861491" cy="824400"/>
          </a:xfrm>
          <a:effectLst/>
        </p:grpSpPr>
        <p:cxnSp>
          <p:nvCxnSpPr>
            <p:cNvPr id="227" name="Straight Arrow Connector 226">
              <a:extLst>
                <a:ext uri="{FF2B5EF4-FFF2-40B4-BE49-F238E27FC236}">
                  <a16:creationId xmlns:a16="http://schemas.microsoft.com/office/drawing/2014/main" id="{A6F16F47-DC18-A772-FF33-CFBC8E1F7C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310412" y="25199564"/>
              <a:ext cx="0" cy="823364"/>
            </a:xfrm>
            <a:prstGeom prst="straightConnector1">
              <a:avLst/>
            </a:prstGeom>
            <a:noFill/>
            <a:ln w="76200" cap="flat">
              <a:solidFill>
                <a:srgbClr val="F58412"/>
              </a:solidFill>
              <a:prstDash val="solid"/>
              <a:round/>
              <a:tailEnd type="triangle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29" name="Straight Arrow Connector 228">
              <a:extLst>
                <a:ext uri="{FF2B5EF4-FFF2-40B4-BE49-F238E27FC236}">
                  <a16:creationId xmlns:a16="http://schemas.microsoft.com/office/drawing/2014/main" id="{6FECBD6A-8B53-17B5-AE59-245BEE167E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70941" y="25199564"/>
              <a:ext cx="0" cy="823364"/>
            </a:xfrm>
            <a:prstGeom prst="straightConnector1">
              <a:avLst/>
            </a:prstGeom>
            <a:noFill/>
            <a:ln w="76200" cap="flat">
              <a:solidFill>
                <a:srgbClr val="F58412"/>
              </a:solidFill>
              <a:prstDash val="solid"/>
              <a:round/>
              <a:tailEnd type="triangle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30" name="Straight Arrow Connector 229">
              <a:extLst>
                <a:ext uri="{FF2B5EF4-FFF2-40B4-BE49-F238E27FC236}">
                  <a16:creationId xmlns:a16="http://schemas.microsoft.com/office/drawing/2014/main" id="{8EF790DE-70A8-E055-1B83-C16E0D5D54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448921" y="25199564"/>
              <a:ext cx="0" cy="824400"/>
            </a:xfrm>
            <a:prstGeom prst="straightConnector1">
              <a:avLst/>
            </a:prstGeom>
            <a:noFill/>
            <a:ln w="76200" cap="flat">
              <a:solidFill>
                <a:srgbClr val="F58412"/>
              </a:solidFill>
              <a:prstDash val="solid"/>
              <a:round/>
              <a:tailEnd type="triangle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56C34487-01D4-574D-8AA5-4CA14ABC2479}"/>
              </a:ext>
            </a:extLst>
          </p:cNvPr>
          <p:cNvSpPr/>
          <p:nvPr/>
        </p:nvSpPr>
        <p:spPr>
          <a:xfrm>
            <a:off x="1954380" y="31350618"/>
            <a:ext cx="15343020" cy="6559511"/>
          </a:xfrm>
          <a:prstGeom prst="rect">
            <a:avLst/>
          </a:prstGeom>
          <a:solidFill>
            <a:srgbClr val="34A836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150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ea typeface="+mj-ea"/>
              <a:cs typeface="+mj-cs"/>
              <a:sym typeface="Times Roman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8DCE756-5B6C-CFD7-4248-8A8D43E1C87D}"/>
              </a:ext>
            </a:extLst>
          </p:cNvPr>
          <p:cNvSpPr txBox="1"/>
          <p:nvPr/>
        </p:nvSpPr>
        <p:spPr>
          <a:xfrm>
            <a:off x="2311433" y="32661463"/>
            <a:ext cx="6527768" cy="4585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sym typeface="Times Roman"/>
              </a:rPr>
              <a:t>Characteristic shape induced by achromatic imaging system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+mn-lt"/>
              </a:rPr>
              <a:t>With these simulation parameters, the resolution limit is 0.3% rms</a:t>
            </a:r>
          </a:p>
          <a:p>
            <a:pPr marL="457200" indent="-457200">
              <a:spcAft>
                <a:spcPts val="1200"/>
              </a:spcAft>
            </a:pPr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sym typeface="Times Roman"/>
              </a:rPr>
              <a:t>	</a:t>
            </a:r>
            <a:r>
              <a:rPr lang="en-150" sz="2800" dirty="0">
                <a:solidFill>
                  <a:schemeClr val="bg1"/>
                </a:solidFill>
                <a:latin typeface="+mn-lt"/>
              </a:rPr>
              <a:t> → </a:t>
            </a:r>
            <a:r>
              <a:rPr lang="en-US" sz="2800" dirty="0">
                <a:solidFill>
                  <a:schemeClr val="bg1"/>
                </a:solidFill>
                <a:latin typeface="+mn-lt"/>
              </a:rPr>
              <a:t>sufficient for single-stage 	 plasma accelerators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sym typeface="Times Roman"/>
              </a:rPr>
              <a:t>In principle, measurements can be de-convolved with the point spread function to reach higher resolution</a:t>
            </a:r>
            <a:endParaRPr kumimoji="0" lang="en-150" sz="28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sym typeface="Times Roman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0A62926-89FA-C393-DB4C-B3934940BB67}"/>
              </a:ext>
            </a:extLst>
          </p:cNvPr>
          <p:cNvSpPr txBox="1"/>
          <p:nvPr/>
        </p:nvSpPr>
        <p:spPr>
          <a:xfrm>
            <a:off x="2146331" y="31579218"/>
            <a:ext cx="11537826" cy="86177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457200" marR="0" indent="-457200" defTabSz="914400" rtl="0" fontAlgn="auto" latinLnBrk="0" hangingPunct="0">
              <a:spcAft>
                <a:spcPts val="1200"/>
              </a:spcAft>
              <a:buClrTx/>
              <a:buSzTx/>
              <a:buFontTx/>
              <a:buNone/>
              <a:tabLst/>
            </a:pPr>
            <a:r>
              <a:rPr kumimoji="0" lang="en-US" sz="40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sym typeface="Times Roman"/>
              </a:rPr>
              <a:t>5. Point spread function</a:t>
            </a:r>
            <a:endParaRPr kumimoji="0" lang="en-150" sz="40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sym typeface="Times Roman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4035E0A-4100-B6D8-C39E-6983D6AF5481}"/>
              </a:ext>
            </a:extLst>
          </p:cNvPr>
          <p:cNvSpPr txBox="1"/>
          <p:nvPr/>
        </p:nvSpPr>
        <p:spPr>
          <a:xfrm>
            <a:off x="10025081" y="31683881"/>
            <a:ext cx="6158990" cy="67710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457200" indent="-457200" algn="ctr">
              <a:spcAft>
                <a:spcPts val="1200"/>
              </a:spcAft>
            </a:pPr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sym typeface="Times Roman"/>
              </a:rPr>
              <a:t>Zoomed-in image of beamlet</a:t>
            </a:r>
            <a:endParaRPr kumimoji="0" lang="en-150" sz="28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sym typeface="Times Roman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32D9284-50D2-3E4D-85D2-0FAD193D18EE}"/>
              </a:ext>
            </a:extLst>
          </p:cNvPr>
          <p:cNvGrpSpPr/>
          <p:nvPr/>
        </p:nvGrpSpPr>
        <p:grpSpPr>
          <a:xfrm>
            <a:off x="10091173" y="26768203"/>
            <a:ext cx="3844283" cy="258746"/>
            <a:chOff x="11127676" y="26613237"/>
            <a:chExt cx="1519659" cy="258746"/>
          </a:xfrm>
          <a:effectLst/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0243318-E74F-D4FF-002A-9C8DFADCBB27}"/>
                </a:ext>
              </a:extLst>
            </p:cNvPr>
            <p:cNvCxnSpPr>
              <a:cxnSpLocks/>
            </p:cNvCxnSpPr>
            <p:nvPr/>
          </p:nvCxnSpPr>
          <p:spPr>
            <a:xfrm>
              <a:off x="11146726" y="26742610"/>
              <a:ext cx="1481559" cy="0"/>
            </a:xfrm>
            <a:prstGeom prst="line">
              <a:avLst/>
            </a:prstGeom>
            <a:noFill/>
            <a:ln w="76200" cap="flat">
              <a:solidFill>
                <a:srgbClr val="F58412"/>
              </a:solidFill>
              <a:prstDash val="sysDash"/>
              <a:round/>
              <a:headEnd type="triangle" w="med" len="med"/>
              <a:tailEnd type="triangle" w="med" len="med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8586073C-8EDB-B919-A739-5D6157F77A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127676" y="26613237"/>
              <a:ext cx="0" cy="258746"/>
            </a:xfrm>
            <a:prstGeom prst="line">
              <a:avLst/>
            </a:prstGeom>
            <a:noFill/>
            <a:ln w="76200" cap="flat">
              <a:solidFill>
                <a:srgbClr val="F5841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9046435-9E37-EC50-4FE7-6EA4C91613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647335" y="26613237"/>
              <a:ext cx="0" cy="258746"/>
            </a:xfrm>
            <a:prstGeom prst="line">
              <a:avLst/>
            </a:prstGeom>
            <a:noFill/>
            <a:ln w="76200" cap="flat">
              <a:solidFill>
                <a:srgbClr val="F5841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pic>
        <p:nvPicPr>
          <p:cNvPr id="47" name="Picture 46" descr="A logo with text on it&#10;&#10;AI-generated content may be incorrect.">
            <a:extLst>
              <a:ext uri="{FF2B5EF4-FFF2-40B4-BE49-F238E27FC236}">
                <a16:creationId xmlns:a16="http://schemas.microsoft.com/office/drawing/2014/main" id="{D42B7434-77C7-C214-FE1D-693DCEF72D34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19300" t="32368" r="19300" b="32088"/>
          <a:stretch/>
        </p:blipFill>
        <p:spPr>
          <a:xfrm>
            <a:off x="20351317" y="4777139"/>
            <a:ext cx="4286248" cy="1440000"/>
          </a:xfrm>
          <a:prstGeom prst="rect">
            <a:avLst/>
          </a:prstGeom>
        </p:spPr>
      </p:pic>
      <p:pic>
        <p:nvPicPr>
          <p:cNvPr id="48" name="Picture 47" descr="A black and white logo&#10;&#10;AI-generated content may be incorrect.">
            <a:extLst>
              <a:ext uri="{FF2B5EF4-FFF2-40B4-BE49-F238E27FC236}">
                <a16:creationId xmlns:a16="http://schemas.microsoft.com/office/drawing/2014/main" id="{39D9EE9D-CDFC-4690-A25D-68B63AFE9A4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276728" y="4777139"/>
            <a:ext cx="3038824" cy="1440000"/>
          </a:xfrm>
          <a:prstGeom prst="rect">
            <a:avLst/>
          </a:prstGeom>
        </p:spPr>
      </p:pic>
      <p:pic>
        <p:nvPicPr>
          <p:cNvPr id="50" name="Picture 49" descr="A blue helmet with a mohawk&#10;&#10;AI-generated content may be incorrect.">
            <a:extLst>
              <a:ext uri="{FF2B5EF4-FFF2-40B4-BE49-F238E27FC236}">
                <a16:creationId xmlns:a16="http://schemas.microsoft.com/office/drawing/2014/main" id="{BDE8DEB2-CF5C-6CED-8BB5-1C2E5540ADC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860823" y="1428702"/>
            <a:ext cx="2448896" cy="2448896"/>
          </a:xfrm>
          <a:prstGeom prst="rect">
            <a:avLst/>
          </a:prstGeom>
        </p:spPr>
      </p:pic>
      <p:pic>
        <p:nvPicPr>
          <p:cNvPr id="52" name="Picture 51" descr="A logo with orange dots&#10;&#10;AI-generated content may be incorrect.">
            <a:extLst>
              <a:ext uri="{FF2B5EF4-FFF2-40B4-BE49-F238E27FC236}">
                <a16:creationId xmlns:a16="http://schemas.microsoft.com/office/drawing/2014/main" id="{1FB99DAA-45E8-0113-BDB4-B6F835F3980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838782" y="39423904"/>
            <a:ext cx="2439406" cy="2357821"/>
          </a:xfrm>
          <a:prstGeom prst="rect">
            <a:avLst/>
          </a:prstGeom>
        </p:spPr>
      </p:pic>
      <p:grpSp>
        <p:nvGrpSpPr>
          <p:cNvPr id="215" name="Group 214">
            <a:extLst>
              <a:ext uri="{FF2B5EF4-FFF2-40B4-BE49-F238E27FC236}">
                <a16:creationId xmlns:a16="http://schemas.microsoft.com/office/drawing/2014/main" id="{939707D1-D450-CAF9-3C29-7444C1300BE7}"/>
              </a:ext>
            </a:extLst>
          </p:cNvPr>
          <p:cNvGrpSpPr/>
          <p:nvPr/>
        </p:nvGrpSpPr>
        <p:grpSpPr>
          <a:xfrm>
            <a:off x="1954381" y="4260927"/>
            <a:ext cx="26355338" cy="2472424"/>
            <a:chOff x="1954381" y="4260927"/>
            <a:chExt cx="26355338" cy="2472424"/>
          </a:xfrm>
        </p:grpSpPr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3CD0A733-EEB2-3EEB-F5C3-7ED141C06804}"/>
                </a:ext>
              </a:extLst>
            </p:cNvPr>
            <p:cNvCxnSpPr>
              <a:cxnSpLocks/>
            </p:cNvCxnSpPr>
            <p:nvPr/>
          </p:nvCxnSpPr>
          <p:spPr>
            <a:xfrm>
              <a:off x="1954381" y="6733351"/>
              <a:ext cx="26355338" cy="0"/>
            </a:xfrm>
            <a:prstGeom prst="line">
              <a:avLst/>
            </a:prstGeom>
            <a:noFill/>
            <a:ln w="57150" cap="flat">
              <a:solidFill>
                <a:schemeClr val="bg1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D023351E-3268-B52F-A63E-A52DDA0B26BC}"/>
                </a:ext>
              </a:extLst>
            </p:cNvPr>
            <p:cNvCxnSpPr>
              <a:cxnSpLocks/>
            </p:cNvCxnSpPr>
            <p:nvPr/>
          </p:nvCxnSpPr>
          <p:spPr>
            <a:xfrm>
              <a:off x="1954381" y="4260927"/>
              <a:ext cx="26355338" cy="0"/>
            </a:xfrm>
            <a:prstGeom prst="line">
              <a:avLst/>
            </a:prstGeom>
            <a:noFill/>
            <a:ln w="57150" cap="flat">
              <a:solidFill>
                <a:schemeClr val="bg1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117" name="TextBox 116">
            <a:extLst>
              <a:ext uri="{FF2B5EF4-FFF2-40B4-BE49-F238E27FC236}">
                <a16:creationId xmlns:a16="http://schemas.microsoft.com/office/drawing/2014/main" id="{1A156D5B-68FD-8745-5B85-04FED118C929}"/>
              </a:ext>
            </a:extLst>
          </p:cNvPr>
          <p:cNvSpPr txBox="1"/>
          <p:nvPr/>
        </p:nvSpPr>
        <p:spPr>
          <a:xfrm>
            <a:off x="7687080" y="38630198"/>
            <a:ext cx="5348670" cy="492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457200" marR="0" indent="-457200" algn="l" defTabSz="914400" rtl="0" fontAlgn="auto" latinLnBrk="0" hangingPunct="0"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600" dirty="0">
                <a:solidFill>
                  <a:schemeClr val="bg1">
                    <a:lumMod val="65000"/>
                  </a:schemeClr>
                </a:solidFill>
                <a:latin typeface="+mn-lt"/>
                <a:cs typeface="Arial"/>
              </a:rPr>
              <a:t>Contribution ID: TUPM096</a:t>
            </a:r>
            <a:endParaRPr lang="en-150" sz="2600" dirty="0">
              <a:solidFill>
                <a:schemeClr val="bg1">
                  <a:lumMod val="65000"/>
                </a:schemeClr>
              </a:solidFill>
              <a:latin typeface="+mn-lt"/>
              <a:cs typeface="Arial"/>
            </a:endParaRPr>
          </a:p>
        </p:txBody>
      </p:sp>
      <p:pic>
        <p:nvPicPr>
          <p:cNvPr id="123" name="Picture 122" descr="A graph of energy and energy&#10;&#10;AI-generated content may be incorrect.">
            <a:extLst>
              <a:ext uri="{FF2B5EF4-FFF2-40B4-BE49-F238E27FC236}">
                <a16:creationId xmlns:a16="http://schemas.microsoft.com/office/drawing/2014/main" id="{DE6D1EF9-236C-03FB-4423-36E18819A8B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283403" y="32384077"/>
            <a:ext cx="7642346" cy="5109089"/>
          </a:xfrm>
          <a:prstGeom prst="rect">
            <a:avLst/>
          </a:prstGeom>
        </p:spPr>
      </p:pic>
      <p:sp>
        <p:nvSpPr>
          <p:cNvPr id="127" name="Rectangle 126">
            <a:extLst>
              <a:ext uri="{FF2B5EF4-FFF2-40B4-BE49-F238E27FC236}">
                <a16:creationId xmlns:a16="http://schemas.microsoft.com/office/drawing/2014/main" id="{E8D007A3-DC7F-837D-AF83-351B8D42F845}"/>
              </a:ext>
            </a:extLst>
          </p:cNvPr>
          <p:cNvSpPr/>
          <p:nvPr/>
        </p:nvSpPr>
        <p:spPr>
          <a:xfrm>
            <a:off x="4975860" y="27266264"/>
            <a:ext cx="2802255" cy="428626"/>
          </a:xfrm>
          <a:prstGeom prst="rect">
            <a:avLst/>
          </a:prstGeom>
          <a:noFill/>
          <a:ln w="76200" cap="flat">
            <a:solidFill>
              <a:srgbClr val="F58412"/>
            </a:solidFill>
            <a:prstDash val="sysDash"/>
            <a:round/>
            <a:headEnd type="none" w="med" len="med"/>
            <a:tailEnd type="none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150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Times Roman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46E36DC7-3707-CFB1-E8AA-8975791188D3}"/>
              </a:ext>
            </a:extLst>
          </p:cNvPr>
          <p:cNvSpPr/>
          <p:nvPr/>
        </p:nvSpPr>
        <p:spPr>
          <a:xfrm>
            <a:off x="4957573" y="24572306"/>
            <a:ext cx="2849103" cy="379095"/>
          </a:xfrm>
          <a:prstGeom prst="rect">
            <a:avLst/>
          </a:prstGeom>
          <a:noFill/>
          <a:ln w="76200" cap="flat">
            <a:solidFill>
              <a:srgbClr val="F58412"/>
            </a:solidFill>
            <a:prstDash val="sysDash"/>
            <a:round/>
            <a:headEnd type="none" w="med" len="med"/>
            <a:tailEnd type="none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150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Times Roman"/>
            </a:endParaRPr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A2526766-30E8-F04D-B1D8-A25A0A97A1D4}"/>
              </a:ext>
            </a:extLst>
          </p:cNvPr>
          <p:cNvCxnSpPr>
            <a:cxnSpLocks/>
          </p:cNvCxnSpPr>
          <p:nvPr/>
        </p:nvCxnSpPr>
        <p:spPr>
          <a:xfrm flipH="1" flipV="1">
            <a:off x="4957573" y="24949784"/>
            <a:ext cx="18287" cy="2316480"/>
          </a:xfrm>
          <a:prstGeom prst="straightConnector1">
            <a:avLst/>
          </a:prstGeom>
          <a:noFill/>
          <a:ln w="76200" cap="flat">
            <a:solidFill>
              <a:srgbClr val="F58412"/>
            </a:solidFill>
            <a:prstDash val="sysDash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A1C34376-B3D6-F20A-F3DE-277C57D99E6B}"/>
              </a:ext>
            </a:extLst>
          </p:cNvPr>
          <p:cNvCxnSpPr>
            <a:cxnSpLocks/>
          </p:cNvCxnSpPr>
          <p:nvPr/>
        </p:nvCxnSpPr>
        <p:spPr>
          <a:xfrm flipV="1">
            <a:off x="7778115" y="24949784"/>
            <a:ext cx="19417" cy="2316480"/>
          </a:xfrm>
          <a:prstGeom prst="straightConnector1">
            <a:avLst/>
          </a:prstGeom>
          <a:noFill/>
          <a:ln w="76200" cap="flat">
            <a:solidFill>
              <a:srgbClr val="F58412"/>
            </a:solidFill>
            <a:prstDash val="sysDash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6A0D5EAF-1C67-F403-F6D0-9DAEB22D54F1}"/>
              </a:ext>
            </a:extLst>
          </p:cNvPr>
          <p:cNvCxnSpPr>
            <a:cxnSpLocks/>
          </p:cNvCxnSpPr>
          <p:nvPr/>
        </p:nvCxnSpPr>
        <p:spPr>
          <a:xfrm>
            <a:off x="1954381" y="38395562"/>
            <a:ext cx="26355338" cy="0"/>
          </a:xfrm>
          <a:prstGeom prst="line">
            <a:avLst/>
          </a:prstGeom>
          <a:noFill/>
          <a:ln w="57150" cap="flat">
            <a:solidFill>
              <a:schemeClr val="bg1"/>
            </a:solidFill>
            <a:prstDash val="solid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DDD1B774-5935-9390-85B6-88A3961B1869}"/>
              </a:ext>
            </a:extLst>
          </p:cNvPr>
          <p:cNvGrpSpPr/>
          <p:nvPr/>
        </p:nvGrpSpPr>
        <p:grpSpPr>
          <a:xfrm>
            <a:off x="15136087" y="14041843"/>
            <a:ext cx="12595963" cy="4776651"/>
            <a:chOff x="14292202" y="14044825"/>
            <a:chExt cx="12595963" cy="4776651"/>
          </a:xfrm>
        </p:grpSpPr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EFC634D6-162B-56D2-724B-53EBFDFDA28B}"/>
                </a:ext>
              </a:extLst>
            </p:cNvPr>
            <p:cNvSpPr/>
            <p:nvPr/>
          </p:nvSpPr>
          <p:spPr>
            <a:xfrm>
              <a:off x="14292202" y="14044825"/>
              <a:ext cx="12595963" cy="4776651"/>
            </a:xfrm>
            <a:prstGeom prst="rect">
              <a:avLst/>
            </a:prstGeom>
            <a:solidFill>
              <a:schemeClr val="accent3">
                <a:lumOff val="44000"/>
              </a:schemeClr>
            </a:solidFill>
            <a:ln w="25400" cap="flat">
              <a:noFill/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150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Times Roman"/>
              </a:endParaRPr>
            </a:p>
          </p:txBody>
        </p:sp>
        <p:pic>
          <p:nvPicPr>
            <p:cNvPr id="62" name="Picture 61" descr="A white and grey object with a light coming out of it&#10;&#10;AI-generated content may be incorrect.">
              <a:extLst>
                <a:ext uri="{FF2B5EF4-FFF2-40B4-BE49-F238E27FC236}">
                  <a16:creationId xmlns:a16="http://schemas.microsoft.com/office/drawing/2014/main" id="{D5DEA5D2-23AB-4DF4-29C8-A84B995A408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4475812" y="14207129"/>
              <a:ext cx="12228743" cy="4452042"/>
            </a:xfrm>
            <a:prstGeom prst="rect">
              <a:avLst/>
            </a:prstGeom>
          </p:spPr>
        </p:pic>
      </p:grp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C3508723-7CB2-3816-601C-195F664257F6}"/>
              </a:ext>
            </a:extLst>
          </p:cNvPr>
          <p:cNvCxnSpPr>
            <a:cxnSpLocks/>
          </p:cNvCxnSpPr>
          <p:nvPr/>
        </p:nvCxnSpPr>
        <p:spPr>
          <a:xfrm flipH="1">
            <a:off x="25311112" y="16147691"/>
            <a:ext cx="150105" cy="538319"/>
          </a:xfrm>
          <a:prstGeom prst="straightConnector1">
            <a:avLst/>
          </a:prstGeom>
          <a:noFill/>
          <a:ln w="76200" cap="flat">
            <a:solidFill>
              <a:srgbClr val="F58412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D7632466-0D29-33BB-3619-26CE87571CA1}"/>
              </a:ext>
            </a:extLst>
          </p:cNvPr>
          <p:cNvSpPr txBox="1"/>
          <p:nvPr/>
        </p:nvSpPr>
        <p:spPr>
          <a:xfrm>
            <a:off x="24990192" y="15350435"/>
            <a:ext cx="1471814" cy="830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F58412"/>
                </a:solidFill>
                <a:latin typeface="+mn-lt"/>
                <a:cs typeface="Arial"/>
              </a:rPr>
              <a:t>Higher energy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8884418-166D-AD4E-40A9-8C0C2AA6BB6B}"/>
              </a:ext>
            </a:extLst>
          </p:cNvPr>
          <p:cNvSpPr txBox="1"/>
          <p:nvPr/>
        </p:nvSpPr>
        <p:spPr>
          <a:xfrm>
            <a:off x="24002021" y="17692711"/>
            <a:ext cx="1471814" cy="830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F58412"/>
                </a:solidFill>
                <a:latin typeface="+mn-lt"/>
                <a:cs typeface="Arial"/>
              </a:rPr>
              <a:t>Lower energy</a:t>
            </a: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F3404222-39E2-E851-9821-AE901119727F}"/>
              </a:ext>
            </a:extLst>
          </p:cNvPr>
          <p:cNvCxnSpPr>
            <a:cxnSpLocks/>
          </p:cNvCxnSpPr>
          <p:nvPr/>
        </p:nvCxnSpPr>
        <p:spPr>
          <a:xfrm flipV="1">
            <a:off x="25020221" y="17188133"/>
            <a:ext cx="150105" cy="538319"/>
          </a:xfrm>
          <a:prstGeom prst="straightConnector1">
            <a:avLst/>
          </a:prstGeom>
          <a:noFill/>
          <a:ln w="76200" cap="flat">
            <a:solidFill>
              <a:srgbClr val="F58412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121" name="Picture 120" descr="A qr code with a text&#10;&#10;AI-generated content may be incorrect.">
            <a:extLst>
              <a:ext uri="{FF2B5EF4-FFF2-40B4-BE49-F238E27FC236}">
                <a16:creationId xmlns:a16="http://schemas.microsoft.com/office/drawing/2014/main" id="{65DA6363-DB75-E325-FF65-F14912D97E2B}"/>
              </a:ext>
            </a:extLst>
          </p:cNvPr>
          <p:cNvPicPr>
            <a:picLocks noChangeAspect="1"/>
          </p:cNvPicPr>
          <p:nvPr/>
        </p:nvPicPr>
        <p:blipFill>
          <a:blip r:embed="rId12"/>
          <a:srcRect l="11753" t="11873" r="11556" b="11676"/>
          <a:stretch/>
        </p:blipFill>
        <p:spPr>
          <a:xfrm>
            <a:off x="21332575" y="17449366"/>
            <a:ext cx="1107568" cy="1104100"/>
          </a:xfrm>
          <a:prstGeom prst="rect">
            <a:avLst/>
          </a:prstGeom>
        </p:spPr>
      </p:pic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3AA3FE6C-7135-101D-DC46-BADF5BC6081F}"/>
              </a:ext>
            </a:extLst>
          </p:cNvPr>
          <p:cNvCxnSpPr>
            <a:cxnSpLocks/>
          </p:cNvCxnSpPr>
          <p:nvPr/>
        </p:nvCxnSpPr>
        <p:spPr>
          <a:xfrm flipV="1">
            <a:off x="22440143" y="16974820"/>
            <a:ext cx="637045" cy="474546"/>
          </a:xfrm>
          <a:prstGeom prst="straightConnector1">
            <a:avLst/>
          </a:prstGeom>
          <a:noFill/>
          <a:ln w="76200" cap="flat">
            <a:solidFill>
              <a:srgbClr val="F58412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24" name="TextBox 223">
            <a:extLst>
              <a:ext uri="{FF2B5EF4-FFF2-40B4-BE49-F238E27FC236}">
                <a16:creationId xmlns:a16="http://schemas.microsoft.com/office/drawing/2014/main" id="{09275146-21AE-522B-7DD8-3B9EEC56E6BB}"/>
              </a:ext>
            </a:extLst>
          </p:cNvPr>
          <p:cNvSpPr txBox="1"/>
          <p:nvPr/>
        </p:nvSpPr>
        <p:spPr>
          <a:xfrm>
            <a:off x="3119337" y="24528491"/>
            <a:ext cx="788690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F58412"/>
                </a:solidFill>
                <a:latin typeface="+mn-lt"/>
                <a:cs typeface="Arial"/>
              </a:rPr>
              <a:t>1%</a:t>
            </a:r>
          </a:p>
        </p:txBody>
      </p:sp>
      <p:cxnSp>
        <p:nvCxnSpPr>
          <p:cNvPr id="228" name="Straight Arrow Connector 227">
            <a:extLst>
              <a:ext uri="{FF2B5EF4-FFF2-40B4-BE49-F238E27FC236}">
                <a16:creationId xmlns:a16="http://schemas.microsoft.com/office/drawing/2014/main" id="{2FA57B51-6B9B-C726-6590-4A250965BF73}"/>
              </a:ext>
            </a:extLst>
          </p:cNvPr>
          <p:cNvCxnSpPr>
            <a:cxnSpLocks/>
          </p:cNvCxnSpPr>
          <p:nvPr/>
        </p:nvCxnSpPr>
        <p:spPr>
          <a:xfrm flipH="1">
            <a:off x="3823335" y="24763583"/>
            <a:ext cx="196215" cy="0"/>
          </a:xfrm>
          <a:prstGeom prst="straightConnector1">
            <a:avLst/>
          </a:prstGeom>
          <a:noFill/>
          <a:ln w="76200" cap="flat">
            <a:solidFill>
              <a:srgbClr val="F58412"/>
            </a:solidFill>
            <a:prstDash val="solid"/>
            <a:round/>
            <a:headEnd type="none" w="med" len="med"/>
            <a:tailEnd type="none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Scientific-Poster_Template_A0">
  <a:themeElements>
    <a:clrScheme name="Scientific-Poster_Template_A0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8F8F8F"/>
      </a:accent3>
      <a:accent4>
        <a:srgbClr val="707070"/>
      </a:accent4>
      <a:accent5>
        <a:srgbClr val="DAEDEF"/>
      </a:accent5>
      <a:accent6>
        <a:srgbClr val="2D2D8A"/>
      </a:accent6>
      <a:hlink>
        <a:srgbClr val="0000FF"/>
      </a:hlink>
      <a:folHlink>
        <a:srgbClr val="FF00FF"/>
      </a:folHlink>
    </a:clrScheme>
    <a:fontScheme name="Scientific-Poster_Template_A0">
      <a:majorFont>
        <a:latin typeface="Times Roman"/>
        <a:ea typeface="Times Roman"/>
        <a:cs typeface="Times Roman"/>
      </a:majorFont>
      <a:minorFont>
        <a:latin typeface="Helvetica"/>
        <a:ea typeface="Helvetica"/>
        <a:cs typeface="Helvetica"/>
      </a:minorFont>
    </a:fontScheme>
    <a:fmtScheme name="Scientific-Poster_Template_A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Times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Times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cientific-Poster_Template_A0">
  <a:themeElements>
    <a:clrScheme name="Scientific-Poster_Template_A0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8F8F8F"/>
      </a:accent3>
      <a:accent4>
        <a:srgbClr val="707070"/>
      </a:accent4>
      <a:accent5>
        <a:srgbClr val="DAEDEF"/>
      </a:accent5>
      <a:accent6>
        <a:srgbClr val="2D2D8A"/>
      </a:accent6>
      <a:hlink>
        <a:srgbClr val="0000FF"/>
      </a:hlink>
      <a:folHlink>
        <a:srgbClr val="FF00FF"/>
      </a:folHlink>
    </a:clrScheme>
    <a:fontScheme name="Scientific-Poster_Template_A0">
      <a:majorFont>
        <a:latin typeface="Times Roman"/>
        <a:ea typeface="Times Roman"/>
        <a:cs typeface="Times Roman"/>
      </a:majorFont>
      <a:minorFont>
        <a:latin typeface="Helvetica"/>
        <a:ea typeface="Helvetica"/>
        <a:cs typeface="Helvetica"/>
      </a:minorFont>
    </a:fontScheme>
    <a:fmtScheme name="Scientific-Poster_Template_A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Times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Times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792</Words>
  <Application>Microsoft Office PowerPoint</Application>
  <PresentationFormat>Custom</PresentationFormat>
  <Paragraphs>51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Arial Black</vt:lpstr>
      <vt:lpstr>Cambria Math</vt:lpstr>
      <vt:lpstr>Helvetica Neue Light</vt:lpstr>
      <vt:lpstr>Times Roman</vt:lpstr>
      <vt:lpstr>Scientific-Poster_Template_A0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Felipe Pena</dc:creator>
  <cp:lastModifiedBy>Felipe Lars Pena Asmus</cp:lastModifiedBy>
  <cp:revision>135</cp:revision>
  <dcterms:modified xsi:type="dcterms:W3CDTF">2025-05-15T16:55:27Z</dcterms:modified>
</cp:coreProperties>
</file>