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5"/>
  </p:notesMasterIdLst>
  <p:handoutMasterIdLst>
    <p:handoutMasterId r:id="rId86"/>
  </p:handoutMasterIdLst>
  <p:sldIdLst>
    <p:sldId id="289" r:id="rId2"/>
    <p:sldId id="285" r:id="rId3"/>
    <p:sldId id="387" r:id="rId4"/>
    <p:sldId id="388" r:id="rId5"/>
    <p:sldId id="308" r:id="rId6"/>
    <p:sldId id="463" r:id="rId7"/>
    <p:sldId id="325" r:id="rId8"/>
    <p:sldId id="435" r:id="rId9"/>
    <p:sldId id="391" r:id="rId10"/>
    <p:sldId id="389" r:id="rId11"/>
    <p:sldId id="392" r:id="rId12"/>
    <p:sldId id="393" r:id="rId13"/>
    <p:sldId id="394" r:id="rId14"/>
    <p:sldId id="436" r:id="rId15"/>
    <p:sldId id="395" r:id="rId16"/>
    <p:sldId id="437" r:id="rId17"/>
    <p:sldId id="396" r:id="rId18"/>
    <p:sldId id="397" r:id="rId19"/>
    <p:sldId id="438" r:id="rId20"/>
    <p:sldId id="439" r:id="rId21"/>
    <p:sldId id="398" r:id="rId22"/>
    <p:sldId id="399" r:id="rId23"/>
    <p:sldId id="440" r:id="rId24"/>
    <p:sldId id="441" r:id="rId25"/>
    <p:sldId id="442" r:id="rId26"/>
    <p:sldId id="312" r:id="rId27"/>
    <p:sldId id="401" r:id="rId28"/>
    <p:sldId id="443" r:id="rId29"/>
    <p:sldId id="403" r:id="rId30"/>
    <p:sldId id="444" r:id="rId31"/>
    <p:sldId id="404" r:id="rId32"/>
    <p:sldId id="405" r:id="rId33"/>
    <p:sldId id="407" r:id="rId34"/>
    <p:sldId id="445" r:id="rId35"/>
    <p:sldId id="446" r:id="rId36"/>
    <p:sldId id="447" r:id="rId37"/>
    <p:sldId id="448" r:id="rId38"/>
    <p:sldId id="309" r:id="rId39"/>
    <p:sldId id="410" r:id="rId40"/>
    <p:sldId id="411" r:id="rId41"/>
    <p:sldId id="412" r:id="rId42"/>
    <p:sldId id="413" r:id="rId43"/>
    <p:sldId id="414" r:id="rId44"/>
    <p:sldId id="415" r:id="rId45"/>
    <p:sldId id="462" r:id="rId46"/>
    <p:sldId id="417" r:id="rId47"/>
    <p:sldId id="418" r:id="rId48"/>
    <p:sldId id="419" r:id="rId49"/>
    <p:sldId id="420" r:id="rId50"/>
    <p:sldId id="421" r:id="rId51"/>
    <p:sldId id="422" r:id="rId52"/>
    <p:sldId id="461" r:id="rId53"/>
    <p:sldId id="459" r:id="rId54"/>
    <p:sldId id="460" r:id="rId55"/>
    <p:sldId id="350" r:id="rId56"/>
    <p:sldId id="450" r:id="rId57"/>
    <p:sldId id="451" r:id="rId58"/>
    <p:sldId id="454" r:id="rId59"/>
    <p:sldId id="453" r:id="rId60"/>
    <p:sldId id="372" r:id="rId61"/>
    <p:sldId id="452" r:id="rId62"/>
    <p:sldId id="456" r:id="rId63"/>
    <p:sldId id="455" r:id="rId64"/>
    <p:sldId id="359" r:id="rId65"/>
    <p:sldId id="360" r:id="rId66"/>
    <p:sldId id="457" r:id="rId67"/>
    <p:sldId id="366" r:id="rId68"/>
    <p:sldId id="458" r:id="rId69"/>
    <p:sldId id="433" r:id="rId70"/>
    <p:sldId id="464" r:id="rId71"/>
    <p:sldId id="432" r:id="rId72"/>
    <p:sldId id="431" r:id="rId73"/>
    <p:sldId id="430" r:id="rId74"/>
    <p:sldId id="434" r:id="rId75"/>
    <p:sldId id="380" r:id="rId76"/>
    <p:sldId id="429" r:id="rId77"/>
    <p:sldId id="428" r:id="rId78"/>
    <p:sldId id="427" r:id="rId79"/>
    <p:sldId id="383" r:id="rId80"/>
    <p:sldId id="426" r:id="rId81"/>
    <p:sldId id="423" r:id="rId82"/>
    <p:sldId id="424" r:id="rId83"/>
    <p:sldId id="425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52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3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3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33EA-C9BF-45BA-B020-357FD15A30C6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en-US"/>
              <a:t>AUA: Machine Learning: Decision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BA76-FDA4-4413-900E-5249FBC0F24F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Decision Trees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7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C77C-2B22-4EC6-8745-BF4CC0B2FCAE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Decision Trees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3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5E36-CF12-4BFA-AAF6-7EB25033555A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Decision Trees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E92871A-8A8A-4C97-A11C-0CE94F697F5A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Decision Trees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6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4E92-82D8-4203-BF9E-02250939D81E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Decision 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3C40-1059-4B73-811A-3CE6F7FDBB97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Decision Trees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6EDB41-E29E-4DD5-A76A-E0F2B412CE49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Decision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3847-7D76-4E79-B699-65A92A3D0557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Decision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5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8DD46-97EC-49A4-B4CE-5E2B7FDAC217}" type="datetime1">
              <a:rPr lang="en-US" smtClean="0"/>
              <a:t>4/17/2019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AUA: Machine Learning: Decision Trees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17E5-85CF-4DA9-976B-296E7EFFC852}" type="datetime1">
              <a:rPr lang="en-US" smtClean="0"/>
              <a:t>4/17/2019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770EA5-15DD-4BC8-BC15-6DD861A21182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AUA: Machine Learning: Decision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1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Decision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60F2-9F63-42AE-9592-C852F8524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44" y="4416044"/>
            <a:ext cx="3305295" cy="23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Hitters data: regression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7919CC-B47E-41F3-B27D-26A1A0CF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806" y="1979893"/>
            <a:ext cx="5363323" cy="42868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698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known as </a:t>
                </a:r>
                <a:r>
                  <a:rPr lang="en-US" dirty="0">
                    <a:solidFill>
                      <a:srgbClr val="C00000"/>
                    </a:solidFill>
                  </a:rPr>
                  <a:t>terminal nodes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C00000"/>
                    </a:solidFill>
                  </a:rPr>
                  <a:t>leaves</a:t>
                </a:r>
                <a:r>
                  <a:rPr lang="en-US" dirty="0"/>
                  <a:t> of the tree</a:t>
                </a:r>
              </a:p>
              <a:p>
                <a:r>
                  <a:rPr lang="en-US" dirty="0"/>
                  <a:t>Decision trees are typically drawn upside down, in the sense that the leaves are at the bottom of the tree</a:t>
                </a:r>
              </a:p>
              <a:p>
                <a:r>
                  <a:rPr lang="en-US" dirty="0"/>
                  <a:t>The points along the tree where the predictor space is split are referred to as </a:t>
                </a:r>
                <a:r>
                  <a:rPr lang="en-US" dirty="0">
                    <a:solidFill>
                      <a:srgbClr val="C00000"/>
                    </a:solidFill>
                  </a:rPr>
                  <a:t>internal nodes</a:t>
                </a:r>
              </a:p>
              <a:p>
                <a:r>
                  <a:rPr lang="en-US" dirty="0"/>
                  <a:t>In the hitters tree, the two internal nodes are indicated by the text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𝑌𝑒𝑎𝑟𝑠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&lt;4.5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𝐻𝑖𝑡𝑠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&lt;118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refer to the segments of the trees that connect the nodes as branches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3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Hitters data: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Years</a:t>
                </a:r>
                <a:r>
                  <a:rPr lang="en-US" dirty="0"/>
                  <a:t> is the most important factor in determining </a:t>
                </a:r>
                <a:r>
                  <a:rPr lang="en-US" dirty="0">
                    <a:solidFill>
                      <a:srgbClr val="C00000"/>
                    </a:solidFill>
                  </a:rPr>
                  <a:t>Salary</a:t>
                </a:r>
                <a:r>
                  <a:rPr lang="en-US" dirty="0"/>
                  <a:t>, and players with less experience earn lower salaries than more experienced players</a:t>
                </a:r>
              </a:p>
              <a:p>
                <a:r>
                  <a:rPr lang="en-US" dirty="0"/>
                  <a:t>Given that a player is less experienced, the number of </a:t>
                </a:r>
                <a:r>
                  <a:rPr lang="en-US" dirty="0">
                    <a:solidFill>
                      <a:srgbClr val="C00000"/>
                    </a:solidFill>
                  </a:rPr>
                  <a:t>Hits</a:t>
                </a:r>
                <a:r>
                  <a:rPr lang="en-US" dirty="0"/>
                  <a:t> that he made in the previous year seems to play little role in his </a:t>
                </a:r>
                <a:r>
                  <a:rPr lang="en-US" dirty="0">
                    <a:solidFill>
                      <a:srgbClr val="C00000"/>
                    </a:solidFill>
                  </a:rPr>
                  <a:t>Salary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Among players who have been in the major leagues for five or more years, the number of </a:t>
                </a:r>
                <a:r>
                  <a:rPr lang="en-US" dirty="0">
                    <a:solidFill>
                      <a:srgbClr val="C00000"/>
                    </a:solidFill>
                  </a:rPr>
                  <a:t>Hits</a:t>
                </a:r>
                <a:r>
                  <a:rPr lang="en-US" dirty="0"/>
                  <a:t> made in the previous year does affect </a:t>
                </a:r>
                <a:r>
                  <a:rPr lang="en-US" dirty="0">
                    <a:solidFill>
                      <a:srgbClr val="C00000"/>
                    </a:solidFill>
                  </a:rPr>
                  <a:t>Salary</a:t>
                </a:r>
                <a:r>
                  <a:rPr lang="en-US" dirty="0"/>
                  <a:t>, and players who made more </a:t>
                </a:r>
                <a:r>
                  <a:rPr lang="en-US" dirty="0">
                    <a:solidFill>
                      <a:srgbClr val="C00000"/>
                    </a:solidFill>
                  </a:rPr>
                  <a:t>Hits</a:t>
                </a:r>
                <a:r>
                  <a:rPr lang="en-US" dirty="0"/>
                  <a:t> last year tend to have higher salaries</a:t>
                </a:r>
              </a:p>
              <a:p>
                <a:r>
                  <a:rPr lang="en-US" dirty="0"/>
                  <a:t>The predicted </a:t>
                </a:r>
                <a:r>
                  <a:rPr lang="en-US" dirty="0">
                    <a:solidFill>
                      <a:srgbClr val="C00000"/>
                    </a:solidFill>
                  </a:rPr>
                  <a:t>Salary</a:t>
                </a:r>
                <a:r>
                  <a:rPr lang="en-US" dirty="0"/>
                  <a:t> for those players is given by the mean response value for the players in the data set belonging to the segments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Surely an over-simplification, but compared to a regression model, it is easy to display, interpret and explain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2256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4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We divide the predictor space - that is, the set of possible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distinct and non-overlapping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For every observation that falls into the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we make the same prediction, which is simply the mean of the response values for the training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5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in Step 1, we obtain two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Suppose, the response mean of the training observations in the first region is 10</a:t>
                </a:r>
              </a:p>
              <a:p>
                <a:r>
                  <a:rPr lang="en-US" dirty="0"/>
                  <a:t>Suppose, the response mean of the training observations in the second region is 20 </a:t>
                </a:r>
              </a:p>
              <a:p>
                <a:r>
                  <a:rPr lang="en-US" dirty="0"/>
                  <a:t>If for a given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will predict a value of 10</a:t>
                </a:r>
              </a:p>
              <a:p>
                <a:r>
                  <a:rPr lang="en-US" dirty="0"/>
                  <a:t>If for a given observation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we will predict a value of 20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process –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theory, the regions could have </a:t>
            </a:r>
            <a:r>
              <a:rPr lang="en-US" sz="2400" dirty="0">
                <a:solidFill>
                  <a:srgbClr val="C00000"/>
                </a:solidFill>
              </a:rPr>
              <a:t>any shape</a:t>
            </a:r>
            <a:r>
              <a:rPr lang="en-US" sz="2400" dirty="0"/>
              <a:t> </a:t>
            </a:r>
          </a:p>
          <a:p>
            <a:r>
              <a:rPr lang="en-US" sz="2400" dirty="0"/>
              <a:t>However, we choose to divide the predictor space into high-dimensional rectangles, or </a:t>
            </a:r>
            <a:r>
              <a:rPr lang="en-US" sz="2400" dirty="0">
                <a:solidFill>
                  <a:srgbClr val="C00000"/>
                </a:solidFill>
              </a:rPr>
              <a:t>boxes</a:t>
            </a:r>
          </a:p>
          <a:p>
            <a:r>
              <a:rPr lang="en-US" sz="2400" dirty="0"/>
              <a:t>This is for </a:t>
            </a:r>
            <a:r>
              <a:rPr lang="en-US" sz="2400" dirty="0">
                <a:solidFill>
                  <a:srgbClr val="C00000"/>
                </a:solidFill>
              </a:rPr>
              <a:t>simplicity</a:t>
            </a:r>
            <a:r>
              <a:rPr lang="en-US" sz="2400" dirty="0"/>
              <a:t> and for </a:t>
            </a:r>
            <a:r>
              <a:rPr lang="en-US" sz="2400" dirty="0">
                <a:solidFill>
                  <a:srgbClr val="C00000"/>
                </a:solidFill>
              </a:rPr>
              <a:t>ease of interpretation </a:t>
            </a:r>
            <a:r>
              <a:rPr lang="en-US" sz="2400" dirty="0"/>
              <a:t>of the resulting predictive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5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process –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The goal is to find boxes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sz="2400" dirty="0"/>
                  <a:t> that minimize the RSS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274320" lvl="1" indent="0" algn="just">
                  <a:buNone/>
                </a:pPr>
                <a:endParaRPr lang="en-US" sz="2400" dirty="0"/>
              </a:p>
              <a:p>
                <a:pPr marL="274320" lvl="1" indent="0" algn="just">
                  <a:buNone/>
                </a:pPr>
                <a:r>
                  <a:rPr lang="en-US" sz="2400" dirty="0"/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is the mean response for the training observations within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box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6" t="-210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process –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Unfortunately, it is computationally infeasible to consider every possible partition of the feature space into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boxes</a:t>
                </a:r>
              </a:p>
              <a:p>
                <a:r>
                  <a:rPr lang="en-US" dirty="0"/>
                  <a:t>For this reason, we take a </a:t>
                </a:r>
                <a:r>
                  <a:rPr lang="en-US" dirty="0">
                    <a:solidFill>
                      <a:srgbClr val="C00000"/>
                    </a:solidFill>
                  </a:rPr>
                  <a:t>top-down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C00000"/>
                    </a:solidFill>
                  </a:rPr>
                  <a:t>greedy</a:t>
                </a:r>
                <a:r>
                  <a:rPr lang="en-US" dirty="0"/>
                  <a:t> approach that is known as </a:t>
                </a:r>
                <a:r>
                  <a:rPr lang="en-US" dirty="0">
                    <a:solidFill>
                      <a:srgbClr val="C00000"/>
                    </a:solidFill>
                  </a:rPr>
                  <a:t>recursive binary splitting</a:t>
                </a:r>
              </a:p>
              <a:p>
                <a:r>
                  <a:rPr lang="en-US" dirty="0"/>
                  <a:t>The approach is top-down because it begins at the top of the tree and then successively splits the predictor space; each split is indicated via two new branches further down on the tree</a:t>
                </a:r>
              </a:p>
              <a:p>
                <a:r>
                  <a:rPr lang="en-US" dirty="0"/>
                  <a:t>It is </a:t>
                </a:r>
                <a:r>
                  <a:rPr lang="en-US" dirty="0">
                    <a:solidFill>
                      <a:srgbClr val="C00000"/>
                    </a:solidFill>
                  </a:rPr>
                  <a:t>greedy</a:t>
                </a:r>
                <a:r>
                  <a:rPr lang="en-US" dirty="0"/>
                  <a:t> because at each step of the tree-building process, the </a:t>
                </a:r>
                <a:r>
                  <a:rPr lang="en-US" dirty="0">
                    <a:solidFill>
                      <a:srgbClr val="C00000"/>
                    </a:solidFill>
                  </a:rPr>
                  <a:t>best split </a:t>
                </a:r>
                <a:r>
                  <a:rPr lang="en-US" dirty="0"/>
                  <a:t>is made </a:t>
                </a:r>
                <a:r>
                  <a:rPr lang="en-US" dirty="0">
                    <a:solidFill>
                      <a:srgbClr val="C00000"/>
                    </a:solidFill>
                  </a:rPr>
                  <a:t>at particular step</a:t>
                </a:r>
                <a:r>
                  <a:rPr lang="en-US" dirty="0"/>
                  <a:t>, rather than looking ahead and picking a split that will lead to a better tree in some future step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process –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first select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the cut-point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such that splitting the predictor space into the regions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buNone/>
                </a:pPr>
                <a:r>
                  <a:rPr lang="en-US" dirty="0"/>
                  <a:t>  and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leads to the greatest possible reduction in RSS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process –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Before splitting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After splitting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 Basics of Decision Trees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Regression Trees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Pruning Trees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Classification Trees</a:t>
            </a:r>
          </a:p>
          <a:p>
            <a:pPr>
              <a:buFont typeface="Wingdings" charset="2"/>
              <a:buChar char="Ø"/>
            </a:pPr>
            <a:r>
              <a:rPr lang="en-US" dirty="0"/>
              <a:t>Advanced Prediction Models (Ensemble Learning)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Bagging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Random Forests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Boosting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475722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process –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685" y="2121408"/>
                <a:ext cx="8004873" cy="40507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Actually, we seek the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include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a tree only if the decrease of the error is significant</a:t>
                </a:r>
              </a:p>
              <a:p>
                <a:r>
                  <a:rPr lang="en-US" dirty="0"/>
                  <a:t>Finding the values of </a:t>
                </a:r>
                <a:r>
                  <a:rPr lang="en-US" i="1" dirty="0"/>
                  <a:t>j </a:t>
                </a:r>
                <a:r>
                  <a:rPr lang="en-US" dirty="0"/>
                  <a:t>and </a:t>
                </a:r>
                <a:r>
                  <a:rPr lang="en-US" i="1" dirty="0"/>
                  <a:t>s </a:t>
                </a:r>
                <a:r>
                  <a:rPr lang="en-US" dirty="0"/>
                  <a:t>that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can be done quite quickly, especially when the number of features </a:t>
                </a:r>
                <a:r>
                  <a:rPr lang="en-US" i="1" dirty="0"/>
                  <a:t>p </a:t>
                </a:r>
                <a:r>
                  <a:rPr lang="en-US" dirty="0"/>
                  <a:t>is not too large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685" y="2121408"/>
                <a:ext cx="8004873" cy="4050792"/>
              </a:xfrm>
              <a:blipFill>
                <a:blip r:embed="rId2"/>
                <a:stretch>
                  <a:fillRect l="-38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5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repeat the process, looking for the best predictor and best cut-point in order to split the data further so as to minimize the RSS within each of the resulting regions</a:t>
            </a:r>
          </a:p>
          <a:p>
            <a:r>
              <a:rPr lang="en-US" dirty="0"/>
              <a:t>However, this time, instead of splitting the entire predictor space, we split one of the two previously identified regions. We now have three regions</a:t>
            </a:r>
          </a:p>
          <a:p>
            <a:r>
              <a:rPr lang="en-US" dirty="0"/>
              <a:t>Again, we look to split one of these three regions further, so as to minimize the RSS </a:t>
            </a:r>
          </a:p>
          <a:p>
            <a:r>
              <a:rPr lang="en-US" dirty="0"/>
              <a:t>The process continues until a stopping criterion is reached; for instance, we may continue until no region contains more than five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2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tree-building process –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Once the regions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have been created, we predict the response for a given test observation using the mean of the training observations in the region to which that test observation belongs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3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4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a recursive binary splitting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0A5BA0-61FA-4C03-8EDB-012C0629F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93" y="2092204"/>
            <a:ext cx="4107459" cy="39884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B0DD0-5099-41BF-8ABC-77902A8D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64" y="2092204"/>
            <a:ext cx="4107458" cy="39884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155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perspective plot of the prediction surface corresponding to the previous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169B6C-7257-4B4E-A48B-3CF27BAE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84" y="1959184"/>
            <a:ext cx="5100063" cy="467872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264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partition of two-dimensional feature space that could not result from recursive binary splitting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320C4-F102-423A-94E4-AD577FBF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26" y="2093976"/>
            <a:ext cx="4666236" cy="44034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4694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Tree Pruning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Tree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large tree (with many terminal nodes) may tend to </a:t>
                </a:r>
                <a:r>
                  <a:rPr lang="en-US" dirty="0">
                    <a:solidFill>
                      <a:srgbClr val="C00000"/>
                    </a:solidFill>
                  </a:rPr>
                  <a:t>overfit</a:t>
                </a:r>
                <a:r>
                  <a:rPr lang="en-US" dirty="0"/>
                  <a:t> the training data, leading to poor test set performance</a:t>
                </a:r>
              </a:p>
              <a:p>
                <a:r>
                  <a:rPr lang="en-US" dirty="0"/>
                  <a:t>This is because the resulting tree might be too complex</a:t>
                </a:r>
              </a:p>
              <a:p>
                <a:r>
                  <a:rPr lang="en-US" dirty="0"/>
                  <a:t>Generally, we can improve accuracy by </a:t>
                </a:r>
                <a:r>
                  <a:rPr lang="en-US" dirty="0">
                    <a:solidFill>
                      <a:srgbClr val="C00000"/>
                    </a:solidFill>
                  </a:rPr>
                  <a:t>pruning </a:t>
                </a:r>
                <a:r>
                  <a:rPr lang="en-US" dirty="0"/>
                  <a:t>the tree i.e. cutting off some of the terminal nodes</a:t>
                </a:r>
              </a:p>
              <a:p>
                <a:r>
                  <a:rPr lang="en-US" dirty="0"/>
                  <a:t>A smaller tree with fewer splits (that is, fewer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/>
                  <a:t>) might lead to lower variance and better interpretation at the cost of a little bias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5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Tree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possible alternative to this process described above is to grow the tree only so long as the decrease in the RSS due to each split exceeds some (high) threshold</a:t>
            </a:r>
          </a:p>
          <a:p>
            <a:r>
              <a:rPr lang="en-US" dirty="0"/>
              <a:t>This strategy will result in smaller trees, but is too short-sighted</a:t>
            </a:r>
          </a:p>
          <a:p>
            <a:r>
              <a:rPr lang="en-US" dirty="0"/>
              <a:t>A seemingly worthless split early on in the tree might be followed by a very good split - that is, a split that leads to a large reduction in RSS later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30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Tree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better strategy is to grow a very large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then </a:t>
                </a:r>
                <a:r>
                  <a:rPr lang="en-US" dirty="0">
                    <a:solidFill>
                      <a:srgbClr val="C00000"/>
                    </a:solidFill>
                  </a:rPr>
                  <a:t>prune</a:t>
                </a:r>
                <a:r>
                  <a:rPr lang="en-US" dirty="0"/>
                  <a:t> it back in order to obtain a </a:t>
                </a:r>
                <a:r>
                  <a:rPr lang="en-US" dirty="0">
                    <a:solidFill>
                      <a:srgbClr val="C00000"/>
                    </a:solidFill>
                  </a:rPr>
                  <a:t>subtree</a:t>
                </a:r>
                <a:endParaRPr lang="en-US" dirty="0"/>
              </a:p>
              <a:p>
                <a:r>
                  <a:rPr lang="en-US" dirty="0"/>
                  <a:t>How do we know how far back to prune the tree? </a:t>
                </a:r>
              </a:p>
              <a:p>
                <a:r>
                  <a:rPr lang="en-US" dirty="0"/>
                  <a:t>Given a subtree, we can estimate its test error using </a:t>
                </a:r>
                <a:r>
                  <a:rPr lang="en-US" dirty="0">
                    <a:solidFill>
                      <a:srgbClr val="C00000"/>
                    </a:solidFill>
                  </a:rPr>
                  <a:t>cross validation</a:t>
                </a:r>
              </a:p>
              <a:p>
                <a:r>
                  <a:rPr lang="en-US" dirty="0"/>
                  <a:t>However, estimating the cross-validation error for every possible subtree would be too cumbersome, since there is an extremely large number of possible subtrees</a:t>
                </a:r>
              </a:p>
              <a:p>
                <a:r>
                  <a:rPr lang="en-US" dirty="0"/>
                  <a:t>Instead, we need a way to select a small set of subtrees for consideration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Tree-based</a:t>
            </a:r>
            <a:r>
              <a:rPr lang="en-US" dirty="0"/>
              <a:t> methods for </a:t>
            </a:r>
            <a:r>
              <a:rPr lang="en-US" dirty="0">
                <a:solidFill>
                  <a:srgbClr val="C00000"/>
                </a:solidFill>
              </a:rPr>
              <a:t>regression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classification</a:t>
            </a:r>
          </a:p>
          <a:p>
            <a:r>
              <a:rPr lang="en-US" dirty="0"/>
              <a:t>The idea is to </a:t>
            </a:r>
            <a:r>
              <a:rPr lang="en-US" dirty="0">
                <a:solidFill>
                  <a:srgbClr val="C00000"/>
                </a:solidFill>
              </a:rPr>
              <a:t>stratify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segment</a:t>
            </a:r>
            <a:r>
              <a:rPr lang="en-US" dirty="0"/>
              <a:t> the predictor space into a number of simple regions </a:t>
            </a:r>
          </a:p>
          <a:p>
            <a:r>
              <a:rPr lang="en-US" dirty="0"/>
              <a:t>In order to make a prediction for a given observation, we typically use the mean or the mode of the training observations in the region to which it belongs </a:t>
            </a:r>
          </a:p>
          <a:p>
            <a:r>
              <a:rPr lang="en-US" dirty="0"/>
              <a:t>Since the set of splitting rules used to segment the predictor space can be summarized in a tree, these types of approaches are known as </a:t>
            </a:r>
            <a:r>
              <a:rPr lang="en-US" dirty="0">
                <a:solidFill>
                  <a:srgbClr val="C00000"/>
                </a:solidFill>
              </a:rPr>
              <a:t>decision-tree</a:t>
            </a:r>
            <a:r>
              <a:rPr lang="en-US" dirty="0"/>
              <a:t> methods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7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148AD-3362-40FC-91A3-ED6778A600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484632"/>
                <a:ext cx="7772400" cy="917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Big Regression Tree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148AD-3362-40FC-91A3-ED6778A60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484632"/>
                <a:ext cx="7772400" cy="91796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B3F739DB-973E-44C5-94CC-3B6602252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183" y="1433593"/>
            <a:ext cx="7702658" cy="5341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3B4E-66C2-4E2F-A7B1-87B75CEF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5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complexity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Cost complexity pruning </a:t>
                </a:r>
                <a:r>
                  <a:rPr lang="en-US" dirty="0"/>
                  <a:t>- also known as </a:t>
                </a:r>
                <a:r>
                  <a:rPr lang="en-US" dirty="0">
                    <a:solidFill>
                      <a:srgbClr val="C00000"/>
                    </a:solidFill>
                  </a:rPr>
                  <a:t>weakest link pruning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- is used to do this</a:t>
                </a:r>
              </a:p>
              <a:p>
                <a:r>
                  <a:rPr lang="en-US" dirty="0"/>
                  <a:t>Rather than considering every possible subtree, we consider a sequence of trees indexed by a tuning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value of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there exists a subtree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best subtree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tuning parameter  controls a trade-off between the subtree's complexity and its fit to the training data</a:t>
                </a:r>
              </a:p>
              <a:p>
                <a:endParaRPr lang="en-US" dirty="0"/>
              </a:p>
              <a:p>
                <a:r>
                  <a:rPr lang="en-US" dirty="0"/>
                  <a:t> We select an optimal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dirty="0"/>
                  <a:t> using cross-validation</a:t>
                </a:r>
              </a:p>
              <a:p>
                <a:endParaRPr lang="en-US" dirty="0"/>
              </a:p>
              <a:p>
                <a:r>
                  <a:rPr lang="en-US" dirty="0"/>
                  <a:t> We then return to the full data set and obtain the subtree corresponding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51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4460"/>
          </a:xfrm>
        </p:spPr>
        <p:txBody>
          <a:bodyPr/>
          <a:lstStyle/>
          <a:p>
            <a:r>
              <a:rPr lang="en-US" dirty="0"/>
              <a:t>Hitters Data: cv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A close up of text on a white surface&#10;&#10;Description automatically generated">
            <a:extLst>
              <a:ext uri="{FF2B5EF4-FFF2-40B4-BE49-F238E27FC236}">
                <a16:creationId xmlns:a16="http://schemas.microsoft.com/office/drawing/2014/main" id="{111376C8-70E0-4854-8461-D6D0D885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32" y="1580827"/>
            <a:ext cx="6987595" cy="51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6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Hitters data: regression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7919CC-B47E-41F3-B27D-26A1A0CF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38" y="1979893"/>
            <a:ext cx="5363323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94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206C-B176-4E57-A571-5782D435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56710"/>
          </a:xfrm>
        </p:spPr>
        <p:txBody>
          <a:bodyPr/>
          <a:lstStyle/>
          <a:p>
            <a:r>
              <a:rPr lang="en-US" dirty="0"/>
              <a:t>Entire Hitters Data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C5D297D2-125A-47DF-92B6-6073981D6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135" y="1228011"/>
            <a:ext cx="7712759" cy="56299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CDAB1-17D8-4E67-BF4C-23F2F3F6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1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80D8-D0C3-4657-85B1-7A634A54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34202"/>
          </a:xfrm>
        </p:spPr>
        <p:txBody>
          <a:bodyPr/>
          <a:lstStyle/>
          <a:p>
            <a:r>
              <a:rPr lang="en-US" dirty="0"/>
              <a:t>Optimal tree pruning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2E7B2776-32ED-4120-ACFF-7E4B1068B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615" y="1782305"/>
            <a:ext cx="6341039" cy="47153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C422-C0DE-4808-8F72-DF82525F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3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5567-1307-44AE-AE85-BC5573C9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Tree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F7C8C583-7FB2-4130-8289-93FEDE084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135" y="1834283"/>
            <a:ext cx="7060734" cy="44385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2B238-2426-4DD9-81A8-595F3863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Classification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0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a Classification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A classification tree is very similar to a regression tree except that we try to make a prediction for a </a:t>
                </a:r>
                <a:r>
                  <a:rPr lang="en-US" b="1" dirty="0">
                    <a:solidFill>
                      <a:schemeClr val="accent2"/>
                    </a:solidFill>
                  </a:rPr>
                  <a:t>categorical</a:t>
                </a:r>
                <a:r>
                  <a:rPr lang="en-US" dirty="0"/>
                  <a:t> rather than </a:t>
                </a:r>
                <a:r>
                  <a:rPr lang="en-US" b="1" dirty="0">
                    <a:solidFill>
                      <a:schemeClr val="accent2"/>
                    </a:solidFill>
                  </a:rPr>
                  <a:t>continuous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Recall that for a regression tree,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predicted response </a:t>
                </a:r>
                <a:r>
                  <a:rPr lang="en-US" dirty="0"/>
                  <a:t>for an observation is given by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mean response </a:t>
                </a:r>
                <a:r>
                  <a:rPr lang="en-US" dirty="0"/>
                  <a:t>of the training observations that belong to the same terminal node</a:t>
                </a:r>
              </a:p>
              <a:p>
                <a:pPr algn="just"/>
                <a:r>
                  <a:rPr lang="en-US" dirty="0"/>
                  <a:t>In contrast, for a classification tree, we predict that each observation belongs to the 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most commonly</a:t>
                </a:r>
                <a:r>
                  <a:rPr lang="en-US" i="1" dirty="0"/>
                  <a:t> occurring class </a:t>
                </a:r>
                <a:r>
                  <a:rPr lang="en-US" dirty="0"/>
                  <a:t>of training observations in the region to which it belongs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3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Tree-based methods are simple and useful for interpretation</a:t>
            </a:r>
          </a:p>
          <a:p>
            <a:pPr algn="just"/>
            <a:r>
              <a:rPr lang="en-US" dirty="0"/>
              <a:t>Typically, they are not competitive with the best supervised learning approaches in terms of prediction accuracy</a:t>
            </a:r>
          </a:p>
          <a:p>
            <a:pPr algn="just"/>
            <a:r>
              <a:rPr lang="en-US" dirty="0"/>
              <a:t>Hence we also discuss </a:t>
            </a:r>
            <a:r>
              <a:rPr lang="en-US" dirty="0">
                <a:solidFill>
                  <a:srgbClr val="C00000"/>
                </a:solidFill>
              </a:rPr>
              <a:t>bagging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random forests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boosting</a:t>
            </a:r>
            <a:endParaRPr lang="en-US" dirty="0"/>
          </a:p>
          <a:p>
            <a:pPr algn="just"/>
            <a:r>
              <a:rPr lang="en-US" dirty="0"/>
              <a:t>These methods grow multiple trees which are then combined to yield a single consensus prediction (ensemble learning)</a:t>
            </a:r>
          </a:p>
          <a:p>
            <a:pPr algn="just"/>
            <a:r>
              <a:rPr lang="en-US" dirty="0"/>
              <a:t>Combining a large number of trees can often result in dramatic improvements in prediction accuracy (transforming weak learner into a stronger one), at the expense of some loss 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3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as in the regression setting, we use recursive binary splitting to grow a classification tree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In the classification setting, RSS cannot be used as a criterion for making the binary splits</a:t>
            </a:r>
          </a:p>
          <a:p>
            <a:endParaRPr lang="en-US" dirty="0"/>
          </a:p>
          <a:p>
            <a:r>
              <a:rPr lang="en-US" dirty="0"/>
              <a:t>A natural alternative to RSS is the </a:t>
            </a:r>
            <a:r>
              <a:rPr lang="en-US" b="1" dirty="0">
                <a:solidFill>
                  <a:schemeClr val="accent2"/>
                </a:solidFill>
              </a:rPr>
              <a:t>classification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error rate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4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Since, we plan to assign an observation in a given region to the </a:t>
                </a:r>
                <a:r>
                  <a:rPr lang="en-US" i="1" dirty="0"/>
                  <a:t>most commonly occurring class </a:t>
                </a:r>
                <a:r>
                  <a:rPr lang="en-US" dirty="0"/>
                  <a:t>of training observations in that region, the classification </a:t>
                </a:r>
                <a:r>
                  <a:rPr lang="en-US" b="1" dirty="0">
                    <a:solidFill>
                      <a:schemeClr val="accent2"/>
                    </a:solidFill>
                  </a:rPr>
                  <a:t>error rate </a:t>
                </a:r>
                <a:r>
                  <a:rPr lang="en-US" dirty="0"/>
                  <a:t>is the fraction of the training observations in that region that do not belong to the most common class: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sz="2000" dirty="0"/>
                  <a:t> represents the proportion of training observations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region that are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class.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39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However classification error is not sufficiently sensitive for tree-growing, and in practice two other measures are preferable</a:t>
                </a:r>
              </a:p>
              <a:p>
                <a:pPr algn="just"/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Gini index </a:t>
                </a:r>
                <a:r>
                  <a:rPr lang="en-US" dirty="0"/>
                  <a:t>is defined by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US" sz="2000" dirty="0"/>
                  <a:t>The Gini index takes on a small value if all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sz="2000" dirty="0"/>
                  <a:t> are close to zero or one</a:t>
                </a:r>
              </a:p>
              <a:p>
                <a:pPr algn="just"/>
                <a:r>
                  <a:rPr lang="en-US" dirty="0"/>
                  <a:t> For this reason, the Gini index is referred to as a measure of </a:t>
                </a:r>
                <a:r>
                  <a:rPr lang="en-US" b="1" dirty="0">
                    <a:solidFill>
                      <a:schemeClr val="accent2"/>
                    </a:solidFill>
                  </a:rPr>
                  <a:t>node purity </a:t>
                </a:r>
                <a:r>
                  <a:rPr lang="en-US" dirty="0"/>
                  <a:t>- a small value indicates that nodes contain predominantly observations from a single class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8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alternative to the Gini index is </a:t>
                </a:r>
                <a:r>
                  <a:rPr lang="en-US" b="1" dirty="0">
                    <a:solidFill>
                      <a:schemeClr val="accent2"/>
                    </a:solidFill>
                  </a:rPr>
                  <a:t>cross-entropy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the Gini index, the entropy will take on a small value if the </a:t>
                </a:r>
                <a:r>
                  <a:rPr lang="en-US" i="1" dirty="0"/>
                  <a:t>m-</a:t>
                </a:r>
                <a:r>
                  <a:rPr lang="en-US" dirty="0" err="1"/>
                  <a:t>th</a:t>
                </a:r>
                <a:r>
                  <a:rPr lang="en-US" dirty="0"/>
                  <a:t> node is pure</a:t>
                </a:r>
              </a:p>
              <a:p>
                <a:r>
                  <a:rPr lang="en-US" dirty="0"/>
                  <a:t>It turns out that the Gini index and the cross-entropy are very similar numerically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24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building a classification tree, either the </a:t>
            </a:r>
            <a:r>
              <a:rPr lang="en-US" b="1" dirty="0">
                <a:solidFill>
                  <a:schemeClr val="accent2"/>
                </a:solidFill>
              </a:rPr>
              <a:t>Gini index </a:t>
            </a:r>
            <a:r>
              <a:rPr lang="en-US" dirty="0"/>
              <a:t>or the </a:t>
            </a:r>
            <a:r>
              <a:rPr lang="en-US" b="1" dirty="0">
                <a:solidFill>
                  <a:schemeClr val="accent2"/>
                </a:solidFill>
              </a:rPr>
              <a:t>cross-entropy</a:t>
            </a:r>
            <a:r>
              <a:rPr lang="en-US" dirty="0"/>
              <a:t> are typically used to evaluate the quality of a particular split, since these two approaches are more sensitive to node purity than is the classification error rate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algn="just"/>
            <a:r>
              <a:rPr lang="en-US" dirty="0"/>
              <a:t>Any of these three approaches might be used when </a:t>
            </a:r>
            <a:r>
              <a:rPr lang="en-US" b="1" dirty="0">
                <a:solidFill>
                  <a:schemeClr val="accent2"/>
                </a:solidFill>
              </a:rPr>
              <a:t>pruning</a:t>
            </a:r>
            <a:r>
              <a:rPr lang="en-US" i="1" dirty="0"/>
              <a:t> </a:t>
            </a:r>
            <a:r>
              <a:rPr lang="en-US" dirty="0"/>
              <a:t>the tree, but the classification </a:t>
            </a:r>
            <a:r>
              <a:rPr lang="en-US" b="1" dirty="0">
                <a:solidFill>
                  <a:schemeClr val="accent2"/>
                </a:solidFill>
              </a:rPr>
              <a:t>error rate </a:t>
            </a:r>
            <a:r>
              <a:rPr lang="en-US" dirty="0"/>
              <a:t>is preferable if prediction accuracy of the final pruned tree is the goal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4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39FB-791D-4CAA-8839-CA3D4444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08737"/>
          </a:xfrm>
        </p:spPr>
        <p:txBody>
          <a:bodyPr/>
          <a:lstStyle/>
          <a:p>
            <a:r>
              <a:rPr lang="en-US" dirty="0" err="1"/>
              <a:t>Carseats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DCCE-C78B-4932-8489-DF528079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33593"/>
            <a:ext cx="7772400" cy="47386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'</a:t>
            </a:r>
            <a:r>
              <a:rPr lang="en-US" b="1" dirty="0" err="1"/>
              <a:t>data.frame</a:t>
            </a:r>
            <a:r>
              <a:rPr lang="en-US" b="1" dirty="0"/>
              <a:t>':	400 obs. of  11 variables:</a:t>
            </a:r>
          </a:p>
          <a:p>
            <a:r>
              <a:rPr lang="en-US" b="1" dirty="0">
                <a:solidFill>
                  <a:schemeClr val="accent2"/>
                </a:solidFill>
              </a:rPr>
              <a:t>Sales                : num  9.5 11.22 10.06 7.4 4.15 ...</a:t>
            </a:r>
          </a:p>
          <a:p>
            <a:r>
              <a:rPr lang="en-US" b="1" dirty="0" err="1"/>
              <a:t>CompPrice</a:t>
            </a:r>
            <a:r>
              <a:rPr lang="en-US" b="1" dirty="0"/>
              <a:t>   </a:t>
            </a:r>
            <a:r>
              <a:rPr lang="en-US" dirty="0"/>
              <a:t> : num  138 111 113 117 141 124 115 136 132 132 ...</a:t>
            </a:r>
          </a:p>
          <a:p>
            <a:r>
              <a:rPr lang="en-US" b="1" dirty="0"/>
              <a:t>Income</a:t>
            </a:r>
            <a:r>
              <a:rPr lang="en-US" dirty="0"/>
              <a:t>           : num  73 48 35 100 64 113 105 81 110 113 ...</a:t>
            </a:r>
          </a:p>
          <a:p>
            <a:r>
              <a:rPr lang="en-US" b="1" dirty="0"/>
              <a:t>Advertising   </a:t>
            </a:r>
            <a:r>
              <a:rPr lang="en-US" dirty="0"/>
              <a:t>: num  11 16 10 4 3 13 0 15 0 0 ...</a:t>
            </a:r>
          </a:p>
          <a:p>
            <a:r>
              <a:rPr lang="en-US" b="1" dirty="0"/>
              <a:t>Population</a:t>
            </a:r>
            <a:r>
              <a:rPr lang="en-US" dirty="0"/>
              <a:t>     : num  276 260 269 466 340 501 45 425 108 131 ...</a:t>
            </a:r>
          </a:p>
          <a:p>
            <a:r>
              <a:rPr lang="en-US" b="1" dirty="0"/>
              <a:t>Price</a:t>
            </a:r>
            <a:r>
              <a:rPr lang="en-US" dirty="0"/>
              <a:t>                : num  120 83 80 97 128 72 108 120 124 124 ...</a:t>
            </a:r>
          </a:p>
          <a:p>
            <a:r>
              <a:rPr lang="en-US" b="1" dirty="0" err="1"/>
              <a:t>ShelveLoc</a:t>
            </a:r>
            <a:r>
              <a:rPr lang="en-US" dirty="0"/>
              <a:t>       : Factor w/ 3 levels "Bad", "Good", "Medium“ : 1 2 ...</a:t>
            </a:r>
          </a:p>
          <a:p>
            <a:r>
              <a:rPr lang="en-US" b="1" dirty="0"/>
              <a:t>Age</a:t>
            </a:r>
            <a:r>
              <a:rPr lang="en-US" dirty="0"/>
              <a:t>                   : num  42 65 59 55 38 78 71 67 76 76 ...</a:t>
            </a:r>
          </a:p>
          <a:p>
            <a:r>
              <a:rPr lang="en-US" b="1" dirty="0"/>
              <a:t>Education</a:t>
            </a:r>
            <a:r>
              <a:rPr lang="en-US" dirty="0"/>
              <a:t>       : num  17 10 12 14 13 16 15 10 10 17 ...</a:t>
            </a:r>
          </a:p>
          <a:p>
            <a:r>
              <a:rPr lang="en-US" b="1" dirty="0"/>
              <a:t>Urban</a:t>
            </a:r>
            <a:r>
              <a:rPr lang="en-US" dirty="0"/>
              <a:t>               : Factor w/ 2 levels "No", "Yes“   : 2 2 2 2 2 1 2 2 1 1 ...</a:t>
            </a:r>
          </a:p>
          <a:p>
            <a:r>
              <a:rPr lang="en-US" b="1" dirty="0"/>
              <a:t>US</a:t>
            </a:r>
            <a:r>
              <a:rPr lang="en-US" dirty="0"/>
              <a:t>                      : Factor w/ 2 levels "No",  "Yes“   : 2 2 2 2 1 2 1 2 1 2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3286E-B124-4A10-8C58-01909393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6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83858"/>
          </a:xfrm>
        </p:spPr>
        <p:txBody>
          <a:bodyPr/>
          <a:lstStyle/>
          <a:p>
            <a:r>
              <a:rPr lang="en-US" dirty="0" err="1"/>
              <a:t>Carseats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4412E-CBC9-4810-B4B6-574B91A2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1368490"/>
            <a:ext cx="6020688" cy="5302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4240DE-CA92-4F89-A844-EF3484E84F6C}"/>
                  </a:ext>
                </a:extLst>
              </p:cNvPr>
              <p:cNvSpPr txBox="1"/>
              <p:nvPr/>
            </p:nvSpPr>
            <p:spPr>
              <a:xfrm>
                <a:off x="3270142" y="4254759"/>
                <a:ext cx="56437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𝐶𝑎𝑟𝑠𝑒𝑎𝑡𝑠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“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”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𝐶𝑎𝑟𝑠𝑒𝑎𝑡𝑠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𝑆𝑎𝑙𝑒𝑠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&gt;8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𝐶𝑎𝑟𝑠𝑒𝑎𝑡𝑠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”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𝐶𝑎𝑟𝑠𝑒𝑎𝑡𝑠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𝑆𝑎𝑙𝑒𝑠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&lt;=8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4240DE-CA92-4F89-A844-EF3484E84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142" y="4254759"/>
                <a:ext cx="564370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683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20707"/>
          </a:xfrm>
        </p:spPr>
        <p:txBody>
          <a:bodyPr/>
          <a:lstStyle/>
          <a:p>
            <a:r>
              <a:rPr lang="en-US" dirty="0" err="1"/>
              <a:t>Cv</a:t>
            </a:r>
            <a:r>
              <a:rPr lang="en-US" dirty="0"/>
              <a:t>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43CFD-1996-450D-8972-DE2556886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08" y="1244025"/>
            <a:ext cx="6196073" cy="55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723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89131"/>
          </a:xfrm>
        </p:spPr>
        <p:txBody>
          <a:bodyPr/>
          <a:lstStyle/>
          <a:p>
            <a:r>
              <a:rPr lang="en-US" dirty="0"/>
              <a:t>Pruned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AC434-9249-49C2-AD96-B42270CD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70" y="1505022"/>
            <a:ext cx="5691673" cy="40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47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vs.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Which model is better?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If the relationship between the predictors and response is linear, then classical linear models such as linear regression would outperform regression trees</a:t>
            </a:r>
          </a:p>
          <a:p>
            <a:pPr marL="27432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On the other hand, if the relationship between the predictors is non-linear, then decision trees would outperform classical approaches.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7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Regression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21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Trees vs. Linear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204460"/>
            <a:ext cx="7772400" cy="9677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Top Row: True linear boundary; Bottom row: true non-linear boundary</a:t>
            </a:r>
          </a:p>
          <a:p>
            <a:r>
              <a:rPr lang="en-US" dirty="0"/>
              <a:t>Left column: linear model; Right column: tree-based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32" y="1691640"/>
            <a:ext cx="3334135" cy="33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18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Pros: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Trees are very easy to explain to people (probably even easier than linear regression)</a:t>
            </a:r>
          </a:p>
          <a:p>
            <a:pPr lvl="1"/>
            <a:r>
              <a:rPr lang="en-US" sz="2000" dirty="0"/>
              <a:t>Trees can be plotted graphically, and are easily interpreted even by non-expert</a:t>
            </a:r>
          </a:p>
          <a:p>
            <a:pPr lvl="1"/>
            <a:r>
              <a:rPr lang="en-US" sz="2000" dirty="0"/>
              <a:t>They work fine on both classification and regression problems</a:t>
            </a:r>
          </a:p>
          <a:p>
            <a:r>
              <a:rPr lang="en-US" b="1" dirty="0">
                <a:solidFill>
                  <a:srgbClr val="C00000"/>
                </a:solidFill>
              </a:rPr>
              <a:t>Cons:</a:t>
            </a:r>
          </a:p>
          <a:p>
            <a:pPr lvl="1"/>
            <a:r>
              <a:rPr lang="en-US" sz="2000" dirty="0"/>
              <a:t>Trees don’t have the same prediction accuracy as some of the more complicated approaches</a:t>
            </a:r>
          </a:p>
          <a:p>
            <a:pPr lvl="1"/>
            <a:endParaRPr lang="en-US" sz="2000" dirty="0"/>
          </a:p>
          <a:p>
            <a:r>
              <a:rPr lang="en-US" dirty="0"/>
              <a:t>However, by aggregating many decision trees, the predictive performance of trees can be substantially improved. We introduce these concepts next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6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F223-EF60-4771-AD5A-849BD172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79219"/>
          </a:xfrm>
        </p:spPr>
        <p:txBody>
          <a:bodyPr/>
          <a:lstStyle/>
          <a:p>
            <a:r>
              <a:rPr lang="en-US" dirty="0"/>
              <a:t>Heart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1BF7-F9A6-4C67-9070-234C3C5F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5586"/>
            <a:ext cx="7772400" cy="4676614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'</a:t>
            </a:r>
            <a:r>
              <a:rPr lang="en-US" sz="2900" b="1" dirty="0" err="1"/>
              <a:t>data.frame</a:t>
            </a:r>
            <a:r>
              <a:rPr lang="en-US" sz="2900" b="1" dirty="0"/>
              <a:t>':	297 obs. of  15 variables:</a:t>
            </a:r>
          </a:p>
          <a:p>
            <a:r>
              <a:rPr lang="en-US" b="1" dirty="0"/>
              <a:t>X</a:t>
            </a:r>
            <a:r>
              <a:rPr lang="en-US" dirty="0"/>
              <a:t>                          : int  1 2 3 4 5 6 7 8 9 10 ...</a:t>
            </a:r>
          </a:p>
          <a:p>
            <a:r>
              <a:rPr lang="en-US" b="1" dirty="0"/>
              <a:t>Age</a:t>
            </a:r>
            <a:r>
              <a:rPr lang="en-US" dirty="0"/>
              <a:t>                     : int  63 67 67 37 41 56 62 57 63 53 ...</a:t>
            </a:r>
          </a:p>
          <a:p>
            <a:r>
              <a:rPr lang="en-US" b="1" dirty="0"/>
              <a:t>Sex</a:t>
            </a:r>
            <a:r>
              <a:rPr lang="en-US" dirty="0"/>
              <a:t>                      : int  1 1 1 1 0 1 0 0 1 1 ...</a:t>
            </a:r>
          </a:p>
          <a:p>
            <a:r>
              <a:rPr lang="en-US" b="1" dirty="0" err="1"/>
              <a:t>ChestPain</a:t>
            </a:r>
            <a:r>
              <a:rPr lang="en-US" dirty="0"/>
              <a:t>         : Factor w/ 4 levels "asymptomatic",..                            : 4 1 1 2 3 3 1 1 1 1 ...</a:t>
            </a:r>
          </a:p>
          <a:p>
            <a:r>
              <a:rPr lang="en-US" b="1" dirty="0" err="1"/>
              <a:t>RestBP</a:t>
            </a:r>
            <a:r>
              <a:rPr lang="en-US" dirty="0"/>
              <a:t>               : int  145 160 120 130 130 120 140 120 130 140 ...</a:t>
            </a:r>
          </a:p>
          <a:p>
            <a:r>
              <a:rPr lang="en-US" b="1" dirty="0"/>
              <a:t>Chol</a:t>
            </a:r>
            <a:r>
              <a:rPr lang="en-US" dirty="0"/>
              <a:t>                    : int  233 286 229 250 204 236 268 354 254 203 ...</a:t>
            </a:r>
          </a:p>
          <a:p>
            <a:r>
              <a:rPr lang="en-US" b="1" dirty="0" err="1"/>
              <a:t>Fbs</a:t>
            </a:r>
            <a:r>
              <a:rPr lang="en-US" dirty="0"/>
              <a:t>                      : int  1 0 0 0 0 0 0 0 0 1 ...</a:t>
            </a:r>
          </a:p>
          <a:p>
            <a:r>
              <a:rPr lang="en-US" b="1" dirty="0" err="1"/>
              <a:t>RestECG</a:t>
            </a:r>
            <a:r>
              <a:rPr lang="en-US" b="1" dirty="0"/>
              <a:t> </a:t>
            </a:r>
            <a:r>
              <a:rPr lang="en-US" dirty="0"/>
              <a:t>          : int  2 2 2 0 2 0 2 0 2 2 ...</a:t>
            </a:r>
          </a:p>
          <a:p>
            <a:r>
              <a:rPr lang="en-US" b="1" dirty="0" err="1"/>
              <a:t>MaxHR</a:t>
            </a:r>
            <a:r>
              <a:rPr lang="en-US" dirty="0"/>
              <a:t>              : int  150 108 129 187 172 178 160 163 147 155 ...</a:t>
            </a:r>
          </a:p>
          <a:p>
            <a:r>
              <a:rPr lang="en-US" b="1" dirty="0" err="1"/>
              <a:t>ExAng</a:t>
            </a:r>
            <a:r>
              <a:rPr lang="en-US" dirty="0"/>
              <a:t>                : int  0 1 1 0 0 0 0 1 0 1 ...</a:t>
            </a:r>
          </a:p>
          <a:p>
            <a:r>
              <a:rPr lang="en-US" b="1" dirty="0" err="1"/>
              <a:t>Oldpeak</a:t>
            </a:r>
            <a:r>
              <a:rPr lang="en-US" b="1" dirty="0"/>
              <a:t> </a:t>
            </a:r>
            <a:r>
              <a:rPr lang="en-US" dirty="0"/>
              <a:t>          : num  2.3 1.5 2.6 3.5 1.4 0.8 3.6 0.6 1.4 3.1 ...</a:t>
            </a:r>
          </a:p>
          <a:p>
            <a:r>
              <a:rPr lang="en-US" b="1" dirty="0"/>
              <a:t>Slope</a:t>
            </a:r>
            <a:r>
              <a:rPr lang="en-US" dirty="0"/>
              <a:t>                  : int  3 2 2 3 1 1 3 1 2 3 ...</a:t>
            </a:r>
          </a:p>
          <a:p>
            <a:r>
              <a:rPr lang="en-US" b="1" dirty="0"/>
              <a:t>Ca</a:t>
            </a:r>
            <a:r>
              <a:rPr lang="en-US" dirty="0"/>
              <a:t>                       : int  0 3 2 0 0 0 2 0 1 0 ...</a:t>
            </a:r>
          </a:p>
          <a:p>
            <a:r>
              <a:rPr lang="en-US" b="1" dirty="0" err="1"/>
              <a:t>Thal</a:t>
            </a:r>
            <a:r>
              <a:rPr lang="en-US" b="1" dirty="0"/>
              <a:t> </a:t>
            </a:r>
            <a:r>
              <a:rPr lang="en-US" dirty="0"/>
              <a:t>                  : Factor w/ 3 levels "fixed", "normal",..                            : 1 2 3 2 2 2 2 2 3 3 ...</a:t>
            </a:r>
          </a:p>
          <a:p>
            <a:r>
              <a:rPr lang="en-US" b="1" dirty="0">
                <a:solidFill>
                  <a:schemeClr val="accent2"/>
                </a:solidFill>
              </a:rPr>
              <a:t>AHD                   : Factor w/ 2 levels "No", "Yes“                                   : 1 2 2 1 1 1 2 1 2 2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F0F8A-311F-4F38-B0D1-5DA0DD1A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01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D5233-C6B5-4413-BBC0-8A8DCE83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3EBBE9F-CDF8-4162-AB97-5DF79C84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8"/>
            <a:ext cx="9144000" cy="61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444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D5233-C6B5-4413-BBC0-8A8DCE83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</p:spPr>
        <p:txBody>
          <a:bodyPr/>
          <a:lstStyle/>
          <a:p>
            <a:fld id="{E4FFCA10-EE3F-AF4E-9EA4-E5CA2D91A1E4}" type="slidenum">
              <a:rPr lang="en-US" smtClean="0"/>
              <a:t>54</a:t>
            </a:fld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3A26B040-CE2A-4242-934F-86C5983ED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492"/>
            <a:ext cx="9144000" cy="593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72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Bagging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1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1179-1006-413C-809E-9B74EE5C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8B18-0031-4A36-A0E6-EAF03799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Decision trees discussed earlier suffer from </a:t>
            </a:r>
            <a:r>
              <a:rPr lang="en-US" sz="2400" dirty="0">
                <a:solidFill>
                  <a:srgbClr val="C00000"/>
                </a:solidFill>
              </a:rPr>
              <a:t>high variance</a:t>
            </a:r>
            <a:r>
              <a:rPr lang="en-US" sz="2400" dirty="0"/>
              <a:t>!</a:t>
            </a:r>
          </a:p>
          <a:p>
            <a:pPr lvl="1"/>
            <a:r>
              <a:rPr lang="en-US" sz="2400" dirty="0"/>
              <a:t>If we randomly split the training data into 2 parts, and fit decision trees on both parts, the results could be quite different</a:t>
            </a:r>
          </a:p>
          <a:p>
            <a:pPr marL="274320" lvl="1" indent="0">
              <a:buNone/>
            </a:pPr>
            <a:endParaRPr lang="en-US" sz="2400" dirty="0"/>
          </a:p>
          <a:p>
            <a:r>
              <a:rPr lang="en-US" sz="2400" dirty="0"/>
              <a:t>We would like to have models with </a:t>
            </a:r>
            <a:r>
              <a:rPr lang="en-US" sz="2400" dirty="0">
                <a:solidFill>
                  <a:srgbClr val="C00000"/>
                </a:solidFill>
              </a:rPr>
              <a:t>low variance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Bootstrap aggregation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C00000"/>
                </a:solidFill>
              </a:rPr>
              <a:t>bagging</a:t>
            </a:r>
            <a:r>
              <a:rPr lang="en-US" sz="2400" dirty="0"/>
              <a:t> is a general purpose procedure for reducing the variance of a statistical learning method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5EAA1-28DD-4550-9B12-332D7B53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4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1881-3D53-4A0A-8586-84D5DD5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bagging?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A11A7-1743-4ED3-8666-082FE4ABB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909" y="1847461"/>
                <a:ext cx="8590182" cy="432473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Bagging is an extremely powerful idea based on two things: </a:t>
                </a:r>
              </a:p>
              <a:p>
                <a:pPr lvl="1"/>
                <a:r>
                  <a:rPr lang="en-US" sz="2400" dirty="0"/>
                  <a:t>Averaging: reduces variance!</a:t>
                </a:r>
              </a:p>
              <a:p>
                <a:pPr lvl="1"/>
                <a:r>
                  <a:rPr lang="en-US" sz="2400" dirty="0"/>
                  <a:t>Bootstrapping: plenty of training datasets! </a:t>
                </a:r>
              </a:p>
              <a:p>
                <a:r>
                  <a:rPr lang="en-US" sz="2400" dirty="0"/>
                  <a:t>Why does averaging reduces variance?</a:t>
                </a:r>
              </a:p>
              <a:p>
                <a:pPr lvl="1"/>
                <a:r>
                  <a:rPr lang="en-US" sz="2400" dirty="0"/>
                  <a:t>Given a set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independent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each with variance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400" dirty="0"/>
                  <a:t> of the observations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In other words,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averaging a set of observations reduces variance</a:t>
                </a:r>
              </a:p>
              <a:p>
                <a:r>
                  <a:rPr lang="en-US" sz="2400" dirty="0"/>
                  <a:t>Of course, this is not practical because we generally do not have access to multiple training sets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A11A7-1743-4ED3-8666-082FE4ABB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909" y="1847461"/>
                <a:ext cx="8590182" cy="4324739"/>
              </a:xfrm>
              <a:blipFill>
                <a:blip r:embed="rId2"/>
                <a:stretch>
                  <a:fillRect l="-638" t="-2113" r="-1773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B4D4-DC8A-49EB-B002-5D9630C2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17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A5AA-FCD3-4C53-BA1C-D2338A77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Bagging?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A1B3-F18A-4501-89D3-C43FAD20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1" y="2121408"/>
            <a:ext cx="8098971" cy="4050792"/>
          </a:xfrm>
        </p:spPr>
        <p:txBody>
          <a:bodyPr>
            <a:normAutofit/>
          </a:bodyPr>
          <a:lstStyle/>
          <a:p>
            <a:r>
              <a:rPr lang="en-US" dirty="0"/>
              <a:t>To apply bagging to regression trees, we simply construct </a:t>
            </a:r>
            <a:r>
              <a:rPr lang="en-US" i="1" dirty="0"/>
              <a:t>B </a:t>
            </a:r>
            <a:r>
              <a:rPr lang="en-US" dirty="0"/>
              <a:t>regression trees using </a:t>
            </a:r>
            <a:r>
              <a:rPr lang="en-US" i="1" dirty="0"/>
              <a:t>B </a:t>
            </a:r>
            <a:r>
              <a:rPr lang="en-US" dirty="0"/>
              <a:t>bootstrapped training sets, and average the resulting predictions </a:t>
            </a:r>
          </a:p>
          <a:p>
            <a:r>
              <a:rPr lang="en-US" dirty="0"/>
              <a:t>These trees are grown deep, and are not pruned </a:t>
            </a:r>
          </a:p>
          <a:p>
            <a:r>
              <a:rPr lang="en-US" dirty="0"/>
              <a:t>Hence each individual tree has high variance, but low bias</a:t>
            </a:r>
          </a:p>
          <a:p>
            <a:r>
              <a:rPr lang="en-US" dirty="0"/>
              <a:t>Averaging these </a:t>
            </a:r>
            <a:r>
              <a:rPr lang="en-US" i="1" dirty="0"/>
              <a:t>B </a:t>
            </a:r>
            <a:r>
              <a:rPr lang="en-US" dirty="0"/>
              <a:t>trees reduces the variance </a:t>
            </a:r>
          </a:p>
          <a:p>
            <a:r>
              <a:rPr lang="en-US" dirty="0"/>
              <a:t>Bagging has been demonstrated to give impressive improvements in accuracy by combining together hundreds or even thousands of trees into a single procedure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D7FAB-0FB6-4C90-98F0-FD04C823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865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1881-3D53-4A0A-8586-84D5DD5A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does averaging reduces variance?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A11A7-1743-4ED3-8666-082FE4ABB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909" y="1847461"/>
                <a:ext cx="8590182" cy="43247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Given a set of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independent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each with variance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,  the variance of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2600" dirty="0"/>
                  <a:t> of the observations 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In other words, </a:t>
                </a:r>
                <a:r>
                  <a:rPr lang="en-US" sz="2600" dirty="0">
                    <a:solidFill>
                      <a:srgbClr val="C00000"/>
                    </a:solidFill>
                  </a:rPr>
                  <a:t>averaging a set of observations reduces variance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Of course, this is not practical because we generally do not have access to multiple training sets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A11A7-1743-4ED3-8666-082FE4ABB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909" y="1847461"/>
                <a:ext cx="8590182" cy="4324739"/>
              </a:xfrm>
              <a:blipFill>
                <a:blip r:embed="rId2"/>
                <a:stretch>
                  <a:fillRect l="-780" t="-1408" r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B4D4-DC8A-49EB-B002-5D9630C2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C634-87C3-47F8-A166-B0B179FB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40473"/>
          </a:xfrm>
        </p:spPr>
        <p:txBody>
          <a:bodyPr/>
          <a:lstStyle/>
          <a:p>
            <a:r>
              <a:rPr lang="en-US" dirty="0"/>
              <a:t>Hitters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0059-6658-440D-B41E-9C00A13E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8867"/>
            <a:ext cx="7772400" cy="5063917"/>
          </a:xfrm>
        </p:spPr>
        <p:txBody>
          <a:bodyPr>
            <a:normAutofit fontScale="62500" lnSpcReduction="20000"/>
          </a:bodyPr>
          <a:lstStyle/>
          <a:p>
            <a:r>
              <a:rPr lang="en-US" sz="3500" b="1" dirty="0"/>
              <a:t>'</a:t>
            </a:r>
            <a:r>
              <a:rPr lang="en-US" sz="3500" b="1" dirty="0" err="1"/>
              <a:t>data.frame</a:t>
            </a:r>
            <a:r>
              <a:rPr lang="en-US" sz="3500" b="1" dirty="0"/>
              <a:t>':	322 obs. of  20 variables:</a:t>
            </a:r>
          </a:p>
          <a:p>
            <a:r>
              <a:rPr lang="en-US" dirty="0" err="1"/>
              <a:t>AtBat</a:t>
            </a:r>
            <a:r>
              <a:rPr lang="en-US" dirty="0"/>
              <a:t>         : int  293 315 479 496 321 594 185 298 323 401 ...</a:t>
            </a:r>
          </a:p>
          <a:p>
            <a:r>
              <a:rPr lang="en-US" b="1" dirty="0"/>
              <a:t>Hits           : int  66 81 130 141 87 169 37 73 81 92 ...</a:t>
            </a:r>
          </a:p>
          <a:p>
            <a:r>
              <a:rPr lang="en-US" dirty="0"/>
              <a:t>Runs          : int  30 24 66 65 39 74 23 24 26 49 ...</a:t>
            </a:r>
          </a:p>
          <a:p>
            <a:r>
              <a:rPr lang="en-US" dirty="0"/>
              <a:t>RBI             : int  29 38 72 78 42 51 8 24 32 66 ...</a:t>
            </a:r>
          </a:p>
          <a:p>
            <a:r>
              <a:rPr lang="en-US" dirty="0"/>
              <a:t>Walks        : int  14 39 76 37 30 35 21 7 8 65 ...</a:t>
            </a:r>
          </a:p>
          <a:p>
            <a:r>
              <a:rPr lang="en-US" b="1" dirty="0"/>
              <a:t>Years        : int  1 14 3 11 2 11 2 3 2 13 ...</a:t>
            </a:r>
          </a:p>
          <a:p>
            <a:r>
              <a:rPr lang="en-US" dirty="0" err="1"/>
              <a:t>CAtBat</a:t>
            </a:r>
            <a:r>
              <a:rPr lang="en-US" dirty="0"/>
              <a:t>      : int  293 3449 1624 5628 396 4408 214 509 341 5206 ...</a:t>
            </a:r>
          </a:p>
          <a:p>
            <a:r>
              <a:rPr lang="en-US" dirty="0" err="1"/>
              <a:t>CHits</a:t>
            </a:r>
            <a:r>
              <a:rPr lang="en-US" dirty="0"/>
              <a:t>         : int  66 835 457 1575 101 1133 42 108 86 1332 ...</a:t>
            </a:r>
          </a:p>
          <a:p>
            <a:r>
              <a:rPr lang="en-US" dirty="0" err="1"/>
              <a:t>CHmRun</a:t>
            </a:r>
            <a:r>
              <a:rPr lang="en-US" dirty="0"/>
              <a:t>   : int  1 69 63 225 12 19 1 0 6 253 ...</a:t>
            </a:r>
          </a:p>
          <a:p>
            <a:r>
              <a:rPr lang="en-US" dirty="0" err="1"/>
              <a:t>CRuns</a:t>
            </a:r>
            <a:r>
              <a:rPr lang="en-US" dirty="0"/>
              <a:t>       : int  30 321 224 828 48 501 30 41 32 784 ...</a:t>
            </a:r>
          </a:p>
          <a:p>
            <a:r>
              <a:rPr lang="en-US" dirty="0"/>
              <a:t>CRBI          : int  29 414 266 838 46 336 9 37 34 890 ...</a:t>
            </a:r>
          </a:p>
          <a:p>
            <a:r>
              <a:rPr lang="en-US" dirty="0" err="1"/>
              <a:t>CWalks</a:t>
            </a:r>
            <a:r>
              <a:rPr lang="en-US" dirty="0"/>
              <a:t>     : int  14 375 263 354 33 194 24 12 8 866 ...</a:t>
            </a:r>
          </a:p>
          <a:p>
            <a:r>
              <a:rPr lang="en-US" dirty="0"/>
              <a:t>League     : Factor w/ 2 levels "A","N“    : 1 2 1 2 2 1 2 1 2 1 ...</a:t>
            </a:r>
          </a:p>
          <a:p>
            <a:r>
              <a:rPr lang="en-US" dirty="0"/>
              <a:t>Division    : Factor w/ 2 levels "E","W“   : 1 2 2 1 1 2 1 2 2 1 ...</a:t>
            </a:r>
          </a:p>
          <a:p>
            <a:r>
              <a:rPr lang="en-US" b="1" dirty="0">
                <a:solidFill>
                  <a:schemeClr val="accent2"/>
                </a:solidFill>
              </a:rPr>
              <a:t>Salary      : num  NA 475 480 500 91.5 750 70 100 75 1100 ...</a:t>
            </a:r>
          </a:p>
          <a:p>
            <a:r>
              <a:rPr lang="en-US" b="1" dirty="0"/>
              <a:t>…..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0F16F-BBEE-4446-A5ED-7D2BCDD8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211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93964"/>
            <a:ext cx="7772400" cy="1104681"/>
          </a:xfrm>
        </p:spPr>
        <p:txBody>
          <a:bodyPr>
            <a:normAutofit/>
          </a:bodyPr>
          <a:lstStyle/>
          <a:p>
            <a:r>
              <a:rPr lang="en-US" dirty="0"/>
              <a:t>Regression bagging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6612" y="1747935"/>
                <a:ext cx="8776794" cy="4424265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/>
                  <a:t>We generate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00" dirty="0"/>
                  <a:t> different bootstrapped training data sets</a:t>
                </a:r>
              </a:p>
              <a:p>
                <a:r>
                  <a:rPr lang="en-US" sz="2600" dirty="0"/>
                  <a:t> We then train our method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600" dirty="0"/>
                  <a:t> bootstrapped training set in order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the prediction at a point x </a:t>
                </a:r>
              </a:p>
              <a:p>
                <a:r>
                  <a:rPr lang="en-US" sz="2600" dirty="0"/>
                  <a:t>We then average all the predictions to obtain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𝑏𝑎𝑔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612" y="1747935"/>
                <a:ext cx="8776794" cy="4424265"/>
              </a:xfrm>
              <a:blipFill>
                <a:blip r:embed="rId3"/>
                <a:stretch>
                  <a:fillRect l="-764" t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4489450" y="5573713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5573713"/>
                        <a:ext cx="2714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2238375" y="43751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375150"/>
                        <a:ext cx="17621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9137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107791"/>
          </a:xfrm>
        </p:spPr>
        <p:txBody>
          <a:bodyPr>
            <a:normAutofit/>
          </a:bodyPr>
          <a:lstStyle/>
          <a:p>
            <a:r>
              <a:rPr lang="en-US" dirty="0"/>
              <a:t>Classification bagging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6612" y="1940767"/>
                <a:ext cx="8776794" cy="4231433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/>
                  <a:t>We generate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00" dirty="0"/>
                  <a:t> different bootstrapped training data sets</a:t>
                </a:r>
              </a:p>
              <a:p>
                <a:r>
                  <a:rPr lang="en-US" sz="2600" dirty="0"/>
                  <a:t> We then train our method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600" dirty="0"/>
                  <a:t> bootstrapped training set in order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the class prediction for a point x </a:t>
                </a:r>
              </a:p>
              <a:p>
                <a:r>
                  <a:rPr lang="en-US" sz="2600" dirty="0"/>
                  <a:t>For each test observation, we record the class predicted by each of the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00" dirty="0"/>
                  <a:t> trees, and take a </a:t>
                </a:r>
                <a:r>
                  <a:rPr lang="en-US" sz="2600" dirty="0">
                    <a:solidFill>
                      <a:srgbClr val="C00000"/>
                    </a:solidFill>
                  </a:rPr>
                  <a:t>majority vote: </a:t>
                </a:r>
                <a:r>
                  <a:rPr lang="en-US" sz="2600" dirty="0"/>
                  <a:t>the overall prediction is the most commonly occurring class among the B predictions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6612" y="1940767"/>
                <a:ext cx="8776794" cy="4231433"/>
              </a:xfrm>
              <a:blipFill>
                <a:blip r:embed="rId3"/>
                <a:stretch>
                  <a:fillRect l="-764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/>
          </p:nvPr>
        </p:nvGraphicFramePr>
        <p:xfrm>
          <a:off x="4489450" y="5573713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5573713"/>
                        <a:ext cx="2714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2238375" y="4375150"/>
          <a:ext cx="176213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375150"/>
                        <a:ext cx="176213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471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E2E5-A7DF-49BD-B0AE-04D6A3EF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Out-of-Bag Error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6C8E-7A10-4553-B724-F586C15BE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that there is a very straightforward way to estimate the test error of a bagged model without performing the cross-validation</a:t>
            </a:r>
          </a:p>
          <a:p>
            <a:r>
              <a:rPr lang="en-US" dirty="0"/>
              <a:t>Recall that the key to bagging is that trees are repeatedly fit to bootstrapped subsets of the observations </a:t>
            </a:r>
          </a:p>
          <a:p>
            <a:r>
              <a:rPr lang="en-US" dirty="0"/>
              <a:t>It can be proved that on average, each bagged-tree makes use of two-thirds of the observations </a:t>
            </a:r>
          </a:p>
          <a:p>
            <a:r>
              <a:rPr lang="en-US" dirty="0"/>
              <a:t>The remaining one-third of the observations not used to fit a given bagged tree are referred to as the </a:t>
            </a:r>
            <a:r>
              <a:rPr lang="en-US" dirty="0">
                <a:solidFill>
                  <a:srgbClr val="C00000"/>
                </a:solidFill>
              </a:rPr>
              <a:t>out-of-bag</a:t>
            </a:r>
            <a:r>
              <a:rPr lang="en-US" dirty="0"/>
              <a:t> (OOB) observations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4715F-477A-4878-B61F-A05A9E6D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06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E2E5-A7DF-49BD-B0AE-04D6A3EF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Out-of-Bag Error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C6C8E-7A10-4553-B724-F586C15BEA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predict the response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observation using each of the trees in which that observation was OOB </a:t>
                </a:r>
              </a:p>
              <a:p>
                <a:r>
                  <a:rPr lang="en-US" dirty="0"/>
                  <a:t>This will yield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dirty="0"/>
                  <a:t> predictions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observation, which we average (for regression) or take a majority vote (for  classification)</a:t>
                </a:r>
              </a:p>
              <a:p>
                <a:r>
                  <a:rPr lang="en-US" dirty="0"/>
                  <a:t>Overall OOB MSE or OOB classification error can be obtained</a:t>
                </a:r>
              </a:p>
              <a:p>
                <a:r>
                  <a:rPr lang="en-US" dirty="0"/>
                  <a:t>This estimate is essentially the LOOCV error for bagging,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C6C8E-7A10-4553-B724-F586C15BEA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353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4715F-477A-4878-B61F-A05A9E6D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03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84631"/>
            <a:ext cx="8475307" cy="1026927"/>
          </a:xfrm>
        </p:spPr>
        <p:txBody>
          <a:bodyPr>
            <a:normAutofit/>
          </a:bodyPr>
          <a:lstStyle/>
          <a:p>
            <a:r>
              <a:rPr lang="en-US" dirty="0"/>
              <a:t>Classification: Comparison of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799" y="1729272"/>
            <a:ext cx="3303037" cy="4479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Here the green line represents a simple majority vote approach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The purple line corresponds to averaging the probability estimates</a:t>
            </a:r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Both do far better than a single tree (dashed red) and get close to the Bayes error rate (dashed grey)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9" t="21835" r="15790" b="37469"/>
          <a:stretch>
            <a:fillRect/>
          </a:stretch>
        </p:blipFill>
        <p:spPr bwMode="auto">
          <a:xfrm>
            <a:off x="3502090" y="1617306"/>
            <a:ext cx="5526832" cy="462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676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25711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Regression: Comparison of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39268" y="2185261"/>
            <a:ext cx="2819400" cy="391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/>
              <a:t>The red line represents the test mean sum of squares using a single tree.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The black line corresponds to the bagging error rate 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4" r="3981"/>
          <a:stretch>
            <a:fillRect/>
          </a:stretch>
        </p:blipFill>
        <p:spPr bwMode="auto">
          <a:xfrm>
            <a:off x="3153916" y="1061265"/>
            <a:ext cx="5486232" cy="51934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468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B8F8-B76C-4817-9028-B83AD032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FAAC-AE1E-45F2-A2AA-FB0FA61E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have discussed, bagging typically results in improved accuracy over prediction using a single tree</a:t>
            </a:r>
          </a:p>
          <a:p>
            <a:r>
              <a:rPr lang="en-US" dirty="0"/>
              <a:t>Unfortunately, however, it can be difficult to interpret the resulting model</a:t>
            </a:r>
          </a:p>
          <a:p>
            <a:r>
              <a:rPr lang="en-US" dirty="0"/>
              <a:t>When we bag a large number of trees, it is no longer possible to represent the resulting statistical learning procedure using a single tree</a:t>
            </a:r>
          </a:p>
          <a:p>
            <a:r>
              <a:rPr lang="en-US" dirty="0"/>
              <a:t>Thus, bagging improves prediction accuracy at the expense of interpretability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1120B-A8C7-4F54-BFF5-BC6EA6B6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5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Random Forests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61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DA8D-5494-47EE-8DE1-36F6C66C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of </a:t>
            </a:r>
            <a:r>
              <a:rPr lang="en-US" dirty="0" err="1"/>
              <a:t>bagggiing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5D21-113B-4E26-A5AC-229D3234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there is one very strong predictor in the data set, along with a number of other moderately strong predictors</a:t>
            </a:r>
          </a:p>
          <a:p>
            <a:r>
              <a:rPr lang="en-US" dirty="0"/>
              <a:t>Then in the collection of bagged trees, most or all of the trees will use this strong predictor in the top split</a:t>
            </a:r>
          </a:p>
          <a:p>
            <a:r>
              <a:rPr lang="en-US" dirty="0"/>
              <a:t>Consequently, all of the bagged trees will look quite similar to each other</a:t>
            </a:r>
          </a:p>
          <a:p>
            <a:r>
              <a:rPr lang="en-US" dirty="0"/>
              <a:t>Hence the predictions from the bagged trees will be highly correlated</a:t>
            </a:r>
          </a:p>
          <a:p>
            <a:r>
              <a:rPr lang="en-US" dirty="0"/>
              <a:t>In particular, this means that bagging will not lead to a substantial reduction in variance over a single tree in this setting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52510-FC53-4A95-AD16-FBCEEB61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06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>
                    <a:solidFill>
                      <a:srgbClr val="C00000"/>
                    </a:solidFill>
                  </a:rPr>
                  <a:t>Random forests </a:t>
                </a:r>
                <a:r>
                  <a:rPr lang="en-US" dirty="0"/>
                  <a:t>provide an improvement over bagged trees by way of a small tweak that </a:t>
                </a:r>
                <a:r>
                  <a:rPr lang="en-US" dirty="0">
                    <a:solidFill>
                      <a:srgbClr val="C00000"/>
                    </a:solidFill>
                  </a:rPr>
                  <a:t>decorrelates</a:t>
                </a:r>
                <a:r>
                  <a:rPr lang="en-US" dirty="0"/>
                  <a:t> the trees</a:t>
                </a:r>
              </a:p>
              <a:p>
                <a:pPr algn="just"/>
                <a:r>
                  <a:rPr lang="en-US" dirty="0"/>
                  <a:t>This reduces the variance when we average the trees</a:t>
                </a:r>
              </a:p>
              <a:p>
                <a:pPr algn="just"/>
                <a:r>
                  <a:rPr lang="en-US" dirty="0"/>
                  <a:t>As in bagging, we build a number of decision trees on bootstrapped training samples</a:t>
                </a:r>
              </a:p>
              <a:p>
                <a:pPr algn="just"/>
                <a:r>
                  <a:rPr lang="en-US" dirty="0"/>
                  <a:t>When building these decision trees, each time a split in a tree is considered, </a:t>
                </a:r>
                <a:r>
                  <a:rPr lang="en-US" dirty="0">
                    <a:solidFill>
                      <a:srgbClr val="C00000"/>
                    </a:solidFill>
                  </a:rPr>
                  <a:t>a random selection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predictors </a:t>
                </a:r>
                <a:r>
                  <a:rPr lang="en-US" dirty="0"/>
                  <a:t>is chosen as split candidates from the full 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</a:t>
                </a:r>
              </a:p>
              <a:p>
                <a:pPr algn="just"/>
                <a:r>
                  <a:rPr lang="en-US" dirty="0"/>
                  <a:t>The split is allowed to use only one of those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predictors</a:t>
                </a:r>
              </a:p>
              <a:p>
                <a:pPr algn="just"/>
                <a:r>
                  <a:rPr lang="en-US" dirty="0"/>
                  <a:t>A fresh selection of m predictors is taken at each split, and typically we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1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12648"/>
          </a:xfrm>
        </p:spPr>
        <p:txBody>
          <a:bodyPr>
            <a:normAutofit fontScale="90000"/>
          </a:bodyPr>
          <a:lstStyle/>
          <a:p>
            <a:r>
              <a:rPr lang="en-US" dirty="0"/>
              <a:t>Hitters data: visualization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158240"/>
            <a:ext cx="8077200" cy="891540"/>
          </a:xfrm>
        </p:spPr>
        <p:txBody>
          <a:bodyPr/>
          <a:lstStyle/>
          <a:p>
            <a:r>
              <a:rPr lang="en-US" dirty="0"/>
              <a:t>Salary ~  Years + Hits</a:t>
            </a:r>
          </a:p>
          <a:p>
            <a:r>
              <a:rPr lang="en-US" dirty="0"/>
              <a:t>Salary is color-coded from low (blue, green) to high (yellow, red)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07" y="1927860"/>
            <a:ext cx="4991786" cy="43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973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9840-2218-43F9-B458-CC466792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  <a:endParaRPr lang="en-US" b="1" dirty="0"/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FF7CFBF1-1E7B-4649-9E00-1DE090119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22602"/>
            <a:ext cx="7772400" cy="36478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1F6C-77D1-4265-A0DB-095A9B0A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62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109086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5843887"/>
                <a:ext cx="7772400" cy="7315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corresponds to the Bagging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5843887"/>
                <a:ext cx="7772400" cy="731520"/>
              </a:xfrm>
              <a:blipFill>
                <a:blip r:embed="rId2"/>
                <a:stretch>
                  <a:fillRect l="-392" t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76" y="1817652"/>
            <a:ext cx="5135448" cy="384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899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 typically improves the accuracy over prediction using a single tree, but it is now hard to interpret the model! </a:t>
            </a:r>
          </a:p>
          <a:p>
            <a:r>
              <a:rPr lang="en-US" dirty="0"/>
              <a:t>We have hundreds of trees, and it is no longer clear which variables are most important to the procedure</a:t>
            </a:r>
          </a:p>
          <a:p>
            <a:r>
              <a:rPr lang="en-US" dirty="0"/>
              <a:t>Thus bagging improves prediction accuracy at the expense of interpretability</a:t>
            </a:r>
          </a:p>
          <a:p>
            <a:r>
              <a:rPr lang="en-US" dirty="0"/>
              <a:t>But, we can still get an overall summary of the importance of each predictor using Relative Influence Plots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36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Influence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bagged/RF regression trees, we record the total amount that the RSS is decreased due to splits over a given predictor, averaged over all trees</a:t>
            </a:r>
          </a:p>
          <a:p>
            <a:r>
              <a:rPr lang="en-US" dirty="0"/>
              <a:t>A large value indicates an important predictor</a:t>
            </a:r>
          </a:p>
          <a:p>
            <a:r>
              <a:rPr lang="en-US" dirty="0"/>
              <a:t> Similarly, for bagged/RF classification trees, we add up the total amount that the Gini index is decreased by splits over a given predictor, averaged over all B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34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207319"/>
          </a:xfrm>
        </p:spPr>
        <p:txBody>
          <a:bodyPr>
            <a:normAutofit/>
          </a:bodyPr>
          <a:lstStyle/>
          <a:p>
            <a:r>
              <a:rPr lang="en-US" sz="4000" dirty="0" err="1"/>
              <a:t>Carseats</a:t>
            </a:r>
            <a:r>
              <a:rPr lang="en-US" sz="4000" dirty="0"/>
              <a:t> Data: Feature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4526CE-E04A-4A30-9E6A-68BB24D04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763" y="1807627"/>
            <a:ext cx="5428183" cy="4830283"/>
          </a:xfrm>
        </p:spPr>
      </p:pic>
    </p:spTree>
    <p:extLst>
      <p:ext uri="{BB962C8B-B14F-4D97-AF65-F5344CB8AC3E}">
        <p14:creationId xmlns:p14="http://schemas.microsoft.com/office/powerpoint/2010/main" val="2838599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Boosting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59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bagging, </a:t>
            </a:r>
            <a:r>
              <a:rPr lang="en-US" dirty="0">
                <a:solidFill>
                  <a:srgbClr val="C00000"/>
                </a:solidFill>
              </a:rPr>
              <a:t>boosting</a:t>
            </a:r>
            <a:r>
              <a:rPr lang="en-US" dirty="0"/>
              <a:t> is a general approach that can be applied to many statistical learning methods for regression or classification</a:t>
            </a:r>
          </a:p>
          <a:p>
            <a:r>
              <a:rPr lang="en-US" dirty="0"/>
              <a:t>The trees are grown sequentially: each tree is grown using information from previously grown trees</a:t>
            </a:r>
          </a:p>
          <a:p>
            <a:r>
              <a:rPr lang="en-US" dirty="0"/>
              <a:t>Unlike fitting a single large decision tree to the data, which amounts to fitting the data hard and potentially overfitting, the boosting approach instead learns slowly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33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 the current model, we fit a decision tree to the residuals from the model</a:t>
                </a:r>
              </a:p>
              <a:p>
                <a:r>
                  <a:rPr lang="en-US" dirty="0"/>
                  <a:t>We then add this new decision tree into the fitted function in order to update the residuals</a:t>
                </a:r>
              </a:p>
              <a:p>
                <a:r>
                  <a:rPr lang="en-US" dirty="0"/>
                  <a:t>Each of these trees can be rather small, with just a few terminal nodes, determined by the parameter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algorithm</a:t>
                </a:r>
              </a:p>
              <a:p>
                <a:r>
                  <a:rPr lang="en-US" dirty="0"/>
                  <a:t>By fitting small trees to the residuals, we slowly improve prediction in areas where it does not perform well </a:t>
                </a:r>
              </a:p>
              <a:p>
                <a:r>
                  <a:rPr lang="en-US" dirty="0"/>
                  <a:t>The shrinkage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 slows the process down even further, allowing more and different shaped trees to attack the residuals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56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for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Set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for all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 in the training set.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1, 2,…,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/>
                  <a:t> repeat:</a:t>
                </a:r>
              </a:p>
              <a:p>
                <a:pPr marL="731520" lvl="1" indent="-457200">
                  <a:buFont typeface="+mj-lt"/>
                  <a:buAutoNum type="alphaLcParenR"/>
                </a:pPr>
                <a:r>
                  <a:rPr lang="en-US" sz="2200" dirty="0"/>
                  <a:t>Fit a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with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/>
                  <a:t> splits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200" dirty="0"/>
                  <a:t>terminal nodes) to the training data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731520" lvl="1" indent="-457200">
                  <a:buFont typeface="+mj-lt"/>
                  <a:buAutoNum type="alphaLcParenR"/>
                </a:pPr>
                <a:r>
                  <a:rPr lang="en-US" sz="2200" dirty="0"/>
                  <a:t>Update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200" dirty="0"/>
                  <a:t> by adding in a shrunken version of the new tree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731520" lvl="1" indent="-457200">
                  <a:buFont typeface="+mj-lt"/>
                  <a:buAutoNum type="alphaLcParenR" startAt="3"/>
                </a:pPr>
                <a:r>
                  <a:rPr lang="en-US" sz="2200" dirty="0"/>
                  <a:t>Update the residuals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200" dirty="0"/>
                  <a:t> Output the boosted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2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51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597719"/>
          </a:xfrm>
        </p:spPr>
        <p:txBody>
          <a:bodyPr>
            <a:normAutofit fontScale="90000"/>
          </a:bodyPr>
          <a:lstStyle/>
          <a:p>
            <a:r>
              <a:rPr lang="en-US" dirty="0"/>
              <a:t>Gene expression data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129" y="1299794"/>
            <a:ext cx="6424217" cy="48314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12648"/>
          </a:xfrm>
        </p:spPr>
        <p:txBody>
          <a:bodyPr>
            <a:normAutofit fontScale="90000"/>
          </a:bodyPr>
          <a:lstStyle/>
          <a:p>
            <a:r>
              <a:rPr lang="en-US" dirty="0"/>
              <a:t>Hitters data: visualization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158240"/>
            <a:ext cx="8077200" cy="891540"/>
          </a:xfrm>
        </p:spPr>
        <p:txBody>
          <a:bodyPr/>
          <a:lstStyle/>
          <a:p>
            <a:r>
              <a:rPr lang="en-US" dirty="0"/>
              <a:t>Salary ~  Years + Hits</a:t>
            </a:r>
          </a:p>
          <a:p>
            <a:r>
              <a:rPr lang="en-US" dirty="0"/>
              <a:t>Salary is color-coded from low (blue, green) to high (yellow, red)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07" y="1927860"/>
            <a:ext cx="4991786" cy="43619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5C3E98-2B27-417E-ABB2-40C4376F9787}"/>
              </a:ext>
            </a:extLst>
          </p:cNvPr>
          <p:cNvCxnSpPr>
            <a:cxnSpLocks/>
          </p:cNvCxnSpPr>
          <p:nvPr/>
        </p:nvCxnSpPr>
        <p:spPr>
          <a:xfrm>
            <a:off x="3564292" y="2195805"/>
            <a:ext cx="0" cy="328437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B8121-04B9-4B95-93A4-40C634964174}"/>
              </a:ext>
            </a:extLst>
          </p:cNvPr>
          <p:cNvCxnSpPr>
            <a:cxnSpLocks/>
          </p:cNvCxnSpPr>
          <p:nvPr/>
        </p:nvCxnSpPr>
        <p:spPr>
          <a:xfrm>
            <a:off x="3564292" y="3847311"/>
            <a:ext cx="247261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949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previous figure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Results from performing boosting and random forests on the fifteen-class gene expression data set in order to predict </a:t>
                </a:r>
                <a:r>
                  <a:rPr lang="en-US" dirty="0">
                    <a:solidFill>
                      <a:srgbClr val="C00000"/>
                    </a:solidFill>
                  </a:rPr>
                  <a:t>cancer</a:t>
                </a:r>
                <a:r>
                  <a:rPr lang="en-US" dirty="0"/>
                  <a:t> versus </a:t>
                </a:r>
                <a:r>
                  <a:rPr lang="en-US" dirty="0">
                    <a:solidFill>
                      <a:srgbClr val="C00000"/>
                    </a:solidFill>
                  </a:rPr>
                  <a:t>normal</a:t>
                </a:r>
                <a:endParaRPr lang="en-US" dirty="0"/>
              </a:p>
              <a:p>
                <a:r>
                  <a:rPr lang="en-US" dirty="0"/>
                  <a:t> The test error is displayed as a function of the number of trees For the two boosted models,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Depth-1 trees slightly outperform depth-2 trees, and both outperform the random forests, although the standard errors are around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0.02</m:t>
                    </m:r>
                  </m:oMath>
                </a14:m>
                <a:r>
                  <a:rPr lang="en-US" dirty="0"/>
                  <a:t>, making none of these differences significant</a:t>
                </a:r>
              </a:p>
              <a:p>
                <a:r>
                  <a:rPr lang="en-US" dirty="0"/>
                  <a:t> The test error rate for a single tree is 24%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376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parameters for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number of trees </a:t>
            </a:r>
            <a:r>
              <a:rPr lang="en-US" dirty="0"/>
              <a:t>B </a:t>
            </a:r>
          </a:p>
          <a:p>
            <a:r>
              <a:rPr lang="en-US" dirty="0"/>
              <a:t>Unlike bagging and random forests, boosting can overfit if B is too large, although this overfitting tends to occur slowly if at all</a:t>
            </a:r>
          </a:p>
          <a:p>
            <a:r>
              <a:rPr lang="en-US" dirty="0"/>
              <a:t>We use cross-validation to select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8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parameters for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shrinkage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a small positive number</a:t>
                </a:r>
              </a:p>
              <a:p>
                <a:r>
                  <a:rPr lang="en-US" dirty="0"/>
                  <a:t>This controls the rate at which boosting learns</a:t>
                </a:r>
              </a:p>
              <a:p>
                <a:r>
                  <a:rPr lang="en-US" dirty="0"/>
                  <a:t>Typical values are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r>
                  <a:rPr lang="en-US" dirty="0"/>
                  <a:t>, and the right choice can depend on the problem</a:t>
                </a:r>
              </a:p>
              <a:p>
                <a:r>
                  <a:rPr lang="en-US" dirty="0"/>
                  <a:t>Very small  can require using a very large value of B in order to achieve good performance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211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parameters for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number of splits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each tree, which controls the complexity of the boosted ensemble</a:t>
                </a:r>
              </a:p>
              <a:p>
                <a:r>
                  <a:rPr lang="en-US" dirty="0"/>
                  <a:t>Often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dirty="0"/>
                  <a:t>works well, in which case each tree consists of a single split</a:t>
                </a:r>
              </a:p>
              <a:p>
                <a:r>
                  <a:rPr lang="en-US" dirty="0"/>
                  <a:t>More generally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the interaction depth, and controls the interaction order of the boosted model, since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splits can involve at most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variables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5340" y="2194560"/>
                <a:ext cx="3970020" cy="3977640"/>
              </a:xfrm>
            </p:spPr>
            <p:txBody>
              <a:bodyPr/>
              <a:lstStyle/>
              <a:p>
                <a:pPr marL="285750" indent="-285750">
                  <a:buClr>
                    <a:srgbClr val="C00000"/>
                  </a:buClr>
                </a:pPr>
                <a:r>
                  <a:rPr lang="en-US" dirty="0"/>
                  <a:t>Overall, the tree segments the players into three regions of predictor space: </a:t>
                </a:r>
              </a:p>
              <a:p>
                <a:pPr marL="285750" indent="-285750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𝑌𝑒𝑎𝑟𝑠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&lt;4.5}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285750" indent="-285750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𝑌𝑒𝑎𝑟𝑠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≥4.5,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𝐻𝑖𝑡𝑠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&lt;118}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285750" indent="-285750"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𝑌𝑒𝑎𝑟𝑠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≥4.5,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𝐻𝑖𝑡𝑠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≥118}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5340" y="2194560"/>
                <a:ext cx="3970020" cy="3977640"/>
              </a:xfrm>
              <a:blipFill>
                <a:blip r:embed="rId2"/>
                <a:stretch>
                  <a:fillRect l="-768" t="-1531" r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54380" y="2093976"/>
            <a:ext cx="3657600" cy="3035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4300" y="3475762"/>
            <a:ext cx="3962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118</a:t>
            </a:r>
          </a:p>
        </p:txBody>
      </p:sp>
    </p:spTree>
    <p:extLst>
      <p:ext uri="{BB962C8B-B14F-4D97-AF65-F5344CB8AC3E}">
        <p14:creationId xmlns:p14="http://schemas.microsoft.com/office/powerpoint/2010/main" val="997279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16092</TotalTime>
  <Words>3936</Words>
  <Application>Microsoft Office PowerPoint</Application>
  <PresentationFormat>On-screen Show (4:3)</PresentationFormat>
  <Paragraphs>462</Paragraphs>
  <Slides>83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Calibri</vt:lpstr>
      <vt:lpstr>Cambria Math</vt:lpstr>
      <vt:lpstr>Rockwell</vt:lpstr>
      <vt:lpstr>Rockwell Condensed</vt:lpstr>
      <vt:lpstr>Wingdings</vt:lpstr>
      <vt:lpstr>Wood Type</vt:lpstr>
      <vt:lpstr>Equation</vt:lpstr>
      <vt:lpstr>Decision Trees</vt:lpstr>
      <vt:lpstr>Outline</vt:lpstr>
      <vt:lpstr>Introduction</vt:lpstr>
      <vt:lpstr>Pros and cons</vt:lpstr>
      <vt:lpstr>Regression Trees</vt:lpstr>
      <vt:lpstr>Hitters Data</vt:lpstr>
      <vt:lpstr>Hitters data: visualization</vt:lpstr>
      <vt:lpstr>Hitters data: visualization</vt:lpstr>
      <vt:lpstr>results</vt:lpstr>
      <vt:lpstr>Hitters data: regression Tree</vt:lpstr>
      <vt:lpstr>Terminology</vt:lpstr>
      <vt:lpstr>Hitters data: Interpretation</vt:lpstr>
      <vt:lpstr>tree-building process</vt:lpstr>
      <vt:lpstr>Example</vt:lpstr>
      <vt:lpstr>tree-building process – step 1</vt:lpstr>
      <vt:lpstr>tree-building process – step 1</vt:lpstr>
      <vt:lpstr>tree-building process – Step 1</vt:lpstr>
      <vt:lpstr>tree-building process – step 1</vt:lpstr>
      <vt:lpstr>tree-building process – step 1</vt:lpstr>
      <vt:lpstr>tree-building process – step 1</vt:lpstr>
      <vt:lpstr>tree-building process</vt:lpstr>
      <vt:lpstr>tree-building process – step 2</vt:lpstr>
      <vt:lpstr>Example of a recursive binary splitting </vt:lpstr>
      <vt:lpstr>A perspective plot of the prediction surface corresponding to the previous tree</vt:lpstr>
      <vt:lpstr>A partition of two-dimensional feature space that could not result from recursive binary splitting</vt:lpstr>
      <vt:lpstr>Tree Pruning</vt:lpstr>
      <vt:lpstr>Improving Tree Accuracy</vt:lpstr>
      <vt:lpstr>Improving Tree Accuracy</vt:lpstr>
      <vt:lpstr>Improving Tree Accuracy</vt:lpstr>
      <vt:lpstr>Big Regression Tree - T_0</vt:lpstr>
      <vt:lpstr>Cost complexity pruning</vt:lpstr>
      <vt:lpstr>Choosing the best subtree</vt:lpstr>
      <vt:lpstr>Hitters Data: cv results</vt:lpstr>
      <vt:lpstr>Hitters data: regression Tree</vt:lpstr>
      <vt:lpstr>Entire Hitters Data</vt:lpstr>
      <vt:lpstr>Optimal tree pruning</vt:lpstr>
      <vt:lpstr>Optimal Tree</vt:lpstr>
      <vt:lpstr>Classification Trees</vt:lpstr>
      <vt:lpstr>Growing a Classification Tree</vt:lpstr>
      <vt:lpstr>Error rate</vt:lpstr>
      <vt:lpstr>Error rate</vt:lpstr>
      <vt:lpstr>Gini index</vt:lpstr>
      <vt:lpstr>Cross-entropy</vt:lpstr>
      <vt:lpstr>Parameters preferences</vt:lpstr>
      <vt:lpstr>Carseats Data</vt:lpstr>
      <vt:lpstr>Carseats Data</vt:lpstr>
      <vt:lpstr>Cv results</vt:lpstr>
      <vt:lpstr>Pruned tree</vt:lpstr>
      <vt:lpstr>Trees vs. Linear Models</vt:lpstr>
      <vt:lpstr>Trees vs. Linear Model </vt:lpstr>
      <vt:lpstr>Pros and Cons of Decision Trees</vt:lpstr>
      <vt:lpstr>Heart Data</vt:lpstr>
      <vt:lpstr>PowerPoint Presentation</vt:lpstr>
      <vt:lpstr>PowerPoint Presentation</vt:lpstr>
      <vt:lpstr>Bagging</vt:lpstr>
      <vt:lpstr>Problem</vt:lpstr>
      <vt:lpstr>Why bagging?</vt:lpstr>
      <vt:lpstr>Why Bagging?</vt:lpstr>
      <vt:lpstr>Why does averaging reduces variance?</vt:lpstr>
      <vt:lpstr>Regression bagging</vt:lpstr>
      <vt:lpstr>Classification bagging</vt:lpstr>
      <vt:lpstr>Out-of-Bag Error Estimation</vt:lpstr>
      <vt:lpstr>Out-of-Bag Error Estimation</vt:lpstr>
      <vt:lpstr>Classification: Comparison of Errors</vt:lpstr>
      <vt:lpstr>Regression: Comparison of Errors</vt:lpstr>
      <vt:lpstr>Disadvantage of bagging</vt:lpstr>
      <vt:lpstr>Random Forests</vt:lpstr>
      <vt:lpstr>Disadvantage of bagggiing</vt:lpstr>
      <vt:lpstr>Random Forests</vt:lpstr>
      <vt:lpstr>Random Forests</vt:lpstr>
      <vt:lpstr>Example</vt:lpstr>
      <vt:lpstr>Variable Importance Measure</vt:lpstr>
      <vt:lpstr>Relative Influence Plots</vt:lpstr>
      <vt:lpstr>Carseats Data: Feature importance</vt:lpstr>
      <vt:lpstr>Boosting</vt:lpstr>
      <vt:lpstr>Boosting</vt:lpstr>
      <vt:lpstr>The idea behind Boosting</vt:lpstr>
      <vt:lpstr>The algorithm for regression</vt:lpstr>
      <vt:lpstr>Gene expression data</vt:lpstr>
      <vt:lpstr>Details of previous figure</vt:lpstr>
      <vt:lpstr>Tuning parameters for boosting</vt:lpstr>
      <vt:lpstr>Tuning parameters for boosting</vt:lpstr>
      <vt:lpstr>Tuning parameters for boosting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Arnak Poghosyan</cp:lastModifiedBy>
  <cp:revision>393</cp:revision>
  <cp:lastPrinted>2013-09-24T00:04:41Z</cp:lastPrinted>
  <dcterms:created xsi:type="dcterms:W3CDTF">2013-08-14T17:09:52Z</dcterms:created>
  <dcterms:modified xsi:type="dcterms:W3CDTF">2019-04-17T12:36:30Z</dcterms:modified>
</cp:coreProperties>
</file>