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301" r:id="rId3"/>
    <p:sldId id="302" r:id="rId4"/>
    <p:sldId id="304" r:id="rId5"/>
    <p:sldId id="303" r:id="rId6"/>
    <p:sldId id="268" r:id="rId7"/>
    <p:sldId id="305" r:id="rId8"/>
    <p:sldId id="307" r:id="rId9"/>
    <p:sldId id="306" r:id="rId10"/>
    <p:sldId id="308" r:id="rId11"/>
    <p:sldId id="309" r:id="rId12"/>
    <p:sldId id="273" r:id="rId13"/>
    <p:sldId id="310" r:id="rId14"/>
    <p:sldId id="311" r:id="rId15"/>
    <p:sldId id="312" r:id="rId16"/>
    <p:sldId id="313" r:id="rId17"/>
    <p:sldId id="319" r:id="rId18"/>
    <p:sldId id="321" r:id="rId19"/>
    <p:sldId id="317" r:id="rId20"/>
    <p:sldId id="316" r:id="rId21"/>
    <p:sldId id="315" r:id="rId22"/>
    <p:sldId id="314" r:id="rId23"/>
    <p:sldId id="300" r:id="rId24"/>
    <p:sldId id="280" r:id="rId25"/>
    <p:sldId id="298" r:id="rId26"/>
    <p:sldId id="299" r:id="rId27"/>
    <p:sldId id="322" r:id="rId28"/>
    <p:sldId id="297" r:id="rId29"/>
    <p:sldId id="296" r:id="rId30"/>
    <p:sldId id="295" r:id="rId31"/>
    <p:sldId id="294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CC"/>
    <a:srgbClr val="FFCCCC"/>
    <a:srgbClr val="FFCC99"/>
    <a:srgbClr val="99CCFF"/>
    <a:srgbClr val="6699FF"/>
    <a:srgbClr val="006600"/>
    <a:srgbClr val="663300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76DC7-53F2-40FB-9B85-7C671E55C7A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75984-1EF1-425A-A995-0D1A495D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F54F-57AA-46AE-AD65-37872C4847CE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AUA: Machine Learning: SVM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9CB3-EB7F-44A3-AFEA-C927306D5115}" type="datetime1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SVM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BEE0-BFFA-4CA2-B4E7-AE66C6742046}" type="datetime1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SVM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8F4-C6C5-40BD-B51F-77CAA5DCF535}" type="datetime1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SVM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C7C9593-25C8-4B30-BFA7-E15953B9CCCE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Learning: SVM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409-F14D-4B1B-8BCD-EFB433885476}" type="datetime1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SVM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3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0FB6-EEBF-42A7-9E86-81A6AF21E37D}" type="datetime1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SVM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1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735C87-93CF-4B08-85F0-C3A9968EC44B}" type="datetime1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Learning: SVM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5CA1-51C4-4103-9BE0-B772E2A4DCB2}" type="datetime1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4237-7897-4104-9E79-DCADADA9E71C}" type="datetime1">
              <a:rPr lang="en-US" smtClean="0"/>
              <a:t>11/23/2019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SVM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5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29FA-458E-4B6A-B191-D183FA8E4392}" type="datetime1">
              <a:rPr lang="en-US" smtClean="0"/>
              <a:t>11/23/2019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B75C5F-9723-40CB-90A0-B90358515008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Learning: SVM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E0DC491-7369-4724-9994-17373BD42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3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423" y="1402183"/>
            <a:ext cx="8053754" cy="3035808"/>
          </a:xfrm>
        </p:spPr>
        <p:txBody>
          <a:bodyPr/>
          <a:lstStyle/>
          <a:p>
            <a:r>
              <a:rPr lang="en-US" sz="6000" dirty="0"/>
              <a:t>Support Vector Machines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62" y="5086171"/>
            <a:ext cx="2373576" cy="1676338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Maximal Margin Classifier</a:t>
            </a:r>
          </a:p>
          <a:p>
            <a:r>
              <a:rPr lang="en-US" dirty="0"/>
              <a:t>Soft Margin Classifier (Support Vector Classifier)</a:t>
            </a:r>
          </a:p>
          <a:p>
            <a:r>
              <a:rPr lang="en-US" dirty="0"/>
              <a:t>Support Vector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8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Non-separable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56900"/>
            <a:ext cx="4015510" cy="4051300"/>
          </a:xfrm>
        </p:spPr>
      </p:pic>
      <p:sp>
        <p:nvSpPr>
          <p:cNvPr id="6" name="Rectangle 5"/>
          <p:cNvSpPr/>
          <p:nvPr/>
        </p:nvSpPr>
        <p:spPr>
          <a:xfrm>
            <a:off x="4950000" y="2391335"/>
            <a:ext cx="350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two classes are not separable by a hyperplane, and so the maximal margin classifier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14176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Sensitivity of the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119200"/>
            <a:ext cx="7772400" cy="10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700" dirty="0"/>
              <a:t>The addition of a single observation leads to a dramatic change in the maximal margin hyperplane. </a:t>
            </a:r>
          </a:p>
          <a:p>
            <a:pPr algn="just"/>
            <a:r>
              <a:rPr lang="en-US" sz="1700" dirty="0"/>
              <a:t>The resulting maximal margin hyperplane is not satisfactory - for one thing, it has only a tiny margin.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0" y="1814811"/>
            <a:ext cx="7372800" cy="29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4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423" y="1402183"/>
            <a:ext cx="8053754" cy="3035808"/>
          </a:xfrm>
        </p:spPr>
        <p:txBody>
          <a:bodyPr/>
          <a:lstStyle/>
          <a:p>
            <a:r>
              <a:rPr lang="en-US" sz="6000" dirty="0"/>
              <a:t>Support vector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1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need:</a:t>
            </a:r>
          </a:p>
          <a:p>
            <a:r>
              <a:rPr lang="en-US" dirty="0"/>
              <a:t>Greater robustness to individual observations, and</a:t>
            </a:r>
          </a:p>
          <a:p>
            <a:r>
              <a:rPr lang="en-US" dirty="0"/>
              <a:t>Better classification of </a:t>
            </a:r>
            <a:r>
              <a:rPr lang="en-US" i="1" dirty="0"/>
              <a:t>most </a:t>
            </a:r>
            <a:r>
              <a:rPr lang="en-US" dirty="0"/>
              <a:t>of the training observations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That is, it could be worthwhile to misclassify a few training observations in order to do a better job in classifying the remaining observations.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support vector classifier</a:t>
            </a:r>
            <a:r>
              <a:rPr lang="en-US" dirty="0"/>
              <a:t>, sometimes called a </a:t>
            </a:r>
            <a:r>
              <a:rPr lang="en-US" i="1" dirty="0">
                <a:solidFill>
                  <a:srgbClr val="C00000"/>
                </a:solidFill>
              </a:rPr>
              <a:t>soft margin classifier</a:t>
            </a:r>
            <a:r>
              <a:rPr lang="en-US" i="1" dirty="0"/>
              <a:t>, </a:t>
            </a:r>
            <a:r>
              <a:rPr lang="en-US" dirty="0"/>
              <a:t>does exactly this.</a:t>
            </a:r>
          </a:p>
          <a:p>
            <a:r>
              <a:rPr lang="en-US" dirty="0"/>
              <a:t>We allow some observations to be on the incorrect side of the margin, or even the incorrect side of the hyperplane.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Soft 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50400"/>
            <a:ext cx="7772400" cy="1621800"/>
          </a:xfrm>
        </p:spPr>
        <p:txBody>
          <a:bodyPr>
            <a:normAutofit/>
          </a:bodyPr>
          <a:lstStyle/>
          <a:p>
            <a:r>
              <a:rPr lang="en-US" sz="1400" b="1" dirty="0"/>
              <a:t>Left:</a:t>
            </a:r>
            <a:r>
              <a:rPr lang="en-US" sz="1400" dirty="0"/>
              <a:t> </a:t>
            </a:r>
            <a:r>
              <a:rPr lang="en-US" sz="1400" i="1" dirty="0"/>
              <a:t>Observations </a:t>
            </a:r>
            <a:r>
              <a:rPr lang="en-US" sz="1400" dirty="0"/>
              <a:t>3</a:t>
            </a:r>
            <a:r>
              <a:rPr lang="en-US" sz="1400" i="1" dirty="0"/>
              <a:t>, </a:t>
            </a:r>
            <a:r>
              <a:rPr lang="en-US" sz="1400" dirty="0"/>
              <a:t>4</a:t>
            </a:r>
            <a:r>
              <a:rPr lang="en-US" sz="1400" i="1" dirty="0"/>
              <a:t>, </a:t>
            </a:r>
            <a:r>
              <a:rPr lang="en-US" sz="1400" dirty="0"/>
              <a:t>5</a:t>
            </a:r>
            <a:r>
              <a:rPr lang="en-US" sz="1400" i="1" dirty="0"/>
              <a:t>, and </a:t>
            </a:r>
            <a:r>
              <a:rPr lang="en-US" sz="1400" dirty="0"/>
              <a:t>6 </a:t>
            </a:r>
            <a:r>
              <a:rPr lang="en-US" sz="1400" i="1" dirty="0"/>
              <a:t>are on the correct side of the margin, observation </a:t>
            </a:r>
            <a:r>
              <a:rPr lang="en-US" sz="1400" dirty="0"/>
              <a:t>2 </a:t>
            </a:r>
            <a:r>
              <a:rPr lang="en-US" sz="1400" i="1" dirty="0"/>
              <a:t>is on the margin, and observation 1 is on the wrong side of the margin. Observations </a:t>
            </a:r>
            <a:r>
              <a:rPr lang="en-US" sz="1400" dirty="0"/>
              <a:t>7 </a:t>
            </a:r>
            <a:r>
              <a:rPr lang="en-US" sz="1400" i="1" dirty="0"/>
              <a:t>and </a:t>
            </a:r>
            <a:r>
              <a:rPr lang="en-US" sz="1400" dirty="0"/>
              <a:t>10 </a:t>
            </a:r>
            <a:r>
              <a:rPr lang="en-US" sz="1400" i="1" dirty="0"/>
              <a:t>are on the correct side of the margin, observation </a:t>
            </a:r>
            <a:r>
              <a:rPr lang="en-US" sz="1400" dirty="0"/>
              <a:t>9 </a:t>
            </a:r>
            <a:r>
              <a:rPr lang="en-US" sz="1400" i="1" dirty="0"/>
              <a:t>is on the margin, and observation </a:t>
            </a:r>
            <a:r>
              <a:rPr lang="en-US" sz="1400" dirty="0"/>
              <a:t>8 </a:t>
            </a:r>
            <a:r>
              <a:rPr lang="en-US" sz="1400" i="1" dirty="0"/>
              <a:t>is on the wrong side of the margin. No observations are on the wrong side of the hyperplane. </a:t>
            </a:r>
          </a:p>
          <a:p>
            <a:r>
              <a:rPr lang="en-US" sz="1400" b="1" dirty="0"/>
              <a:t>Right:</a:t>
            </a:r>
            <a:r>
              <a:rPr lang="en-US" sz="1400" dirty="0"/>
              <a:t> </a:t>
            </a:r>
            <a:r>
              <a:rPr lang="en-US" sz="1400" i="1" dirty="0"/>
              <a:t>Same as left panel with two additional points, </a:t>
            </a:r>
            <a:r>
              <a:rPr lang="en-US" sz="1400" dirty="0"/>
              <a:t>11 </a:t>
            </a:r>
            <a:r>
              <a:rPr lang="en-US" sz="1400" i="1" dirty="0"/>
              <a:t>and </a:t>
            </a:r>
            <a:r>
              <a:rPr lang="en-US" sz="1400" dirty="0"/>
              <a:t>12</a:t>
            </a:r>
            <a:r>
              <a:rPr lang="en-US" sz="1400" i="1" dirty="0"/>
              <a:t> on the wrong side of the hyperplane and the wrong side of the margin.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79" y="1757709"/>
            <a:ext cx="6193021" cy="26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03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+ …+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1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</a:t>
                </a:r>
                <a:r>
                  <a:rPr lang="en-US" i="1" dirty="0"/>
                  <a:t>slack variables </a:t>
                </a:r>
                <a:r>
                  <a:rPr lang="en-US" dirty="0"/>
                  <a:t>that allow individual observations to be on the wrong side of the margin or the hyperplane.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observation is on the correct side of the margin.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observation is on the wrong side of the margin, and we say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observation has </a:t>
                </a:r>
                <a:r>
                  <a:rPr lang="en-US" i="1" dirty="0"/>
                  <a:t>violated </a:t>
                </a:r>
                <a:r>
                  <a:rPr lang="en-US" dirty="0"/>
                  <a:t>the margin.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then it is on the wrong side of the hyperplane.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C </a:t>
                </a:r>
                <a:r>
                  <a:rPr lang="en-US" dirty="0"/>
                  <a:t>bounds the sum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’s, and so it determines the number and severity of the violations to the margin (and to the hyperplane) that we will tolerate.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When the tuning parameter </a:t>
                </a:r>
                <a:r>
                  <a:rPr lang="en-US" i="1" dirty="0"/>
                  <a:t>C </a:t>
                </a:r>
                <a:r>
                  <a:rPr lang="en-US" dirty="0"/>
                  <a:t>is large, then the margin is wide, many observations violate the margin, and so there are many support vectors. </a:t>
                </a:r>
              </a:p>
              <a:p>
                <a:r>
                  <a:rPr lang="en-US" dirty="0"/>
                  <a:t>In this case, many observations are involved in determining the hyperplane. This classifier has low variance but potentially high bias.</a:t>
                </a:r>
              </a:p>
              <a:p>
                <a:r>
                  <a:rPr lang="en-US" dirty="0"/>
                  <a:t>Hence, </a:t>
                </a:r>
                <a:r>
                  <a:rPr lang="en-US" i="1" dirty="0"/>
                  <a:t>C </a:t>
                </a:r>
                <a:r>
                  <a:rPr lang="en-US" dirty="0"/>
                  <a:t>controls the bias-variance trade-off of the support vector classifier. 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 is a regularization parameter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rgbClr val="C00000"/>
              </a:buClr>
            </a:pPr>
            <a:r>
              <a:rPr lang="en-US" i="1" dirty="0"/>
              <a:t>A support vector classifier was fit using four different values of the tuning parameter C. </a:t>
            </a:r>
          </a:p>
          <a:p>
            <a:pPr marL="285750" indent="-285750">
              <a:buClr>
                <a:srgbClr val="C00000"/>
              </a:buClr>
            </a:pPr>
            <a:r>
              <a:rPr lang="en-US" i="1" dirty="0"/>
              <a:t>The largest value of C was used in the top left panel, and the smallest in the bottom right panels. </a:t>
            </a:r>
          </a:p>
          <a:p>
            <a:pPr marL="285750" indent="-285750">
              <a:buClr>
                <a:srgbClr val="C00000"/>
              </a:buClr>
            </a:pPr>
            <a:r>
              <a:rPr lang="en-US" i="1" dirty="0"/>
              <a:t>When C is large, then there is a high tolerance for observations being on the wrong side of the margin, and so the margin will be large. </a:t>
            </a:r>
            <a:endParaRPr lang="en-US" dirty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39061"/>
            <a:ext cx="3657600" cy="3572802"/>
          </a:xfrm>
        </p:spPr>
      </p:pic>
    </p:spTree>
    <p:extLst>
      <p:ext uri="{BB962C8B-B14F-4D97-AF65-F5344CB8AC3E}">
        <p14:creationId xmlns:p14="http://schemas.microsoft.com/office/powerpoint/2010/main" val="223876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only observations that either lie on the margin or that violate the margin will affect the hyperplane.</a:t>
            </a:r>
          </a:p>
          <a:p>
            <a:r>
              <a:rPr lang="en-US" dirty="0"/>
              <a:t>An observation that lies strictly on the correct side of the margin does not affect the support vector classifier! </a:t>
            </a:r>
          </a:p>
          <a:p>
            <a:r>
              <a:rPr lang="en-US" dirty="0"/>
              <a:t>Changing the position of that observation would not change the classifier at all, provided that its position remains on the correct side of the margin. </a:t>
            </a:r>
          </a:p>
          <a:p>
            <a:r>
              <a:rPr lang="en-US" dirty="0"/>
              <a:t>Observations that lie directly on the margin, or on the wrong side of the margin for their class, are known as </a:t>
            </a:r>
            <a:r>
              <a:rPr lang="en-US" i="1" dirty="0">
                <a:solidFill>
                  <a:srgbClr val="C00000"/>
                </a:solidFill>
              </a:rPr>
              <a:t>support vectors</a:t>
            </a:r>
            <a:r>
              <a:rPr lang="en-US" dirty="0"/>
              <a:t>. These observations affect the support vector classifier.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8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dimensional space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h𝑦𝑝𝑒𝑟𝑝𝑙𝑎𝑛𝑒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dimensional subspace satisfying the following equation for some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+ 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a hyperplane is a line.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r>
                  <a:rPr lang="en-US" dirty="0"/>
                  <a:t>, a hyperplane is a plane.</a:t>
                </a:r>
              </a:p>
              <a:p>
                <a:r>
                  <a:rPr lang="en-US" dirty="0"/>
                  <a:t>The vector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 vector for the hyperplane.</a:t>
                </a:r>
              </a:p>
              <a:p>
                <a:r>
                  <a:rPr lang="en-US" dirty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+ 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+ 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the point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lies to one side of the hyperplane. </a:t>
                </a:r>
              </a:p>
              <a:p>
                <a:endParaRPr lang="en-US" dirty="0"/>
              </a:p>
              <a:p>
                <a:pPr algn="jus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t="-2256" b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5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Non-linear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97600"/>
            <a:ext cx="7772400" cy="1074600"/>
          </a:xfrm>
        </p:spPr>
        <p:txBody>
          <a:bodyPr>
            <a:normAutofit/>
          </a:bodyPr>
          <a:lstStyle/>
          <a:p>
            <a:r>
              <a:rPr lang="en-US" sz="1400" dirty="0"/>
              <a:t>In practice we are sometimes faced with non-linear class boundaries. </a:t>
            </a:r>
          </a:p>
          <a:p>
            <a:r>
              <a:rPr lang="en-US" sz="1400" dirty="0"/>
              <a:t>It is clear that a support vector classifier or any linear classifier will perform poorly </a:t>
            </a:r>
          </a:p>
          <a:p>
            <a:r>
              <a:rPr lang="en-US" sz="1400" dirty="0"/>
              <a:t>Indeed, the support vector classifier shown in the right-hand panel is useless.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20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76" y="2230455"/>
            <a:ext cx="5641047" cy="273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8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Non-linear decision boundaries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Enlarge the space of features by including transformations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Hence go from a p-dimensional space to a M &gt; p dimensional space.</a:t>
                </a:r>
              </a:p>
              <a:p>
                <a:r>
                  <a:rPr lang="en-US" dirty="0"/>
                  <a:t> Fit a support-vector classier in the enlarged space which results in non-linear decision boundaries in the original space.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5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Example: Cubic polynomials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22</a:t>
            </a:fld>
            <a:endParaRPr lang="en-US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58" y="1867981"/>
            <a:ext cx="3570684" cy="3459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011" y="5489308"/>
                <a:ext cx="8757139" cy="527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1" y="5489308"/>
                <a:ext cx="8757139" cy="527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91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possible ways to enlarge the feature space and we could end up with a huge number of features. </a:t>
            </a:r>
          </a:p>
          <a:p>
            <a:r>
              <a:rPr lang="en-US" dirty="0"/>
              <a:t>Then computations would become unmanageable. </a:t>
            </a:r>
          </a:p>
          <a:p>
            <a:r>
              <a:rPr lang="en-US" dirty="0"/>
              <a:t>The support vector machine, which we present next, allows us to enlarge the feature space used by the support vector classifier in a way that leads to efficient computations.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2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423" y="1402183"/>
            <a:ext cx="8053754" cy="3035808"/>
          </a:xfrm>
        </p:spPr>
        <p:txBody>
          <a:bodyPr/>
          <a:lstStyle/>
          <a:p>
            <a:r>
              <a:rPr lang="en-US" sz="6000" dirty="0"/>
              <a:t>Support vector machines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3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SVC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SVM is an extension of the support vector machine classifier that results from enlarging the feature space in a specific way, using </a:t>
                </a:r>
                <a:r>
                  <a:rPr lang="en-US" i="1" dirty="0">
                    <a:solidFill>
                      <a:srgbClr val="C00000"/>
                    </a:solidFill>
                  </a:rPr>
                  <a:t>kernels</a:t>
                </a:r>
              </a:p>
              <a:p>
                <a:r>
                  <a:rPr lang="en-US" dirty="0"/>
                  <a:t>The inner product of two observations is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can be shown that:</a:t>
                </a:r>
              </a:p>
              <a:p>
                <a:r>
                  <a:rPr lang="en-US" dirty="0"/>
                  <a:t>The  linear support vector classifier can be represented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i="1" dirty="0">
                          <a:latin typeface="Cambria Math" panose="02040503050406030204" pitchFamily="18" charset="0"/>
                        </a:rPr>
                        <m:t> +</m:t>
                      </m:r>
                      <m:nary>
                        <m:naryPr>
                          <m:chr m:val="∑"/>
                          <m:ctrlPr>
                            <a:rPr lang="el-G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there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To estimate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all we need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inner products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between all pairs of training observations.</a:t>
                </a:r>
                <a:endParaRPr lang="el-GR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5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SVC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order to evaluate the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need to compute the inner product between the new point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each of the training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However, it turns out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nonzero only for the support vectors - that is, if a training observation is not a support vector, then 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equals zero. </a:t>
                </a:r>
              </a:p>
              <a:p>
                <a:r>
                  <a:rPr lang="en-US" dirty="0"/>
                  <a:t>So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collection of indices of these support points, we can rewrite any solution function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i="1" dirty="0">
                          <a:latin typeface="Cambria Math" panose="02040503050406030204" pitchFamily="18" charset="0"/>
                        </a:rPr>
                        <m:t> +</m:t>
                      </m:r>
                      <m:nary>
                        <m:naryPr>
                          <m:chr m:val="∑"/>
                          <m:supHide m:val="on"/>
                          <m:ctrlPr>
                            <a:rPr lang="el-G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typically involves far fewer terms.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504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74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i="1" dirty="0">
                          <a:latin typeface="Cambria Math" panose="02040503050406030204" pitchFamily="18" charset="0"/>
                        </a:rPr>
                        <m:t> +</m:t>
                      </m:r>
                      <m:nary>
                        <m:naryPr>
                          <m:chr m:val="∑"/>
                          <m:supHide m:val="on"/>
                          <m:ctrlPr>
                            <a:rPr lang="el-G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instance, we could simply take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 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would just give us back the support vector classifier. </a:t>
                </a:r>
              </a:p>
              <a:p>
                <a:r>
                  <a:rPr lang="en-US" dirty="0"/>
                  <a:t>This is known as a </a:t>
                </a:r>
                <a:r>
                  <a:rPr lang="en-US" i="1" dirty="0">
                    <a:solidFill>
                      <a:srgbClr val="C00000"/>
                    </a:solidFill>
                  </a:rPr>
                  <a:t>linear</a:t>
                </a:r>
                <a:r>
                  <a:rPr lang="en-US" i="1" dirty="0"/>
                  <a:t> </a:t>
                </a:r>
                <a:r>
                  <a:rPr lang="en-US" dirty="0"/>
                  <a:t>kernel.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0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Non-linear kernels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put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known as </a:t>
                </a:r>
                <a:r>
                  <a:rPr lang="en-US" i="1" dirty="0">
                    <a:solidFill>
                      <a:srgbClr val="C00000"/>
                    </a:solidFill>
                  </a:rPr>
                  <a:t>polynomial</a:t>
                </a:r>
                <a:r>
                  <a:rPr lang="en-US" dirty="0"/>
                  <a:t> kernel.</a:t>
                </a:r>
              </a:p>
              <a:p>
                <a:r>
                  <a:rPr lang="en-US" dirty="0"/>
                  <a:t>We can put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known as </a:t>
                </a:r>
                <a:r>
                  <a:rPr lang="en-US" i="1" dirty="0">
                    <a:solidFill>
                      <a:srgbClr val="C00000"/>
                    </a:solidFill>
                  </a:rPr>
                  <a:t>radial</a:t>
                </a:r>
                <a:r>
                  <a:rPr lang="en-US" dirty="0"/>
                  <a:t> kernel.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5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Radial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227200"/>
            <a:ext cx="7772400" cy="94500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Left: </a:t>
            </a:r>
            <a:r>
              <a:rPr lang="en-US" sz="1600" i="1" dirty="0"/>
              <a:t>An SVM with a polynomial kernel of degree 3 is applied to the non-linear data, resulting in a far more appropriate decision rule. </a:t>
            </a:r>
          </a:p>
          <a:p>
            <a:r>
              <a:rPr lang="en-US" sz="1600" dirty="0"/>
              <a:t>Right: </a:t>
            </a:r>
            <a:r>
              <a:rPr lang="en-US" sz="1600" i="1" dirty="0"/>
              <a:t>An SVM with a radial kernel is applied. In this example, either kernel is capable of capturing the decision boundary.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48" y="1829553"/>
            <a:ext cx="6734703" cy="32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3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Classification by a hyperplane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two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{−1,1}</m:t>
                    </m:r>
                  </m:oMath>
                </a14:m>
                <a:r>
                  <a:rPr lang="en-US" dirty="0"/>
                  <a:t> classification problem.</a:t>
                </a:r>
              </a:p>
              <a:p>
                <a:r>
                  <a:rPr lang="en-US" dirty="0"/>
                  <a:t>Our goal is to develop a classifier based on the training data that will correctly classify the test observation using its feature measurements. </a:t>
                </a:r>
              </a:p>
              <a:p>
                <a:r>
                  <a:rPr lang="en-US" dirty="0"/>
                  <a:t>We will apply an approach based on the concept of a </a:t>
                </a:r>
                <a:r>
                  <a:rPr lang="en-US" i="1" dirty="0">
                    <a:solidFill>
                      <a:srgbClr val="C00000"/>
                    </a:solidFill>
                  </a:rPr>
                  <a:t>separating hyperplane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Suppose that it is possible to construct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+ 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separates the training observations perfectly according to their class labels.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504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8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97546" cy="1609344"/>
          </a:xfrm>
        </p:spPr>
        <p:txBody>
          <a:bodyPr>
            <a:normAutofit/>
          </a:bodyPr>
          <a:lstStyle/>
          <a:p>
            <a:r>
              <a:rPr lang="en-US" sz="4000" dirty="0"/>
              <a:t>Heart data: ROC curves -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30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93976"/>
            <a:ext cx="7772400" cy="3892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8086" y="1717444"/>
            <a:ext cx="192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Predicting heart disease</a:t>
            </a:r>
          </a:p>
        </p:txBody>
      </p:sp>
    </p:spTree>
    <p:extLst>
      <p:ext uri="{BB962C8B-B14F-4D97-AF65-F5344CB8AC3E}">
        <p14:creationId xmlns:p14="http://schemas.microsoft.com/office/powerpoint/2010/main" val="3835311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Heart data: ROC curves - test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" y="2093976"/>
            <a:ext cx="7794999" cy="3926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8086" y="1816977"/>
            <a:ext cx="192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Predicting heart disease</a:t>
            </a:r>
          </a:p>
        </p:txBody>
      </p:sp>
    </p:spTree>
    <p:extLst>
      <p:ext uri="{BB962C8B-B14F-4D97-AF65-F5344CB8AC3E}">
        <p14:creationId xmlns:p14="http://schemas.microsoft.com/office/powerpoint/2010/main" val="776081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More than two classes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SVM as defined works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 classes. What do we do if we have more classes?</a:t>
                </a:r>
              </a:p>
              <a:p>
                <a:pPr marL="274320" lvl="1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OVA - One versus All</a:t>
                </a:r>
                <a:endParaRPr lang="en-US" sz="2000" dirty="0"/>
              </a:p>
              <a:p>
                <a:r>
                  <a:rPr lang="en-US" dirty="0"/>
                  <a:t>Fit K different 2-class SVM classifiers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each class versus the rest. Classify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the class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largest.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OVO - One versus One </a:t>
                </a:r>
              </a:p>
              <a:p>
                <a:pPr marL="0" indent="0">
                  <a:buNone/>
                </a:pPr>
                <a:r>
                  <a:rPr lang="en-US" dirty="0"/>
                  <a:t>Fit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pairwise classifiers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Classify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the class that wins the most pairwise competitions.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Which to choose?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not too large, use OVO.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t="-1504" r="-784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0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Classification by a hyperplane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Then, if for one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we can label 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 and the other class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−1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algn="just"/>
                <a:r>
                  <a:rPr lang="en-US" dirty="0"/>
                  <a:t>Then the separating hyperplane has the property that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+ 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)&gt;0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Then, we classify the test 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based on the sign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If it is positive, then we assign the test observation to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otherwise to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Moreover, the magnitude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us the confidence level about our class assignment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82762"/>
            <a:ext cx="7772400" cy="392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5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423" y="1402183"/>
            <a:ext cx="8053754" cy="3035808"/>
          </a:xfrm>
        </p:spPr>
        <p:txBody>
          <a:bodyPr/>
          <a:lstStyle/>
          <a:p>
            <a:r>
              <a:rPr lang="en-US" sz="5900" dirty="0"/>
              <a:t>Maximal margin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Optimal separating hyperplane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situation where you have a two class classification problem.</a:t>
            </a:r>
          </a:p>
          <a:p>
            <a:pPr algn="just"/>
            <a:r>
              <a:rPr lang="en-US" dirty="0"/>
              <a:t>Suppose that the two classes are “linearly separable” i.e. one can draw a hyperplane and all points on one side belong to the first class and points on the other side to the second class.</a:t>
            </a:r>
          </a:p>
          <a:p>
            <a:pPr algn="just"/>
            <a:r>
              <a:rPr lang="en-US" dirty="0"/>
              <a:t>Then a natural approach is to find a hyperplane (optimal separating hyperplane) that gives the </a:t>
            </a:r>
            <a:r>
              <a:rPr lang="en-US" dirty="0">
                <a:solidFill>
                  <a:srgbClr val="C00000"/>
                </a:solidFill>
              </a:rPr>
              <a:t>biggest separation </a:t>
            </a:r>
            <a:r>
              <a:rPr lang="en-US" dirty="0"/>
              <a:t>(highest confidence)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between the classes i.e. the points are as far from the hyperplane as possible.</a:t>
            </a:r>
          </a:p>
          <a:p>
            <a:r>
              <a:rPr lang="en-US" dirty="0"/>
              <a:t> This is the basic idea of a </a:t>
            </a:r>
            <a:r>
              <a:rPr lang="en-US" dirty="0">
                <a:solidFill>
                  <a:srgbClr val="C00000"/>
                </a:solidFill>
              </a:rPr>
              <a:t>maximal margin classifier</a:t>
            </a:r>
            <a:r>
              <a:rPr lang="en-US" dirty="0"/>
              <a:t>.</a:t>
            </a:r>
          </a:p>
          <a:p>
            <a:r>
              <a:rPr lang="en-US" dirty="0"/>
              <a:t>Minimal distance from the observations to the hyperplane is known as the </a:t>
            </a:r>
            <a:r>
              <a:rPr lang="en-US" dirty="0">
                <a:solidFill>
                  <a:srgbClr val="C00000"/>
                </a:solidFill>
              </a:rPr>
              <a:t>margin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0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93976"/>
            <a:ext cx="4094398" cy="4051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92400" y="2049552"/>
            <a:ext cx="3565800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Three training observations are equidistant from the maximal margin hyperplane. 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These three observations are known as </a:t>
            </a:r>
            <a:r>
              <a:rPr lang="en-US" sz="1400" dirty="0">
                <a:solidFill>
                  <a:srgbClr val="C00000"/>
                </a:solidFill>
              </a:rPr>
              <a:t>support vectors</a:t>
            </a:r>
            <a:r>
              <a:rPr lang="en-US" sz="1400" dirty="0"/>
              <a:t> and they support the maximal margin hyperplane in the sense that if these points were moved slightly then the hyperplane would move as well.</a:t>
            </a:r>
          </a:p>
        </p:txBody>
      </p:sp>
    </p:spTree>
    <p:extLst>
      <p:ext uri="{BB962C8B-B14F-4D97-AF65-F5344CB8AC3E}">
        <p14:creationId xmlns:p14="http://schemas.microsoft.com/office/powerpoint/2010/main" val="311441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+ …+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72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3564</TotalTime>
  <Words>1872</Words>
  <Application>Microsoft Office PowerPoint</Application>
  <PresentationFormat>On-screen Show (4:3)</PresentationFormat>
  <Paragraphs>188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Cambria</vt:lpstr>
      <vt:lpstr>Cambria Math</vt:lpstr>
      <vt:lpstr>Rockwell</vt:lpstr>
      <vt:lpstr>Rockwell Condensed</vt:lpstr>
      <vt:lpstr>Wingdings</vt:lpstr>
      <vt:lpstr>Wood Type</vt:lpstr>
      <vt:lpstr>Support Vector Machines</vt:lpstr>
      <vt:lpstr>hyperplane</vt:lpstr>
      <vt:lpstr>Classification by a hyperplane </vt:lpstr>
      <vt:lpstr>Classification by a hyperplane </vt:lpstr>
      <vt:lpstr>illustration</vt:lpstr>
      <vt:lpstr>Maximal margin Classifier</vt:lpstr>
      <vt:lpstr>Optimal separating hyperplane</vt:lpstr>
      <vt:lpstr>illustration</vt:lpstr>
      <vt:lpstr>construction</vt:lpstr>
      <vt:lpstr>Non-separable data</vt:lpstr>
      <vt:lpstr>Sensitivity of the classifier</vt:lpstr>
      <vt:lpstr>Support vector classifier</vt:lpstr>
      <vt:lpstr>New approach</vt:lpstr>
      <vt:lpstr>Soft margins</vt:lpstr>
      <vt:lpstr>construction</vt:lpstr>
      <vt:lpstr>parameters</vt:lpstr>
      <vt:lpstr>parameters</vt:lpstr>
      <vt:lpstr>c is a regularization parameter</vt:lpstr>
      <vt:lpstr>properties</vt:lpstr>
      <vt:lpstr>Non-linear boundaries</vt:lpstr>
      <vt:lpstr>Non-linear decision boundaries</vt:lpstr>
      <vt:lpstr>Example: Cubic polynomials</vt:lpstr>
      <vt:lpstr>problems</vt:lpstr>
      <vt:lpstr>Support vector machines</vt:lpstr>
      <vt:lpstr>Understanding the SVC</vt:lpstr>
      <vt:lpstr>Understanding the SVC</vt:lpstr>
      <vt:lpstr>svm</vt:lpstr>
      <vt:lpstr>Non-linear kernels</vt:lpstr>
      <vt:lpstr>Radial kernel</vt:lpstr>
      <vt:lpstr>Heart data: ROC curves - training data</vt:lpstr>
      <vt:lpstr>Heart data: ROC curves - test data</vt:lpstr>
      <vt:lpstr>More than two classes</vt:lpstr>
    </vt:vector>
  </TitlesOfParts>
  <Company>VMware,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Arnak Poghosyan</dc:creator>
  <cp:lastModifiedBy>Arnak Poghosyan</cp:lastModifiedBy>
  <cp:revision>268</cp:revision>
  <dcterms:created xsi:type="dcterms:W3CDTF">2016-08-27T10:26:09Z</dcterms:created>
  <dcterms:modified xsi:type="dcterms:W3CDTF">2019-11-22T20:47:04Z</dcterms:modified>
</cp:coreProperties>
</file>