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5"/>
  </p:notesMasterIdLst>
  <p:handoutMasterIdLst>
    <p:handoutMasterId r:id="rId26"/>
  </p:handoutMasterIdLst>
  <p:sldIdLst>
    <p:sldId id="289" r:id="rId2"/>
    <p:sldId id="370" r:id="rId3"/>
    <p:sldId id="371" r:id="rId4"/>
    <p:sldId id="372" r:id="rId5"/>
    <p:sldId id="373" r:id="rId6"/>
    <p:sldId id="369" r:id="rId7"/>
    <p:sldId id="308" r:id="rId8"/>
    <p:sldId id="358" r:id="rId9"/>
    <p:sldId id="368" r:id="rId10"/>
    <p:sldId id="360" r:id="rId11"/>
    <p:sldId id="359" r:id="rId12"/>
    <p:sldId id="312" r:id="rId13"/>
    <p:sldId id="361" r:id="rId14"/>
    <p:sldId id="362" r:id="rId15"/>
    <p:sldId id="363" r:id="rId16"/>
    <p:sldId id="364" r:id="rId17"/>
    <p:sldId id="366" r:id="rId18"/>
    <p:sldId id="367" r:id="rId19"/>
    <p:sldId id="365" r:id="rId20"/>
    <p:sldId id="315" r:id="rId21"/>
    <p:sldId id="316" r:id="rId22"/>
    <p:sldId id="374" r:id="rId23"/>
    <p:sldId id="37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12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93B26-DCD9-FE4F-9FE4-30F434F2E0A0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E2953-BF70-B04A-AAF4-4A6BE5C2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98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98828-B440-F849-A996-B43452500FD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50056-55B1-0749-B59A-9768440B4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1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1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1DFF-C3A8-4372-BFF9-C8B9C1F7C025}" type="datetime1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en-US"/>
              <a:t>AUA: Machine Learning: Unsupervised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5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89D9-AFC1-4705-983D-09CF8981E53C}" type="datetime1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Learning: Unsupervised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4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480D-1775-40DB-B0D7-4A92CCF0DAD5}" type="datetime1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Learning: Unsupervised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2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72F0-7610-48CB-B54A-21473138B8D1}" type="datetime1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Learning: Unsupervised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8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B5194AC-1E26-46BD-961C-D13FF1631E6F}" type="datetime1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AUA: Machine Learning: Unsupervised Learning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2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CBAB-1B9D-4729-A674-BFEC7B6F4985}" type="datetime1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Learning: Unsupervised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4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1721-52BE-4735-97EB-A0FC0F7B36CE}" type="datetime1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Learning: Unsupervised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5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067F22B-A3D8-48E0-8582-F9AA67A2E8C0}" type="datetime1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AUA: Machine Learning: Unsupervised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BB19-A76D-4842-BA2E-327E58567212}" type="datetime1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Learning: Unsupervised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9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6114-1674-485F-BB2E-C5F76A87A36B}" type="datetime1">
              <a:rPr lang="en-US" smtClean="0"/>
              <a:t>5/29/2019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Learning: Unsupervised Learning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3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E493-23E8-4EB7-9D1F-26DBE458243C}" type="datetime1">
              <a:rPr lang="en-US" smtClean="0"/>
              <a:t>5/29/2019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8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D7ACCE8-1C4F-4D80-BFBF-C4DAB843514D}" type="datetime1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AUA: Machine Learning: Unsupervised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/>
              <a:t>Unsupervised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85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clustering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In </a:t>
                </a:r>
                <a:r>
                  <a:rPr lang="en-US" dirty="0">
                    <a:solidFill>
                      <a:srgbClr val="C00000"/>
                    </a:solidFill>
                  </a:rPr>
                  <a:t>K-means clustering</a:t>
                </a:r>
                <a:r>
                  <a:rPr lang="en-US" dirty="0"/>
                  <a:t>, we seek to partition the observations into a pre-specified number of clusters</a:t>
                </a:r>
              </a:p>
              <a:p>
                <a:pPr algn="just"/>
                <a:r>
                  <a:rPr lang="en-US" dirty="0"/>
                  <a:t>In </a:t>
                </a:r>
                <a:r>
                  <a:rPr lang="en-US" dirty="0">
                    <a:solidFill>
                      <a:srgbClr val="C00000"/>
                    </a:solidFill>
                  </a:rPr>
                  <a:t>hierarchical clustering</a:t>
                </a:r>
                <a:r>
                  <a:rPr lang="en-US" dirty="0"/>
                  <a:t>, we do not know in advance how many clusters we want; in fact, we end up with a tree-like visual representation of the observations, called a </a:t>
                </a:r>
                <a:r>
                  <a:rPr lang="en-US" dirty="0">
                    <a:solidFill>
                      <a:srgbClr val="C00000"/>
                    </a:solidFill>
                  </a:rPr>
                  <a:t>dendrogram</a:t>
                </a:r>
                <a:r>
                  <a:rPr lang="en-US" dirty="0"/>
                  <a:t>, that allows us to view at once the clustering obtained for each possible number of clusters,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1504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79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vs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PCA looks for a low-dimensional representation of the observations that explains a good fraction of the variance</a:t>
            </a:r>
          </a:p>
          <a:p>
            <a:pPr algn="just"/>
            <a:r>
              <a:rPr lang="en-US" dirty="0"/>
              <a:t>Clustering looks for homogeneous subgroups among the observations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79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K-Means clustering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01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400" dirty="0"/>
                  <a:t>Determine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– the number of clusters</a:t>
                </a:r>
              </a:p>
              <a:p>
                <a:pPr algn="just"/>
                <a:r>
                  <a:rPr lang="en-US" sz="2400" dirty="0"/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2400" dirty="0"/>
                  <a:t> denote the clusters satisfying two properties:</a:t>
                </a:r>
              </a:p>
              <a:p>
                <a:pPr lvl="1" algn="just"/>
                <a:r>
                  <a:rPr lang="en-US" sz="2400" dirty="0"/>
                  <a:t>Each observation belongs to at least one of 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clusters</a:t>
                </a:r>
              </a:p>
              <a:p>
                <a:pPr lvl="1" algn="just"/>
                <a:r>
                  <a:rPr lang="en-US" sz="2400" dirty="0"/>
                  <a:t>The clusters are non-overlapping: no observation belongs to more than one cluster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6" t="-2256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75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945380"/>
            <a:ext cx="7772400" cy="12268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simulated data set with 150 observations in 2-dimensional space</a:t>
            </a:r>
          </a:p>
          <a:p>
            <a:r>
              <a:rPr lang="en-US" dirty="0"/>
              <a:t>K-means algorithm will assign each observation to exactly one of the K clusters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966" y="1591179"/>
            <a:ext cx="6528067" cy="320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41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 cluster variation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idea behind K-means clustering is that a good clustering is one for which the within-cluster variation (WCV) is as small as possible</a:t>
                </a:r>
              </a:p>
              <a:p>
                <a:r>
                  <a:rPr lang="en-US" dirty="0"/>
                  <a:t> Hence we want to solve the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𝑊𝐶𝑉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words, this formula says that we want to partition the observations into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clusters such that the total WCV, summed over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clusters, is as small as possible</a:t>
                </a:r>
                <a:endParaRPr lang="en-US" sz="2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1504" r="-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41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within-cluster variation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Typically we use Euclidean distance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𝑊𝐶𝑉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This gives the optimization problem that defines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clustering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sSup>
                                                        <m:sSup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′</m:t>
                                                          </m:r>
                                                        </m:sup>
                                                      </m:sSup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7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Randomly assign each observation to one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clusters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Iterate until the cluster assignments stop changing: </a:t>
                </a:r>
              </a:p>
              <a:p>
                <a:pPr marL="617220" lvl="1" indent="-342900">
                  <a:buFont typeface="+mj-lt"/>
                  <a:buAutoNum type="alphaLcParenR"/>
                </a:pPr>
                <a:r>
                  <a:rPr lang="en-US" dirty="0"/>
                  <a:t>For each of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clusters, compute the cluster centroid, where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dirty="0"/>
                  <a:t> cluster centroid is the mean of the observations assigned to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dirty="0"/>
                  <a:t> cluster</a:t>
                </a:r>
              </a:p>
              <a:p>
                <a:pPr marL="617220" lvl="1" indent="-342900">
                  <a:buFont typeface="+mj-lt"/>
                  <a:buAutoNum type="alphaLcParenR"/>
                </a:pPr>
                <a:r>
                  <a:rPr lang="en-US" dirty="0"/>
                  <a:t>Assign each observation to the cluster whose centroid is the closest (where “closest” is defined using Euclidean distance)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1504" r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13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 it is not  guaranteed to give the global minimum </a:t>
            </a:r>
          </a:p>
          <a:p>
            <a:r>
              <a:rPr lang="en-US" dirty="0"/>
              <a:t>When the result no longer changes, a </a:t>
            </a:r>
            <a:r>
              <a:rPr lang="en-US" i="1" dirty="0">
                <a:solidFill>
                  <a:srgbClr val="C00000"/>
                </a:solidFill>
              </a:rPr>
              <a:t>local optimum </a:t>
            </a:r>
            <a:r>
              <a:rPr lang="en-US" dirty="0"/>
              <a:t>has been reached</a:t>
            </a:r>
          </a:p>
          <a:p>
            <a:r>
              <a:rPr lang="en-US" dirty="0"/>
              <a:t>The results obtained will depend on the initial (random) cluster assignment of each observation in the initial step </a:t>
            </a:r>
          </a:p>
          <a:p>
            <a:r>
              <a:rPr lang="en-US" dirty="0"/>
              <a:t>For this reason, it is important to run the algorithm multiple times from different random initial configurations </a:t>
            </a:r>
          </a:p>
          <a:p>
            <a:r>
              <a:rPr lang="en-US" dirty="0"/>
              <a:t>Then one selects the </a:t>
            </a:r>
            <a:r>
              <a:rPr lang="en-US" i="1" dirty="0">
                <a:solidFill>
                  <a:srgbClr val="C00000"/>
                </a:solidFill>
              </a:rPr>
              <a:t>best</a:t>
            </a:r>
            <a:r>
              <a:rPr lang="en-US" i="1" dirty="0"/>
              <a:t> </a:t>
            </a:r>
            <a:r>
              <a:rPr lang="en-US" dirty="0"/>
              <a:t>solution, i.e. that for which the objective is the smallest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48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algorithm will decrease the value of the objective at each step</a:t>
                </a:r>
              </a:p>
              <a:p>
                <a:r>
                  <a:rPr lang="en-US" dirty="0"/>
                  <a:t>Why?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 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In </a:t>
                </a:r>
                <a:r>
                  <a:rPr lang="en-US" dirty="0">
                    <a:solidFill>
                      <a:srgbClr val="C00000"/>
                    </a:solidFill>
                  </a:rPr>
                  <a:t>supervised learning methods </a:t>
                </a:r>
                <a:r>
                  <a:rPr lang="en-US" dirty="0"/>
                  <a:t>such as regression and classification we observe both a set of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for each object, as well as a response or outcome variable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 The goal is then to predict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algn="just"/>
                <a:r>
                  <a:rPr lang="en-US" dirty="0"/>
                  <a:t>Now, we explore </a:t>
                </a:r>
                <a:r>
                  <a:rPr lang="en-US" dirty="0">
                    <a:solidFill>
                      <a:srgbClr val="C00000"/>
                    </a:solidFill>
                  </a:rPr>
                  <a:t>unsupervised learning</a:t>
                </a:r>
                <a:r>
                  <a:rPr lang="en-US" dirty="0"/>
                  <a:t>,  where we observe only the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. We are not interested in prediction, because we do not have an associated response variable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1504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99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29123" cy="639000"/>
          </a:xfrm>
        </p:spPr>
        <p:txBody>
          <a:bodyPr>
            <a:normAutofit fontScale="90000"/>
          </a:bodyPr>
          <a:lstStyle/>
          <a:p>
            <a:r>
              <a:rPr lang="en-US" dirty="0"/>
              <a:t>An Illustration: K=3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140" y="1160451"/>
            <a:ext cx="5630610" cy="520017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49544" y="1964131"/>
            <a:ext cx="3904296" cy="1116626"/>
            <a:chOff x="1260985" y="1492952"/>
            <a:chExt cx="3339424" cy="1717888"/>
          </a:xfrm>
        </p:grpSpPr>
        <p:cxnSp>
          <p:nvCxnSpPr>
            <p:cNvPr id="9" name="Straight Arrow Connector 8"/>
            <p:cNvCxnSpPr/>
            <p:nvPr/>
          </p:nvCxnSpPr>
          <p:spPr bwMode="auto">
            <a:xfrm>
              <a:off x="2400470" y="2043051"/>
              <a:ext cx="2199939" cy="11677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1260985" y="1492952"/>
              <a:ext cx="1600200" cy="426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Random Assignment 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89163" y="1486413"/>
            <a:ext cx="2774244" cy="1077218"/>
            <a:chOff x="5399515" y="863137"/>
            <a:chExt cx="3084085" cy="1490111"/>
          </a:xfrm>
        </p:grpSpPr>
        <p:cxnSp>
          <p:nvCxnSpPr>
            <p:cNvPr id="12" name="Straight Arrow Connector 11"/>
            <p:cNvCxnSpPr/>
            <p:nvPr/>
          </p:nvCxnSpPr>
          <p:spPr bwMode="auto">
            <a:xfrm flipH="1">
              <a:off x="5399515" y="1643265"/>
              <a:ext cx="842170" cy="53521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6273801" y="863137"/>
              <a:ext cx="2209799" cy="149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Compute cluster centers from initial assignments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567" y="4211763"/>
            <a:ext cx="2132752" cy="1172124"/>
            <a:chOff x="7105743" y="5526564"/>
            <a:chExt cx="2934598" cy="1290245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8494000" y="6066963"/>
              <a:ext cx="1546341" cy="74984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7105743" y="5526564"/>
              <a:ext cx="2133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Assign points to closest cluster center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24400" y="3819902"/>
            <a:ext cx="3861923" cy="1003558"/>
            <a:chOff x="5136890" y="3841614"/>
            <a:chExt cx="3861923" cy="1003558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>
              <a:off x="5136890" y="4110798"/>
              <a:ext cx="2330710" cy="73437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7474813" y="3841614"/>
              <a:ext cx="1524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Compute new cluster centers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08120" y="4952999"/>
            <a:ext cx="2209800" cy="430887"/>
            <a:chOff x="6781800" y="4952999"/>
            <a:chExt cx="2209800" cy="430887"/>
          </a:xfrm>
        </p:grpSpPr>
        <p:cxnSp>
          <p:nvCxnSpPr>
            <p:cNvPr id="21" name="Straight Arrow Connector 20"/>
            <p:cNvCxnSpPr>
              <a:stCxn id="22" idx="1"/>
            </p:cNvCxnSpPr>
            <p:nvPr/>
          </p:nvCxnSpPr>
          <p:spPr bwMode="auto">
            <a:xfrm flipH="1">
              <a:off x="6781800" y="5168443"/>
              <a:ext cx="446990" cy="893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7228790" y="4952999"/>
              <a:ext cx="17628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Now there is no further change so stop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980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8037576" cy="436528"/>
          </a:xfrm>
        </p:spPr>
        <p:txBody>
          <a:bodyPr>
            <a:normAutofit fontScale="90000"/>
          </a:bodyPr>
          <a:lstStyle/>
          <a:p>
            <a:r>
              <a:rPr lang="en-US" dirty="0"/>
              <a:t>Local Optimums: Different starting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312165"/>
            <a:ext cx="3611880" cy="4960620"/>
          </a:xfrm>
        </p:spPr>
        <p:txBody>
          <a:bodyPr>
            <a:noAutofit/>
          </a:bodyPr>
          <a:lstStyle/>
          <a:p>
            <a:r>
              <a:rPr lang="en-US" sz="1600" dirty="0"/>
              <a:t>K-means clustering performed six times on the data from previous figure with K = 3, each time with a different random assignment of the observations.</a:t>
            </a:r>
          </a:p>
          <a:p>
            <a:r>
              <a:rPr lang="en-US" sz="1600" dirty="0"/>
              <a:t>Above each plot is the value of the objective.</a:t>
            </a:r>
          </a:p>
          <a:p>
            <a:r>
              <a:rPr lang="en-US" sz="1600" dirty="0"/>
              <a:t>Three different local optima were obtained, one of which resulted in a smaller value of the objective and provides better separation between the clusters.</a:t>
            </a:r>
          </a:p>
          <a:p>
            <a:r>
              <a:rPr lang="en-US" sz="1600" dirty="0"/>
              <a:t>Those labeled in red all achieved the same best solution, with an objective value of </a:t>
            </a:r>
            <a:r>
              <a:rPr lang="en-US" sz="1600" dirty="0">
                <a:solidFill>
                  <a:srgbClr val="C00000"/>
                </a:solidFill>
              </a:rPr>
              <a:t>235.8</a:t>
            </a:r>
            <a:r>
              <a:rPr lang="en-US" sz="1600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0" y="1309122"/>
            <a:ext cx="4782253" cy="46533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 bwMode="auto">
          <a:xfrm flipH="1">
            <a:off x="4594860" y="1309122"/>
            <a:ext cx="503751" cy="420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098611" y="939790"/>
            <a:ext cx="156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Solution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6497796" y="1308171"/>
            <a:ext cx="564944" cy="4215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7062739" y="938839"/>
            <a:ext cx="193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Solution</a:t>
            </a:r>
          </a:p>
        </p:txBody>
      </p:sp>
    </p:spTree>
    <p:extLst>
      <p:ext uri="{BB962C8B-B14F-4D97-AF65-F5344CB8AC3E}">
        <p14:creationId xmlns:p14="http://schemas.microsoft.com/office/powerpoint/2010/main" val="3636842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0025-1B5E-419D-80F0-65E52CA9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Cluster in K-means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CBF0EB-CFE4-4F91-9C79-52EABEE93D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Random initialization is bad</a:t>
                </a:r>
              </a:p>
              <a:p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is inappropriate</a:t>
                </a:r>
              </a:p>
              <a:p>
                <a:r>
                  <a:rPr lang="en-US" dirty="0"/>
                  <a:t>The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is more than the number of data points in the data set</a:t>
                </a:r>
              </a:p>
              <a:p>
                <a:r>
                  <a:rPr lang="en-US" dirty="0"/>
                  <a:t>Random centroid allocation in an area with a few or no points. The right process is forcing initial centroids to be the actual points from the set</a:t>
                </a:r>
              </a:p>
              <a:p>
                <a:r>
                  <a:rPr lang="en-US" dirty="0"/>
                  <a:t>If K-means find empty clusters, it will drop those clusters in the next iteration. So you may end up with fewer final clusters than you initially gave to the algorithm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CBF0EB-CFE4-4F91-9C79-52EABEE93D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1504" r="-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90D10-14FE-4413-AD0C-C0ADB242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65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D239-5E02-4EC3-B6ED-4E0AFDFA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method for K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29AE0-B5BB-40F1-A94F-6FC0B782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3380FB22-9C7B-41A1-908A-E2EE69663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89" y="1920219"/>
            <a:ext cx="7316221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0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goals of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is statistical inference: </a:t>
            </a:r>
          </a:p>
          <a:p>
            <a:pPr lvl="1"/>
            <a:r>
              <a:rPr lang="en-US" sz="2000" dirty="0"/>
              <a:t>to discover interesting things about the measurements. </a:t>
            </a:r>
          </a:p>
          <a:p>
            <a:pPr lvl="1"/>
            <a:r>
              <a:rPr lang="en-US" sz="2000" dirty="0"/>
              <a:t>to find  an informative way to visualize the data </a:t>
            </a:r>
          </a:p>
          <a:p>
            <a:pPr lvl="1"/>
            <a:r>
              <a:rPr lang="en-US" sz="2000" dirty="0"/>
              <a:t>can we discover subgroups among the variables or among the observations?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4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8031480" cy="1609344"/>
          </a:xfrm>
        </p:spPr>
        <p:txBody>
          <a:bodyPr>
            <a:normAutofit/>
          </a:bodyPr>
          <a:lstStyle/>
          <a:p>
            <a:r>
              <a:rPr lang="en-US" sz="4000" dirty="0"/>
              <a:t>The challenge of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Unsupervised learning is more subjective than supervised learning, as there is no simple goal for the analysis, such as prediction of a response.</a:t>
            </a:r>
          </a:p>
          <a:p>
            <a:pPr algn="just"/>
            <a:r>
              <a:rPr lang="en-US" dirty="0"/>
              <a:t>But techniques for unsupervised learning are of growing importance in a number of fields:</a:t>
            </a:r>
          </a:p>
          <a:p>
            <a:pPr lvl="1" algn="just"/>
            <a:r>
              <a:rPr lang="en-US" sz="2000" dirty="0"/>
              <a:t>subgroups of cancer patients grouped by their gene expression measurements,</a:t>
            </a:r>
          </a:p>
          <a:p>
            <a:pPr lvl="1" algn="just"/>
            <a:r>
              <a:rPr lang="en-US" sz="2000" dirty="0"/>
              <a:t>groups of shoppers characterized by their browsing and purchase histories,</a:t>
            </a:r>
          </a:p>
          <a:p>
            <a:pPr lvl="1" algn="just"/>
            <a:r>
              <a:rPr lang="en-US" sz="2000" dirty="0"/>
              <a:t>movies grouped by the ratings assigned by movie viewers.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8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 of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is often easier to obtain </a:t>
            </a:r>
            <a:r>
              <a:rPr lang="en-US" dirty="0">
                <a:solidFill>
                  <a:srgbClr val="C00000"/>
                </a:solidFill>
              </a:rPr>
              <a:t>unlabeled data </a:t>
            </a:r>
            <a:r>
              <a:rPr lang="en-US" dirty="0"/>
              <a:t>- from a lab instrument or a computer - than </a:t>
            </a:r>
            <a:r>
              <a:rPr lang="en-US" dirty="0">
                <a:solidFill>
                  <a:srgbClr val="C00000"/>
                </a:solidFill>
              </a:rPr>
              <a:t>labeled data</a:t>
            </a:r>
            <a:r>
              <a:rPr lang="en-US" dirty="0"/>
              <a:t>, which can require human intervention.</a:t>
            </a:r>
          </a:p>
          <a:p>
            <a:pPr algn="just"/>
            <a:r>
              <a:rPr lang="en-US" dirty="0"/>
              <a:t>For example, it is difficult to automatically assess the overall sentiment of a movie review: is it favorable or not?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24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Unsupervised learning </a:t>
            </a:r>
            <a:r>
              <a:rPr lang="en-US" dirty="0"/>
              <a:t>is important for understanding the variation and grouping structure of a set of unlabeled data, and can be a useful pre-processor for supervised learning</a:t>
            </a:r>
          </a:p>
          <a:p>
            <a:r>
              <a:rPr lang="en-US" dirty="0"/>
              <a:t>It is more difficult than </a:t>
            </a:r>
            <a:r>
              <a:rPr lang="en-US" dirty="0">
                <a:solidFill>
                  <a:srgbClr val="C00000"/>
                </a:solidFill>
              </a:rPr>
              <a:t>supervised learning </a:t>
            </a:r>
            <a:r>
              <a:rPr lang="en-US" dirty="0"/>
              <a:t>because there is no gold standard (like an outcome variable) and no single objective (like test set accuracy) </a:t>
            </a:r>
          </a:p>
          <a:p>
            <a:r>
              <a:rPr lang="en-US" dirty="0"/>
              <a:t> It is an active field of research, with many recently developed tools such as </a:t>
            </a:r>
            <a:r>
              <a:rPr lang="en-US" dirty="0">
                <a:solidFill>
                  <a:srgbClr val="C00000"/>
                </a:solidFill>
              </a:rPr>
              <a:t>self-organizing maps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independent components analysis</a:t>
            </a:r>
            <a:r>
              <a:rPr lang="en-US" dirty="0"/>
              <a:t> and </a:t>
            </a:r>
            <a:r>
              <a:rPr lang="en-US">
                <a:solidFill>
                  <a:srgbClr val="C00000"/>
                </a:solidFill>
              </a:rPr>
              <a:t>spectral clustering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9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Data clustering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2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C00000"/>
                </a:solidFill>
              </a:rPr>
              <a:t>Clustering</a:t>
            </a:r>
            <a:r>
              <a:rPr lang="en-US" dirty="0"/>
              <a:t> refers to a set of techniques for finding </a:t>
            </a:r>
            <a:r>
              <a:rPr lang="en-US" dirty="0">
                <a:solidFill>
                  <a:srgbClr val="C00000"/>
                </a:solidFill>
              </a:rPr>
              <a:t>subgroups</a:t>
            </a:r>
            <a:r>
              <a:rPr lang="en-US" dirty="0"/>
              <a:t>, or </a:t>
            </a:r>
            <a:r>
              <a:rPr lang="en-US" dirty="0">
                <a:solidFill>
                  <a:srgbClr val="C00000"/>
                </a:solidFill>
              </a:rPr>
              <a:t>clusters</a:t>
            </a:r>
            <a:r>
              <a:rPr lang="en-US" dirty="0"/>
              <a:t>, in a data set</a:t>
            </a:r>
          </a:p>
          <a:p>
            <a:pPr algn="just"/>
            <a:r>
              <a:rPr lang="en-US" dirty="0"/>
              <a:t>A good clustering is one when the observations within a group are </a:t>
            </a:r>
            <a:r>
              <a:rPr lang="en-US" dirty="0">
                <a:solidFill>
                  <a:srgbClr val="C00000"/>
                </a:solidFill>
              </a:rPr>
              <a:t>similar</a:t>
            </a:r>
            <a:r>
              <a:rPr lang="en-US" dirty="0"/>
              <a:t> but between groups are different</a:t>
            </a:r>
          </a:p>
          <a:p>
            <a:pPr algn="just"/>
            <a:r>
              <a:rPr lang="en-US" dirty="0"/>
              <a:t>We must define what it means for two or more observations to be </a:t>
            </a:r>
            <a:r>
              <a:rPr lang="en-US" dirty="0">
                <a:solidFill>
                  <a:srgbClr val="C00000"/>
                </a:solidFill>
              </a:rPr>
              <a:t>similar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different</a:t>
            </a:r>
            <a:endParaRPr lang="en-US" dirty="0"/>
          </a:p>
          <a:p>
            <a:pPr algn="just"/>
            <a:r>
              <a:rPr lang="en-US" dirty="0"/>
              <a:t>Indeed, this is often a domain-specific consideration that must be made based on knowledge of the data being studied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2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for Market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Suppose, we have access to a large number of measurements (e.g. median household income, occupation, distance from nearest urban area, and so forth) for a large number of people</a:t>
            </a:r>
          </a:p>
          <a:p>
            <a:pPr algn="just"/>
            <a:r>
              <a:rPr lang="en-US" dirty="0"/>
              <a:t>Our goal is to perform </a:t>
            </a:r>
            <a:r>
              <a:rPr lang="en-US" dirty="0">
                <a:solidFill>
                  <a:srgbClr val="C00000"/>
                </a:solidFill>
              </a:rPr>
              <a:t>market segmentation </a:t>
            </a:r>
            <a:r>
              <a:rPr lang="en-US" dirty="0"/>
              <a:t>by identifying subgroups of people who might be more receptive to a particular form of advertising, or more likely to purchase a particular product</a:t>
            </a:r>
          </a:p>
          <a:p>
            <a:pPr algn="just"/>
            <a:r>
              <a:rPr lang="en-US" dirty="0"/>
              <a:t>The task of performing market segmentation amounts to clustering the people in the data set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75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14417</TotalTime>
  <Words>1198</Words>
  <Application>Microsoft Office PowerPoint</Application>
  <PresentationFormat>On-screen Show (4:3)</PresentationFormat>
  <Paragraphs>120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Cambria Math</vt:lpstr>
      <vt:lpstr>Rockwell</vt:lpstr>
      <vt:lpstr>Rockwell Condensed</vt:lpstr>
      <vt:lpstr>Wingdings</vt:lpstr>
      <vt:lpstr>Wood Type</vt:lpstr>
      <vt:lpstr>Unsupervised learning</vt:lpstr>
      <vt:lpstr>Supervised vs Unsupervised Learning</vt:lpstr>
      <vt:lpstr>The goals of unsupervised learning</vt:lpstr>
      <vt:lpstr>The challenge of unsupervised learning</vt:lpstr>
      <vt:lpstr>Reality of unsupervised learning</vt:lpstr>
      <vt:lpstr>Unsupervised Learning</vt:lpstr>
      <vt:lpstr>Data clustering</vt:lpstr>
      <vt:lpstr>Clustering</vt:lpstr>
      <vt:lpstr>Clustering for Market Segmentation</vt:lpstr>
      <vt:lpstr>Two clustering methods</vt:lpstr>
      <vt:lpstr>PCA vs Clustering</vt:lpstr>
      <vt:lpstr>K-Means clustering</vt:lpstr>
      <vt:lpstr>introduction</vt:lpstr>
      <vt:lpstr>example</vt:lpstr>
      <vt:lpstr>Within cluster variation</vt:lpstr>
      <vt:lpstr>within-cluster variation</vt:lpstr>
      <vt:lpstr>K-Means Algorithm</vt:lpstr>
      <vt:lpstr>K-means algorithm</vt:lpstr>
      <vt:lpstr>K-Means Algorithm</vt:lpstr>
      <vt:lpstr>An Illustration: K=3</vt:lpstr>
      <vt:lpstr>Local Optimums: Different starting values</vt:lpstr>
      <vt:lpstr>Empty Cluster in K-means</vt:lpstr>
      <vt:lpstr>Elbow method for K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Arnak Poghosyan</cp:lastModifiedBy>
  <cp:revision>321</cp:revision>
  <cp:lastPrinted>2013-09-24T00:04:41Z</cp:lastPrinted>
  <dcterms:created xsi:type="dcterms:W3CDTF">2013-08-14T17:09:52Z</dcterms:created>
  <dcterms:modified xsi:type="dcterms:W3CDTF">2019-05-29T09:52:17Z</dcterms:modified>
</cp:coreProperties>
</file>