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8"/>
  </p:notesMasterIdLst>
  <p:handoutMasterIdLst>
    <p:handoutMasterId r:id="rId19"/>
  </p:handoutMasterIdLst>
  <p:sldIdLst>
    <p:sldId id="352" r:id="rId2"/>
    <p:sldId id="340" r:id="rId3"/>
    <p:sldId id="341" r:id="rId4"/>
    <p:sldId id="342" r:id="rId5"/>
    <p:sldId id="343" r:id="rId6"/>
    <p:sldId id="344" r:id="rId7"/>
    <p:sldId id="345" r:id="rId8"/>
    <p:sldId id="353" r:id="rId9"/>
    <p:sldId id="354" r:id="rId10"/>
    <p:sldId id="355" r:id="rId11"/>
    <p:sldId id="347" r:id="rId12"/>
    <p:sldId id="346" r:id="rId13"/>
    <p:sldId id="348" r:id="rId14"/>
    <p:sldId id="349" r:id="rId15"/>
    <p:sldId id="350" r:id="rId16"/>
    <p:sldId id="35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30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93B26-DCD9-FE4F-9FE4-30F434F2E0A0}" type="datetimeFigureOut">
              <a:rPr lang="en-US" smtClean="0"/>
              <a:t>11/29/2019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E2953-BF70-B04A-AAF4-4A6BE5C2BF64}" type="slidenum">
              <a:rPr lang="en-US" smtClean="0"/>
              <a:t>‹#›</a:t>
            </a:fld>
            <a:endParaRPr lang="en-US"/>
          </a:p>
        </p:txBody>
      </p:sp>
    </p:spTree>
    <p:extLst>
      <p:ext uri="{BB962C8B-B14F-4D97-AF65-F5344CB8AC3E}">
        <p14:creationId xmlns:p14="http://schemas.microsoft.com/office/powerpoint/2010/main" val="3997698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98828-B440-F849-A996-B43452500FD5}" type="datetimeFigureOut">
              <a:rPr lang="en-US" smtClean="0"/>
              <a:t>11/29/2019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50056-55B1-0749-B59A-9768440B4F51}" type="slidenum">
              <a:rPr lang="en-US" smtClean="0"/>
              <a:t>‹#›</a:t>
            </a:fld>
            <a:endParaRPr lang="en-US"/>
          </a:p>
        </p:txBody>
      </p:sp>
    </p:spTree>
    <p:extLst>
      <p:ext uri="{BB962C8B-B14F-4D97-AF65-F5344CB8AC3E}">
        <p14:creationId xmlns:p14="http://schemas.microsoft.com/office/powerpoint/2010/main" val="39841514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6AD648-525C-4C6D-9303-6C2FC5C69E9A}" type="datetime1">
              <a:rPr lang="en-US" smtClean="0"/>
              <a:t>11/29/2019</a:t>
            </a:fld>
            <a:endParaRPr lang="en-US"/>
          </a:p>
        </p:txBody>
      </p:sp>
      <p:sp>
        <p:nvSpPr>
          <p:cNvPr id="5" name="Footer Placeholder 4"/>
          <p:cNvSpPr>
            <a:spLocks noGrp="1"/>
          </p:cNvSpPr>
          <p:nvPr>
            <p:ph type="ftr" sz="quarter" idx="11"/>
          </p:nvPr>
        </p:nvSpPr>
        <p:spPr>
          <a:xfrm>
            <a:off x="812805" y="6272785"/>
            <a:ext cx="4745736" cy="365125"/>
          </a:xfrm>
        </p:spPr>
        <p:txBody>
          <a:bodyPr/>
          <a:lstStyle/>
          <a:p>
            <a:r>
              <a:rPr lang="en-US"/>
              <a:t>AUA: Machine Learning: Unsupervised Learning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E4FFCA10-EE3F-AF4E-9EA4-E5CA2D91A1E4}" type="slidenum">
              <a:rPr lang="en-US" smtClean="0"/>
              <a:t>‹#›</a:t>
            </a:fld>
            <a:endParaRPr lang="en-US"/>
          </a:p>
        </p:txBody>
      </p:sp>
    </p:spTree>
    <p:extLst>
      <p:ext uri="{BB962C8B-B14F-4D97-AF65-F5344CB8AC3E}">
        <p14:creationId xmlns:p14="http://schemas.microsoft.com/office/powerpoint/2010/main" val="2583250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6A8C7D-DA28-45A2-8559-9D86BCA5EB27}" type="datetime1">
              <a:rPr lang="en-US" smtClean="0"/>
              <a:t>11/29/2019</a:t>
            </a:fld>
            <a:endParaRPr lang="en-US"/>
          </a:p>
        </p:txBody>
      </p:sp>
      <p:sp>
        <p:nvSpPr>
          <p:cNvPr id="8" name="Footer Placeholder 7"/>
          <p:cNvSpPr>
            <a:spLocks noGrp="1"/>
          </p:cNvSpPr>
          <p:nvPr>
            <p:ph type="ftr" sz="quarter" idx="11"/>
          </p:nvPr>
        </p:nvSpPr>
        <p:spPr/>
        <p:txBody>
          <a:bodyPr/>
          <a:lstStyle/>
          <a:p>
            <a:r>
              <a:rPr lang="en-US"/>
              <a:t>AUA: Machine Learning: Unsupervised Learning</a:t>
            </a:r>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27284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76B12B-4077-41E5-BD1D-ED441F6DA779}" type="datetime1">
              <a:rPr lang="en-US" smtClean="0"/>
              <a:t>11/29/2019</a:t>
            </a:fld>
            <a:endParaRPr lang="en-US"/>
          </a:p>
        </p:txBody>
      </p:sp>
      <p:sp>
        <p:nvSpPr>
          <p:cNvPr id="8" name="Footer Placeholder 7"/>
          <p:cNvSpPr>
            <a:spLocks noGrp="1"/>
          </p:cNvSpPr>
          <p:nvPr>
            <p:ph type="ftr" sz="quarter" idx="11"/>
          </p:nvPr>
        </p:nvSpPr>
        <p:spPr/>
        <p:txBody>
          <a:bodyPr/>
          <a:lstStyle/>
          <a:p>
            <a:r>
              <a:rPr lang="en-US"/>
              <a:t>AUA: Machine Learning: Unsupervised Learning</a:t>
            </a:r>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2046421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812A1-A01D-42AB-9D10-3705A64D5129}" type="datetime1">
              <a:rPr lang="en-US" smtClean="0"/>
              <a:t>11/29/2019</a:t>
            </a:fld>
            <a:endParaRPr lang="en-US"/>
          </a:p>
        </p:txBody>
      </p:sp>
      <p:sp>
        <p:nvSpPr>
          <p:cNvPr id="8" name="Footer Placeholder 7"/>
          <p:cNvSpPr>
            <a:spLocks noGrp="1"/>
          </p:cNvSpPr>
          <p:nvPr>
            <p:ph type="ftr" sz="quarter" idx="11"/>
          </p:nvPr>
        </p:nvSpPr>
        <p:spPr/>
        <p:txBody>
          <a:bodyPr/>
          <a:lstStyle/>
          <a:p>
            <a:r>
              <a:rPr lang="en-US"/>
              <a:t>AUA: Machine Learning: Unsupervised Learning</a:t>
            </a:r>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30078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23E535A0-CA5F-41BB-B1E4-C3F28DB1C107}" type="datetime1">
              <a:rPr lang="en-US" smtClean="0"/>
              <a:t>11/29/2019</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US"/>
              <a:t>AUA: Machine Learning: Unsupervised Learning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E4FFCA10-EE3F-AF4E-9EA4-E5CA2D91A1E4}" type="slidenum">
              <a:rPr lang="en-US" smtClean="0"/>
              <a:t>‹#›</a:t>
            </a:fld>
            <a:endParaRPr lang="en-US"/>
          </a:p>
        </p:txBody>
      </p:sp>
    </p:spTree>
    <p:extLst>
      <p:ext uri="{BB962C8B-B14F-4D97-AF65-F5344CB8AC3E}">
        <p14:creationId xmlns:p14="http://schemas.microsoft.com/office/powerpoint/2010/main" val="885127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E8995B-B930-4FFB-84C1-8AE1DB7A5C67}" type="datetime1">
              <a:rPr lang="en-US" smtClean="0"/>
              <a:t>11/29/2019</a:t>
            </a:fld>
            <a:endParaRPr lang="en-US"/>
          </a:p>
        </p:txBody>
      </p:sp>
      <p:sp>
        <p:nvSpPr>
          <p:cNvPr id="6" name="Footer Placeholder 5"/>
          <p:cNvSpPr>
            <a:spLocks noGrp="1"/>
          </p:cNvSpPr>
          <p:nvPr>
            <p:ph type="ftr" sz="quarter" idx="11"/>
          </p:nvPr>
        </p:nvSpPr>
        <p:spPr/>
        <p:txBody>
          <a:bodyPr/>
          <a:lstStyle/>
          <a:p>
            <a:r>
              <a:rPr lang="en-US"/>
              <a:t>AUA: Machine Learning: Unsupervised Learning</a:t>
            </a:r>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92184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153718-B13F-4F53-843B-730238B32DC5}" type="datetime1">
              <a:rPr lang="en-US" smtClean="0"/>
              <a:t>11/29/2019</a:t>
            </a:fld>
            <a:endParaRPr lang="en-US"/>
          </a:p>
        </p:txBody>
      </p:sp>
      <p:sp>
        <p:nvSpPr>
          <p:cNvPr id="8" name="Footer Placeholder 7"/>
          <p:cNvSpPr>
            <a:spLocks noGrp="1"/>
          </p:cNvSpPr>
          <p:nvPr>
            <p:ph type="ftr" sz="quarter" idx="11"/>
          </p:nvPr>
        </p:nvSpPr>
        <p:spPr/>
        <p:txBody>
          <a:bodyPr/>
          <a:lstStyle/>
          <a:p>
            <a:r>
              <a:rPr lang="en-US"/>
              <a:t>AUA: Machine Learning: Unsupervised Learning</a:t>
            </a:r>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123175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624A2B55-2A73-4EB7-BED9-C9CF8D64F391}" type="datetime1">
              <a:rPr lang="en-US" smtClean="0"/>
              <a:t>11/29/2019</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US"/>
              <a:t>AUA: Machine Learning: Unsupervised Learning</a:t>
            </a:r>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262749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AF15B-5F0A-4AC5-9BE2-5799216B38EF}" type="datetime1">
              <a:rPr lang="en-US" smtClean="0"/>
              <a:t>11/29/2019</a:t>
            </a:fld>
            <a:endParaRPr lang="en-US"/>
          </a:p>
        </p:txBody>
      </p:sp>
      <p:sp>
        <p:nvSpPr>
          <p:cNvPr id="3" name="Footer Placeholder 2"/>
          <p:cNvSpPr>
            <a:spLocks noGrp="1"/>
          </p:cNvSpPr>
          <p:nvPr>
            <p:ph type="ftr" sz="quarter" idx="11"/>
          </p:nvPr>
        </p:nvSpPr>
        <p:spPr/>
        <p:txBody>
          <a:bodyPr/>
          <a:lstStyle/>
          <a:p>
            <a:r>
              <a:rPr lang="en-US"/>
              <a:t>AUA: Machine Learning: Unsupervised Learning</a:t>
            </a:r>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167579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DF2A9F-F0CB-4FE8-BF9B-66F8172475E2}" type="datetime1">
              <a:rPr lang="en-US" smtClean="0"/>
              <a:t>11/29/2019</a:t>
            </a:fld>
            <a:endParaRPr lang="en-US"/>
          </a:p>
        </p:txBody>
      </p:sp>
      <p:sp>
        <p:nvSpPr>
          <p:cNvPr id="10" name="Footer Placeholder 9"/>
          <p:cNvSpPr>
            <a:spLocks noGrp="1"/>
          </p:cNvSpPr>
          <p:nvPr>
            <p:ph type="ftr" sz="quarter" idx="11"/>
          </p:nvPr>
        </p:nvSpPr>
        <p:spPr/>
        <p:txBody>
          <a:bodyPr/>
          <a:lstStyle/>
          <a:p>
            <a:r>
              <a:rPr lang="en-US"/>
              <a:t>AUA: Machine Learning: Unsupervised Learning</a:t>
            </a:r>
          </a:p>
        </p:txBody>
      </p:sp>
      <p:sp>
        <p:nvSpPr>
          <p:cNvPr id="11" name="Slide Number Placeholder 10"/>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28503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AF3D1498-7EB5-4592-BEA1-F91C56481EEB}" type="datetime1">
              <a:rPr lang="en-US" smtClean="0"/>
              <a:t>11/29/2019</a:t>
            </a:fld>
            <a:endParaRPr lang="en-US"/>
          </a:p>
        </p:txBody>
      </p:sp>
      <p:sp>
        <p:nvSpPr>
          <p:cNvPr id="10" name="Slide Number Placeholder 9"/>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406968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64BB078B-2169-44B8-BA17-EBA773AB39F9}" type="datetime1">
              <a:rPr lang="en-US" smtClean="0"/>
              <a:t>11/29/2019</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US"/>
              <a:t>AUA: Machine Learning: Unsupervised Learning</a:t>
            </a: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E4FFCA10-EE3F-AF4E-9EA4-E5CA2D91A1E4}" type="slidenum">
              <a:rPr lang="en-US" smtClean="0"/>
              <a:t>‹#›</a:t>
            </a:fld>
            <a:endParaRPr lang="en-US"/>
          </a:p>
        </p:txBody>
      </p:sp>
    </p:spTree>
    <p:extLst>
      <p:ext uri="{BB962C8B-B14F-4D97-AF65-F5344CB8AC3E}">
        <p14:creationId xmlns:p14="http://schemas.microsoft.com/office/powerpoint/2010/main" val="141795240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0216-7291-45BF-B277-5F30E33D879D}"/>
              </a:ext>
            </a:extLst>
          </p:cNvPr>
          <p:cNvSpPr>
            <a:spLocks noGrp="1"/>
          </p:cNvSpPr>
          <p:nvPr>
            <p:ph type="title"/>
          </p:nvPr>
        </p:nvSpPr>
        <p:spPr/>
        <p:txBody>
          <a:bodyPr/>
          <a:lstStyle/>
          <a:p>
            <a:r>
              <a:rPr lang="en-US" dirty="0"/>
              <a:t>K-Means</a:t>
            </a:r>
          </a:p>
        </p:txBody>
      </p:sp>
      <p:sp>
        <p:nvSpPr>
          <p:cNvPr id="3" name="Text Placeholder 2">
            <a:extLst>
              <a:ext uri="{FF2B5EF4-FFF2-40B4-BE49-F238E27FC236}">
                <a16:creationId xmlns:a16="http://schemas.microsoft.com/office/drawing/2014/main" id="{55723E57-08EA-4566-88EF-F2EE36369BB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77B3E5B-C078-4784-938B-67588BF924D8}"/>
              </a:ext>
            </a:extLst>
          </p:cNvPr>
          <p:cNvSpPr>
            <a:spLocks noGrp="1"/>
          </p:cNvSpPr>
          <p:nvPr>
            <p:ph type="sldNum" sz="quarter" idx="12"/>
          </p:nvPr>
        </p:nvSpPr>
        <p:spPr/>
        <p:txBody>
          <a:bodyPr/>
          <a:lstStyle/>
          <a:p>
            <a:fld id="{E4FFCA10-EE3F-AF4E-9EA4-E5CA2D91A1E4}" type="slidenum">
              <a:rPr lang="en-US" smtClean="0"/>
              <a:t>1</a:t>
            </a:fld>
            <a:endParaRPr lang="en-US"/>
          </a:p>
        </p:txBody>
      </p:sp>
    </p:spTree>
    <p:extLst>
      <p:ext uri="{BB962C8B-B14F-4D97-AF65-F5344CB8AC3E}">
        <p14:creationId xmlns:p14="http://schemas.microsoft.com/office/powerpoint/2010/main" val="3080611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8D55-3560-45FF-A27A-0CD487ED50FE}"/>
              </a:ext>
            </a:extLst>
          </p:cNvPr>
          <p:cNvSpPr>
            <a:spLocks noGrp="1"/>
          </p:cNvSpPr>
          <p:nvPr>
            <p:ph type="title"/>
          </p:nvPr>
        </p:nvSpPr>
        <p:spPr/>
        <p:txBody>
          <a:bodyPr/>
          <a:lstStyle/>
          <a:p>
            <a:r>
              <a:rPr lang="en-US" dirty="0"/>
              <a:t>Complexity</a:t>
            </a:r>
          </a:p>
        </p:txBody>
      </p:sp>
      <p:sp>
        <p:nvSpPr>
          <p:cNvPr id="3" name="Content Placeholder 2">
            <a:extLst>
              <a:ext uri="{FF2B5EF4-FFF2-40B4-BE49-F238E27FC236}">
                <a16:creationId xmlns:a16="http://schemas.microsoft.com/office/drawing/2014/main" id="{EA771A7E-2946-488B-90BF-D046D841C023}"/>
              </a:ext>
            </a:extLst>
          </p:cNvPr>
          <p:cNvSpPr>
            <a:spLocks noGrp="1"/>
          </p:cNvSpPr>
          <p:nvPr>
            <p:ph idx="1"/>
          </p:nvPr>
        </p:nvSpPr>
        <p:spPr/>
        <p:txBody>
          <a:bodyPr>
            <a:normAutofit fontScale="92500" lnSpcReduction="20000"/>
          </a:bodyPr>
          <a:lstStyle/>
          <a:p>
            <a:r>
              <a:rPr lang="en-US" dirty="0"/>
              <a:t>On data that does have a clustering structure, the number of iterations until convergence is often small, and results only improve slightly after the first dozen iterations</a:t>
            </a:r>
          </a:p>
          <a:p>
            <a:r>
              <a:rPr lang="en-US" dirty="0"/>
              <a:t>Lloyd's algorithm is therefore often considered to be of "linear" complexity in practice, although it is in the worst-case super-polynomial (exponential) when performed until convergence</a:t>
            </a:r>
          </a:p>
          <a:p>
            <a:r>
              <a:rPr lang="en-US" dirty="0"/>
              <a:t>Lloyd's algorithm is the standard approach for this problem. However, it spends a lot of processing time computing the distances between each of the k cluster centers and the n data points</a:t>
            </a:r>
          </a:p>
          <a:p>
            <a:r>
              <a:rPr lang="en-US" dirty="0"/>
              <a:t>Since points usually stay in the same clusters after a few iterations, much of this work is unnecessary, making the naive implementation very inefficient</a:t>
            </a:r>
          </a:p>
          <a:p>
            <a:r>
              <a:rPr lang="en-US" dirty="0"/>
              <a:t> Some implementations use caching and the triangle inequality in order to create bounds and accelerate Lloyd's algorithm</a:t>
            </a:r>
          </a:p>
        </p:txBody>
      </p:sp>
      <p:sp>
        <p:nvSpPr>
          <p:cNvPr id="4" name="Slide Number Placeholder 3">
            <a:extLst>
              <a:ext uri="{FF2B5EF4-FFF2-40B4-BE49-F238E27FC236}">
                <a16:creationId xmlns:a16="http://schemas.microsoft.com/office/drawing/2014/main" id="{9838CFC7-E118-4701-BA5D-82ACF62FCCF5}"/>
              </a:ext>
            </a:extLst>
          </p:cNvPr>
          <p:cNvSpPr>
            <a:spLocks noGrp="1"/>
          </p:cNvSpPr>
          <p:nvPr>
            <p:ph type="sldNum" sz="quarter" idx="12"/>
          </p:nvPr>
        </p:nvSpPr>
        <p:spPr/>
        <p:txBody>
          <a:bodyPr/>
          <a:lstStyle/>
          <a:p>
            <a:fld id="{E4FFCA10-EE3F-AF4E-9EA4-E5CA2D91A1E4}" type="slidenum">
              <a:rPr lang="en-US" smtClean="0"/>
              <a:t>10</a:t>
            </a:fld>
            <a:endParaRPr lang="en-US"/>
          </a:p>
        </p:txBody>
      </p:sp>
    </p:spTree>
    <p:extLst>
      <p:ext uri="{BB962C8B-B14F-4D97-AF65-F5344CB8AC3E}">
        <p14:creationId xmlns:p14="http://schemas.microsoft.com/office/powerpoint/2010/main" val="1284044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5EA7-69A0-4EB1-A2B2-82DED8B3C926}"/>
              </a:ext>
            </a:extLst>
          </p:cNvPr>
          <p:cNvSpPr>
            <a:spLocks noGrp="1"/>
          </p:cNvSpPr>
          <p:nvPr>
            <p:ph type="title"/>
          </p:nvPr>
        </p:nvSpPr>
        <p:spPr/>
        <p:txBody>
          <a:bodyPr/>
          <a:lstStyle/>
          <a:p>
            <a:r>
              <a:rPr lang="en-US" dirty="0"/>
              <a:t>Mini Batch </a:t>
            </a:r>
            <a:r>
              <a:rPr lang="en-US" dirty="0" err="1"/>
              <a:t>KMeans</a:t>
            </a:r>
            <a:endParaRPr lang="en-US" dirty="0"/>
          </a:p>
        </p:txBody>
      </p:sp>
      <p:sp>
        <p:nvSpPr>
          <p:cNvPr id="4" name="Slide Number Placeholder 3">
            <a:extLst>
              <a:ext uri="{FF2B5EF4-FFF2-40B4-BE49-F238E27FC236}">
                <a16:creationId xmlns:a16="http://schemas.microsoft.com/office/drawing/2014/main" id="{4B4739D9-0295-4C61-A572-25C802E61AD1}"/>
              </a:ext>
            </a:extLst>
          </p:cNvPr>
          <p:cNvSpPr>
            <a:spLocks noGrp="1"/>
          </p:cNvSpPr>
          <p:nvPr>
            <p:ph type="sldNum" sz="quarter" idx="12"/>
          </p:nvPr>
        </p:nvSpPr>
        <p:spPr/>
        <p:txBody>
          <a:bodyPr/>
          <a:lstStyle/>
          <a:p>
            <a:fld id="{E4FFCA10-EE3F-AF4E-9EA4-E5CA2D91A1E4}" type="slidenum">
              <a:rPr lang="en-US" smtClean="0"/>
              <a:t>11</a:t>
            </a:fld>
            <a:endParaRPr lang="en-US"/>
          </a:p>
        </p:txBody>
      </p:sp>
    </p:spTree>
    <p:extLst>
      <p:ext uri="{BB962C8B-B14F-4D97-AF65-F5344CB8AC3E}">
        <p14:creationId xmlns:p14="http://schemas.microsoft.com/office/powerpoint/2010/main" val="12388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77AF-8A49-48E6-930B-2935F7EF8895}"/>
              </a:ext>
            </a:extLst>
          </p:cNvPr>
          <p:cNvSpPr>
            <a:spLocks noGrp="1"/>
          </p:cNvSpPr>
          <p:nvPr>
            <p:ph type="title"/>
          </p:nvPr>
        </p:nvSpPr>
        <p:spPr/>
        <p:txBody>
          <a:bodyPr/>
          <a:lstStyle/>
          <a:p>
            <a:r>
              <a:rPr lang="en-US" dirty="0"/>
              <a:t>Mini-Batch-</a:t>
            </a:r>
            <a:r>
              <a:rPr lang="en-US" dirty="0" err="1"/>
              <a:t>KMeans</a:t>
            </a:r>
            <a:endParaRPr lang="en-US" dirty="0"/>
          </a:p>
        </p:txBody>
      </p:sp>
      <p:sp>
        <p:nvSpPr>
          <p:cNvPr id="3" name="Content Placeholder 2">
            <a:extLst>
              <a:ext uri="{FF2B5EF4-FFF2-40B4-BE49-F238E27FC236}">
                <a16:creationId xmlns:a16="http://schemas.microsoft.com/office/drawing/2014/main" id="{E245B27E-B06B-4B4A-A5A7-D4337139F91A}"/>
              </a:ext>
            </a:extLst>
          </p:cNvPr>
          <p:cNvSpPr>
            <a:spLocks noGrp="1"/>
          </p:cNvSpPr>
          <p:nvPr>
            <p:ph idx="1"/>
          </p:nvPr>
        </p:nvSpPr>
        <p:spPr/>
        <p:txBody>
          <a:bodyPr/>
          <a:lstStyle/>
          <a:p>
            <a:r>
              <a:rPr lang="en-US" dirty="0"/>
              <a:t>Mini-Batch-</a:t>
            </a:r>
            <a:r>
              <a:rPr lang="en-US" dirty="0" err="1"/>
              <a:t>KMeans</a:t>
            </a:r>
            <a:r>
              <a:rPr lang="en-US" dirty="0"/>
              <a:t> is a variant of the </a:t>
            </a:r>
            <a:r>
              <a:rPr lang="en-US" dirty="0" err="1"/>
              <a:t>KMeans</a:t>
            </a:r>
            <a:r>
              <a:rPr lang="en-US" dirty="0"/>
              <a:t> algorithm which uses mini-batches to reduce the computation time, while still attempting to optimize the same objective function</a:t>
            </a:r>
          </a:p>
          <a:p>
            <a:r>
              <a:rPr lang="en-US" dirty="0"/>
              <a:t>Mini-batches are subsets of the input data, randomly sampled in each training iteration. These mini-batches drastically reduce the amount of computation required to converge to a local solution</a:t>
            </a:r>
          </a:p>
          <a:p>
            <a:r>
              <a:rPr lang="en-US" dirty="0"/>
              <a:t>In contrast to other algorithms that reduce the convergence time of k-means, mini-batch k-means produces results that are generally only slightly worse than the standard algorithm</a:t>
            </a:r>
          </a:p>
          <a:p>
            <a:endParaRPr lang="en-US" dirty="0"/>
          </a:p>
        </p:txBody>
      </p:sp>
      <p:sp>
        <p:nvSpPr>
          <p:cNvPr id="4" name="Slide Number Placeholder 3">
            <a:extLst>
              <a:ext uri="{FF2B5EF4-FFF2-40B4-BE49-F238E27FC236}">
                <a16:creationId xmlns:a16="http://schemas.microsoft.com/office/drawing/2014/main" id="{200B5EC7-B6C7-489B-8D23-708520E0610A}"/>
              </a:ext>
            </a:extLst>
          </p:cNvPr>
          <p:cNvSpPr>
            <a:spLocks noGrp="1"/>
          </p:cNvSpPr>
          <p:nvPr>
            <p:ph type="sldNum" sz="quarter" idx="12"/>
          </p:nvPr>
        </p:nvSpPr>
        <p:spPr/>
        <p:txBody>
          <a:bodyPr/>
          <a:lstStyle/>
          <a:p>
            <a:fld id="{E4FFCA10-EE3F-AF4E-9EA4-E5CA2D91A1E4}" type="slidenum">
              <a:rPr lang="en-US" smtClean="0"/>
              <a:t>12</a:t>
            </a:fld>
            <a:endParaRPr lang="en-US"/>
          </a:p>
        </p:txBody>
      </p:sp>
    </p:spTree>
    <p:extLst>
      <p:ext uri="{BB962C8B-B14F-4D97-AF65-F5344CB8AC3E}">
        <p14:creationId xmlns:p14="http://schemas.microsoft.com/office/powerpoint/2010/main" val="379762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9218-A083-46B3-8877-B62E0B849D5C}"/>
              </a:ext>
            </a:extLst>
          </p:cNvPr>
          <p:cNvSpPr>
            <a:spLocks noGrp="1"/>
          </p:cNvSpPr>
          <p:nvPr>
            <p:ph type="title"/>
          </p:nvPr>
        </p:nvSpPr>
        <p:spPr/>
        <p:txBody>
          <a:bodyPr/>
          <a:lstStyle/>
          <a:p>
            <a:r>
              <a:rPr lang="en-US" dirty="0"/>
              <a:t>The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4B01AE4-953D-4DB4-860B-30D02935549A}"/>
                  </a:ext>
                </a:extLst>
              </p:cNvPr>
              <p:cNvSpPr>
                <a:spLocks noGrp="1"/>
              </p:cNvSpPr>
              <p:nvPr>
                <p:ph idx="1"/>
              </p:nvPr>
            </p:nvSpPr>
            <p:spPr/>
            <p:txBody>
              <a:bodyPr>
                <a:noAutofit/>
              </a:bodyPr>
              <a:lstStyle/>
              <a:p>
                <a:r>
                  <a:rPr lang="en-US" dirty="0"/>
                  <a:t>Algorithm parameters: </a:t>
                </a:r>
                <a14:m>
                  <m:oMath xmlns:m="http://schemas.openxmlformats.org/officeDocument/2006/math">
                    <m:r>
                      <a:rPr lang="en-US" i="1" dirty="0" smtClean="0">
                        <a:latin typeface="Cambria Math" panose="02040503050406030204" pitchFamily="18" charset="0"/>
                      </a:rPr>
                      <m:t>𝑏</m:t>
                    </m:r>
                  </m:oMath>
                </a14:m>
                <a:r>
                  <a:rPr lang="en-US" dirty="0"/>
                  <a:t> – batch size, </a:t>
                </a:r>
                <a14:m>
                  <m:oMath xmlns:m="http://schemas.openxmlformats.org/officeDocument/2006/math">
                    <m:r>
                      <a:rPr lang="en-US" i="1" dirty="0" smtClean="0">
                        <a:latin typeface="Cambria Math" panose="02040503050406030204" pitchFamily="18" charset="0"/>
                      </a:rPr>
                      <m:t>𝑘</m:t>
                    </m:r>
                  </m:oMath>
                </a14:m>
                <a:r>
                  <a:rPr lang="en-US" dirty="0"/>
                  <a:t>- number of clusters, </a:t>
                </a:r>
                <a14:m>
                  <m:oMath xmlns:m="http://schemas.openxmlformats.org/officeDocument/2006/math">
                    <m:r>
                      <a:rPr lang="en-US" b="0" i="1" smtClean="0">
                        <a:latin typeface="Cambria Math" panose="02040503050406030204" pitchFamily="18" charset="0"/>
                      </a:rPr>
                      <m:t>𝑡</m:t>
                    </m:r>
                  </m:oMath>
                </a14:m>
                <a:r>
                  <a:rPr lang="en-US" dirty="0"/>
                  <a:t>-number of iterations</a:t>
                </a:r>
              </a:p>
              <a:p>
                <a:r>
                  <a:rPr lang="en-US" dirty="0"/>
                  <a:t>The algorithm iterates between two major steps:</a:t>
                </a:r>
              </a:p>
              <a:p>
                <a:r>
                  <a:rPr lang="en-US" dirty="0"/>
                  <a:t>In the first step:</a:t>
                </a:r>
              </a:p>
              <a:p>
                <a:pPr lvl="1"/>
                <a14:m>
                  <m:oMath xmlns:m="http://schemas.openxmlformats.org/officeDocument/2006/math">
                    <m:r>
                      <a:rPr lang="en-US" sz="2000" i="1" dirty="0" smtClean="0">
                        <a:latin typeface="Cambria Math" panose="02040503050406030204" pitchFamily="18" charset="0"/>
                      </a:rPr>
                      <m:t>𝑏</m:t>
                    </m:r>
                  </m:oMath>
                </a14:m>
                <a:r>
                  <a:rPr lang="en-US" sz="2000" dirty="0"/>
                  <a:t> samples are drawn randomly from the dataset, to form a mini-batch</a:t>
                </a:r>
              </a:p>
              <a:p>
                <a:pPr lvl="1"/>
                <a:r>
                  <a:rPr lang="en-US" sz="2000" dirty="0"/>
                  <a:t>these are then assigned to the nearest centroid</a:t>
                </a:r>
              </a:p>
              <a:p>
                <a:r>
                  <a:rPr lang="en-US" dirty="0"/>
                  <a:t>In the second step:</a:t>
                </a:r>
              </a:p>
              <a:p>
                <a:pPr lvl="1"/>
                <a:r>
                  <a:rPr lang="en-US" sz="2000" dirty="0"/>
                  <a:t>the centroids are updated </a:t>
                </a:r>
              </a:p>
              <a:p>
                <a:pPr lvl="1"/>
                <a:r>
                  <a:rPr lang="en-US" sz="2000" dirty="0"/>
                  <a:t>this is done on a per-sample basis</a:t>
                </a:r>
                <a:endParaRPr lang="en-US" dirty="0"/>
              </a:p>
            </p:txBody>
          </p:sp>
        </mc:Choice>
        <mc:Fallback>
          <p:sp>
            <p:nvSpPr>
              <p:cNvPr id="3" name="Content Placeholder 2">
                <a:extLst>
                  <a:ext uri="{FF2B5EF4-FFF2-40B4-BE49-F238E27FC236}">
                    <a16:creationId xmlns:a16="http://schemas.microsoft.com/office/drawing/2014/main" id="{24B01AE4-953D-4DB4-860B-30D02935549A}"/>
                  </a:ext>
                </a:extLst>
              </p:cNvPr>
              <p:cNvSpPr>
                <a:spLocks noGrp="1" noRot="1" noChangeAspect="1" noMove="1" noResize="1" noEditPoints="1" noAdjustHandles="1" noChangeArrowheads="1" noChangeShapeType="1" noTextEdit="1"/>
              </p:cNvSpPr>
              <p:nvPr>
                <p:ph idx="1"/>
              </p:nvPr>
            </p:nvSpPr>
            <p:spPr>
              <a:blipFill>
                <a:blip r:embed="rId2"/>
                <a:stretch>
                  <a:fillRect l="-392" t="-15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115B8A0-9DF9-4C3C-8DE9-B99B72368064}"/>
              </a:ext>
            </a:extLst>
          </p:cNvPr>
          <p:cNvSpPr>
            <a:spLocks noGrp="1"/>
          </p:cNvSpPr>
          <p:nvPr>
            <p:ph type="sldNum" sz="quarter" idx="12"/>
          </p:nvPr>
        </p:nvSpPr>
        <p:spPr/>
        <p:txBody>
          <a:bodyPr/>
          <a:lstStyle/>
          <a:p>
            <a:fld id="{E4FFCA10-EE3F-AF4E-9EA4-E5CA2D91A1E4}" type="slidenum">
              <a:rPr lang="en-US" smtClean="0"/>
              <a:t>13</a:t>
            </a:fld>
            <a:endParaRPr lang="en-US"/>
          </a:p>
        </p:txBody>
      </p:sp>
    </p:spTree>
    <p:extLst>
      <p:ext uri="{BB962C8B-B14F-4D97-AF65-F5344CB8AC3E}">
        <p14:creationId xmlns:p14="http://schemas.microsoft.com/office/powerpoint/2010/main" val="287677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0E30-D370-4475-B847-524E6D473B81}"/>
              </a:ext>
            </a:extLst>
          </p:cNvPr>
          <p:cNvSpPr>
            <a:spLocks noGrp="1"/>
          </p:cNvSpPr>
          <p:nvPr>
            <p:ph type="title"/>
          </p:nvPr>
        </p:nvSpPr>
        <p:spPr/>
        <p:txBody>
          <a:bodyPr/>
          <a:lstStyle/>
          <a:p>
            <a:r>
              <a:rPr lang="en-US" dirty="0"/>
              <a:t>The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43548B8-E3BD-4845-8C67-4EB5D4CF0DC1}"/>
                  </a:ext>
                </a:extLst>
              </p:cNvPr>
              <p:cNvSpPr>
                <a:spLocks noGrp="1"/>
              </p:cNvSpPr>
              <p:nvPr>
                <p:ph idx="1"/>
              </p:nvPr>
            </p:nvSpPr>
            <p:spPr/>
            <p:txBody>
              <a:bodyPr>
                <a:normAutofit fontScale="92500" lnSpcReduction="20000"/>
              </a:bodyPr>
              <a:lstStyle/>
              <a:p>
                <a:r>
                  <a:rPr lang="en-US" sz="2200" dirty="0"/>
                  <a:t>For each sample in the mini-batch, </a:t>
                </a:r>
                <a:r>
                  <a:rPr lang="en-US" dirty="0"/>
                  <a:t>the assigned centroid is updated by taking the streaming average of the sample and all previous samples assigned to that centroid:</a:t>
                </a:r>
              </a:p>
              <a:p>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𝑐</m:t>
                          </m:r>
                        </m:e>
                        <m:sub>
                          <m:r>
                            <a:rPr lang="en-US" b="0" i="1" smtClean="0">
                              <a:latin typeface="Cambria Math" panose="02040503050406030204" pitchFamily="18" charset="0"/>
                            </a:rPr>
                            <m:t>𝑖</m:t>
                          </m:r>
                        </m:sub>
                        <m:sup>
                          <m:r>
                            <a:rPr lang="en-US" b="0" i="1" smtClean="0">
                              <a:latin typeface="Cambria Math" panose="02040503050406030204" pitchFamily="18" charset="0"/>
                            </a:rPr>
                            <m:t>𝑛𝑒𝑤</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𝑐</m:t>
                          </m:r>
                        </m:e>
                        <m:sub>
                          <m:r>
                            <a:rPr lang="en-US" b="0" i="1" smtClean="0">
                              <a:latin typeface="Cambria Math" panose="02040503050406030204" pitchFamily="18" charset="0"/>
                            </a:rPr>
                            <m:t>𝑖</m:t>
                          </m:r>
                        </m:sub>
                        <m:sup>
                          <m:r>
                            <a:rPr lang="en-US" b="0" i="1" smtClean="0">
                              <a:latin typeface="Cambria Math" panose="02040503050406030204" pitchFamily="18" charset="0"/>
                            </a:rPr>
                            <m:t>𝑜𝑙𝑑</m:t>
                          </m:r>
                        </m:sup>
                      </m:sSubSup>
                      <m:r>
                        <a:rPr lang="en-US" b="0" i="1" smtClean="0">
                          <a:latin typeface="Cambria Math" panose="02040503050406030204" pitchFamily="18" charset="0"/>
                        </a:rPr>
                        <m:t>+</m:t>
                      </m:r>
                      <m:r>
                        <a:rPr lang="en-US" b="0" i="1" smtClean="0">
                          <a:latin typeface="Cambria Math" panose="02040503050406030204" pitchFamily="18" charset="0"/>
                        </a:rPr>
                        <m:t>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m:oMathPara>
                </a14:m>
                <a:endParaRPr lang="en-US" b="0"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sub>
                      </m:sSub>
                    </m:oMath>
                  </m:oMathPara>
                </a14:m>
                <a:endParaRPr lang="en-US" dirty="0"/>
              </a:p>
              <a:p>
                <a:r>
                  <a:rPr lang="en-US" dirty="0"/>
                  <a:t>This has the effect of decreasing the rate of change for a centroid over time</a:t>
                </a:r>
              </a:p>
              <a:p>
                <a:r>
                  <a:rPr lang="en-US" dirty="0"/>
                  <a:t>These steps are performed until convergence or a predetermined number of iterations is reached</a:t>
                </a:r>
              </a:p>
              <a:p>
                <a:r>
                  <a:rPr lang="en-US" dirty="0" err="1"/>
                  <a:t>MiniBatchKMeans</a:t>
                </a:r>
                <a:r>
                  <a:rPr lang="en-US" dirty="0"/>
                  <a:t> converges faster than </a:t>
                </a:r>
                <a:r>
                  <a:rPr lang="en-US" dirty="0" err="1"/>
                  <a:t>KMeans</a:t>
                </a:r>
                <a:r>
                  <a:rPr lang="en-US" dirty="0"/>
                  <a:t>, but the quality of the results is reduced. In practice this difference in quality can be quite small</a:t>
                </a:r>
              </a:p>
            </p:txBody>
          </p:sp>
        </mc:Choice>
        <mc:Fallback>
          <p:sp>
            <p:nvSpPr>
              <p:cNvPr id="3" name="Content Placeholder 2">
                <a:extLst>
                  <a:ext uri="{FF2B5EF4-FFF2-40B4-BE49-F238E27FC236}">
                    <a16:creationId xmlns:a16="http://schemas.microsoft.com/office/drawing/2014/main" id="{E43548B8-E3BD-4845-8C67-4EB5D4CF0DC1}"/>
                  </a:ext>
                </a:extLst>
              </p:cNvPr>
              <p:cNvSpPr>
                <a:spLocks noGrp="1" noRot="1" noChangeAspect="1" noMove="1" noResize="1" noEditPoints="1" noAdjustHandles="1" noChangeArrowheads="1" noChangeShapeType="1" noTextEdit="1"/>
              </p:cNvSpPr>
              <p:nvPr>
                <p:ph idx="1"/>
              </p:nvPr>
            </p:nvSpPr>
            <p:spPr>
              <a:blipFill>
                <a:blip r:embed="rId2"/>
                <a:stretch>
                  <a:fillRect l="-392" t="-2857" r="-3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0E1A3A2-3C9D-466A-8765-5CB2E564FC10}"/>
              </a:ext>
            </a:extLst>
          </p:cNvPr>
          <p:cNvSpPr>
            <a:spLocks noGrp="1"/>
          </p:cNvSpPr>
          <p:nvPr>
            <p:ph type="sldNum" sz="quarter" idx="12"/>
          </p:nvPr>
        </p:nvSpPr>
        <p:spPr/>
        <p:txBody>
          <a:bodyPr/>
          <a:lstStyle/>
          <a:p>
            <a:fld id="{E4FFCA10-EE3F-AF4E-9EA4-E5CA2D91A1E4}" type="slidenum">
              <a:rPr lang="en-US" smtClean="0"/>
              <a:t>14</a:t>
            </a:fld>
            <a:endParaRPr lang="en-US"/>
          </a:p>
        </p:txBody>
      </p:sp>
    </p:spTree>
    <p:extLst>
      <p:ext uri="{BB962C8B-B14F-4D97-AF65-F5344CB8AC3E}">
        <p14:creationId xmlns:p14="http://schemas.microsoft.com/office/powerpoint/2010/main" val="1508808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4F5FD5-8EE9-4051-9ACD-CE87598905B1}"/>
              </a:ext>
            </a:extLst>
          </p:cNvPr>
          <p:cNvSpPr>
            <a:spLocks noGrp="1"/>
          </p:cNvSpPr>
          <p:nvPr>
            <p:ph type="sldNum" sz="quarter" idx="12"/>
          </p:nvPr>
        </p:nvSpPr>
        <p:spPr/>
        <p:txBody>
          <a:bodyPr/>
          <a:lstStyle/>
          <a:p>
            <a:fld id="{E4FFCA10-EE3F-AF4E-9EA4-E5CA2D91A1E4}" type="slidenum">
              <a:rPr lang="en-US" smtClean="0"/>
              <a:t>15</a:t>
            </a:fld>
            <a:endParaRPr lang="en-US"/>
          </a:p>
        </p:txBody>
      </p:sp>
      <p:pic>
        <p:nvPicPr>
          <p:cNvPr id="4" name="Picture 3" descr="A screenshot of a cell phone&#10;&#10;Description automatically generated">
            <a:extLst>
              <a:ext uri="{FF2B5EF4-FFF2-40B4-BE49-F238E27FC236}">
                <a16:creationId xmlns:a16="http://schemas.microsoft.com/office/drawing/2014/main" id="{4D2B4EED-B44B-4BE1-8FBD-C477C12CE05D}"/>
              </a:ext>
            </a:extLst>
          </p:cNvPr>
          <p:cNvPicPr>
            <a:picLocks noChangeAspect="1"/>
          </p:cNvPicPr>
          <p:nvPr/>
        </p:nvPicPr>
        <p:blipFill>
          <a:blip r:embed="rId2"/>
          <a:stretch>
            <a:fillRect/>
          </a:stretch>
        </p:blipFill>
        <p:spPr>
          <a:xfrm>
            <a:off x="241077" y="1873170"/>
            <a:ext cx="8661845" cy="3111660"/>
          </a:xfrm>
          <a:prstGeom prst="rect">
            <a:avLst/>
          </a:prstGeom>
        </p:spPr>
      </p:pic>
    </p:spTree>
    <p:extLst>
      <p:ext uri="{BB962C8B-B14F-4D97-AF65-F5344CB8AC3E}">
        <p14:creationId xmlns:p14="http://schemas.microsoft.com/office/powerpoint/2010/main" val="1632424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E17C52-C336-477B-8424-980E2F35962C}"/>
              </a:ext>
            </a:extLst>
          </p:cNvPr>
          <p:cNvSpPr>
            <a:spLocks noGrp="1"/>
          </p:cNvSpPr>
          <p:nvPr>
            <p:ph type="sldNum" sz="quarter" idx="12"/>
          </p:nvPr>
        </p:nvSpPr>
        <p:spPr/>
        <p:txBody>
          <a:bodyPr/>
          <a:lstStyle/>
          <a:p>
            <a:fld id="{E4FFCA10-EE3F-AF4E-9EA4-E5CA2D91A1E4}" type="slidenum">
              <a:rPr lang="en-US" smtClean="0"/>
              <a:t>16</a:t>
            </a:fld>
            <a:endParaRPr lang="en-US"/>
          </a:p>
        </p:txBody>
      </p:sp>
      <p:pic>
        <p:nvPicPr>
          <p:cNvPr id="6" name="Picture 5" descr="A picture containing clock&#10;&#10;Description automatically generated">
            <a:extLst>
              <a:ext uri="{FF2B5EF4-FFF2-40B4-BE49-F238E27FC236}">
                <a16:creationId xmlns:a16="http://schemas.microsoft.com/office/drawing/2014/main" id="{E63F86C7-38E3-4D83-95C4-30E7123C3BCE}"/>
              </a:ext>
            </a:extLst>
          </p:cNvPr>
          <p:cNvPicPr>
            <a:picLocks noChangeAspect="1"/>
          </p:cNvPicPr>
          <p:nvPr/>
        </p:nvPicPr>
        <p:blipFill>
          <a:blip r:embed="rId2"/>
          <a:stretch>
            <a:fillRect/>
          </a:stretch>
        </p:blipFill>
        <p:spPr>
          <a:xfrm>
            <a:off x="590345" y="1361969"/>
            <a:ext cx="7963309" cy="4134062"/>
          </a:xfrm>
          <a:prstGeom prst="rect">
            <a:avLst/>
          </a:prstGeom>
        </p:spPr>
      </p:pic>
    </p:spTree>
    <p:extLst>
      <p:ext uri="{BB962C8B-B14F-4D97-AF65-F5344CB8AC3E}">
        <p14:creationId xmlns:p14="http://schemas.microsoft.com/office/powerpoint/2010/main" val="239287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333A-226A-464D-BBD5-980C86C8ABAC}"/>
              </a:ext>
            </a:extLst>
          </p:cNvPr>
          <p:cNvSpPr>
            <a:spLocks noGrp="1"/>
          </p:cNvSpPr>
          <p:nvPr>
            <p:ph type="title"/>
          </p:nvPr>
        </p:nvSpPr>
        <p:spPr>
          <a:xfrm>
            <a:off x="685800" y="484632"/>
            <a:ext cx="7772400" cy="809912"/>
          </a:xfrm>
        </p:spPr>
        <p:txBody>
          <a:bodyPr/>
          <a:lstStyle/>
          <a:p>
            <a:r>
              <a:rPr lang="en-US" dirty="0"/>
              <a:t>K-means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4F2DA7-8385-4807-AB68-92B0954E6561}"/>
                  </a:ext>
                </a:extLst>
              </p:cNvPr>
              <p:cNvSpPr>
                <a:spLocks noGrp="1"/>
              </p:cNvSpPr>
              <p:nvPr>
                <p:ph idx="1"/>
              </p:nvPr>
            </p:nvSpPr>
            <p:spPr>
              <a:xfrm>
                <a:off x="585627" y="1294544"/>
                <a:ext cx="7972745" cy="4877656"/>
              </a:xfrm>
            </p:spPr>
            <p:txBody>
              <a:bodyPr>
                <a:normAutofit/>
              </a:bodyPr>
              <a:lstStyle/>
              <a:p>
                <a:r>
                  <a:rPr lang="en-US" dirty="0"/>
                  <a:t>K-means clusters data by trying to separate samples in groups of </a:t>
                </a:r>
                <a:r>
                  <a:rPr lang="en-US" b="1" dirty="0"/>
                  <a:t>equal variance</a:t>
                </a:r>
                <a:r>
                  <a:rPr lang="en-US" dirty="0"/>
                  <a:t>, minimizing a criterion known as the inertia or within-cluster sum-of-squares</a:t>
                </a:r>
              </a:p>
              <a:p>
                <a:r>
                  <a:rPr lang="en-US" dirty="0"/>
                  <a:t>This algorithm requires the number of clusters </a:t>
                </a:r>
                <a:r>
                  <a:rPr lang="en-US" b="1" dirty="0"/>
                  <a:t>𝐾 </a:t>
                </a:r>
                <a:r>
                  <a:rPr lang="en-US" dirty="0"/>
                  <a:t>to be specified</a:t>
                </a:r>
              </a:p>
              <a:p>
                <a:r>
                  <a:rPr lang="en-US" dirty="0"/>
                  <a:t>It divides a set of </a:t>
                </a:r>
                <a:r>
                  <a:rPr lang="en-US" b="1" dirty="0"/>
                  <a:t>𝑁</a:t>
                </a:r>
                <a:r>
                  <a:rPr lang="en-US" dirty="0"/>
                  <a:t> samples into </a:t>
                </a:r>
                <a:r>
                  <a:rPr lang="en-US" b="1" dirty="0"/>
                  <a:t>𝐾</a:t>
                </a:r>
                <a:r>
                  <a:rPr lang="en-US" dirty="0"/>
                  <a:t> disjoint clusters </a:t>
                </a:r>
                <a:r>
                  <a:rPr lang="en-US" b="1" dirty="0"/>
                  <a:t>𝐶</a:t>
                </a:r>
                <a:r>
                  <a:rPr lang="en-US" dirty="0"/>
                  <a:t>, each described by the mean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𝐾</m:t>
                    </m:r>
                  </m:oMath>
                </a14:m>
                <a:r>
                  <a:rPr lang="en-US" dirty="0"/>
                  <a:t> of the samples in the cluster</a:t>
                </a:r>
              </a:p>
              <a:p>
                <a:r>
                  <a:rPr lang="en-US" dirty="0"/>
                  <a:t>The means are commonly called the cluster “centroids”; note that they are not, in general, points from 𝑋, although they live in the same space</a:t>
                </a:r>
              </a:p>
              <a:p>
                <a:r>
                  <a:rPr lang="en-US" dirty="0"/>
                  <a:t>It aims to choose centroids that minimize the inertia:</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sub>
                              </m:sSub>
                            </m:lim>
                          </m:limLow>
                        </m:fName>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𝐾</m:t>
                              </m:r>
                            </m:sup>
                            <m:e>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sub>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𝑗</m:t>
                                              </m:r>
                                            </m:sub>
                                          </m:sSub>
                                        </m:e>
                                      </m:d>
                                    </m:e>
                                    <m:sup>
                                      <m:r>
                                        <a:rPr lang="en-US" i="1">
                                          <a:latin typeface="Cambria Math" panose="02040503050406030204" pitchFamily="18" charset="0"/>
                                        </a:rPr>
                                        <m:t>2</m:t>
                                      </m:r>
                                    </m:sup>
                                  </m:sSup>
                                </m:e>
                              </m:nary>
                            </m:e>
                          </m:nary>
                        </m:e>
                      </m:func>
                    </m:oMath>
                  </m:oMathPara>
                </a14:m>
                <a:endParaRPr lang="en-US" dirty="0"/>
              </a:p>
            </p:txBody>
          </p:sp>
        </mc:Choice>
        <mc:Fallback xmlns="">
          <p:sp>
            <p:nvSpPr>
              <p:cNvPr id="3" name="Content Placeholder 2">
                <a:extLst>
                  <a:ext uri="{FF2B5EF4-FFF2-40B4-BE49-F238E27FC236}">
                    <a16:creationId xmlns:a16="http://schemas.microsoft.com/office/drawing/2014/main" id="{104F2DA7-8385-4807-AB68-92B0954E6561}"/>
                  </a:ext>
                </a:extLst>
              </p:cNvPr>
              <p:cNvSpPr>
                <a:spLocks noGrp="1" noRot="1" noChangeAspect="1" noMove="1" noResize="1" noEditPoints="1" noAdjustHandles="1" noChangeArrowheads="1" noChangeShapeType="1" noTextEdit="1"/>
              </p:cNvSpPr>
              <p:nvPr>
                <p:ph idx="1"/>
              </p:nvPr>
            </p:nvSpPr>
            <p:spPr>
              <a:xfrm>
                <a:off x="585627" y="1294544"/>
                <a:ext cx="7972745" cy="4877656"/>
              </a:xfrm>
              <a:blipFill>
                <a:blip r:embed="rId2"/>
                <a:stretch>
                  <a:fillRect l="-306" t="-1248" r="-145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6F4F594-FE58-40A6-AEE7-315B1931E426}"/>
              </a:ext>
            </a:extLst>
          </p:cNvPr>
          <p:cNvSpPr>
            <a:spLocks noGrp="1"/>
          </p:cNvSpPr>
          <p:nvPr>
            <p:ph type="sldNum" sz="quarter" idx="12"/>
          </p:nvPr>
        </p:nvSpPr>
        <p:spPr/>
        <p:txBody>
          <a:bodyPr/>
          <a:lstStyle/>
          <a:p>
            <a:fld id="{E4FFCA10-EE3F-AF4E-9EA4-E5CA2D91A1E4}" type="slidenum">
              <a:rPr lang="en-US" smtClean="0"/>
              <a:t>2</a:t>
            </a:fld>
            <a:endParaRPr lang="en-US"/>
          </a:p>
        </p:txBody>
      </p:sp>
    </p:spTree>
    <p:extLst>
      <p:ext uri="{BB962C8B-B14F-4D97-AF65-F5344CB8AC3E}">
        <p14:creationId xmlns:p14="http://schemas.microsoft.com/office/powerpoint/2010/main" val="341496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333A-226A-464D-BBD5-980C86C8ABAC}"/>
              </a:ext>
            </a:extLst>
          </p:cNvPr>
          <p:cNvSpPr>
            <a:spLocks noGrp="1"/>
          </p:cNvSpPr>
          <p:nvPr>
            <p:ph type="title"/>
          </p:nvPr>
        </p:nvSpPr>
        <p:spPr>
          <a:xfrm>
            <a:off x="685800" y="484632"/>
            <a:ext cx="7772400" cy="809912"/>
          </a:xfrm>
        </p:spPr>
        <p:txBody>
          <a:bodyPr/>
          <a:lstStyle/>
          <a:p>
            <a:r>
              <a:rPr lang="en-US" dirty="0"/>
              <a:t>K-means: Drawbacks</a:t>
            </a:r>
          </a:p>
        </p:txBody>
      </p:sp>
      <p:sp>
        <p:nvSpPr>
          <p:cNvPr id="3" name="Content Placeholder 2">
            <a:extLst>
              <a:ext uri="{FF2B5EF4-FFF2-40B4-BE49-F238E27FC236}">
                <a16:creationId xmlns:a16="http://schemas.microsoft.com/office/drawing/2014/main" id="{104F2DA7-8385-4807-AB68-92B0954E6561}"/>
              </a:ext>
            </a:extLst>
          </p:cNvPr>
          <p:cNvSpPr>
            <a:spLocks noGrp="1"/>
          </p:cNvSpPr>
          <p:nvPr>
            <p:ph idx="1"/>
          </p:nvPr>
        </p:nvSpPr>
        <p:spPr>
          <a:xfrm>
            <a:off x="585627" y="1294544"/>
            <a:ext cx="7972745" cy="4877656"/>
          </a:xfrm>
        </p:spPr>
        <p:txBody>
          <a:bodyPr>
            <a:normAutofit/>
          </a:bodyPr>
          <a:lstStyle/>
          <a:p>
            <a:r>
              <a:rPr lang="en-US" dirty="0"/>
              <a:t>Inertia makes assumption that clusters are convex and isotropic</a:t>
            </a:r>
          </a:p>
          <a:p>
            <a:r>
              <a:rPr lang="en-US" dirty="0"/>
              <a:t>It responds poorly to elongated clusters, or manifolds with irregular shapes</a:t>
            </a:r>
          </a:p>
          <a:p>
            <a:r>
              <a:rPr lang="en-US" dirty="0"/>
              <a:t>Inertia is not a normalized metric: we just know that lower values are better and zero is optimal</a:t>
            </a:r>
          </a:p>
          <a:p>
            <a:r>
              <a:rPr lang="en-US" dirty="0"/>
              <a:t>In very high-dimensional spaces, Euclidean distances tend to become inflated (this is an instance of the so-called “curse of dimensionality”)</a:t>
            </a:r>
          </a:p>
          <a:p>
            <a:r>
              <a:rPr lang="en-US" dirty="0"/>
              <a:t>Running a dimensionality reduction algorithm such as Principal Component Analysis (PCA) prior to k-means clustering can alleviate this problem and speed up the computations</a:t>
            </a:r>
          </a:p>
        </p:txBody>
      </p:sp>
      <p:sp>
        <p:nvSpPr>
          <p:cNvPr id="4" name="Slide Number Placeholder 3">
            <a:extLst>
              <a:ext uri="{FF2B5EF4-FFF2-40B4-BE49-F238E27FC236}">
                <a16:creationId xmlns:a16="http://schemas.microsoft.com/office/drawing/2014/main" id="{06F4F594-FE58-40A6-AEE7-315B1931E426}"/>
              </a:ext>
            </a:extLst>
          </p:cNvPr>
          <p:cNvSpPr>
            <a:spLocks noGrp="1"/>
          </p:cNvSpPr>
          <p:nvPr>
            <p:ph type="sldNum" sz="quarter" idx="12"/>
          </p:nvPr>
        </p:nvSpPr>
        <p:spPr/>
        <p:txBody>
          <a:bodyPr/>
          <a:lstStyle/>
          <a:p>
            <a:fld id="{E4FFCA10-EE3F-AF4E-9EA4-E5CA2D91A1E4}" type="slidenum">
              <a:rPr lang="en-US" smtClean="0"/>
              <a:t>3</a:t>
            </a:fld>
            <a:endParaRPr lang="en-US"/>
          </a:p>
        </p:txBody>
      </p:sp>
    </p:spTree>
    <p:extLst>
      <p:ext uri="{BB962C8B-B14F-4D97-AF65-F5344CB8AC3E}">
        <p14:creationId xmlns:p14="http://schemas.microsoft.com/office/powerpoint/2010/main" val="384193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333A-226A-464D-BBD5-980C86C8ABAC}"/>
              </a:ext>
            </a:extLst>
          </p:cNvPr>
          <p:cNvSpPr>
            <a:spLocks noGrp="1"/>
          </p:cNvSpPr>
          <p:nvPr>
            <p:ph type="title"/>
          </p:nvPr>
        </p:nvSpPr>
        <p:spPr>
          <a:xfrm>
            <a:off x="685800" y="484632"/>
            <a:ext cx="7772400" cy="809912"/>
          </a:xfrm>
        </p:spPr>
        <p:txBody>
          <a:bodyPr/>
          <a:lstStyle/>
          <a:p>
            <a:r>
              <a:rPr lang="en-US" dirty="0"/>
              <a:t>K-means: Drawbacks</a:t>
            </a:r>
          </a:p>
        </p:txBody>
      </p:sp>
      <p:sp>
        <p:nvSpPr>
          <p:cNvPr id="4" name="Slide Number Placeholder 3">
            <a:extLst>
              <a:ext uri="{FF2B5EF4-FFF2-40B4-BE49-F238E27FC236}">
                <a16:creationId xmlns:a16="http://schemas.microsoft.com/office/drawing/2014/main" id="{06F4F594-FE58-40A6-AEE7-315B1931E426}"/>
              </a:ext>
            </a:extLst>
          </p:cNvPr>
          <p:cNvSpPr>
            <a:spLocks noGrp="1"/>
          </p:cNvSpPr>
          <p:nvPr>
            <p:ph type="sldNum" sz="quarter" idx="12"/>
          </p:nvPr>
        </p:nvSpPr>
        <p:spPr/>
        <p:txBody>
          <a:bodyPr/>
          <a:lstStyle/>
          <a:p>
            <a:fld id="{E4FFCA10-EE3F-AF4E-9EA4-E5CA2D91A1E4}" type="slidenum">
              <a:rPr lang="en-US" smtClean="0"/>
              <a:t>4</a:t>
            </a:fld>
            <a:endParaRPr lang="en-US"/>
          </a:p>
        </p:txBody>
      </p:sp>
      <p:pic>
        <p:nvPicPr>
          <p:cNvPr id="8" name="Picture 7" descr="A close up of a map&#10;&#10;Description automatically generated">
            <a:extLst>
              <a:ext uri="{FF2B5EF4-FFF2-40B4-BE49-F238E27FC236}">
                <a16:creationId xmlns:a16="http://schemas.microsoft.com/office/drawing/2014/main" id="{DCF08B03-3512-456C-A9B9-155BBEA20CEB}"/>
              </a:ext>
            </a:extLst>
          </p:cNvPr>
          <p:cNvPicPr>
            <a:picLocks noChangeAspect="1"/>
          </p:cNvPicPr>
          <p:nvPr/>
        </p:nvPicPr>
        <p:blipFill>
          <a:blip r:embed="rId2"/>
          <a:stretch>
            <a:fillRect/>
          </a:stretch>
        </p:blipFill>
        <p:spPr>
          <a:xfrm>
            <a:off x="1771357" y="1212351"/>
            <a:ext cx="5998963" cy="5645649"/>
          </a:xfrm>
          <a:prstGeom prst="rect">
            <a:avLst/>
          </a:prstGeom>
        </p:spPr>
      </p:pic>
    </p:spTree>
    <p:extLst>
      <p:ext uri="{BB962C8B-B14F-4D97-AF65-F5344CB8AC3E}">
        <p14:creationId xmlns:p14="http://schemas.microsoft.com/office/powerpoint/2010/main" val="333448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333A-226A-464D-BBD5-980C86C8ABAC}"/>
              </a:ext>
            </a:extLst>
          </p:cNvPr>
          <p:cNvSpPr>
            <a:spLocks noGrp="1"/>
          </p:cNvSpPr>
          <p:nvPr>
            <p:ph type="title"/>
          </p:nvPr>
        </p:nvSpPr>
        <p:spPr>
          <a:xfrm>
            <a:off x="685800" y="484632"/>
            <a:ext cx="7772400" cy="809912"/>
          </a:xfrm>
        </p:spPr>
        <p:txBody>
          <a:bodyPr/>
          <a:lstStyle/>
          <a:p>
            <a:r>
              <a:rPr lang="en-US" dirty="0"/>
              <a:t>K-means</a:t>
            </a:r>
          </a:p>
        </p:txBody>
      </p:sp>
      <p:sp>
        <p:nvSpPr>
          <p:cNvPr id="3" name="Content Placeholder 2">
            <a:extLst>
              <a:ext uri="{FF2B5EF4-FFF2-40B4-BE49-F238E27FC236}">
                <a16:creationId xmlns:a16="http://schemas.microsoft.com/office/drawing/2014/main" id="{104F2DA7-8385-4807-AB68-92B0954E6561}"/>
              </a:ext>
            </a:extLst>
          </p:cNvPr>
          <p:cNvSpPr>
            <a:spLocks noGrp="1"/>
          </p:cNvSpPr>
          <p:nvPr>
            <p:ph idx="1"/>
          </p:nvPr>
        </p:nvSpPr>
        <p:spPr>
          <a:xfrm>
            <a:off x="585627" y="1294544"/>
            <a:ext cx="7972745" cy="4877656"/>
          </a:xfrm>
        </p:spPr>
        <p:txBody>
          <a:bodyPr>
            <a:normAutofit/>
          </a:bodyPr>
          <a:lstStyle/>
          <a:p>
            <a:r>
              <a:rPr lang="en-US" dirty="0"/>
              <a:t>K-means is often referred to as Lloyd’s algorithm. In basic terms, the algorithm has three steps</a:t>
            </a:r>
          </a:p>
          <a:p>
            <a:r>
              <a:rPr lang="en-US" dirty="0"/>
              <a:t>The first step chooses the initial centroids, with the most basic method being to choose 𝑘 samples from the dataset 𝑋 </a:t>
            </a:r>
          </a:p>
          <a:p>
            <a:r>
              <a:rPr lang="en-US" dirty="0"/>
              <a:t>After initialization, K-means consists of looping between the two other steps. The first step assigns each sample to its nearest centroid. The second step creates new centroids by taking the mean value of all of the samples assigned to each previous centroid. </a:t>
            </a:r>
          </a:p>
          <a:p>
            <a:r>
              <a:rPr lang="en-US" dirty="0"/>
              <a:t>The difference between the old and the new centroids are computed and the algorithm repeats these last two steps until this value is less than a threshold. In other words, it repeats until the centroids do not move significantly</a:t>
            </a:r>
          </a:p>
        </p:txBody>
      </p:sp>
      <p:sp>
        <p:nvSpPr>
          <p:cNvPr id="4" name="Slide Number Placeholder 3">
            <a:extLst>
              <a:ext uri="{FF2B5EF4-FFF2-40B4-BE49-F238E27FC236}">
                <a16:creationId xmlns:a16="http://schemas.microsoft.com/office/drawing/2014/main" id="{06F4F594-FE58-40A6-AEE7-315B1931E426}"/>
              </a:ext>
            </a:extLst>
          </p:cNvPr>
          <p:cNvSpPr>
            <a:spLocks noGrp="1"/>
          </p:cNvSpPr>
          <p:nvPr>
            <p:ph type="sldNum" sz="quarter" idx="12"/>
          </p:nvPr>
        </p:nvSpPr>
        <p:spPr/>
        <p:txBody>
          <a:bodyPr/>
          <a:lstStyle/>
          <a:p>
            <a:fld id="{E4FFCA10-EE3F-AF4E-9EA4-E5CA2D91A1E4}" type="slidenum">
              <a:rPr lang="en-US" smtClean="0"/>
              <a:t>5</a:t>
            </a:fld>
            <a:endParaRPr lang="en-US"/>
          </a:p>
        </p:txBody>
      </p:sp>
    </p:spTree>
    <p:extLst>
      <p:ext uri="{BB962C8B-B14F-4D97-AF65-F5344CB8AC3E}">
        <p14:creationId xmlns:p14="http://schemas.microsoft.com/office/powerpoint/2010/main" val="150386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333A-226A-464D-BBD5-980C86C8ABAC}"/>
              </a:ext>
            </a:extLst>
          </p:cNvPr>
          <p:cNvSpPr>
            <a:spLocks noGrp="1"/>
          </p:cNvSpPr>
          <p:nvPr>
            <p:ph type="title"/>
          </p:nvPr>
        </p:nvSpPr>
        <p:spPr>
          <a:xfrm>
            <a:off x="685800" y="484632"/>
            <a:ext cx="7772400" cy="809912"/>
          </a:xfrm>
        </p:spPr>
        <p:txBody>
          <a:bodyPr/>
          <a:lstStyle/>
          <a:p>
            <a:r>
              <a:rPr lang="en-US" dirty="0"/>
              <a:t>K-means</a:t>
            </a:r>
          </a:p>
        </p:txBody>
      </p:sp>
      <p:sp>
        <p:nvSpPr>
          <p:cNvPr id="3" name="Content Placeholder 2">
            <a:extLst>
              <a:ext uri="{FF2B5EF4-FFF2-40B4-BE49-F238E27FC236}">
                <a16:creationId xmlns:a16="http://schemas.microsoft.com/office/drawing/2014/main" id="{104F2DA7-8385-4807-AB68-92B0954E6561}"/>
              </a:ext>
            </a:extLst>
          </p:cNvPr>
          <p:cNvSpPr>
            <a:spLocks noGrp="1"/>
          </p:cNvSpPr>
          <p:nvPr>
            <p:ph idx="1"/>
          </p:nvPr>
        </p:nvSpPr>
        <p:spPr>
          <a:xfrm>
            <a:off x="585627" y="1294544"/>
            <a:ext cx="7972745" cy="4877656"/>
          </a:xfrm>
        </p:spPr>
        <p:txBody>
          <a:bodyPr>
            <a:normAutofit lnSpcReduction="10000"/>
          </a:bodyPr>
          <a:lstStyle/>
          <a:p>
            <a:r>
              <a:rPr lang="en-US" dirty="0"/>
              <a:t>K-means is equivalent to the expectation-maximization algorithm with a small, all-equal, diagonal covariance matrix</a:t>
            </a:r>
          </a:p>
          <a:p>
            <a:r>
              <a:rPr lang="en-US" dirty="0"/>
              <a:t>The algorithm can also be understood through the concept of Voronoi diagrams</a:t>
            </a:r>
          </a:p>
          <a:p>
            <a:r>
              <a:rPr lang="en-US" dirty="0"/>
              <a:t> First the Voronoi diagram of the points is calculated using the current centroids. Each segment in the Voronoi diagram becomes a separate cluster. </a:t>
            </a:r>
          </a:p>
          <a:p>
            <a:r>
              <a:rPr lang="en-US" dirty="0"/>
              <a:t>Secondly, the centroids are updated to the mean of each segment. The algorithm then repeats this until a stopping criterion is fulfilled </a:t>
            </a:r>
          </a:p>
          <a:p>
            <a:r>
              <a:rPr lang="en-US" dirty="0"/>
              <a:t>Usually, the algorithm stops when the relative decrease in the objective function between iterations is less than the given tolerance value</a:t>
            </a:r>
          </a:p>
          <a:p>
            <a:r>
              <a:rPr lang="en-US" dirty="0"/>
              <a:t>This is not the case in this implementation: iteration stops when centroids move less than the tolerance</a:t>
            </a:r>
          </a:p>
        </p:txBody>
      </p:sp>
      <p:sp>
        <p:nvSpPr>
          <p:cNvPr id="4" name="Slide Number Placeholder 3">
            <a:extLst>
              <a:ext uri="{FF2B5EF4-FFF2-40B4-BE49-F238E27FC236}">
                <a16:creationId xmlns:a16="http://schemas.microsoft.com/office/drawing/2014/main" id="{06F4F594-FE58-40A6-AEE7-315B1931E426}"/>
              </a:ext>
            </a:extLst>
          </p:cNvPr>
          <p:cNvSpPr>
            <a:spLocks noGrp="1"/>
          </p:cNvSpPr>
          <p:nvPr>
            <p:ph type="sldNum" sz="quarter" idx="12"/>
          </p:nvPr>
        </p:nvSpPr>
        <p:spPr/>
        <p:txBody>
          <a:bodyPr/>
          <a:lstStyle/>
          <a:p>
            <a:fld id="{E4FFCA10-EE3F-AF4E-9EA4-E5CA2D91A1E4}" type="slidenum">
              <a:rPr lang="en-US" smtClean="0"/>
              <a:t>6</a:t>
            </a:fld>
            <a:endParaRPr lang="en-US"/>
          </a:p>
        </p:txBody>
      </p:sp>
    </p:spTree>
    <p:extLst>
      <p:ext uri="{BB962C8B-B14F-4D97-AF65-F5344CB8AC3E}">
        <p14:creationId xmlns:p14="http://schemas.microsoft.com/office/powerpoint/2010/main" val="146274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333A-226A-464D-BBD5-980C86C8ABAC}"/>
              </a:ext>
            </a:extLst>
          </p:cNvPr>
          <p:cNvSpPr>
            <a:spLocks noGrp="1"/>
          </p:cNvSpPr>
          <p:nvPr>
            <p:ph type="title"/>
          </p:nvPr>
        </p:nvSpPr>
        <p:spPr>
          <a:xfrm>
            <a:off x="685800" y="484632"/>
            <a:ext cx="7772400" cy="809912"/>
          </a:xfrm>
        </p:spPr>
        <p:txBody>
          <a:bodyPr/>
          <a:lstStyle/>
          <a:p>
            <a:r>
              <a:rPr lang="en-US" dirty="0"/>
              <a:t>K-means</a:t>
            </a:r>
          </a:p>
        </p:txBody>
      </p:sp>
      <p:sp>
        <p:nvSpPr>
          <p:cNvPr id="3" name="Content Placeholder 2">
            <a:extLst>
              <a:ext uri="{FF2B5EF4-FFF2-40B4-BE49-F238E27FC236}">
                <a16:creationId xmlns:a16="http://schemas.microsoft.com/office/drawing/2014/main" id="{104F2DA7-8385-4807-AB68-92B0954E6561}"/>
              </a:ext>
            </a:extLst>
          </p:cNvPr>
          <p:cNvSpPr>
            <a:spLocks noGrp="1"/>
          </p:cNvSpPr>
          <p:nvPr>
            <p:ph idx="1"/>
          </p:nvPr>
        </p:nvSpPr>
        <p:spPr>
          <a:xfrm>
            <a:off x="585627" y="1294544"/>
            <a:ext cx="7972745" cy="4877656"/>
          </a:xfrm>
        </p:spPr>
        <p:txBody>
          <a:bodyPr>
            <a:normAutofit/>
          </a:bodyPr>
          <a:lstStyle/>
          <a:p>
            <a:r>
              <a:rPr lang="en-US" dirty="0"/>
              <a:t>Given enough time, K-means will always converge, however this may be to a local minimum. This is highly dependent on the initialization of the centroids. The computation is often done several times, with different initializations of the centroids</a:t>
            </a:r>
          </a:p>
          <a:p>
            <a:r>
              <a:rPr lang="en-US" dirty="0"/>
              <a:t>One method to help address this issue is the k-means++ initialization scheme, which has been implemented in </a:t>
            </a:r>
            <a:r>
              <a:rPr lang="en-US" dirty="0" err="1"/>
              <a:t>scikit</a:t>
            </a:r>
            <a:r>
              <a:rPr lang="en-US" dirty="0"/>
              <a:t>-learn (use the </a:t>
            </a:r>
            <a:r>
              <a:rPr lang="en-US" dirty="0" err="1"/>
              <a:t>init</a:t>
            </a:r>
            <a:r>
              <a:rPr lang="en-US" dirty="0"/>
              <a:t>='k-means++' parameter). This initializes the centroids to be (generally) distant from each other, leading to provably better results than random initialization</a:t>
            </a:r>
          </a:p>
          <a:p>
            <a:r>
              <a:rPr lang="en-US" dirty="0"/>
              <a:t>The algorithm supports sample weights, which can be given by a parameter </a:t>
            </a:r>
            <a:r>
              <a:rPr lang="en-US" dirty="0" err="1"/>
              <a:t>sample_weight</a:t>
            </a:r>
            <a:r>
              <a:rPr lang="en-US" dirty="0"/>
              <a:t>. This allows to assign more weight to some samples when computing cluster centers and values of inertia. For example, assigning a weight of 2 to a sample is equivalent to adding a duplicate of that sample to the dataset 𝑋</a:t>
            </a:r>
          </a:p>
        </p:txBody>
      </p:sp>
      <p:sp>
        <p:nvSpPr>
          <p:cNvPr id="4" name="Slide Number Placeholder 3">
            <a:extLst>
              <a:ext uri="{FF2B5EF4-FFF2-40B4-BE49-F238E27FC236}">
                <a16:creationId xmlns:a16="http://schemas.microsoft.com/office/drawing/2014/main" id="{06F4F594-FE58-40A6-AEE7-315B1931E426}"/>
              </a:ext>
            </a:extLst>
          </p:cNvPr>
          <p:cNvSpPr>
            <a:spLocks noGrp="1"/>
          </p:cNvSpPr>
          <p:nvPr>
            <p:ph type="sldNum" sz="quarter" idx="12"/>
          </p:nvPr>
        </p:nvSpPr>
        <p:spPr/>
        <p:txBody>
          <a:bodyPr/>
          <a:lstStyle/>
          <a:p>
            <a:fld id="{E4FFCA10-EE3F-AF4E-9EA4-E5CA2D91A1E4}" type="slidenum">
              <a:rPr lang="en-US" smtClean="0"/>
              <a:t>7</a:t>
            </a:fld>
            <a:endParaRPr lang="en-US"/>
          </a:p>
        </p:txBody>
      </p:sp>
    </p:spTree>
    <p:extLst>
      <p:ext uri="{BB962C8B-B14F-4D97-AF65-F5344CB8AC3E}">
        <p14:creationId xmlns:p14="http://schemas.microsoft.com/office/powerpoint/2010/main" val="316031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6D29-0E7D-47A8-BADE-0FB49BD58EB6}"/>
              </a:ext>
            </a:extLst>
          </p:cNvPr>
          <p:cNvSpPr>
            <a:spLocks noGrp="1"/>
          </p:cNvSpPr>
          <p:nvPr>
            <p:ph type="title"/>
          </p:nvPr>
        </p:nvSpPr>
        <p:spPr>
          <a:xfrm>
            <a:off x="685800" y="484632"/>
            <a:ext cx="7772400" cy="1166368"/>
          </a:xfrm>
        </p:spPr>
        <p:txBody>
          <a:bodyPr/>
          <a:lstStyle/>
          <a:p>
            <a:r>
              <a:rPr lang="en-US" dirty="0"/>
              <a:t>Initialization</a:t>
            </a:r>
          </a:p>
        </p:txBody>
      </p:sp>
      <p:sp>
        <p:nvSpPr>
          <p:cNvPr id="3" name="Content Placeholder 2">
            <a:extLst>
              <a:ext uri="{FF2B5EF4-FFF2-40B4-BE49-F238E27FC236}">
                <a16:creationId xmlns:a16="http://schemas.microsoft.com/office/drawing/2014/main" id="{0694A8CF-B082-4F0D-86FD-E39E4BC01ABD}"/>
              </a:ext>
            </a:extLst>
          </p:cNvPr>
          <p:cNvSpPr>
            <a:spLocks noGrp="1"/>
          </p:cNvSpPr>
          <p:nvPr>
            <p:ph idx="1"/>
          </p:nvPr>
        </p:nvSpPr>
        <p:spPr>
          <a:xfrm>
            <a:off x="685800" y="1784350"/>
            <a:ext cx="7772400" cy="4387850"/>
          </a:xfrm>
        </p:spPr>
        <p:txBody>
          <a:bodyPr>
            <a:normAutofit fontScale="92500" lnSpcReduction="10000"/>
          </a:bodyPr>
          <a:lstStyle/>
          <a:p>
            <a:r>
              <a:rPr lang="en-US" dirty="0"/>
              <a:t>Commonly used initialization methods are </a:t>
            </a:r>
            <a:r>
              <a:rPr lang="en-US" dirty="0" err="1"/>
              <a:t>Forgy</a:t>
            </a:r>
            <a:r>
              <a:rPr lang="en-US" dirty="0"/>
              <a:t> and Random Partition</a:t>
            </a:r>
          </a:p>
          <a:p>
            <a:r>
              <a:rPr lang="en-US" dirty="0" err="1"/>
              <a:t>Forgy</a:t>
            </a:r>
            <a:r>
              <a:rPr lang="en-US" dirty="0"/>
              <a:t> method randomly chooses </a:t>
            </a:r>
            <a:r>
              <a:rPr lang="en-US" i="1" dirty="0"/>
              <a:t>k</a:t>
            </a:r>
            <a:r>
              <a:rPr lang="en-US" dirty="0"/>
              <a:t> observations from the dataset</a:t>
            </a:r>
          </a:p>
          <a:p>
            <a:r>
              <a:rPr lang="en-US" dirty="0"/>
              <a:t>Random Partition method first randomly assigns a cluster to each observation and then proceeds to the update step</a:t>
            </a:r>
          </a:p>
          <a:p>
            <a:r>
              <a:rPr lang="en-US" dirty="0" err="1"/>
              <a:t>Forgy</a:t>
            </a:r>
            <a:r>
              <a:rPr lang="en-US" dirty="0"/>
              <a:t> method tends to spread the initial means out, while Random Partition places all of them close to the center of the data set </a:t>
            </a:r>
          </a:p>
          <a:p>
            <a:r>
              <a:rPr lang="en-US" dirty="0"/>
              <a:t>Random Partition method is generally preferable for algorithms such as the </a:t>
            </a:r>
            <a:r>
              <a:rPr lang="en-US" i="1" dirty="0"/>
              <a:t>k</a:t>
            </a:r>
            <a:r>
              <a:rPr lang="en-US" dirty="0"/>
              <a:t>-harmonic means and fuzzy </a:t>
            </a:r>
            <a:r>
              <a:rPr lang="en-US" i="1" dirty="0"/>
              <a:t>k</a:t>
            </a:r>
            <a:r>
              <a:rPr lang="en-US" dirty="0"/>
              <a:t>-means. For expectation maximization and standard </a:t>
            </a:r>
            <a:r>
              <a:rPr lang="en-US" i="1" dirty="0"/>
              <a:t>k</a:t>
            </a:r>
            <a:r>
              <a:rPr lang="en-US" dirty="0"/>
              <a:t>-means algorithms, the </a:t>
            </a:r>
            <a:r>
              <a:rPr lang="en-US" dirty="0" err="1"/>
              <a:t>Forgy</a:t>
            </a:r>
            <a:r>
              <a:rPr lang="en-US" dirty="0"/>
              <a:t> method of initialization is preferable</a:t>
            </a:r>
          </a:p>
          <a:p>
            <a:r>
              <a:rPr lang="en-US" dirty="0"/>
              <a:t>In general, popular initialization methods such as </a:t>
            </a:r>
            <a:r>
              <a:rPr lang="en-US" dirty="0" err="1"/>
              <a:t>Forgy</a:t>
            </a:r>
            <a:r>
              <a:rPr lang="en-US" dirty="0"/>
              <a:t>, Random Partition, and Maximin often perform poorly, whereas Bradley and Fayyad's approach performs "consistently" in "the best group" and </a:t>
            </a:r>
            <a:r>
              <a:rPr lang="en-US" i="1" dirty="0">
                <a:solidFill>
                  <a:schemeClr val="tx1">
                    <a:lumMod val="95000"/>
                    <a:lumOff val="5000"/>
                  </a:schemeClr>
                </a:solidFill>
              </a:rPr>
              <a:t>k-means++ </a:t>
            </a:r>
            <a:r>
              <a:rPr lang="en-US" dirty="0"/>
              <a:t>performs "generally well"</a:t>
            </a:r>
          </a:p>
        </p:txBody>
      </p:sp>
      <p:sp>
        <p:nvSpPr>
          <p:cNvPr id="4" name="Slide Number Placeholder 3">
            <a:extLst>
              <a:ext uri="{FF2B5EF4-FFF2-40B4-BE49-F238E27FC236}">
                <a16:creationId xmlns:a16="http://schemas.microsoft.com/office/drawing/2014/main" id="{3B249FC9-F4E3-48A6-B11D-3FBB533ED508}"/>
              </a:ext>
            </a:extLst>
          </p:cNvPr>
          <p:cNvSpPr>
            <a:spLocks noGrp="1"/>
          </p:cNvSpPr>
          <p:nvPr>
            <p:ph type="sldNum" sz="quarter" idx="12"/>
          </p:nvPr>
        </p:nvSpPr>
        <p:spPr/>
        <p:txBody>
          <a:bodyPr/>
          <a:lstStyle/>
          <a:p>
            <a:fld id="{E4FFCA10-EE3F-AF4E-9EA4-E5CA2D91A1E4}" type="slidenum">
              <a:rPr lang="en-US" smtClean="0"/>
              <a:t>8</a:t>
            </a:fld>
            <a:endParaRPr lang="en-US"/>
          </a:p>
        </p:txBody>
      </p:sp>
    </p:spTree>
    <p:extLst>
      <p:ext uri="{BB962C8B-B14F-4D97-AF65-F5344CB8AC3E}">
        <p14:creationId xmlns:p14="http://schemas.microsoft.com/office/powerpoint/2010/main" val="415831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23CF-A668-483F-B47A-3F4FB2F9D49C}"/>
              </a:ext>
            </a:extLst>
          </p:cNvPr>
          <p:cNvSpPr>
            <a:spLocks noGrp="1"/>
          </p:cNvSpPr>
          <p:nvPr>
            <p:ph type="title"/>
          </p:nvPr>
        </p:nvSpPr>
        <p:spPr/>
        <p:txBody>
          <a:bodyPr/>
          <a:lstStyle/>
          <a:p>
            <a:r>
              <a:rPr lang="en-US" dirty="0"/>
              <a:t>Complexity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8DC8D6B-FE20-4051-9549-4E6FA8E0B4EB}"/>
                  </a:ext>
                </a:extLst>
              </p:cNvPr>
              <p:cNvSpPr>
                <a:spLocks noGrp="1"/>
              </p:cNvSpPr>
              <p:nvPr>
                <p:ph idx="1"/>
              </p:nvPr>
            </p:nvSpPr>
            <p:spPr/>
            <p:txBody>
              <a:bodyPr>
                <a:normAutofit/>
              </a:bodyPr>
              <a:lstStyle/>
              <a:p>
                <a:r>
                  <a:rPr lang="en-US" dirty="0"/>
                  <a:t>Finding the optimal solution to the k-means clustering problem for observations in d dimensions is:</a:t>
                </a:r>
              </a:p>
              <a:p>
                <a:pPr lvl="1"/>
                <a:r>
                  <a:rPr lang="en-US" dirty="0"/>
                  <a:t>NP-hard in general Euclidean space (of d dimensions) even for two clusters,</a:t>
                </a:r>
              </a:p>
              <a:p>
                <a:pPr lvl="1"/>
                <a:r>
                  <a:rPr lang="en-US" dirty="0"/>
                  <a:t>NP-hard for a general number of clusters k even in the plane</a:t>
                </a:r>
              </a:p>
              <a:p>
                <a:pPr lvl="1"/>
                <a:r>
                  <a:rPr lang="en-US" dirty="0"/>
                  <a:t>if k and d (the dimension) are fixed, the problem can be exactly solved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𝑑𝑘</m:t>
                        </m:r>
                        <m:r>
                          <a:rPr lang="en-US" b="0" i="1" smtClean="0">
                            <a:latin typeface="Cambria Math" panose="02040503050406030204" pitchFamily="18" charset="0"/>
                          </a:rPr>
                          <m:t>+1</m:t>
                        </m:r>
                      </m:sup>
                    </m:sSup>
                    <m:r>
                      <a:rPr lang="en-US" b="0" i="1" smtClean="0">
                        <a:latin typeface="Cambria Math" panose="02040503050406030204" pitchFamily="18" charset="0"/>
                      </a:rPr>
                      <m:t>)</m:t>
                    </m:r>
                  </m:oMath>
                </a14:m>
                <a:r>
                  <a:rPr lang="en-US" dirty="0"/>
                  <a:t>, where n is the number of entities to be clustered</a:t>
                </a:r>
              </a:p>
              <a:p>
                <a:r>
                  <a:rPr lang="en-US" dirty="0"/>
                  <a:t>The running time of Lloyd's algorithm (and most variants)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𝑛𝑘𝑑𝑖</m:t>
                    </m:r>
                    <m:r>
                      <a:rPr lang="en-US" b="0" i="1" smtClean="0">
                        <a:latin typeface="Cambria Math" panose="02040503050406030204" pitchFamily="18" charset="0"/>
                      </a:rPr>
                      <m:t>)</m:t>
                    </m:r>
                  </m:oMath>
                </a14:m>
                <a:r>
                  <a:rPr lang="en-US" dirty="0"/>
                  <a:t> where:</a:t>
                </a:r>
              </a:p>
              <a:p>
                <a:pPr lvl="1"/>
                <a:r>
                  <a:rPr lang="en-US" dirty="0"/>
                  <a:t>n is the number of d-dimensional vectors (to be clustered)</a:t>
                </a:r>
              </a:p>
              <a:p>
                <a:pPr lvl="1"/>
                <a:r>
                  <a:rPr lang="en-US" dirty="0"/>
                  <a:t>k the number of clusters</a:t>
                </a:r>
              </a:p>
              <a:p>
                <a:pPr lvl="1"/>
                <a:r>
                  <a:rPr lang="en-US" dirty="0" err="1"/>
                  <a:t>i</a:t>
                </a:r>
                <a:r>
                  <a:rPr lang="en-US" dirty="0"/>
                  <a:t> the number of iterations needed until convergence</a:t>
                </a:r>
              </a:p>
            </p:txBody>
          </p:sp>
        </mc:Choice>
        <mc:Fallback>
          <p:sp>
            <p:nvSpPr>
              <p:cNvPr id="3" name="Content Placeholder 2">
                <a:extLst>
                  <a:ext uri="{FF2B5EF4-FFF2-40B4-BE49-F238E27FC236}">
                    <a16:creationId xmlns:a16="http://schemas.microsoft.com/office/drawing/2014/main" id="{D8DC8D6B-FE20-4051-9549-4E6FA8E0B4EB}"/>
                  </a:ext>
                </a:extLst>
              </p:cNvPr>
              <p:cNvSpPr>
                <a:spLocks noGrp="1" noRot="1" noChangeAspect="1" noMove="1" noResize="1" noEditPoints="1" noAdjustHandles="1" noChangeArrowheads="1" noChangeShapeType="1" noTextEdit="1"/>
              </p:cNvSpPr>
              <p:nvPr>
                <p:ph idx="1"/>
              </p:nvPr>
            </p:nvSpPr>
            <p:spPr>
              <a:blipFill>
                <a:blip r:embed="rId2"/>
                <a:stretch>
                  <a:fillRect l="-392" t="-1504" r="-863" b="-105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8229177-D535-4CD7-8E49-35617E43E8B7}"/>
              </a:ext>
            </a:extLst>
          </p:cNvPr>
          <p:cNvSpPr>
            <a:spLocks noGrp="1"/>
          </p:cNvSpPr>
          <p:nvPr>
            <p:ph type="sldNum" sz="quarter" idx="12"/>
          </p:nvPr>
        </p:nvSpPr>
        <p:spPr/>
        <p:txBody>
          <a:bodyPr/>
          <a:lstStyle/>
          <a:p>
            <a:fld id="{E4FFCA10-EE3F-AF4E-9EA4-E5CA2D91A1E4}" type="slidenum">
              <a:rPr lang="en-US" smtClean="0"/>
              <a:t>9</a:t>
            </a:fld>
            <a:endParaRPr lang="en-US"/>
          </a:p>
        </p:txBody>
      </p:sp>
    </p:spTree>
    <p:extLst>
      <p:ext uri="{BB962C8B-B14F-4D97-AF65-F5344CB8AC3E}">
        <p14:creationId xmlns:p14="http://schemas.microsoft.com/office/powerpoint/2010/main" val="1480941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14755</TotalTime>
  <Words>1275</Words>
  <Application>Microsoft Office PowerPoint</Application>
  <PresentationFormat>On-screen Show (4:3)</PresentationFormat>
  <Paragraphs>93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 Math</vt:lpstr>
      <vt:lpstr>Rockwell</vt:lpstr>
      <vt:lpstr>Rockwell Condensed</vt:lpstr>
      <vt:lpstr>Wingdings</vt:lpstr>
      <vt:lpstr>Wood Type</vt:lpstr>
      <vt:lpstr>K-Means</vt:lpstr>
      <vt:lpstr>K-means</vt:lpstr>
      <vt:lpstr>K-means: Drawbacks</vt:lpstr>
      <vt:lpstr>K-means: Drawbacks</vt:lpstr>
      <vt:lpstr>K-means</vt:lpstr>
      <vt:lpstr>K-means</vt:lpstr>
      <vt:lpstr>K-means</vt:lpstr>
      <vt:lpstr>Initialization</vt:lpstr>
      <vt:lpstr>Complexity</vt:lpstr>
      <vt:lpstr>Complexity</vt:lpstr>
      <vt:lpstr>Mini Batch KMeans</vt:lpstr>
      <vt:lpstr>Mini-Batch-KMeans</vt:lpstr>
      <vt:lpstr>The Algorithm</vt:lpstr>
      <vt:lpstr>The Algorithm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Arnak Poghosyan</cp:lastModifiedBy>
  <cp:revision>340</cp:revision>
  <cp:lastPrinted>2013-09-24T00:04:41Z</cp:lastPrinted>
  <dcterms:created xsi:type="dcterms:W3CDTF">2013-08-14T17:09:52Z</dcterms:created>
  <dcterms:modified xsi:type="dcterms:W3CDTF">2019-11-29T17:45:54Z</dcterms:modified>
</cp:coreProperties>
</file>