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handoutMasterIdLst>
    <p:handoutMasterId r:id="rId15"/>
  </p:handoutMasterIdLst>
  <p:sldIdLst>
    <p:sldId id="340" r:id="rId2"/>
    <p:sldId id="343" r:id="rId3"/>
    <p:sldId id="348" r:id="rId4"/>
    <p:sldId id="349" r:id="rId5"/>
    <p:sldId id="342" r:id="rId6"/>
    <p:sldId id="350" r:id="rId7"/>
    <p:sldId id="344" r:id="rId8"/>
    <p:sldId id="352" r:id="rId9"/>
    <p:sldId id="345" r:id="rId10"/>
    <p:sldId id="351" r:id="rId11"/>
    <p:sldId id="346" r:id="rId12"/>
    <p:sldId id="35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12/6/2019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AD648-525C-4C6D-9303-6C2FC5C69E9A}" type="datetime1">
              <a:rPr lang="en-US" smtClean="0"/>
              <a:t>12/6/2019</a:t>
            </a:fld>
            <a:endParaRPr lang="en-US"/>
          </a:p>
        </p:txBody>
      </p:sp>
      <p:sp>
        <p:nvSpPr>
          <p:cNvPr id="5" name="Footer Placeholder 4"/>
          <p:cNvSpPr>
            <a:spLocks noGrp="1"/>
          </p:cNvSpPr>
          <p:nvPr>
            <p:ph type="ftr" sz="quarter" idx="11"/>
          </p:nvPr>
        </p:nvSpPr>
        <p:spPr>
          <a:xfrm>
            <a:off x="812805" y="6272785"/>
            <a:ext cx="4745736" cy="365125"/>
          </a:xfrm>
        </p:spPr>
        <p:txBody>
          <a:bodyPr/>
          <a:lstStyle/>
          <a:p>
            <a:r>
              <a:rPr lang="en-US"/>
              <a:t>AUA: Machine Learning: Unsupervised Learning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4FFCA10-EE3F-AF4E-9EA4-E5CA2D91A1E4}" type="slidenum">
              <a:rPr lang="en-US" smtClean="0"/>
              <a:t>‹#›</a:t>
            </a:fld>
            <a:endParaRPr lang="en-US"/>
          </a:p>
        </p:txBody>
      </p:sp>
    </p:spTree>
    <p:extLst>
      <p:ext uri="{BB962C8B-B14F-4D97-AF65-F5344CB8AC3E}">
        <p14:creationId xmlns:p14="http://schemas.microsoft.com/office/powerpoint/2010/main" val="258325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A8C7D-DA28-45A2-8559-9D86BCA5EB27}" type="datetime1">
              <a:rPr lang="en-US" smtClean="0"/>
              <a:t>12/6/2019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7284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6B12B-4077-41E5-BD1D-ED441F6DA779}" type="datetime1">
              <a:rPr lang="en-US" smtClean="0"/>
              <a:t>12/6/2019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04642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812A1-A01D-42AB-9D10-3705A64D5129}" type="datetime1">
              <a:rPr lang="en-US" smtClean="0"/>
              <a:t>12/6/2019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30078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3E535A0-CA5F-41BB-B1E4-C3F28DB1C107}" type="datetime1">
              <a:rPr lang="en-US" smtClean="0"/>
              <a:t>12/6/2019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AUA: Machine Learning: Unsupervised Learning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4FFCA10-EE3F-AF4E-9EA4-E5CA2D91A1E4}" type="slidenum">
              <a:rPr lang="en-US" smtClean="0"/>
              <a:t>‹#›</a:t>
            </a:fld>
            <a:endParaRPr lang="en-US"/>
          </a:p>
        </p:txBody>
      </p:sp>
    </p:spTree>
    <p:extLst>
      <p:ext uri="{BB962C8B-B14F-4D97-AF65-F5344CB8AC3E}">
        <p14:creationId xmlns:p14="http://schemas.microsoft.com/office/powerpoint/2010/main" val="88512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8995B-B930-4FFB-84C1-8AE1DB7A5C67}" type="datetime1">
              <a:rPr lang="en-US" smtClean="0"/>
              <a:t>12/6/2019</a:t>
            </a:fld>
            <a:endParaRPr lang="en-US"/>
          </a:p>
        </p:txBody>
      </p:sp>
      <p:sp>
        <p:nvSpPr>
          <p:cNvPr id="6" name="Footer Placeholder 5"/>
          <p:cNvSpPr>
            <a:spLocks noGrp="1"/>
          </p:cNvSpPr>
          <p:nvPr>
            <p:ph type="ftr" sz="quarter" idx="11"/>
          </p:nvPr>
        </p:nvSpPr>
        <p:spPr/>
        <p:txBody>
          <a:bodyPr/>
          <a:lstStyle/>
          <a:p>
            <a:r>
              <a:rPr lang="en-US"/>
              <a:t>AUA: Machine Learning: Unsupervised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92184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53718-B13F-4F53-843B-730238B32DC5}" type="datetime1">
              <a:rPr lang="en-US" smtClean="0"/>
              <a:t>12/6/2019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2317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24A2B55-2A73-4EB7-BED9-C9CF8D64F391}" type="datetime1">
              <a:rPr lang="en-US" smtClean="0"/>
              <a:t>12/6/2019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AUA: Machine Learning: Unsupervised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62749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F15B-5F0A-4AC5-9BE2-5799216B38EF}" type="datetime1">
              <a:rPr lang="en-US" smtClean="0"/>
              <a:t>12/6/2019</a:t>
            </a:fld>
            <a:endParaRPr lang="en-US"/>
          </a:p>
        </p:txBody>
      </p:sp>
      <p:sp>
        <p:nvSpPr>
          <p:cNvPr id="3" name="Footer Placeholder 2"/>
          <p:cNvSpPr>
            <a:spLocks noGrp="1"/>
          </p:cNvSpPr>
          <p:nvPr>
            <p:ph type="ftr" sz="quarter" idx="11"/>
          </p:nvPr>
        </p:nvSpPr>
        <p:spPr/>
        <p:txBody>
          <a:bodyPr/>
          <a:lstStyle/>
          <a:p>
            <a:r>
              <a:rPr lang="en-US"/>
              <a:t>AUA: Machine Learning: Unsupervised Learning</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67579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DF2A9F-F0CB-4FE8-BF9B-66F8172475E2}" type="datetime1">
              <a:rPr lang="en-US" smtClean="0"/>
              <a:t>12/6/2019</a:t>
            </a:fld>
            <a:endParaRPr lang="en-US"/>
          </a:p>
        </p:txBody>
      </p:sp>
      <p:sp>
        <p:nvSpPr>
          <p:cNvPr id="10" name="Footer Placeholder 9"/>
          <p:cNvSpPr>
            <a:spLocks noGrp="1"/>
          </p:cNvSpPr>
          <p:nvPr>
            <p:ph type="ftr" sz="quarter" idx="11"/>
          </p:nvPr>
        </p:nvSpPr>
        <p:spPr/>
        <p:txBody>
          <a:bodyPr/>
          <a:lstStyle/>
          <a:p>
            <a:r>
              <a:rPr lang="en-US"/>
              <a:t>AUA: Machine Learning: Unsupervised Learning</a:t>
            </a:r>
          </a:p>
        </p:txBody>
      </p:sp>
      <p:sp>
        <p:nvSpPr>
          <p:cNvPr id="11" name="Slide Number Placeholder 10"/>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8503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AF3D1498-7EB5-4592-BEA1-F91C56481EEB}" type="datetime1">
              <a:rPr lang="en-US" smtClean="0"/>
              <a:t>12/6/2019</a:t>
            </a:fld>
            <a:endParaRPr lang="en-US"/>
          </a:p>
        </p:txBody>
      </p:sp>
      <p:sp>
        <p:nvSpPr>
          <p:cNvPr id="10" name="Slide Number Placeholder 9"/>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0696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4BB078B-2169-44B8-BA17-EBA773AB39F9}" type="datetime1">
              <a:rPr lang="en-US" smtClean="0"/>
              <a:t>12/6/2019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AUA: Machine Learning: Unsupervised Learning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4FFCA10-EE3F-AF4E-9EA4-E5CA2D91A1E4}" type="slidenum">
              <a:rPr lang="en-US" smtClean="0"/>
              <a:t>‹#›</a:t>
            </a:fld>
            <a:endParaRPr lang="en-US"/>
          </a:p>
        </p:txBody>
      </p:sp>
    </p:spTree>
    <p:extLst>
      <p:ext uri="{BB962C8B-B14F-4D97-AF65-F5344CB8AC3E}">
        <p14:creationId xmlns:p14="http://schemas.microsoft.com/office/powerpoint/2010/main" val="14179524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1"/>
            <a:ext cx="91414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2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482600" y="643466"/>
            <a:ext cx="2762227" cy="5580353"/>
          </a:xfrm>
        </p:spPr>
        <p:txBody>
          <a:bodyPr>
            <a:normAutofit/>
          </a:bodyPr>
          <a:lstStyle/>
          <a:p>
            <a:pPr algn="r"/>
            <a:r>
              <a:rPr lang="en-US" dirty="0">
                <a:solidFill>
                  <a:srgbClr val="FFFFFF"/>
                </a:solidFill>
              </a:rPr>
              <a:t>DBSCAN</a:t>
            </a:r>
          </a:p>
        </p:txBody>
      </p:sp>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3699417" y="220090"/>
            <a:ext cx="5194776" cy="5952110"/>
          </a:xfrm>
        </p:spPr>
        <p:txBody>
          <a:bodyPr anchor="ctr">
            <a:noAutofit/>
          </a:bodyPr>
          <a:lstStyle/>
          <a:p>
            <a:r>
              <a:rPr lang="en-US" dirty="0"/>
              <a:t>Density-based spatial clustering of applications with noise</a:t>
            </a:r>
          </a:p>
          <a:p>
            <a:r>
              <a:rPr lang="en-US" dirty="0"/>
              <a:t>Density based clustering algorithms locate regions of high density that are separated by regions of low density</a:t>
            </a:r>
          </a:p>
          <a:p>
            <a:r>
              <a:rPr lang="en-US" dirty="0"/>
              <a:t>Martin Ester, Hans-Peter </a:t>
            </a:r>
            <a:r>
              <a:rPr lang="en-US" dirty="0" err="1"/>
              <a:t>Kriegel</a:t>
            </a:r>
            <a:r>
              <a:rPr lang="en-US" dirty="0"/>
              <a:t>, </a:t>
            </a:r>
            <a:r>
              <a:rPr lang="en-US" dirty="0" err="1"/>
              <a:t>Jörg</a:t>
            </a:r>
            <a:r>
              <a:rPr lang="en-US" dirty="0"/>
              <a:t> Sander and </a:t>
            </a:r>
            <a:r>
              <a:rPr lang="en-US" dirty="0" err="1"/>
              <a:t>Xiaowei</a:t>
            </a:r>
            <a:r>
              <a:rPr lang="en-US" dirty="0"/>
              <a:t> Xu, “A density-based algorithm for discovering clusters in large spatial databases with noise.”  </a:t>
            </a:r>
            <a:r>
              <a:rPr lang="en-US" dirty="0" err="1"/>
              <a:t>Kdd</a:t>
            </a:r>
            <a:r>
              <a:rPr lang="en-US" dirty="0"/>
              <a:t>, vol. 96, no. 34, 1996</a:t>
            </a:r>
          </a:p>
        </p:txBody>
      </p:sp>
      <p:grpSp>
        <p:nvGrpSpPr>
          <p:cNvPr id="13" name="Group 12">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401725" y="6229681"/>
            <a:chExt cx="457200" cy="457200"/>
          </a:xfrm>
        </p:grpSpPr>
        <p:sp>
          <p:nvSpPr>
            <p:cNvPr id="14" name="Oval 13">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a:xfrm>
            <a:off x="8483346" y="6272785"/>
            <a:ext cx="480060" cy="365125"/>
          </a:xfrm>
        </p:spPr>
        <p:txBody>
          <a:bodyPr>
            <a:normAutofit/>
          </a:bodyPr>
          <a:lstStyle/>
          <a:p>
            <a:pPr>
              <a:spcAft>
                <a:spcPts val="600"/>
              </a:spcAft>
            </a:pPr>
            <a:fld id="{E4FFCA10-EE3F-AF4E-9EA4-E5CA2D91A1E4}" type="slidenum">
              <a:rPr lang="en-US" smtClean="0"/>
              <a:pPr>
                <a:spcAft>
                  <a:spcPts val="600"/>
                </a:spcAft>
              </a:pPr>
              <a:t>1</a:t>
            </a:fld>
            <a:endParaRPr lang="en-US"/>
          </a:p>
        </p:txBody>
      </p:sp>
    </p:spTree>
    <p:extLst>
      <p:ext uri="{BB962C8B-B14F-4D97-AF65-F5344CB8AC3E}">
        <p14:creationId xmlns:p14="http://schemas.microsoft.com/office/powerpoint/2010/main" val="341496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DC81-D5BB-486F-8CF5-57E655DB9854}"/>
              </a:ext>
            </a:extLst>
          </p:cNvPr>
          <p:cNvSpPr>
            <a:spLocks noGrp="1"/>
          </p:cNvSpPr>
          <p:nvPr>
            <p:ph type="title"/>
          </p:nvPr>
        </p:nvSpPr>
        <p:spPr/>
        <p:txBody>
          <a:bodyPr/>
          <a:lstStyle/>
          <a:p>
            <a:r>
              <a:rPr lang="en-US" dirty="0"/>
              <a:t>Parameter Selection</a:t>
            </a:r>
          </a:p>
        </p:txBody>
      </p:sp>
      <p:sp>
        <p:nvSpPr>
          <p:cNvPr id="3" name="Content Placeholder 2">
            <a:extLst>
              <a:ext uri="{FF2B5EF4-FFF2-40B4-BE49-F238E27FC236}">
                <a16:creationId xmlns:a16="http://schemas.microsoft.com/office/drawing/2014/main" id="{241223D9-047E-4D68-A316-AFA968D49178}"/>
              </a:ext>
            </a:extLst>
          </p:cNvPr>
          <p:cNvSpPr>
            <a:spLocks noGrp="1"/>
          </p:cNvSpPr>
          <p:nvPr>
            <p:ph idx="1"/>
          </p:nvPr>
        </p:nvSpPr>
        <p:spPr/>
        <p:txBody>
          <a:bodyPr>
            <a:normAutofit/>
          </a:bodyPr>
          <a:lstStyle/>
          <a:p>
            <a:r>
              <a:rPr lang="en-US" dirty="0"/>
              <a:t>While the parameter </a:t>
            </a:r>
            <a:r>
              <a:rPr lang="en-US" dirty="0" err="1"/>
              <a:t>min_samples</a:t>
            </a:r>
            <a:r>
              <a:rPr lang="en-US" dirty="0"/>
              <a:t> primarily controls how tolerant the algorithm is towards noise (on noisy and large data sets it may be desirable to increase this parameter)</a:t>
            </a:r>
          </a:p>
          <a:p>
            <a:r>
              <a:rPr lang="en-US" dirty="0"/>
              <a:t>Parameter eps is crucial to choose appropriately for the data set and distance function and usually cannot be left at the default value</a:t>
            </a:r>
          </a:p>
          <a:p>
            <a:r>
              <a:rPr lang="en-US" dirty="0"/>
              <a:t>It controls the local neighborhood of the points. When chosen too small, most data will not be clustered at all (and labeled as -1 for “noise”)</a:t>
            </a:r>
          </a:p>
          <a:p>
            <a:r>
              <a:rPr lang="en-US" dirty="0"/>
              <a:t>When chosen too large, it causes close clusters to be merged into one cluster, and eventually the entire data set to be returned as a single cluster</a:t>
            </a:r>
          </a:p>
        </p:txBody>
      </p:sp>
      <p:sp>
        <p:nvSpPr>
          <p:cNvPr id="4" name="Slide Number Placeholder 3">
            <a:extLst>
              <a:ext uri="{FF2B5EF4-FFF2-40B4-BE49-F238E27FC236}">
                <a16:creationId xmlns:a16="http://schemas.microsoft.com/office/drawing/2014/main" id="{230622D7-FCEE-4FAF-A3E2-ED8B5F7AF3B6}"/>
              </a:ext>
            </a:extLst>
          </p:cNvPr>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130774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1A9-98E7-46BA-944D-F66172C36CEE}"/>
              </a:ext>
            </a:extLst>
          </p:cNvPr>
          <p:cNvSpPr>
            <a:spLocks noGrp="1"/>
          </p:cNvSpPr>
          <p:nvPr>
            <p:ph type="title"/>
          </p:nvPr>
        </p:nvSpPr>
        <p:spPr/>
        <p:txBody>
          <a:bodyPr/>
          <a:lstStyle/>
          <a:p>
            <a:r>
              <a:rPr lang="en-US" dirty="0"/>
              <a:t>Parameter 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2F9D5C-6F60-4772-89D3-4E997372FB60}"/>
                  </a:ext>
                </a:extLst>
              </p:cNvPr>
              <p:cNvSpPr>
                <a:spLocks noGrp="1"/>
              </p:cNvSpPr>
              <p:nvPr>
                <p:ph idx="1"/>
              </p:nvPr>
            </p:nvSpPr>
            <p:spPr/>
            <p:txBody>
              <a:bodyPr>
                <a:normAutofit/>
              </a:bodyPr>
              <a:lstStyle/>
              <a:p>
                <a:r>
                  <a:rPr lang="en-US" dirty="0"/>
                  <a:t>For DBSCAN to work, it is crucial to choose appropriate values of R and N</a:t>
                </a:r>
              </a:p>
              <a:p>
                <a:r>
                  <a:rPr lang="en-US" dirty="0"/>
                  <a:t>One way to choose these thresholds is as follows:</a:t>
                </a:r>
              </a:p>
              <a:p>
                <a:r>
                  <a:rPr lang="en-US" dirty="0"/>
                  <a:t>Let distance of a point P to its </a:t>
                </a:r>
                <a14:m>
                  <m:oMath xmlns:m="http://schemas.openxmlformats.org/officeDocument/2006/math">
                    <m:r>
                      <a:rPr lang="en-US" i="1" dirty="0" smtClean="0">
                        <a:latin typeface="Cambria Math" panose="02040503050406030204" pitchFamily="18" charset="0"/>
                      </a:rPr>
                      <m:t>𝑘</m:t>
                    </m:r>
                  </m:oMath>
                </a14:m>
                <a:r>
                  <a:rPr lang="en-US" dirty="0"/>
                  <a:t>-</a:t>
                </a:r>
                <a:r>
                  <a:rPr lang="en-US" dirty="0" err="1"/>
                  <a:t>th</a:t>
                </a:r>
                <a:r>
                  <a:rPr lang="en-US" dirty="0"/>
                  <a:t> nearest neighbor be k-</a:t>
                </a:r>
                <a:r>
                  <a:rPr lang="en-US" dirty="0" err="1"/>
                  <a:t>dist</a:t>
                </a:r>
                <a:endParaRPr lang="en-US" dirty="0"/>
              </a:p>
              <a:p>
                <a:r>
                  <a:rPr lang="en-US" dirty="0"/>
                  <a:t>Therefore, for a particular value of </a:t>
                </a:r>
                <a14:m>
                  <m:oMath xmlns:m="http://schemas.openxmlformats.org/officeDocument/2006/math">
                    <m:r>
                      <a:rPr lang="en-US" i="1" dirty="0" smtClean="0">
                        <a:latin typeface="Cambria Math" panose="02040503050406030204" pitchFamily="18" charset="0"/>
                      </a:rPr>
                      <m:t>𝑘</m:t>
                    </m:r>
                  </m:oMath>
                </a14:m>
                <a:r>
                  <a:rPr lang="en-US" dirty="0"/>
                  <a:t>, if we calculate k-</a:t>
                </a:r>
                <a:r>
                  <a:rPr lang="en-US" dirty="0" err="1"/>
                  <a:t>dist</a:t>
                </a:r>
                <a:r>
                  <a:rPr lang="en-US" dirty="0"/>
                  <a:t> for all points and plot them in increasing order, there will be a sharp change at the optimal k-</a:t>
                </a:r>
                <a:r>
                  <a:rPr lang="en-US" dirty="0" err="1"/>
                  <a:t>dist</a:t>
                </a:r>
                <a:r>
                  <a:rPr lang="en-US" dirty="0"/>
                  <a:t> </a:t>
                </a:r>
              </a:p>
              <a:p>
                <a:r>
                  <a:rPr lang="en-US" dirty="0"/>
                  <a:t>The corresponding k is the optimal N </a:t>
                </a:r>
              </a:p>
              <a:p>
                <a:r>
                  <a:rPr lang="en-US" dirty="0"/>
                  <a:t>This method will not work for clusters with different densities and therefore vanilla DBSCAN is not suitable for clusters with varying densities</a:t>
                </a:r>
              </a:p>
            </p:txBody>
          </p:sp>
        </mc:Choice>
        <mc:Fallback>
          <p:sp>
            <p:nvSpPr>
              <p:cNvPr id="3" name="Content Placeholder 2">
                <a:extLst>
                  <a:ext uri="{FF2B5EF4-FFF2-40B4-BE49-F238E27FC236}">
                    <a16:creationId xmlns:a16="http://schemas.microsoft.com/office/drawing/2014/main" id="{192F9D5C-6F60-4772-89D3-4E997372FB60}"/>
                  </a:ext>
                </a:extLst>
              </p:cNvPr>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D6357A-4FBC-4145-86AF-DCEEE8A82813}"/>
              </a:ext>
            </a:extLst>
          </p:cNvPr>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154580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E5B3-121F-48E8-807B-298BC36F6FDB}"/>
              </a:ext>
            </a:extLst>
          </p:cNvPr>
          <p:cNvSpPr>
            <a:spLocks noGrp="1"/>
          </p:cNvSpPr>
          <p:nvPr>
            <p:ph type="title"/>
          </p:nvPr>
        </p:nvSpPr>
        <p:spPr>
          <a:xfrm>
            <a:off x="685800" y="484632"/>
            <a:ext cx="7772400" cy="1107862"/>
          </a:xfrm>
        </p:spPr>
        <p:txBody>
          <a:bodyPr/>
          <a:lstStyle/>
          <a:p>
            <a:r>
              <a:rPr lang="en-US" dirty="0"/>
              <a:t>Implementation</a:t>
            </a:r>
          </a:p>
        </p:txBody>
      </p:sp>
      <p:sp>
        <p:nvSpPr>
          <p:cNvPr id="3" name="Content Placeholder 2">
            <a:extLst>
              <a:ext uri="{FF2B5EF4-FFF2-40B4-BE49-F238E27FC236}">
                <a16:creationId xmlns:a16="http://schemas.microsoft.com/office/drawing/2014/main" id="{49C8FE41-41B3-4C0B-B2BE-96FB76AC3B1A}"/>
              </a:ext>
            </a:extLst>
          </p:cNvPr>
          <p:cNvSpPr>
            <a:spLocks noGrp="1"/>
          </p:cNvSpPr>
          <p:nvPr>
            <p:ph idx="1"/>
          </p:nvPr>
        </p:nvSpPr>
        <p:spPr>
          <a:xfrm>
            <a:off x="685800" y="1510301"/>
            <a:ext cx="7772400" cy="4863067"/>
          </a:xfrm>
        </p:spPr>
        <p:txBody>
          <a:bodyPr>
            <a:noAutofit/>
          </a:bodyPr>
          <a:lstStyle/>
          <a:p>
            <a:r>
              <a:rPr lang="en-US" dirty="0"/>
              <a:t>DBSCAN algorithm is deterministic, always generating the same clusters when given the same data in the same order </a:t>
            </a:r>
          </a:p>
          <a:p>
            <a:r>
              <a:rPr lang="en-US" dirty="0"/>
              <a:t>However, the results can differ when data is provided in a different order</a:t>
            </a:r>
          </a:p>
          <a:p>
            <a:r>
              <a:rPr lang="en-US" dirty="0"/>
              <a:t>First, even though the core samples will always be assigned to the same clusters the labels of those clusters will depend on the order in which those samples are encountered in the data</a:t>
            </a:r>
          </a:p>
          <a:p>
            <a:r>
              <a:rPr lang="en-US" dirty="0"/>
              <a:t> Second and more importantly, the clusters to which non-core samples are assigned can differ depending on the data order</a:t>
            </a:r>
          </a:p>
        </p:txBody>
      </p:sp>
      <p:sp>
        <p:nvSpPr>
          <p:cNvPr id="4" name="Slide Number Placeholder 3">
            <a:extLst>
              <a:ext uri="{FF2B5EF4-FFF2-40B4-BE49-F238E27FC236}">
                <a16:creationId xmlns:a16="http://schemas.microsoft.com/office/drawing/2014/main" id="{E4E522B3-4EB0-444D-8206-7B5FC202FEE2}"/>
              </a:ext>
            </a:extLst>
          </p:cNvPr>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212580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8872-F1EC-4752-ADB8-326E09E8F172}"/>
              </a:ext>
            </a:extLst>
          </p:cNvPr>
          <p:cNvSpPr>
            <a:spLocks noGrp="1"/>
          </p:cNvSpPr>
          <p:nvPr>
            <p:ph type="title"/>
          </p:nvPr>
        </p:nvSpPr>
        <p:spPr/>
        <p:txBody>
          <a:bodyPr/>
          <a:lstStyle/>
          <a:p>
            <a:r>
              <a:rPr lang="en-US" dirty="0"/>
              <a:t>Popularity of DBSCAN </a:t>
            </a:r>
          </a:p>
        </p:txBody>
      </p:sp>
      <p:sp>
        <p:nvSpPr>
          <p:cNvPr id="3" name="Content Placeholder 2">
            <a:extLst>
              <a:ext uri="{FF2B5EF4-FFF2-40B4-BE49-F238E27FC236}">
                <a16:creationId xmlns:a16="http://schemas.microsoft.com/office/drawing/2014/main" id="{DD73A1AA-4772-40B8-BCDD-777310F4D085}"/>
              </a:ext>
            </a:extLst>
          </p:cNvPr>
          <p:cNvSpPr>
            <a:spLocks noGrp="1"/>
          </p:cNvSpPr>
          <p:nvPr>
            <p:ph idx="1"/>
          </p:nvPr>
        </p:nvSpPr>
        <p:spPr/>
        <p:txBody>
          <a:bodyPr/>
          <a:lstStyle/>
          <a:p>
            <a:r>
              <a:rPr lang="en-US" dirty="0"/>
              <a:t>DBSCAN is one of the most common clustering algorithms and the most cited in scientific literature</a:t>
            </a:r>
          </a:p>
          <a:p>
            <a:r>
              <a:rPr lang="en-US" dirty="0"/>
              <a:t>In 2014, the algorithm was awarded the test of time award at the leading data mining conference,  Knowledge Discovery and Data Mining (KDD)</a:t>
            </a:r>
          </a:p>
          <a:p>
            <a:r>
              <a:rPr lang="en-US" dirty="0"/>
              <a:t>An award given to algorithms which have received substantial attention in theory and practice</a:t>
            </a:r>
          </a:p>
          <a:p>
            <a:endParaRPr lang="en-US" dirty="0"/>
          </a:p>
        </p:txBody>
      </p:sp>
      <p:sp>
        <p:nvSpPr>
          <p:cNvPr id="4" name="Slide Number Placeholder 3">
            <a:extLst>
              <a:ext uri="{FF2B5EF4-FFF2-40B4-BE49-F238E27FC236}">
                <a16:creationId xmlns:a16="http://schemas.microsoft.com/office/drawing/2014/main" id="{C6E2611E-3D4A-428A-B5A3-73D8724A5013}"/>
              </a:ext>
            </a:extLst>
          </p:cNvPr>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191619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CB2B-CF9B-437D-A639-88A99BE330EF}"/>
              </a:ext>
            </a:extLst>
          </p:cNvPr>
          <p:cNvSpPr>
            <a:spLocks noGrp="1"/>
          </p:cNvSpPr>
          <p:nvPr>
            <p:ph type="title"/>
          </p:nvPr>
        </p:nvSpPr>
        <p:spPr/>
        <p:txBody>
          <a:bodyPr/>
          <a:lstStyle/>
          <a:p>
            <a:r>
              <a:rPr lang="en-US" dirty="0"/>
              <a:t>General Idea</a:t>
            </a:r>
          </a:p>
        </p:txBody>
      </p:sp>
      <p:sp>
        <p:nvSpPr>
          <p:cNvPr id="3" name="Content Placeholder 2">
            <a:extLst>
              <a:ext uri="{FF2B5EF4-FFF2-40B4-BE49-F238E27FC236}">
                <a16:creationId xmlns:a16="http://schemas.microsoft.com/office/drawing/2014/main" id="{51B1F04C-2A02-40A0-9364-FEA92D919445}"/>
              </a:ext>
            </a:extLst>
          </p:cNvPr>
          <p:cNvSpPr>
            <a:spLocks noGrp="1"/>
          </p:cNvSpPr>
          <p:nvPr>
            <p:ph idx="1"/>
          </p:nvPr>
        </p:nvSpPr>
        <p:spPr/>
        <p:txBody>
          <a:bodyPr>
            <a:normAutofit/>
          </a:bodyPr>
          <a:lstStyle/>
          <a:p>
            <a:r>
              <a:rPr lang="en-US" dirty="0"/>
              <a:t>DBSCAN algorithm views clusters as areas of high density separated by areas of low density</a:t>
            </a:r>
          </a:p>
          <a:p>
            <a:r>
              <a:rPr lang="en-US" dirty="0"/>
              <a:t>Due to this rather generic view, clusters found by DBSCAN can be any shape, as opposed to k-means which assumes that clusters are convex shaped</a:t>
            </a:r>
          </a:p>
          <a:p>
            <a:r>
              <a:rPr lang="en-US" dirty="0"/>
              <a:t>The central component to the DBSCAN is the concept of </a:t>
            </a:r>
            <a:r>
              <a:rPr lang="en-US" b="1" dirty="0">
                <a:solidFill>
                  <a:schemeClr val="accent2"/>
                </a:solidFill>
              </a:rPr>
              <a:t>core samples</a:t>
            </a:r>
            <a:r>
              <a:rPr lang="en-US" dirty="0"/>
              <a:t>, which are samples that are in areas of high density</a:t>
            </a:r>
          </a:p>
          <a:p>
            <a:r>
              <a:rPr lang="en-US" dirty="0"/>
              <a:t> A cluster is therefore a set of core samples, each close to each other (measured by some distance measure) and a set of </a:t>
            </a:r>
            <a:r>
              <a:rPr lang="en-US" b="1" dirty="0">
                <a:solidFill>
                  <a:schemeClr val="accent2"/>
                </a:solidFill>
              </a:rPr>
              <a:t>non-core samples</a:t>
            </a:r>
            <a:r>
              <a:rPr lang="en-US" dirty="0"/>
              <a:t> that are close to a core sample (but are not themselves core samples)</a:t>
            </a:r>
          </a:p>
        </p:txBody>
      </p:sp>
      <p:sp>
        <p:nvSpPr>
          <p:cNvPr id="4" name="Slide Number Placeholder 3">
            <a:extLst>
              <a:ext uri="{FF2B5EF4-FFF2-40B4-BE49-F238E27FC236}">
                <a16:creationId xmlns:a16="http://schemas.microsoft.com/office/drawing/2014/main" id="{FD45AD5C-6442-4E4D-BE61-CC452ED4E14E}"/>
              </a:ext>
            </a:extLst>
          </p:cNvPr>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279822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BC02-F602-49A5-9ED8-A33D66DAF997}"/>
              </a:ext>
            </a:extLst>
          </p:cNvPr>
          <p:cNvSpPr>
            <a:spLocks noGrp="1"/>
          </p:cNvSpPr>
          <p:nvPr>
            <p:ph type="title"/>
          </p:nvPr>
        </p:nvSpPr>
        <p:spPr/>
        <p:txBody>
          <a:bodyPr/>
          <a:lstStyle/>
          <a:p>
            <a:r>
              <a:rPr lang="en-US" dirty="0"/>
              <a:t>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E2674-7C15-4932-8344-0FAB73984DFB}"/>
                  </a:ext>
                </a:extLst>
              </p:cNvPr>
              <p:cNvSpPr>
                <a:spLocks noGrp="1"/>
              </p:cNvSpPr>
              <p:nvPr>
                <p:ph idx="1"/>
              </p:nvPr>
            </p:nvSpPr>
            <p:spPr/>
            <p:txBody>
              <a:bodyPr/>
              <a:lstStyle/>
              <a:p>
                <a:r>
                  <a:rPr lang="en-US" dirty="0"/>
                  <a:t>There are two parameters to the algorithm </a:t>
                </a:r>
                <a:r>
                  <a:rPr lang="en-US" b="1" dirty="0" err="1">
                    <a:solidFill>
                      <a:schemeClr val="accent2"/>
                    </a:solidFill>
                  </a:rPr>
                  <a:t>min_samples</a:t>
                </a:r>
                <a:r>
                  <a:rPr lang="en-US" b="1" dirty="0">
                    <a:solidFill>
                      <a:schemeClr val="accent2"/>
                    </a:solidFill>
                  </a:rPr>
                  <a:t> </a:t>
                </a:r>
                <a:r>
                  <a:rPr lang="en-US" dirty="0"/>
                  <a:t>(number of samples also known as </a:t>
                </a:r>
                <a14:m>
                  <m:oMath xmlns:m="http://schemas.openxmlformats.org/officeDocument/2006/math">
                    <m:r>
                      <a:rPr lang="en-US" b="0" i="1" smtClean="0">
                        <a:latin typeface="Cambria Math" panose="02040503050406030204" pitchFamily="18" charset="0"/>
                      </a:rPr>
                      <m:t>𝑁</m:t>
                    </m:r>
                  </m:oMath>
                </a14:m>
                <a:r>
                  <a:rPr lang="en-US" dirty="0"/>
                  <a:t>) and </a:t>
                </a:r>
                <a:r>
                  <a:rPr lang="en-US" b="1" dirty="0">
                    <a:solidFill>
                      <a:schemeClr val="accent2"/>
                    </a:solidFill>
                  </a:rPr>
                  <a:t>eps</a:t>
                </a:r>
                <a:r>
                  <a:rPr lang="en-US" dirty="0"/>
                  <a:t> (also known as radius </a:t>
                </a:r>
                <a14:m>
                  <m:oMath xmlns:m="http://schemas.openxmlformats.org/officeDocument/2006/math">
                    <m:r>
                      <a:rPr lang="en-US" i="1" dirty="0" smtClean="0">
                        <a:latin typeface="Cambria Math" panose="02040503050406030204" pitchFamily="18" charset="0"/>
                      </a:rPr>
                      <m:t>𝑅</m:t>
                    </m:r>
                  </m:oMath>
                </a14:m>
                <a:r>
                  <a:rPr lang="en-US" dirty="0"/>
                  <a:t>), which define formally what we mean when we say dense</a:t>
                </a:r>
              </a:p>
              <a:p>
                <a:r>
                  <a:rPr lang="en-US" dirty="0"/>
                  <a:t>Higher </a:t>
                </a:r>
                <a14:m>
                  <m:oMath xmlns:m="http://schemas.openxmlformats.org/officeDocument/2006/math">
                    <m:r>
                      <a:rPr lang="en-US" i="1" dirty="0" smtClean="0">
                        <a:latin typeface="Cambria Math" panose="02040503050406030204" pitchFamily="18" charset="0"/>
                      </a:rPr>
                      <m:t>𝑁</m:t>
                    </m:r>
                  </m:oMath>
                </a14:m>
                <a:r>
                  <a:rPr lang="en-US" dirty="0"/>
                  <a:t> or lower </a:t>
                </a:r>
                <a14:m>
                  <m:oMath xmlns:m="http://schemas.openxmlformats.org/officeDocument/2006/math">
                    <m:r>
                      <a:rPr lang="en-US" i="1" dirty="0" smtClean="0">
                        <a:latin typeface="Cambria Math" panose="02040503050406030204" pitchFamily="18" charset="0"/>
                      </a:rPr>
                      <m:t>𝑅</m:t>
                    </m:r>
                  </m:oMath>
                </a14:m>
                <a:r>
                  <a:rPr lang="en-US" dirty="0"/>
                  <a:t> indicate higher density necessary to form a cluster</a:t>
                </a:r>
              </a:p>
              <a:p>
                <a:r>
                  <a:rPr lang="en-US" dirty="0"/>
                  <a:t>To illustrate the concept of density, the algorithm defines 3 types of points  - core, non-core and outlier points</a:t>
                </a:r>
              </a:p>
              <a:p>
                <a:endParaRPr lang="en-US" dirty="0"/>
              </a:p>
              <a:p>
                <a:endParaRPr lang="en-US" dirty="0"/>
              </a:p>
            </p:txBody>
          </p:sp>
        </mc:Choice>
        <mc:Fallback>
          <p:sp>
            <p:nvSpPr>
              <p:cNvPr id="3" name="Content Placeholder 2">
                <a:extLst>
                  <a:ext uri="{FF2B5EF4-FFF2-40B4-BE49-F238E27FC236}">
                    <a16:creationId xmlns:a16="http://schemas.microsoft.com/office/drawing/2014/main" id="{085E2674-7C15-4932-8344-0FAB73984DFB}"/>
                  </a:ext>
                </a:extLst>
              </p:cNvPr>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AFDB4A-9EA3-48AE-90C3-35F859AF822A}"/>
              </a:ext>
            </a:extLst>
          </p:cNvPr>
          <p:cNvSpPr>
            <a:spLocks noGrp="1"/>
          </p:cNvSpPr>
          <p:nvPr>
            <p:ph type="sldNum" sz="quarter" idx="12"/>
          </p:nvPr>
        </p:nvSpPr>
        <p:spPr/>
        <p:txBody>
          <a:bodyPr/>
          <a:lstStyle/>
          <a:p>
            <a:fld id="{E4FFCA10-EE3F-AF4E-9EA4-E5CA2D91A1E4}" type="slidenum">
              <a:rPr lang="en-US" smtClean="0"/>
              <a:t>4</a:t>
            </a:fld>
            <a:endParaRPr lang="en-US"/>
          </a:p>
        </p:txBody>
      </p:sp>
    </p:spTree>
    <p:extLst>
      <p:ext uri="{BB962C8B-B14F-4D97-AF65-F5344CB8AC3E}">
        <p14:creationId xmlns:p14="http://schemas.microsoft.com/office/powerpoint/2010/main" val="427348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EA0E-A65C-4504-A463-89E19D1D57F4}"/>
              </a:ext>
            </a:extLst>
          </p:cNvPr>
          <p:cNvSpPr>
            <a:spLocks noGrp="1"/>
          </p:cNvSpPr>
          <p:nvPr>
            <p:ph type="title"/>
          </p:nvPr>
        </p:nvSpPr>
        <p:spPr>
          <a:xfrm>
            <a:off x="685800" y="484632"/>
            <a:ext cx="7772400" cy="851008"/>
          </a:xfrm>
        </p:spPr>
        <p:txBody>
          <a:bodyPr/>
          <a:lstStyle/>
          <a:p>
            <a:r>
              <a:rPr lang="en-US" dirty="0"/>
              <a:t>Sample classification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40A14D-7904-43C3-A3AB-1AACC5C7F010}"/>
                  </a:ext>
                </a:extLst>
              </p:cNvPr>
              <p:cNvSpPr>
                <a:spLocks noGrp="1"/>
              </p:cNvSpPr>
              <p:nvPr>
                <p:ph idx="1"/>
              </p:nvPr>
            </p:nvSpPr>
            <p:spPr>
              <a:xfrm>
                <a:off x="710946" y="1585893"/>
                <a:ext cx="7772400" cy="683437"/>
              </a:xfrm>
            </p:spPr>
            <p:txBody>
              <a:bodyPr>
                <a:normAutofit/>
              </a:bodyPr>
              <a:lstStyle/>
              <a:p>
                <a:r>
                  <a:rPr lang="en-US" dirty="0"/>
                  <a:t>A circular boundary with radius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r>
                      <a:rPr lang="en-US" i="1" dirty="0">
                        <a:latin typeface="Cambria Math" panose="02040503050406030204" pitchFamily="18" charset="0"/>
                      </a:rPr>
                      <m:t>𝑒𝑝𝑠</m:t>
                    </m:r>
                  </m:oMath>
                </a14:m>
                <a:r>
                  <a:rPr lang="en-US" dirty="0"/>
                  <a:t> is drawn around each point as a dotted line. Let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=5</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D40A14D-7904-43C3-A3AB-1AACC5C7F010}"/>
                  </a:ext>
                </a:extLst>
              </p:cNvPr>
              <p:cNvSpPr>
                <a:spLocks noGrp="1" noRot="1" noChangeAspect="1" noMove="1" noResize="1" noEditPoints="1" noAdjustHandles="1" noChangeArrowheads="1" noChangeShapeType="1" noTextEdit="1"/>
              </p:cNvSpPr>
              <p:nvPr>
                <p:ph idx="1"/>
              </p:nvPr>
            </p:nvSpPr>
            <p:spPr>
              <a:xfrm>
                <a:off x="710946" y="1585893"/>
                <a:ext cx="7772400" cy="683437"/>
              </a:xfrm>
              <a:blipFill>
                <a:blip r:embed="rId2"/>
                <a:stretch>
                  <a:fillRect l="-392" t="-8929" b="-9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3B43435-8EA3-412B-B8AF-1922DBB3EC55}"/>
              </a:ext>
            </a:extLst>
          </p:cNvPr>
          <p:cNvSpPr>
            <a:spLocks noGrp="1"/>
          </p:cNvSpPr>
          <p:nvPr>
            <p:ph type="sldNum" sz="quarter" idx="12"/>
          </p:nvPr>
        </p:nvSpPr>
        <p:spPr/>
        <p:txBody>
          <a:bodyPr/>
          <a:lstStyle/>
          <a:p>
            <a:fld id="{E4FFCA10-EE3F-AF4E-9EA4-E5CA2D91A1E4}" type="slidenum">
              <a:rPr lang="en-US" smtClean="0"/>
              <a:t>5</a:t>
            </a:fld>
            <a:endParaRPr lang="en-US"/>
          </a:p>
        </p:txBody>
      </p:sp>
      <p:pic>
        <p:nvPicPr>
          <p:cNvPr id="6" name="Picture 5" descr="A close up of a mans face&#10;&#10;Description automatically generated">
            <a:extLst>
              <a:ext uri="{FF2B5EF4-FFF2-40B4-BE49-F238E27FC236}">
                <a16:creationId xmlns:a16="http://schemas.microsoft.com/office/drawing/2014/main" id="{8B5C3219-5F40-4721-B45E-2C16D5A314C5}"/>
              </a:ext>
            </a:extLst>
          </p:cNvPr>
          <p:cNvPicPr>
            <a:picLocks noChangeAspect="1"/>
          </p:cNvPicPr>
          <p:nvPr/>
        </p:nvPicPr>
        <p:blipFill>
          <a:blip r:embed="rId3"/>
          <a:stretch>
            <a:fillRect/>
          </a:stretch>
        </p:blipFill>
        <p:spPr>
          <a:xfrm>
            <a:off x="927299" y="2303829"/>
            <a:ext cx="7474334" cy="4222967"/>
          </a:xfrm>
          <a:prstGeom prst="rect">
            <a:avLst/>
          </a:prstGeom>
        </p:spPr>
      </p:pic>
    </p:spTree>
    <p:extLst>
      <p:ext uri="{BB962C8B-B14F-4D97-AF65-F5344CB8AC3E}">
        <p14:creationId xmlns:p14="http://schemas.microsoft.com/office/powerpoint/2010/main" val="118056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8A46-511D-48D0-B7F3-7D6582AE488E}"/>
              </a:ext>
            </a:extLst>
          </p:cNvPr>
          <p:cNvSpPr>
            <a:spLocks noGrp="1"/>
          </p:cNvSpPr>
          <p:nvPr>
            <p:ph type="title"/>
          </p:nvPr>
        </p:nvSpPr>
        <p:spPr/>
        <p:txBody>
          <a:bodyPr/>
          <a:lstStyle/>
          <a:p>
            <a:r>
              <a:rPr lang="en-US" dirty="0"/>
              <a:t>Core and Non-Core Samples</a:t>
            </a:r>
          </a:p>
        </p:txBody>
      </p:sp>
      <p:sp>
        <p:nvSpPr>
          <p:cNvPr id="3" name="Content Placeholder 2">
            <a:extLst>
              <a:ext uri="{FF2B5EF4-FFF2-40B4-BE49-F238E27FC236}">
                <a16:creationId xmlns:a16="http://schemas.microsoft.com/office/drawing/2014/main" id="{0ECF39B1-931D-4993-9F2D-315CB5B1D410}"/>
              </a:ext>
            </a:extLst>
          </p:cNvPr>
          <p:cNvSpPr>
            <a:spLocks noGrp="1"/>
          </p:cNvSpPr>
          <p:nvPr>
            <p:ph idx="1"/>
          </p:nvPr>
        </p:nvSpPr>
        <p:spPr/>
        <p:txBody>
          <a:bodyPr>
            <a:normAutofit lnSpcReduction="10000"/>
          </a:bodyPr>
          <a:lstStyle/>
          <a:p>
            <a:r>
              <a:rPr lang="en-US" dirty="0"/>
              <a:t>We define a core sample as being a sample in the dataset such that there exist </a:t>
            </a:r>
            <a:r>
              <a:rPr lang="en-US" dirty="0" err="1"/>
              <a:t>min_samples</a:t>
            </a:r>
            <a:r>
              <a:rPr lang="en-US" dirty="0"/>
              <a:t> other samples within a distance of eps, which are defined as neighbors of the core sample</a:t>
            </a:r>
          </a:p>
          <a:p>
            <a:r>
              <a:rPr lang="en-US" dirty="0"/>
              <a:t>This tells us that the core sample is in a dense area of the vector space </a:t>
            </a:r>
          </a:p>
          <a:p>
            <a:r>
              <a:rPr lang="en-US" dirty="0"/>
              <a:t>A cluster is a set of core samples that can be built by recursively taking a core sample, finding all of its neighbors that are core samples, finding all of their neighbors that are core samples, and so on </a:t>
            </a:r>
          </a:p>
          <a:p>
            <a:r>
              <a:rPr lang="en-US" dirty="0"/>
              <a:t>A cluster also has a set of non-core samples, which are samples that are neighbors of a core sample in the cluster but are not themselves core samples </a:t>
            </a:r>
          </a:p>
          <a:p>
            <a:r>
              <a:rPr lang="en-US" dirty="0"/>
              <a:t>Intuitively, these samples are on the fringes of a cluster</a:t>
            </a:r>
          </a:p>
        </p:txBody>
      </p:sp>
      <p:sp>
        <p:nvSpPr>
          <p:cNvPr id="4" name="Slide Number Placeholder 3">
            <a:extLst>
              <a:ext uri="{FF2B5EF4-FFF2-40B4-BE49-F238E27FC236}">
                <a16:creationId xmlns:a16="http://schemas.microsoft.com/office/drawing/2014/main" id="{AA96346E-71A8-4BD8-AAA7-BB03B7B94FB2}"/>
              </a:ext>
            </a:extLst>
          </p:cNvPr>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6328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15E4-9D07-4595-B14F-F378D712CF75}"/>
              </a:ext>
            </a:extLst>
          </p:cNvPr>
          <p:cNvSpPr>
            <a:spLocks noGrp="1"/>
          </p:cNvSpPr>
          <p:nvPr>
            <p:ph type="title"/>
          </p:nvPr>
        </p:nvSpPr>
        <p:spPr/>
        <p:txBody>
          <a:bodyPr/>
          <a:lstStyle/>
          <a:p>
            <a:r>
              <a:rPr lang="en-US" dirty="0"/>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389FB9-2578-4ED4-A737-8ECFC2CFF066}"/>
                  </a:ext>
                </a:extLst>
              </p:cNvPr>
              <p:cNvSpPr>
                <a:spLocks noGrp="1"/>
              </p:cNvSpPr>
              <p:nvPr>
                <p:ph idx="1"/>
              </p:nvPr>
            </p:nvSpPr>
            <p:spPr/>
            <p:txBody>
              <a:bodyPr/>
              <a:lstStyle/>
              <a:p>
                <a:r>
                  <a:rPr lang="en-US" dirty="0"/>
                  <a:t>Any core sample is part of a cluster,  by definition</a:t>
                </a:r>
              </a:p>
              <a:p>
                <a:r>
                  <a:rPr lang="en-US" dirty="0"/>
                  <a:t>After labelling each point in the dataset, each group of connected points is a cluster</a:t>
                </a:r>
              </a:p>
              <a:p>
                <a:r>
                  <a:rPr lang="en-US" dirty="0"/>
                  <a:t>Any sample that is not a core sample and is at least </a:t>
                </a:r>
                <a14:m>
                  <m:oMath xmlns:m="http://schemas.openxmlformats.org/officeDocument/2006/math">
                    <m:r>
                      <a:rPr lang="en-US" i="1" dirty="0" smtClean="0">
                        <a:latin typeface="Cambria Math" panose="02040503050406030204" pitchFamily="18" charset="0"/>
                      </a:rPr>
                      <m:t>𝑒𝑝𝑠</m:t>
                    </m:r>
                  </m:oMath>
                </a14:m>
                <a:r>
                  <a:rPr lang="en-US" dirty="0"/>
                  <a:t> in distance from any core sample, is considered an </a:t>
                </a:r>
                <a:r>
                  <a:rPr lang="en-US" b="1" dirty="0">
                    <a:solidFill>
                      <a:schemeClr val="accent2"/>
                    </a:solidFill>
                  </a:rPr>
                  <a:t>outlier</a:t>
                </a:r>
              </a:p>
            </p:txBody>
          </p:sp>
        </mc:Choice>
        <mc:Fallback>
          <p:sp>
            <p:nvSpPr>
              <p:cNvPr id="3" name="Content Placeholder 2">
                <a:extLst>
                  <a:ext uri="{FF2B5EF4-FFF2-40B4-BE49-F238E27FC236}">
                    <a16:creationId xmlns:a16="http://schemas.microsoft.com/office/drawing/2014/main" id="{9F389FB9-2578-4ED4-A737-8ECFC2CFF066}"/>
                  </a:ext>
                </a:extLst>
              </p:cNvPr>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E4ED7F-424E-47AF-8083-06DFA42C6582}"/>
              </a:ext>
            </a:extLst>
          </p:cNvPr>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369026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5E2B-9960-4CDD-96FF-1DE84A9992DE}"/>
              </a:ext>
            </a:extLst>
          </p:cNvPr>
          <p:cNvSpPr>
            <a:spLocks noGrp="1"/>
          </p:cNvSpPr>
          <p:nvPr>
            <p:ph type="title"/>
          </p:nvPr>
        </p:nvSpPr>
        <p:spPr>
          <a:xfrm>
            <a:off x="685800" y="484632"/>
            <a:ext cx="7772400" cy="892105"/>
          </a:xfrm>
        </p:spPr>
        <p:txBody>
          <a:bodyPr/>
          <a:lstStyle/>
          <a:p>
            <a:r>
              <a:rPr lang="en-US" dirty="0"/>
              <a:t>Example</a:t>
            </a:r>
          </a:p>
        </p:txBody>
      </p:sp>
      <p:pic>
        <p:nvPicPr>
          <p:cNvPr id="6" name="Content Placeholder 5" descr="A screenshot of a cell phone&#10;&#10;Description automatically generated">
            <a:extLst>
              <a:ext uri="{FF2B5EF4-FFF2-40B4-BE49-F238E27FC236}">
                <a16:creationId xmlns:a16="http://schemas.microsoft.com/office/drawing/2014/main" id="{567642AF-2C55-4A37-9787-DDEBCAC565EC}"/>
              </a:ext>
            </a:extLst>
          </p:cNvPr>
          <p:cNvPicPr>
            <a:picLocks noGrp="1" noChangeAspect="1"/>
          </p:cNvPicPr>
          <p:nvPr>
            <p:ph idx="1"/>
          </p:nvPr>
        </p:nvPicPr>
        <p:blipFill>
          <a:blip r:embed="rId2"/>
          <a:stretch>
            <a:fillRect/>
          </a:stretch>
        </p:blipFill>
        <p:spPr>
          <a:xfrm>
            <a:off x="950105" y="1448655"/>
            <a:ext cx="7198090" cy="5352835"/>
          </a:xfrm>
        </p:spPr>
      </p:pic>
      <p:sp>
        <p:nvSpPr>
          <p:cNvPr id="4" name="Slide Number Placeholder 3">
            <a:extLst>
              <a:ext uri="{FF2B5EF4-FFF2-40B4-BE49-F238E27FC236}">
                <a16:creationId xmlns:a16="http://schemas.microsoft.com/office/drawing/2014/main" id="{304DBDB6-EE0C-4AE8-A04E-42E832E72F72}"/>
              </a:ext>
            </a:extLst>
          </p:cNvPr>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74171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F4E6-C2F3-4162-9A2F-A134CE377D5B}"/>
              </a:ext>
            </a:extLst>
          </p:cNvPr>
          <p:cNvSpPr>
            <a:spLocks noGrp="1"/>
          </p:cNvSpPr>
          <p:nvPr>
            <p:ph type="title"/>
          </p:nvPr>
        </p:nvSpPr>
        <p:spPr/>
        <p:txBody>
          <a:bodyPr/>
          <a:lstStyle/>
          <a:p>
            <a:r>
              <a:rPr lang="en-US" dirty="0"/>
              <a:t>Advantages of DBSCAN</a:t>
            </a:r>
            <a:br>
              <a:rPr lang="en-US" b="1" dirty="0"/>
            </a:br>
            <a:endParaRPr lang="en-US" dirty="0"/>
          </a:p>
        </p:txBody>
      </p:sp>
      <p:sp>
        <p:nvSpPr>
          <p:cNvPr id="3" name="Content Placeholder 2">
            <a:extLst>
              <a:ext uri="{FF2B5EF4-FFF2-40B4-BE49-F238E27FC236}">
                <a16:creationId xmlns:a16="http://schemas.microsoft.com/office/drawing/2014/main" id="{CE72F2B9-C28C-4C77-84CE-A8F4E5691D70}"/>
              </a:ext>
            </a:extLst>
          </p:cNvPr>
          <p:cNvSpPr>
            <a:spLocks noGrp="1"/>
          </p:cNvSpPr>
          <p:nvPr>
            <p:ph idx="1"/>
          </p:nvPr>
        </p:nvSpPr>
        <p:spPr/>
        <p:txBody>
          <a:bodyPr/>
          <a:lstStyle/>
          <a:p>
            <a:r>
              <a:rPr lang="en-US" dirty="0"/>
              <a:t>Unlike K-means, DBSCAN does not require number of clusters to be known before hand</a:t>
            </a:r>
          </a:p>
          <a:p>
            <a:r>
              <a:rPr lang="en-US" dirty="0"/>
              <a:t>DBSCAN can form arbitrarily shaped clusters as opposed to k-means which can only handle globular clusters</a:t>
            </a:r>
          </a:p>
          <a:p>
            <a:r>
              <a:rPr lang="en-US" dirty="0"/>
              <a:t>DBSCAN requires specifying only two parameters (R and N) and there are efficient ways to estimate good values of those parameters</a:t>
            </a:r>
          </a:p>
          <a:p>
            <a:r>
              <a:rPr lang="en-US" dirty="0"/>
              <a:t>DBSCAN is robust to noise</a:t>
            </a:r>
          </a:p>
          <a:p>
            <a:endParaRPr lang="en-US" dirty="0"/>
          </a:p>
        </p:txBody>
      </p:sp>
      <p:sp>
        <p:nvSpPr>
          <p:cNvPr id="4" name="Slide Number Placeholder 3">
            <a:extLst>
              <a:ext uri="{FF2B5EF4-FFF2-40B4-BE49-F238E27FC236}">
                <a16:creationId xmlns:a16="http://schemas.microsoft.com/office/drawing/2014/main" id="{8F5A69AD-A191-48F3-A85A-1C2C8118D53D}"/>
              </a:ext>
            </a:extLst>
          </p:cNvPr>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2605325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782</TotalTime>
  <Words>911</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Cambria Math</vt:lpstr>
      <vt:lpstr>Rockwell</vt:lpstr>
      <vt:lpstr>Rockwell Condensed</vt:lpstr>
      <vt:lpstr>Rockwell Extra Bold</vt:lpstr>
      <vt:lpstr>Wingdings</vt:lpstr>
      <vt:lpstr>Wood Type</vt:lpstr>
      <vt:lpstr>DBSCAN</vt:lpstr>
      <vt:lpstr>Popularity of DBSCAN </vt:lpstr>
      <vt:lpstr>General Idea</vt:lpstr>
      <vt:lpstr>Parameters</vt:lpstr>
      <vt:lpstr>Sample classification </vt:lpstr>
      <vt:lpstr>Core and Non-Core Samples</vt:lpstr>
      <vt:lpstr>Clustering</vt:lpstr>
      <vt:lpstr>Example</vt:lpstr>
      <vt:lpstr>Advantages of DBSCAN </vt:lpstr>
      <vt:lpstr>Parameter Selection</vt:lpstr>
      <vt:lpstr>Parameter Selection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Arnak Poghosyan</dc:creator>
  <cp:lastModifiedBy>Arnak Poghosyan</cp:lastModifiedBy>
  <cp:revision>16</cp:revision>
  <dcterms:created xsi:type="dcterms:W3CDTF">2019-12-05T20:24:01Z</dcterms:created>
  <dcterms:modified xsi:type="dcterms:W3CDTF">2019-12-06T17:09:17Z</dcterms:modified>
</cp:coreProperties>
</file>