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5"/>
  </p:notesMasterIdLst>
  <p:handoutMasterIdLst>
    <p:handoutMasterId r:id="rId26"/>
  </p:handoutMasterIdLst>
  <p:sldIdLst>
    <p:sldId id="339" r:id="rId2"/>
    <p:sldId id="366" r:id="rId3"/>
    <p:sldId id="367" r:id="rId4"/>
    <p:sldId id="368" r:id="rId5"/>
    <p:sldId id="369" r:id="rId6"/>
    <p:sldId id="370" r:id="rId7"/>
    <p:sldId id="371" r:id="rId8"/>
    <p:sldId id="372" r:id="rId9"/>
    <p:sldId id="379" r:id="rId10"/>
    <p:sldId id="381" r:id="rId11"/>
    <p:sldId id="382" r:id="rId12"/>
    <p:sldId id="383" r:id="rId13"/>
    <p:sldId id="384" r:id="rId14"/>
    <p:sldId id="373" r:id="rId15"/>
    <p:sldId id="374" r:id="rId16"/>
    <p:sldId id="375" r:id="rId17"/>
    <p:sldId id="376" r:id="rId18"/>
    <p:sldId id="377" r:id="rId19"/>
    <p:sldId id="378" r:id="rId20"/>
    <p:sldId id="363" r:id="rId21"/>
    <p:sldId id="365" r:id="rId22"/>
    <p:sldId id="364" r:id="rId23"/>
    <p:sldId id="38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4" d="100"/>
          <a:sy n="154" d="100"/>
        </p:scale>
        <p:origin x="200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5/9/2019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5/9/2019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6AD648-525C-4C6D-9303-6C2FC5C69E9A}" type="datetime1">
              <a:rPr lang="en-US" smtClean="0"/>
              <a:t>5/9/2019</a:t>
            </a:fld>
            <a:endParaRPr lang="en-US"/>
          </a:p>
        </p:txBody>
      </p:sp>
      <p:sp>
        <p:nvSpPr>
          <p:cNvPr id="5" name="Footer Placeholder 4"/>
          <p:cNvSpPr>
            <a:spLocks noGrp="1"/>
          </p:cNvSpPr>
          <p:nvPr>
            <p:ph type="ftr" sz="quarter" idx="11"/>
          </p:nvPr>
        </p:nvSpPr>
        <p:spPr>
          <a:xfrm>
            <a:off x="812805" y="6272785"/>
            <a:ext cx="4745736" cy="365125"/>
          </a:xfrm>
        </p:spPr>
        <p:txBody>
          <a:bodyPr/>
          <a:lstStyle/>
          <a:p>
            <a:r>
              <a:rPr lang="en-US"/>
              <a:t>AUA: Machine Learning: Unsupervised Learning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E4FFCA10-EE3F-AF4E-9EA4-E5CA2D91A1E4}" type="slidenum">
              <a:rPr lang="en-US" smtClean="0"/>
              <a:t>‹#›</a:t>
            </a:fld>
            <a:endParaRPr lang="en-US"/>
          </a:p>
        </p:txBody>
      </p:sp>
    </p:spTree>
    <p:extLst>
      <p:ext uri="{BB962C8B-B14F-4D97-AF65-F5344CB8AC3E}">
        <p14:creationId xmlns:p14="http://schemas.microsoft.com/office/powerpoint/2010/main" val="258325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A8C7D-DA28-45A2-8559-9D86BCA5EB27}" type="datetime1">
              <a:rPr lang="en-US" smtClean="0"/>
              <a:t>5/9/2019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27284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6B12B-4077-41E5-BD1D-ED441F6DA779}" type="datetime1">
              <a:rPr lang="en-US" smtClean="0"/>
              <a:t>5/9/2019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04642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812A1-A01D-42AB-9D10-3705A64D5129}" type="datetime1">
              <a:rPr lang="en-US" smtClean="0"/>
              <a:t>5/9/2019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30078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23E535A0-CA5F-41BB-B1E4-C3F28DB1C107}" type="datetime1">
              <a:rPr lang="en-US" smtClean="0"/>
              <a:t>5/9/2019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a:t>AUA: Machine Learning: Unsupervised Learning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E4FFCA10-EE3F-AF4E-9EA4-E5CA2D91A1E4}" type="slidenum">
              <a:rPr lang="en-US" smtClean="0"/>
              <a:t>‹#›</a:t>
            </a:fld>
            <a:endParaRPr lang="en-US"/>
          </a:p>
        </p:txBody>
      </p:sp>
    </p:spTree>
    <p:extLst>
      <p:ext uri="{BB962C8B-B14F-4D97-AF65-F5344CB8AC3E}">
        <p14:creationId xmlns:p14="http://schemas.microsoft.com/office/powerpoint/2010/main" val="88512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E8995B-B930-4FFB-84C1-8AE1DB7A5C67}" type="datetime1">
              <a:rPr lang="en-US" smtClean="0"/>
              <a:t>5/9/2019</a:t>
            </a:fld>
            <a:endParaRPr lang="en-US"/>
          </a:p>
        </p:txBody>
      </p:sp>
      <p:sp>
        <p:nvSpPr>
          <p:cNvPr id="6" name="Footer Placeholder 5"/>
          <p:cNvSpPr>
            <a:spLocks noGrp="1"/>
          </p:cNvSpPr>
          <p:nvPr>
            <p:ph type="ftr" sz="quarter" idx="11"/>
          </p:nvPr>
        </p:nvSpPr>
        <p:spPr/>
        <p:txBody>
          <a:bodyPr/>
          <a:lstStyle/>
          <a:p>
            <a:r>
              <a:rPr lang="en-US"/>
              <a:t>AUA: Machine Learning: Unsupervised Learning</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92184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153718-B13F-4F53-843B-730238B32DC5}" type="datetime1">
              <a:rPr lang="en-US" smtClean="0"/>
              <a:t>5/9/2019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23175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24A2B55-2A73-4EB7-BED9-C9CF8D64F391}" type="datetime1">
              <a:rPr lang="en-US" smtClean="0"/>
              <a:t>5/9/2019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US"/>
              <a:t>AUA: Machine Learning: Unsupervised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62749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AF15B-5F0A-4AC5-9BE2-5799216B38EF}" type="datetime1">
              <a:rPr lang="en-US" smtClean="0"/>
              <a:t>5/9/2019</a:t>
            </a:fld>
            <a:endParaRPr lang="en-US"/>
          </a:p>
        </p:txBody>
      </p:sp>
      <p:sp>
        <p:nvSpPr>
          <p:cNvPr id="3" name="Footer Placeholder 2"/>
          <p:cNvSpPr>
            <a:spLocks noGrp="1"/>
          </p:cNvSpPr>
          <p:nvPr>
            <p:ph type="ftr" sz="quarter" idx="11"/>
          </p:nvPr>
        </p:nvSpPr>
        <p:spPr/>
        <p:txBody>
          <a:bodyPr/>
          <a:lstStyle/>
          <a:p>
            <a:r>
              <a:rPr lang="en-US"/>
              <a:t>AUA: Machine Learning: Unsupervised Learning</a:t>
            </a:r>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67579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DF2A9F-F0CB-4FE8-BF9B-66F8172475E2}" type="datetime1">
              <a:rPr lang="en-US" smtClean="0"/>
              <a:t>5/9/2019</a:t>
            </a:fld>
            <a:endParaRPr lang="en-US"/>
          </a:p>
        </p:txBody>
      </p:sp>
      <p:sp>
        <p:nvSpPr>
          <p:cNvPr id="10" name="Footer Placeholder 9"/>
          <p:cNvSpPr>
            <a:spLocks noGrp="1"/>
          </p:cNvSpPr>
          <p:nvPr>
            <p:ph type="ftr" sz="quarter" idx="11"/>
          </p:nvPr>
        </p:nvSpPr>
        <p:spPr/>
        <p:txBody>
          <a:bodyPr/>
          <a:lstStyle/>
          <a:p>
            <a:r>
              <a:rPr lang="en-US"/>
              <a:t>AUA: Machine Learning: Unsupervised Learning</a:t>
            </a:r>
          </a:p>
        </p:txBody>
      </p:sp>
      <p:sp>
        <p:nvSpPr>
          <p:cNvPr id="11" name="Slide Number Placeholder 10"/>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28503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AF3D1498-7EB5-4592-BEA1-F91C56481EEB}" type="datetime1">
              <a:rPr lang="en-US" smtClean="0"/>
              <a:t>5/9/2019</a:t>
            </a:fld>
            <a:endParaRPr lang="en-US"/>
          </a:p>
        </p:txBody>
      </p:sp>
      <p:sp>
        <p:nvSpPr>
          <p:cNvPr id="10" name="Slide Number Placeholder 9"/>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406968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4BB078B-2169-44B8-BA17-EBA773AB39F9}" type="datetime1">
              <a:rPr lang="en-US" smtClean="0"/>
              <a:t>5/9/2019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a:t>AUA: Machine Learning: Unsupervised Learning</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E4FFCA10-EE3F-AF4E-9EA4-E5CA2D91A1E4}" type="slidenum">
              <a:rPr lang="en-US" smtClean="0"/>
              <a:t>‹#›</a:t>
            </a:fld>
            <a:endParaRPr lang="en-US"/>
          </a:p>
        </p:txBody>
      </p:sp>
    </p:spTree>
    <p:extLst>
      <p:ext uri="{BB962C8B-B14F-4D97-AF65-F5344CB8AC3E}">
        <p14:creationId xmlns:p14="http://schemas.microsoft.com/office/powerpoint/2010/main" val="14179524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Principal component analysis</a:t>
            </a:r>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63839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USArrests</a:t>
            </a:r>
            <a:r>
              <a:rPr lang="en-US" dirty="0"/>
              <a:t> data: A </a:t>
            </a:r>
            <a:r>
              <a:rPr lang="en-US" dirty="0" err="1"/>
              <a:t>biplot</a:t>
            </a:r>
            <a:endParaRPr lang="en-US" dirty="0"/>
          </a:p>
        </p:txBody>
      </p:sp>
      <p:sp>
        <p:nvSpPr>
          <p:cNvPr id="3" name="Content Placeholder 2"/>
          <p:cNvSpPr>
            <a:spLocks noGrp="1"/>
          </p:cNvSpPr>
          <p:nvPr>
            <p:ph idx="1"/>
          </p:nvPr>
        </p:nvSpPr>
        <p:spPr/>
        <p:txBody>
          <a:bodyPr>
            <a:normAutofit/>
          </a:bodyPr>
          <a:lstStyle/>
          <a:p>
            <a:r>
              <a:rPr lang="en-US" dirty="0"/>
              <a:t>This figure is known as a </a:t>
            </a:r>
            <a:r>
              <a:rPr lang="en-US" dirty="0" err="1"/>
              <a:t>biplot</a:t>
            </a:r>
            <a:r>
              <a:rPr lang="en-US" dirty="0"/>
              <a:t>, because it displays both the principal component scores and the principal component loadings.</a:t>
            </a:r>
          </a:p>
          <a:p>
            <a:r>
              <a:rPr lang="en-US" dirty="0"/>
              <a:t>The first two principal components for the </a:t>
            </a:r>
            <a:r>
              <a:rPr lang="en-US" dirty="0" err="1"/>
              <a:t>USArrests</a:t>
            </a:r>
            <a:r>
              <a:rPr lang="en-US" dirty="0"/>
              <a:t> data</a:t>
            </a:r>
          </a:p>
          <a:p>
            <a:r>
              <a:rPr lang="en-US" dirty="0"/>
              <a:t>The blue state names represent the scores for the first two principal components</a:t>
            </a:r>
          </a:p>
          <a:p>
            <a:r>
              <a:rPr lang="en-US" dirty="0"/>
              <a:t>The orange arrows indicate the first two principal component loading vectors (with axes on the top and right)</a:t>
            </a:r>
          </a:p>
          <a:p>
            <a:r>
              <a:rPr lang="en-US" dirty="0"/>
              <a:t>For example, the loading for Rape on the first component is 0.54, and its loading on the second principal component 0.17. The word Rape is centered at the point (0.54, 0.17)</a:t>
            </a:r>
          </a:p>
        </p:txBody>
      </p:sp>
      <p:sp>
        <p:nvSpPr>
          <p:cNvPr id="4" name="Slide Number Placeholder 3"/>
          <p:cNvSpPr>
            <a:spLocks noGrp="1"/>
          </p:cNvSpPr>
          <p:nvPr>
            <p:ph type="sldNum" sz="quarter" idx="12"/>
          </p:nvPr>
        </p:nvSpPr>
        <p:spPr/>
        <p:txBody>
          <a:bodyPr/>
          <a:lstStyle/>
          <a:p>
            <a:fld id="{E4FFCA10-EE3F-AF4E-9EA4-E5CA2D91A1E4}" type="slidenum">
              <a:rPr lang="en-US" smtClean="0"/>
              <a:t>10</a:t>
            </a:fld>
            <a:endParaRPr lang="en-US"/>
          </a:p>
        </p:txBody>
      </p:sp>
    </p:spTree>
    <p:extLst>
      <p:ext uri="{BB962C8B-B14F-4D97-AF65-F5344CB8AC3E}">
        <p14:creationId xmlns:p14="http://schemas.microsoft.com/office/powerpoint/2010/main" val="298476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USArrests</a:t>
            </a:r>
            <a:r>
              <a:rPr lang="en-US" dirty="0"/>
              <a:t> data: A </a:t>
            </a:r>
            <a:r>
              <a:rPr lang="en-US" dirty="0" err="1"/>
              <a:t>biplot</a:t>
            </a:r>
            <a:endParaRPr lang="en-US" dirty="0"/>
          </a:p>
        </p:txBody>
      </p:sp>
      <p:sp>
        <p:nvSpPr>
          <p:cNvPr id="3" name="Content Placeholder 2"/>
          <p:cNvSpPr>
            <a:spLocks noGrp="1"/>
          </p:cNvSpPr>
          <p:nvPr>
            <p:ph idx="1"/>
          </p:nvPr>
        </p:nvSpPr>
        <p:spPr/>
        <p:txBody>
          <a:bodyPr/>
          <a:lstStyle/>
          <a:p>
            <a:r>
              <a:rPr lang="en-US" dirty="0"/>
              <a:t>The first loading vector places approximately equal weight on Assault, Murder, and Rape, with much less weight on </a:t>
            </a:r>
            <a:r>
              <a:rPr lang="en-US" dirty="0" err="1"/>
              <a:t>UrbanPop</a:t>
            </a:r>
            <a:r>
              <a:rPr lang="en-US" dirty="0"/>
              <a:t> </a:t>
            </a:r>
          </a:p>
          <a:p>
            <a:r>
              <a:rPr lang="en-US" dirty="0"/>
              <a:t>Hence this component roughly corresponds to a measure of overall rates of serious crimes</a:t>
            </a:r>
          </a:p>
          <a:p>
            <a:r>
              <a:rPr lang="en-US" dirty="0"/>
              <a:t>The second loading vector places most of its weight on </a:t>
            </a:r>
            <a:r>
              <a:rPr lang="en-US" dirty="0" err="1"/>
              <a:t>UrbanPop</a:t>
            </a:r>
            <a:r>
              <a:rPr lang="en-US" dirty="0"/>
              <a:t> and much less weight on the other three features </a:t>
            </a:r>
          </a:p>
          <a:p>
            <a:r>
              <a:rPr lang="en-US" dirty="0"/>
              <a:t>Hence, this component roughly corresponds to the level of urbanization of the state</a:t>
            </a:r>
          </a:p>
        </p:txBody>
      </p:sp>
      <p:sp>
        <p:nvSpPr>
          <p:cNvPr id="4" name="Slide Number Placeholder 3"/>
          <p:cNvSpPr>
            <a:spLocks noGrp="1"/>
          </p:cNvSpPr>
          <p:nvPr>
            <p:ph type="sldNum" sz="quarter" idx="12"/>
          </p:nvPr>
        </p:nvSpPr>
        <p:spPr/>
        <p:txBody>
          <a:bodyPr/>
          <a:lstStyle/>
          <a:p>
            <a:fld id="{E4FFCA10-EE3F-AF4E-9EA4-E5CA2D91A1E4}" type="slidenum">
              <a:rPr lang="en-US" smtClean="0"/>
              <a:t>11</a:t>
            </a:fld>
            <a:endParaRPr lang="en-US"/>
          </a:p>
        </p:txBody>
      </p:sp>
    </p:spTree>
    <p:extLst>
      <p:ext uri="{BB962C8B-B14F-4D97-AF65-F5344CB8AC3E}">
        <p14:creationId xmlns:p14="http://schemas.microsoft.com/office/powerpoint/2010/main" val="120261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USArrests</a:t>
            </a:r>
            <a:r>
              <a:rPr lang="en-US" dirty="0"/>
              <a:t> data: A </a:t>
            </a:r>
            <a:r>
              <a:rPr lang="en-US" dirty="0" err="1"/>
              <a:t>biplot</a:t>
            </a:r>
            <a:endParaRPr lang="en-US" dirty="0"/>
          </a:p>
        </p:txBody>
      </p:sp>
      <p:sp>
        <p:nvSpPr>
          <p:cNvPr id="3" name="Content Placeholder 2"/>
          <p:cNvSpPr>
            <a:spLocks noGrp="1"/>
          </p:cNvSpPr>
          <p:nvPr>
            <p:ph idx="1"/>
          </p:nvPr>
        </p:nvSpPr>
        <p:spPr/>
        <p:txBody>
          <a:bodyPr/>
          <a:lstStyle/>
          <a:p>
            <a:r>
              <a:rPr lang="en-US" dirty="0"/>
              <a:t>Overall, we see that the crime-related variables (Murder, Assault, and Rape) are located close to each other, and that the </a:t>
            </a:r>
            <a:r>
              <a:rPr lang="en-US" dirty="0" err="1"/>
              <a:t>UrbanPop</a:t>
            </a:r>
            <a:r>
              <a:rPr lang="en-US" dirty="0"/>
              <a:t> variable is far from the other three. </a:t>
            </a:r>
          </a:p>
          <a:p>
            <a:r>
              <a:rPr lang="en-US" dirty="0"/>
              <a:t>This indicates that the crime-related variables are correlated with each other—states with high murder rates tend to have high assault and rape rates—and that the </a:t>
            </a:r>
            <a:r>
              <a:rPr lang="en-US" dirty="0" err="1"/>
              <a:t>UrbanPop</a:t>
            </a:r>
            <a:r>
              <a:rPr lang="en-US" dirty="0"/>
              <a:t> variable is less correlated with the other three.</a:t>
            </a:r>
          </a:p>
        </p:txBody>
      </p:sp>
      <p:sp>
        <p:nvSpPr>
          <p:cNvPr id="4" name="Slide Number Placeholder 3"/>
          <p:cNvSpPr>
            <a:spLocks noGrp="1"/>
          </p:cNvSpPr>
          <p:nvPr>
            <p:ph type="sldNum" sz="quarter" idx="12"/>
          </p:nvPr>
        </p:nvSpPr>
        <p:spPr/>
        <p:txBody>
          <a:bodyPr/>
          <a:lstStyle/>
          <a:p>
            <a:fld id="{E4FFCA10-EE3F-AF4E-9EA4-E5CA2D91A1E4}" type="slidenum">
              <a:rPr lang="en-US" smtClean="0"/>
              <a:t>12</a:t>
            </a:fld>
            <a:endParaRPr lang="en-US"/>
          </a:p>
        </p:txBody>
      </p:sp>
    </p:spTree>
    <p:extLst>
      <p:ext uri="{BB962C8B-B14F-4D97-AF65-F5344CB8AC3E}">
        <p14:creationId xmlns:p14="http://schemas.microsoft.com/office/powerpoint/2010/main" val="168727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USArrests</a:t>
            </a:r>
            <a:r>
              <a:rPr lang="en-US" dirty="0"/>
              <a:t> data: A </a:t>
            </a:r>
            <a:r>
              <a:rPr lang="en-US" dirty="0" err="1"/>
              <a:t>biplot</a:t>
            </a:r>
            <a:endParaRPr lang="en-US" dirty="0"/>
          </a:p>
        </p:txBody>
      </p:sp>
      <p:sp>
        <p:nvSpPr>
          <p:cNvPr id="3" name="Content Placeholder 2"/>
          <p:cNvSpPr>
            <a:spLocks noGrp="1"/>
          </p:cNvSpPr>
          <p:nvPr>
            <p:ph idx="1"/>
          </p:nvPr>
        </p:nvSpPr>
        <p:spPr/>
        <p:txBody>
          <a:bodyPr>
            <a:normAutofit/>
          </a:bodyPr>
          <a:lstStyle/>
          <a:p>
            <a:r>
              <a:rPr lang="en-US" dirty="0"/>
              <a:t>The states with large positive scores on the first component, such as California, Nevada and Florida, have high crime rates</a:t>
            </a:r>
          </a:p>
          <a:p>
            <a:r>
              <a:rPr lang="en-US" dirty="0"/>
              <a:t>The state like North Dakota, with negative scores on the first component, have low crime rates. </a:t>
            </a:r>
          </a:p>
          <a:p>
            <a:r>
              <a:rPr lang="en-US" dirty="0"/>
              <a:t>California also has a high score on the second component, indicating a high level of urbanization, while the opposite is true for states like Mississippi. </a:t>
            </a:r>
          </a:p>
          <a:p>
            <a:r>
              <a:rPr lang="en-US" dirty="0"/>
              <a:t>States close to zero on both components, such as Indiana, have approximately average levels of both crime and urbanization.</a:t>
            </a:r>
          </a:p>
        </p:txBody>
      </p:sp>
      <p:sp>
        <p:nvSpPr>
          <p:cNvPr id="4" name="Slide Number Placeholder 3"/>
          <p:cNvSpPr>
            <a:spLocks noGrp="1"/>
          </p:cNvSpPr>
          <p:nvPr>
            <p:ph type="sldNum" sz="quarter" idx="12"/>
          </p:nvPr>
        </p:nvSpPr>
        <p:spPr/>
        <p:txBody>
          <a:bodyPr/>
          <a:lstStyle/>
          <a:p>
            <a:fld id="{E4FFCA10-EE3F-AF4E-9EA4-E5CA2D91A1E4}" type="slidenum">
              <a:rPr lang="en-US" smtClean="0"/>
              <a:t>13</a:t>
            </a:fld>
            <a:endParaRPr lang="en-US"/>
          </a:p>
        </p:txBody>
      </p:sp>
    </p:spTree>
    <p:extLst>
      <p:ext uri="{BB962C8B-B14F-4D97-AF65-F5344CB8AC3E}">
        <p14:creationId xmlns:p14="http://schemas.microsoft.com/office/powerpoint/2010/main" val="232791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Proportion of variance explained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Total variance of the original space</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m:t>
                                  </m:r>
                                </m:sub>
                              </m:sSub>
                            </m:e>
                          </m:d>
                        </m:e>
                      </m:nary>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up>
                                  <m:r>
                                    <a:rPr lang="en-US" b="0" i="1" smtClean="0">
                                      <a:latin typeface="Cambria Math" panose="02040503050406030204" pitchFamily="18" charset="0"/>
                                    </a:rPr>
                                    <m:t>2</m:t>
                                  </m:r>
                                </m:sup>
                              </m:sSubSup>
                            </m:e>
                          </m:nary>
                        </m:e>
                      </m:nary>
                      <m:r>
                        <a:rPr lang="en-US" b="0" i="1" smtClean="0">
                          <a:latin typeface="Cambria Math" panose="02040503050406030204" pitchFamily="18" charset="0"/>
                        </a:rPr>
                        <m:t> </m:t>
                      </m:r>
                    </m:oMath>
                  </m:oMathPara>
                </a14:m>
                <a:endParaRPr lang="en-US" dirty="0"/>
              </a:p>
              <a:p>
                <a:r>
                  <a:rPr lang="en-US" dirty="0"/>
                  <a:t>The variance explained by the </a:t>
                </a:r>
                <a14:m>
                  <m:oMath xmlns:m="http://schemas.openxmlformats.org/officeDocument/2006/math">
                    <m:r>
                      <a:rPr lang="en-US" i="1" dirty="0" smtClean="0">
                        <a:latin typeface="Cambria Math" panose="02040503050406030204" pitchFamily="18" charset="0"/>
                      </a:rPr>
                      <m:t>𝑚</m:t>
                    </m:r>
                  </m:oMath>
                </a14:m>
                <a:r>
                  <a:rPr lang="en-US" dirty="0"/>
                  <a:t>-</a:t>
                </a:r>
                <a:r>
                  <a:rPr lang="en-US" dirty="0" err="1"/>
                  <a:t>th</a:t>
                </a:r>
                <a:r>
                  <a:rPr lang="en-US" dirty="0"/>
                  <a:t> principal component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𝑖𝑚</m:t>
                              </m:r>
                            </m:sub>
                            <m:sup>
                              <m:r>
                                <a:rPr lang="en-US" b="0" i="1" smtClean="0">
                                  <a:latin typeface="Cambria Math" panose="02040503050406030204" pitchFamily="18" charset="0"/>
                                </a:rPr>
                                <m:t>2</m:t>
                              </m:r>
                            </m:sup>
                          </m:sSubSup>
                        </m:e>
                      </m:nary>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𝑗𝑚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e>
                                  </m:nary>
                                </m:e>
                              </m:d>
                            </m:e>
                            <m:sup>
                              <m:r>
                                <a:rPr lang="en-US" b="0" i="1" smtClean="0">
                                  <a:latin typeface="Cambria Math" panose="02040503050406030204" pitchFamily="18" charset="0"/>
                                </a:rPr>
                                <m:t>2</m:t>
                              </m:r>
                            </m:sup>
                          </m:sSup>
                        </m:e>
                      </m:nary>
                    </m:oMath>
                  </m:oMathPara>
                </a14:m>
                <a:endParaRPr lang="en-US" dirty="0"/>
              </a:p>
              <a:p>
                <a:r>
                  <a:rPr lang="en-US" dirty="0"/>
                  <a:t>PVE of the </a:t>
                </a:r>
                <a14:m>
                  <m:oMath xmlns:m="http://schemas.openxmlformats.org/officeDocument/2006/math">
                    <m:r>
                      <a:rPr lang="en-US" i="1" dirty="0">
                        <a:latin typeface="Cambria Math" panose="02040503050406030204" pitchFamily="18" charset="0"/>
                      </a:rPr>
                      <m:t>𝑚</m:t>
                    </m:r>
                  </m:oMath>
                </a14:m>
                <a:r>
                  <a:rPr lang="en-US" dirty="0"/>
                  <a:t>-</a:t>
                </a:r>
                <a:r>
                  <a:rPr lang="en-US" dirty="0" err="1"/>
                  <a:t>th</a:t>
                </a:r>
                <a:r>
                  <a:rPr lang="en-US" dirty="0"/>
                  <a:t>  component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𝑗𝑚</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e>
                                      </m:nary>
                                    </m:e>
                                  </m:d>
                                </m:e>
                                <m:sup>
                                  <m:r>
                                    <a:rPr lang="en-US" i="1">
                                      <a:latin typeface="Cambria Math" panose="02040503050406030204" pitchFamily="18" charset="0"/>
                                    </a:rPr>
                                    <m:t>2</m:t>
                                  </m:r>
                                </m:sup>
                              </m:sSup>
                            </m:e>
                          </m:nary>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𝑖𝑗</m:t>
                                      </m:r>
                                    </m:sub>
                                    <m:sup>
                                      <m:r>
                                        <a:rPr lang="en-US" i="1">
                                          <a:latin typeface="Cambria Math" panose="02040503050406030204" pitchFamily="18" charset="0"/>
                                        </a:rPr>
                                        <m:t>2</m:t>
                                      </m:r>
                                    </m:sup>
                                  </m:sSubSup>
                                </m:e>
                              </m:nary>
                            </m:e>
                          </m:nary>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15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14</a:t>
            </a:fld>
            <a:endParaRPr lang="en-US"/>
          </a:p>
        </p:txBody>
      </p:sp>
    </p:spTree>
    <p:extLst>
      <p:ext uri="{BB962C8B-B14F-4D97-AF65-F5344CB8AC3E}">
        <p14:creationId xmlns:p14="http://schemas.microsoft.com/office/powerpoint/2010/main" val="143624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Singular value decomposition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pt-BR" dirty="0"/>
                  <a:t>Formally, the singular value decomposition (SVD) of an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oMath>
                </a14:m>
                <a:r>
                  <a:rPr lang="pt-BR" dirty="0"/>
                  <a:t> matrix </a:t>
                </a:r>
                <a14:m>
                  <m:oMath xmlns:m="http://schemas.openxmlformats.org/officeDocument/2006/math">
                    <m:r>
                      <m:rPr>
                        <m:sty m:val="p"/>
                      </m:rPr>
                      <a:rPr lang="en-US">
                        <a:latin typeface="Cambria Math" panose="02040503050406030204" pitchFamily="18" charset="0"/>
                      </a:rPr>
                      <m:t>X</m:t>
                    </m:r>
                  </m:oMath>
                </a14:m>
                <a:r>
                  <a:rPr lang="pt-BR" dirty="0"/>
                  <a:t> is a factorization of the form </a:t>
                </a:r>
              </a:p>
              <a:p>
                <a:pPr marL="0" indent="0" algn="ctr">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𝑋</m:t>
                      </m:r>
                      <m:r>
                        <a:rPr lang="pt-BR" i="1" dirty="0">
                          <a:latin typeface="Cambria Math" panose="02040503050406030204" pitchFamily="18" charset="0"/>
                        </a:rPr>
                        <m:t> = </m:t>
                      </m:r>
                      <m:r>
                        <a:rPr lang="pt-BR" i="1" dirty="0">
                          <a:latin typeface="Cambria Math" panose="02040503050406030204" pitchFamily="18" charset="0"/>
                        </a:rPr>
                        <m:t>𝑈</m:t>
                      </m:r>
                      <m:r>
                        <m:rPr>
                          <m:sty m:val="p"/>
                        </m:rPr>
                        <a:rPr lang="pt-BR" dirty="0">
                          <a:latin typeface="Cambria Math" panose="02040503050406030204" pitchFamily="18" charset="0"/>
                        </a:rPr>
                        <m:t>Σ</m:t>
                      </m:r>
                      <m:sSup>
                        <m:sSupPr>
                          <m:ctrlPr>
                            <a:rPr lang="en-US" i="1" dirty="0">
                              <a:latin typeface="Cambria Math" panose="02040503050406030204" pitchFamily="18" charset="0"/>
                            </a:rPr>
                          </m:ctrlPr>
                        </m:sSupPr>
                        <m:e>
                          <m:r>
                            <a:rPr lang="pt-BR" i="1" dirty="0">
                              <a:latin typeface="Cambria Math" panose="02040503050406030204" pitchFamily="18" charset="0"/>
                            </a:rPr>
                            <m:t>𝑉</m:t>
                          </m:r>
                        </m:e>
                        <m:sup>
                          <m:r>
                            <a:rPr lang="en-US" i="1" dirty="0">
                              <a:latin typeface="Cambria Math" panose="02040503050406030204" pitchFamily="18" charset="0"/>
                            </a:rPr>
                            <m:t>𝑇</m:t>
                          </m:r>
                        </m:sup>
                      </m:sSup>
                    </m:oMath>
                  </m:oMathPara>
                </a14:m>
                <a:endParaRPr lang="en-US" i="1" dirty="0">
                  <a:latin typeface="Cambria Math" panose="02040503050406030204" pitchFamily="18" charset="0"/>
                </a:endParaRPr>
              </a:p>
              <a:p>
                <a14:m>
                  <m:oMath xmlns:m="http://schemas.openxmlformats.org/officeDocument/2006/math">
                    <m:r>
                      <a:rPr lang="pt-BR" sz="2000" i="1" dirty="0">
                        <a:latin typeface="Cambria Math" panose="02040503050406030204" pitchFamily="18" charset="0"/>
                      </a:rPr>
                      <m:t>𝑈</m:t>
                    </m:r>
                  </m:oMath>
                </a14:m>
                <a:r>
                  <a:rPr lang="pt-BR" sz="2000" dirty="0"/>
                  <a:t> is an </a:t>
                </a:r>
                <a14:m>
                  <m:oMath xmlns:m="http://schemas.openxmlformats.org/officeDocument/2006/math">
                    <m:r>
                      <a:rPr lang="en-US" sz="2000" i="1" dirty="0">
                        <a:latin typeface="Cambria Math" panose="02040503050406030204" pitchFamily="18" charset="0"/>
                      </a:rPr>
                      <m:t>𝑛</m:t>
                    </m:r>
                    <m:r>
                      <a:rPr lang="pt-BR" sz="2000" i="1" dirty="0">
                        <a:latin typeface="Cambria Math" panose="02040503050406030204" pitchFamily="18" charset="0"/>
                      </a:rPr>
                      <m:t>×</m:t>
                    </m:r>
                    <m:r>
                      <a:rPr lang="en-US" sz="2000" i="1" dirty="0">
                        <a:latin typeface="Cambria Math" panose="02040503050406030204" pitchFamily="18" charset="0"/>
                      </a:rPr>
                      <m:t>𝑛</m:t>
                    </m:r>
                    <m:r>
                      <a:rPr lang="en-US" sz="2000" i="1" dirty="0">
                        <a:latin typeface="Cambria Math" panose="02040503050406030204" pitchFamily="18" charset="0"/>
                      </a:rPr>
                      <m:t> </m:t>
                    </m:r>
                  </m:oMath>
                </a14:m>
                <a:r>
                  <a:rPr lang="pt-BR" sz="2000" dirty="0"/>
                  <a:t>unitary matrix, </a:t>
                </a:r>
              </a:p>
              <a:p>
                <a14:m>
                  <m:oMath xmlns:m="http://schemas.openxmlformats.org/officeDocument/2006/math">
                    <m:r>
                      <m:rPr>
                        <m:sty m:val="p"/>
                      </m:rPr>
                      <a:rPr lang="en-US" sz="2000">
                        <a:latin typeface="Cambria Math" panose="02040503050406030204" pitchFamily="18" charset="0"/>
                      </a:rPr>
                      <m:t>Σ</m:t>
                    </m:r>
                  </m:oMath>
                </a14:m>
                <a:r>
                  <a:rPr lang="pt-BR" sz="2000" dirty="0"/>
                  <a:t> is a  </a:t>
                </a:r>
                <a14:m>
                  <m:oMath xmlns:m="http://schemas.openxmlformats.org/officeDocument/2006/math">
                    <m:r>
                      <a:rPr lang="en-US" sz="2000" i="1" dirty="0">
                        <a:latin typeface="Cambria Math" panose="02040503050406030204" pitchFamily="18" charset="0"/>
                      </a:rPr>
                      <m:t>𝑛</m:t>
                    </m:r>
                    <m:r>
                      <a:rPr lang="pt-BR" sz="2000" i="1" dirty="0">
                        <a:latin typeface="Cambria Math" panose="02040503050406030204" pitchFamily="18" charset="0"/>
                      </a:rPr>
                      <m:t>×</m:t>
                    </m:r>
                    <m:r>
                      <a:rPr lang="en-US" sz="2000" i="1" dirty="0">
                        <a:latin typeface="Cambria Math" panose="02040503050406030204" pitchFamily="18" charset="0"/>
                      </a:rPr>
                      <m:t>𝑝</m:t>
                    </m:r>
                  </m:oMath>
                </a14:m>
                <a:r>
                  <a:rPr lang="pt-BR" sz="2000" dirty="0"/>
                  <a:t> rectangular diagonal matrix with non-negative real numbers on the diagonal,</a:t>
                </a:r>
              </a:p>
              <a:p>
                <a:r>
                  <a:rPr lang="pt-BR" sz="2000" dirty="0"/>
                  <a:t> </a:t>
                </a:r>
                <a14:m>
                  <m:oMath xmlns:m="http://schemas.openxmlformats.org/officeDocument/2006/math">
                    <m:r>
                      <a:rPr lang="pt-BR" sz="2000" i="1" dirty="0">
                        <a:latin typeface="Cambria Math" panose="02040503050406030204" pitchFamily="18" charset="0"/>
                      </a:rPr>
                      <m:t>𝑉</m:t>
                    </m:r>
                  </m:oMath>
                </a14:m>
                <a:r>
                  <a:rPr lang="pt-BR" sz="2000" dirty="0"/>
                  <a:t> is an </a:t>
                </a:r>
                <a14:m>
                  <m:oMath xmlns:m="http://schemas.openxmlformats.org/officeDocument/2006/math">
                    <m:r>
                      <a:rPr lang="en-US" sz="2000" i="1" dirty="0">
                        <a:latin typeface="Cambria Math" panose="02040503050406030204" pitchFamily="18" charset="0"/>
                      </a:rPr>
                      <m:t>𝑝</m:t>
                    </m:r>
                    <m:r>
                      <a:rPr lang="pt-BR" sz="2000" i="1" dirty="0">
                        <a:latin typeface="Cambria Math" panose="02040503050406030204" pitchFamily="18" charset="0"/>
                      </a:rPr>
                      <m:t>×</m:t>
                    </m:r>
                    <m:r>
                      <a:rPr lang="en-US" sz="2000" i="1" dirty="0">
                        <a:latin typeface="Cambria Math" panose="02040503050406030204" pitchFamily="18" charset="0"/>
                      </a:rPr>
                      <m:t>𝑝</m:t>
                    </m:r>
                  </m:oMath>
                </a14:m>
                <a:r>
                  <a:rPr lang="pt-BR" sz="2000" dirty="0"/>
                  <a:t> unitary matrix.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1504" r="-1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15</a:t>
            </a:fld>
            <a:endParaRPr lang="en-US"/>
          </a:p>
        </p:txBody>
      </p:sp>
    </p:spTree>
    <p:extLst>
      <p:ext uri="{BB962C8B-B14F-4D97-AF65-F5344CB8AC3E}">
        <p14:creationId xmlns:p14="http://schemas.microsoft.com/office/powerpoint/2010/main" val="1679806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a:r>
                  <a:rPr lang="pt-BR" dirty="0"/>
                  <a:t>The diagonal entries </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𝜎</m:t>
                        </m:r>
                      </m:e>
                      <m:sub>
                        <m:r>
                          <a:rPr lang="pt-BR" i="1" dirty="0">
                            <a:latin typeface="Cambria Math" panose="02040503050406030204" pitchFamily="18" charset="0"/>
                          </a:rPr>
                          <m:t>𝑖</m:t>
                        </m:r>
                      </m:sub>
                    </m:sSub>
                  </m:oMath>
                </a14:m>
                <a:r>
                  <a:rPr lang="pt-BR" dirty="0"/>
                  <a:t> are known as the singular values of </a:t>
                </a:r>
                <a14:m>
                  <m:oMath xmlns:m="http://schemas.openxmlformats.org/officeDocument/2006/math">
                    <m:r>
                      <m:rPr>
                        <m:sty m:val="p"/>
                      </m:rPr>
                      <a:rPr lang="en-US">
                        <a:latin typeface="Cambria Math" panose="02040503050406030204" pitchFamily="18" charset="0"/>
                      </a:rPr>
                      <m:t>X</m:t>
                    </m:r>
                  </m:oMath>
                </a14:m>
                <a:r>
                  <a:rPr lang="pt-BR" dirty="0"/>
                  <a:t>. Non-zero singular values </a:t>
                </a:r>
                <a:r>
                  <a:rPr lang="en-US" dirty="0"/>
                  <a:t>are the square roots of the non-zero eigenvalues of both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𝑋</m:t>
                        </m:r>
                      </m:e>
                      <m:sup>
                        <m:r>
                          <a:rPr lang="en-US" i="1" dirty="0">
                            <a:latin typeface="Cambria Math" panose="02040503050406030204" pitchFamily="18" charset="0"/>
                          </a:rPr>
                          <m:t>𝑇</m:t>
                        </m:r>
                      </m:sup>
                    </m:sSup>
                    <m:r>
                      <a:rPr lang="en-US" i="1" dirty="0">
                        <a:latin typeface="Cambria Math" panose="02040503050406030204" pitchFamily="18" charset="0"/>
                      </a:rPr>
                      <m:t>𝑋</m:t>
                    </m:r>
                  </m:oMath>
                </a14:m>
                <a:endParaRPr lang="pt-BR" dirty="0"/>
              </a:p>
              <a:p>
                <a:pPr algn="just"/>
                <a:r>
                  <a:rPr lang="pt-BR" dirty="0"/>
                  <a:t>The columns of </a:t>
                </a:r>
                <a14:m>
                  <m:oMath xmlns:m="http://schemas.openxmlformats.org/officeDocument/2006/math">
                    <m:r>
                      <a:rPr lang="en-US" i="1" dirty="0">
                        <a:latin typeface="Cambria Math" panose="02040503050406030204" pitchFamily="18" charset="0"/>
                      </a:rPr>
                      <m:t>𝑈</m:t>
                    </m:r>
                  </m:oMath>
                </a14:m>
                <a:r>
                  <a:rPr lang="pt-BR" dirty="0"/>
                  <a:t> and the columns of </a:t>
                </a:r>
                <a14:m>
                  <m:oMath xmlns:m="http://schemas.openxmlformats.org/officeDocument/2006/math">
                    <m:r>
                      <a:rPr lang="en-US" i="1" dirty="0">
                        <a:latin typeface="Cambria Math" panose="02040503050406030204" pitchFamily="18" charset="0"/>
                      </a:rPr>
                      <m:t>𝑉</m:t>
                    </m:r>
                  </m:oMath>
                </a14:m>
                <a:r>
                  <a:rPr lang="pt-BR" dirty="0"/>
                  <a:t> are called the left-singular vectors and right-singular vectors of </a:t>
                </a:r>
                <a14:m>
                  <m:oMath xmlns:m="http://schemas.openxmlformats.org/officeDocument/2006/math">
                    <m:r>
                      <a:rPr lang="en-US" i="1" dirty="0">
                        <a:latin typeface="Cambria Math" panose="02040503050406030204" pitchFamily="18" charset="0"/>
                      </a:rPr>
                      <m:t>𝑀</m:t>
                    </m:r>
                  </m:oMath>
                </a14:m>
                <a:r>
                  <a:rPr lang="pt-BR" dirty="0"/>
                  <a:t>, respectively. </a:t>
                </a:r>
                <a:r>
                  <a:rPr lang="en-US" dirty="0"/>
                  <a:t>The right-singular vectors of </a:t>
                </a:r>
                <a14:m>
                  <m:oMath xmlns:m="http://schemas.openxmlformats.org/officeDocument/2006/math">
                    <m:r>
                      <a:rPr lang="en-US" i="1" dirty="0">
                        <a:latin typeface="Cambria Math" panose="02040503050406030204" pitchFamily="18" charset="0"/>
                      </a:rPr>
                      <m:t>𝑋</m:t>
                    </m:r>
                  </m:oMath>
                </a14:m>
                <a:r>
                  <a:rPr lang="en-US" dirty="0"/>
                  <a:t> are a set of orthonormal eigenvectors of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𝑋</m:t>
                        </m:r>
                      </m:e>
                      <m:sup>
                        <m:r>
                          <a:rPr lang="en-US" i="1" dirty="0">
                            <a:latin typeface="Cambria Math" panose="02040503050406030204" pitchFamily="18" charset="0"/>
                          </a:rPr>
                          <m:t>𝑇</m:t>
                        </m:r>
                      </m:sup>
                    </m:sSup>
                    <m:r>
                      <a:rPr lang="en-US" i="1" dirty="0">
                        <a:latin typeface="Cambria Math" panose="02040503050406030204" pitchFamily="18" charset="0"/>
                      </a:rPr>
                      <m:t>𝑋</m:t>
                    </m:r>
                  </m:oMath>
                </a14:m>
                <a:endParaRPr lang="en-US" dirty="0"/>
              </a:p>
              <a:p>
                <a:pPr algn="just"/>
                <a:r>
                  <a:rPr lang="en-US" dirty="0"/>
                  <a:t>The principal component directions</a:t>
                </a:r>
              </a:p>
              <a:p>
                <a:pPr marL="0" indent="0" algn="just">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m:t>
                          </m:r>
                        </m:sub>
                      </m:sSub>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11</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𝑝</m:t>
                              </m:r>
                              <m:r>
                                <a:rPr lang="en-US" i="1" dirty="0">
                                  <a:latin typeface="Cambria Math" panose="02040503050406030204" pitchFamily="18" charset="0"/>
                                </a:rPr>
                                <m:t>1</m:t>
                              </m:r>
                            </m:sub>
                          </m:sSub>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2</m:t>
                          </m:r>
                        </m:sub>
                      </m:sSub>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𝑝</m:t>
                              </m:r>
                              <m:r>
                                <a:rPr lang="en-US" i="1" dirty="0">
                                  <a:latin typeface="Cambria Math" panose="02040503050406030204" pitchFamily="18" charset="0"/>
                                </a:rPr>
                                <m:t>2</m:t>
                              </m:r>
                            </m:sub>
                          </m:sSub>
                        </m:e>
                      </m:d>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𝑝</m:t>
                          </m:r>
                          <m:r>
                            <a:rPr lang="en-US" i="1" dirty="0">
                              <a:latin typeface="Cambria Math" panose="02040503050406030204" pitchFamily="18" charset="0"/>
                            </a:rPr>
                            <m:t>3</m:t>
                          </m:r>
                        </m:sub>
                      </m:sSub>
                      <m:r>
                        <a:rPr lang="en-US" i="1" dirty="0">
                          <a:latin typeface="Cambria Math" panose="02040503050406030204" pitchFamily="18" charset="0"/>
                        </a:rPr>
                        <m:t>),…</m:t>
                      </m:r>
                    </m:oMath>
                  </m:oMathPara>
                </a14:m>
                <a:endParaRPr lang="en-US" dirty="0"/>
              </a:p>
              <a:p>
                <a:pPr marL="274320" lvl="1" indent="0" algn="just">
                  <a:buNone/>
                </a:pPr>
                <a:r>
                  <a:rPr lang="en-US" sz="2000" dirty="0"/>
                  <a:t>are the ordered sequence of right singular vectors of the matrix </a:t>
                </a:r>
                <a14:m>
                  <m:oMath xmlns:m="http://schemas.openxmlformats.org/officeDocument/2006/math">
                    <m:r>
                      <a:rPr lang="en-US" sz="2000" i="1" dirty="0">
                        <a:latin typeface="Cambria Math" panose="02040503050406030204" pitchFamily="18" charset="0"/>
                      </a:rPr>
                      <m:t>𝑋</m:t>
                    </m:r>
                  </m:oMath>
                </a14:m>
                <a:r>
                  <a:rPr lang="en-US" sz="2000" dirty="0"/>
                  <a:t>, and the variances of the components are </a:t>
                </a:r>
                <a14:m>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rPr>
                      <m:t>𝑛</m:t>
                    </m:r>
                  </m:oMath>
                </a14:m>
                <a:r>
                  <a:rPr lang="en-US" sz="2000" dirty="0"/>
                  <a:t> times the squares of the singular values</a:t>
                </a:r>
                <a:endParaRPr lang="pt-BR" sz="20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1504" r="-7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16</a:t>
            </a:fld>
            <a:endParaRPr lang="en-US"/>
          </a:p>
        </p:txBody>
      </p:sp>
    </p:spTree>
    <p:extLst>
      <p:ext uri="{BB962C8B-B14F-4D97-AF65-F5344CB8AC3E}">
        <p14:creationId xmlns:p14="http://schemas.microsoft.com/office/powerpoint/2010/main" val="272249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matrix approach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a:r>
                  <a:rPr lang="en-US" dirty="0">
                    <a:solidFill>
                      <a:srgbClr val="C00000"/>
                    </a:solidFill>
                  </a:rPr>
                  <a:t>Step 1: </a:t>
                </a:r>
                <a:r>
                  <a:rPr lang="en-US" dirty="0"/>
                  <a:t>Calculate the correlation matrix </a:t>
                </a:r>
                <a14:m>
                  <m:oMath xmlns:m="http://schemas.openxmlformats.org/officeDocument/2006/math">
                    <m:r>
                      <a:rPr lang="en-US" i="1" dirty="0">
                        <a:latin typeface="Cambria Math" panose="02040503050406030204" pitchFamily="18" charset="0"/>
                      </a:rPr>
                      <m:t>𝐶</m:t>
                    </m:r>
                  </m:oMath>
                </a14:m>
                <a:r>
                  <a:rPr lang="pt-BR" dirty="0">
                    <a:solidFill>
                      <a:srgbClr val="C00000"/>
                    </a:solidFill>
                  </a:rPr>
                  <a:t> </a:t>
                </a:r>
                <a:r>
                  <a:rPr lang="pt-BR" dirty="0"/>
                  <a:t>(</a:t>
                </a:r>
                <a14:m>
                  <m:oMath xmlns:m="http://schemas.openxmlformats.org/officeDocument/2006/math">
                    <m:r>
                      <a:rPr lang="pt-BR"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𝑝</m:t>
                    </m:r>
                  </m:oMath>
                </a14:m>
                <a:r>
                  <a:rPr lang="pt-BR" dirty="0"/>
                  <a:t> matrix)</a:t>
                </a:r>
              </a:p>
              <a:p>
                <a:pPr algn="just"/>
                <a:r>
                  <a:rPr lang="pt-BR" dirty="0">
                    <a:solidFill>
                      <a:srgbClr val="C00000"/>
                    </a:solidFill>
                  </a:rPr>
                  <a:t>Step 2: </a:t>
                </a:r>
                <a:r>
                  <a:rPr lang="pt-BR" dirty="0"/>
                  <a:t>Calculate the eignevalues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oMath>
                </a14:m>
                <a:r>
                  <a:rPr lang="pt-BR" dirty="0">
                    <a:solidFill>
                      <a:srgbClr val="C00000"/>
                    </a:solidFill>
                  </a:rPr>
                  <a:t> </a:t>
                </a:r>
                <a:r>
                  <a:rPr lang="pt-BR" dirty="0"/>
                  <a:t>of the correlation matrix</a:t>
                </a:r>
              </a:p>
              <a:p>
                <a:pPr algn="just"/>
                <a:r>
                  <a:rPr lang="pt-BR" dirty="0">
                    <a:solidFill>
                      <a:srgbClr val="C00000"/>
                    </a:solidFill>
                  </a:rPr>
                  <a:t>Step 3: </a:t>
                </a:r>
                <a:r>
                  <a:rPr lang="pt-BR" dirty="0"/>
                  <a:t>Calculate the corresponding normalized eigenvectors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𝑝</m:t>
                        </m:r>
                      </m:sub>
                    </m:sSub>
                  </m:oMath>
                </a14:m>
                <a:r>
                  <a:rPr lang="pt-BR" dirty="0"/>
                  <a:t> which are orthogonal to each other and compose the principal directions</a:t>
                </a:r>
              </a:p>
              <a:p>
                <a:pPr algn="just"/>
                <a:r>
                  <a:rPr lang="pt-BR" dirty="0">
                    <a:solidFill>
                      <a:srgbClr val="C00000"/>
                    </a:solidFill>
                  </a:rPr>
                  <a:t>Step 4: </a:t>
                </a:r>
                <a14:m>
                  <m:oMath xmlns:m="http://schemas.openxmlformats.org/officeDocument/2006/math">
                    <m:r>
                      <a:rPr lang="en-US" i="1">
                        <a:latin typeface="Cambria Math" panose="02040503050406030204" pitchFamily="18" charset="0"/>
                      </a:rPr>
                      <m:t>𝑍</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𝑉</m:t>
                    </m:r>
                  </m:oMath>
                </a14:m>
                <a:r>
                  <a:rPr lang="pt-BR" dirty="0"/>
                  <a:t>, where</a:t>
                </a:r>
                <a:r>
                  <a:rPr lang="pt-BR" dirty="0">
                    <a:solidFill>
                      <a:srgbClr val="C00000"/>
                    </a:solidFill>
                  </a:rPr>
                  <a:t>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𝑝</m:t>
                        </m:r>
                      </m:sub>
                    </m:sSub>
                    <m:r>
                      <a:rPr lang="en-US" i="1">
                        <a:latin typeface="Cambria Math" panose="02040503050406030204" pitchFamily="18" charset="0"/>
                      </a:rPr>
                      <m:t>]</m:t>
                    </m:r>
                  </m:oMath>
                </a14:m>
                <a:endParaRPr lang="pt-BR"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1504" r="-7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17</a:t>
            </a:fld>
            <a:endParaRPr lang="en-US"/>
          </a:p>
        </p:txBody>
      </p:sp>
    </p:spTree>
    <p:extLst>
      <p:ext uri="{BB962C8B-B14F-4D97-AF65-F5344CB8AC3E}">
        <p14:creationId xmlns:p14="http://schemas.microsoft.com/office/powerpoint/2010/main" val="255963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matrix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r>
                  <a:rPr lang="pt-BR" dirty="0"/>
                  <a:t>How many principal components we need?</a:t>
                </a:r>
              </a:p>
              <a:p>
                <a:pPr algn="just"/>
                <a:r>
                  <a:rPr lang="pt-BR" dirty="0">
                    <a:solidFill>
                      <a:srgbClr val="C00000"/>
                    </a:solidFill>
                  </a:rPr>
                  <a:t>Step 1:  </a:t>
                </a:r>
                <a:r>
                  <a:rPr lang="pt-BR" dirty="0"/>
                  <a:t>Take a parameter </a:t>
                </a:r>
                <a14:m>
                  <m:oMath xmlns:m="http://schemas.openxmlformats.org/officeDocument/2006/math">
                    <m:r>
                      <a:rPr lang="en-US" i="1">
                        <a:latin typeface="Cambria Math" panose="02040503050406030204" pitchFamily="18" charset="0"/>
                      </a:rPr>
                      <m:t>𝜀</m:t>
                    </m:r>
                    <m:r>
                      <a:rPr lang="en-US" i="1">
                        <a:latin typeface="Cambria Math" panose="02040503050406030204" pitchFamily="18" charset="0"/>
                      </a:rPr>
                      <m:t>&gt;0</m:t>
                    </m:r>
                  </m:oMath>
                </a14:m>
                <a:r>
                  <a:rPr lang="pt-BR" dirty="0"/>
                  <a:t>. Usually, </a:t>
                </a:r>
                <a14:m>
                  <m:oMath xmlns:m="http://schemas.openxmlformats.org/officeDocument/2006/math">
                    <m:r>
                      <a:rPr lang="en-US" i="1">
                        <a:latin typeface="Cambria Math" panose="02040503050406030204" pitchFamily="18" charset="0"/>
                      </a:rPr>
                      <m:t>𝜀</m:t>
                    </m:r>
                    <m:r>
                      <a:rPr lang="en-US" i="1">
                        <a:latin typeface="Cambria Math" panose="02040503050406030204" pitchFamily="18" charset="0"/>
                      </a:rPr>
                      <m:t>=0.8~0.9</m:t>
                    </m:r>
                  </m:oMath>
                </a14:m>
                <a:endParaRPr lang="pt-BR" dirty="0"/>
              </a:p>
              <a:p>
                <a:pPr algn="just"/>
                <a:r>
                  <a:rPr lang="pt-BR" dirty="0">
                    <a:solidFill>
                      <a:srgbClr val="C00000"/>
                    </a:solidFill>
                  </a:rPr>
                  <a:t>Step 2:  </a:t>
                </a:r>
                <a:r>
                  <a:rPr lang="pt-BR" dirty="0"/>
                  <a:t>If</a:t>
                </a:r>
              </a:p>
              <a:p>
                <a:pPr marL="0" indent="0" algn="just">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den>
                      </m:f>
                      <m:r>
                        <a:rPr lang="en-US" i="1">
                          <a:latin typeface="Cambria Math" panose="02040503050406030204" pitchFamily="18" charset="0"/>
                        </a:rPr>
                        <m:t>&lt;</m:t>
                      </m:r>
                      <m:r>
                        <a:rPr lang="en-US" i="1">
                          <a:latin typeface="Cambria Math" panose="02040503050406030204" pitchFamily="18" charset="0"/>
                        </a:rPr>
                        <m:t>𝜀</m:t>
                      </m:r>
                      <m:r>
                        <a:rPr lang="en-US" i="1">
                          <a:latin typeface="Cambria Math" panose="02040503050406030204" pitchFamily="18" charset="0"/>
                        </a:rPr>
                        <m:t>,</m:t>
                      </m:r>
                      <m:f>
                        <m:fPr>
                          <m:ctrlPr>
                            <a:rPr lang="pt-BR"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𝑘</m:t>
                              </m:r>
                            </m:sub>
                          </m:sSub>
                        </m:num>
                        <m:den>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den>
                      </m:f>
                      <m:r>
                        <a:rPr lang="en-US" i="1">
                          <a:latin typeface="Cambria Math" panose="02040503050406030204" pitchFamily="18" charset="0"/>
                        </a:rPr>
                        <m:t>≥</m:t>
                      </m:r>
                      <m:r>
                        <a:rPr lang="en-US" i="1">
                          <a:latin typeface="Cambria Math" panose="02040503050406030204" pitchFamily="18" charset="0"/>
                        </a:rPr>
                        <m:t>𝜀</m:t>
                      </m:r>
                    </m:oMath>
                  </m:oMathPara>
                </a14:m>
                <a:endParaRPr lang="pt-BR" dirty="0">
                  <a:solidFill>
                    <a:srgbClr val="C00000"/>
                  </a:solidFill>
                </a:endParaRPr>
              </a:p>
              <a:p>
                <a:pPr algn="just"/>
                <a:r>
                  <a:rPr lang="pt-BR" dirty="0"/>
                  <a:t>Then </a:t>
                </a:r>
                <a14:m>
                  <m:oMath xmlns:m="http://schemas.openxmlformats.org/officeDocument/2006/math">
                    <m:r>
                      <a:rPr lang="en-US" i="1">
                        <a:latin typeface="Cambria Math" panose="02040503050406030204" pitchFamily="18" charset="0"/>
                      </a:rPr>
                      <m:t>𝑘</m:t>
                    </m:r>
                  </m:oMath>
                </a14:m>
                <a:r>
                  <a:rPr lang="pt-BR" dirty="0"/>
                  <a:t> is the needed number of the principal components for that specific application.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3" t="-1504" r="-7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18</a:t>
            </a:fld>
            <a:endParaRPr lang="en-US"/>
          </a:p>
        </p:txBody>
      </p:sp>
    </p:spTree>
    <p:extLst>
      <p:ext uri="{BB962C8B-B14F-4D97-AF65-F5344CB8AC3E}">
        <p14:creationId xmlns:p14="http://schemas.microsoft.com/office/powerpoint/2010/main" val="42877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1603248"/>
          </a:xfrm>
        </p:spPr>
        <p:txBody>
          <a:bodyPr/>
          <a:lstStyle/>
          <a:p>
            <a:r>
              <a:rPr lang="en-US" dirty="0"/>
              <a:t>A Scree plot</a:t>
            </a:r>
          </a:p>
        </p:txBody>
      </p:sp>
      <p:sp>
        <p:nvSpPr>
          <p:cNvPr id="3" name="Content Placeholder 2"/>
          <p:cNvSpPr>
            <a:spLocks noGrp="1"/>
          </p:cNvSpPr>
          <p:nvPr>
            <p:ph idx="1"/>
          </p:nvPr>
        </p:nvSpPr>
        <p:spPr>
          <a:xfrm>
            <a:off x="685800" y="5349240"/>
            <a:ext cx="7772400" cy="1005840"/>
          </a:xfrm>
        </p:spPr>
        <p:txBody>
          <a:bodyPr>
            <a:normAutofit/>
          </a:bodyPr>
          <a:lstStyle/>
          <a:p>
            <a:r>
              <a:rPr lang="en-US" sz="1400" b="1" dirty="0"/>
              <a:t>Left: </a:t>
            </a:r>
            <a:r>
              <a:rPr lang="en-US" sz="1400" dirty="0"/>
              <a:t>a scree plot depicting the proportion of variance explained by each of the four principal components</a:t>
            </a:r>
          </a:p>
          <a:p>
            <a:r>
              <a:rPr lang="en-US" sz="1400" b="1" dirty="0"/>
              <a:t>Right: </a:t>
            </a:r>
            <a:r>
              <a:rPr lang="en-US" sz="1400" dirty="0"/>
              <a:t>the cumulative proportion of variance explained by the four principal components</a:t>
            </a:r>
          </a:p>
        </p:txBody>
      </p:sp>
      <p:sp>
        <p:nvSpPr>
          <p:cNvPr id="4" name="Slide Number Placeholder 3"/>
          <p:cNvSpPr>
            <a:spLocks noGrp="1"/>
          </p:cNvSpPr>
          <p:nvPr>
            <p:ph type="sldNum" sz="quarter" idx="12"/>
          </p:nvPr>
        </p:nvSpPr>
        <p:spPr/>
        <p:txBody>
          <a:bodyPr/>
          <a:lstStyle/>
          <a:p>
            <a:fld id="{E4FFCA10-EE3F-AF4E-9EA4-E5CA2D91A1E4}"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2028190"/>
            <a:ext cx="7193280" cy="3314551"/>
          </a:xfrm>
          <a:prstGeom prst="rect">
            <a:avLst/>
          </a:prstGeom>
        </p:spPr>
      </p:pic>
    </p:spTree>
    <p:extLst>
      <p:ext uri="{BB962C8B-B14F-4D97-AF65-F5344CB8AC3E}">
        <p14:creationId xmlns:p14="http://schemas.microsoft.com/office/powerpoint/2010/main" val="250234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just"/>
            <a:r>
              <a:rPr lang="en-US" dirty="0"/>
              <a:t>Principal components allow to summarize a large set of </a:t>
            </a:r>
            <a:r>
              <a:rPr lang="en-US" b="1" dirty="0">
                <a:solidFill>
                  <a:schemeClr val="accent2"/>
                </a:solidFill>
              </a:rPr>
              <a:t>correlated variables</a:t>
            </a:r>
            <a:r>
              <a:rPr lang="en-US" dirty="0"/>
              <a:t> with a small number of </a:t>
            </a:r>
            <a:r>
              <a:rPr lang="en-US" b="1" dirty="0">
                <a:solidFill>
                  <a:schemeClr val="accent2"/>
                </a:solidFill>
              </a:rPr>
              <a:t>uncorrelated variables</a:t>
            </a:r>
            <a:r>
              <a:rPr lang="en-US" dirty="0"/>
              <a:t> that collectively explain most of the variability in the original set</a:t>
            </a:r>
          </a:p>
          <a:p>
            <a:pPr algn="just"/>
            <a:r>
              <a:rPr lang="en-US" dirty="0"/>
              <a:t>PCA finds a sequence of linear combinations of the variables that have maximal variance, and are mutually uncorrelated</a:t>
            </a:r>
          </a:p>
          <a:p>
            <a:pPr algn="just"/>
            <a:r>
              <a:rPr lang="en-US" dirty="0"/>
              <a:t>Apart from producing derived variables for use in supervised learning problems, PCA also serves as a tool for data visualization</a:t>
            </a:r>
          </a:p>
          <a:p>
            <a:pPr algn="just"/>
            <a:r>
              <a:rPr lang="en-US" dirty="0"/>
              <a:t>PCA refers to the process by which principal components are computed, and the subsequent use of these components in data understanding</a:t>
            </a:r>
          </a:p>
          <a:p>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147884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principal components?</a:t>
            </a:r>
          </a:p>
        </p:txBody>
      </p:sp>
      <p:sp>
        <p:nvSpPr>
          <p:cNvPr id="3" name="Content Placeholder 2"/>
          <p:cNvSpPr>
            <a:spLocks noGrp="1"/>
          </p:cNvSpPr>
          <p:nvPr>
            <p:ph idx="1"/>
          </p:nvPr>
        </p:nvSpPr>
        <p:spPr/>
        <p:txBody>
          <a:bodyPr/>
          <a:lstStyle/>
          <a:p>
            <a:pPr marL="0" indent="0">
              <a:buNone/>
            </a:pPr>
            <a:r>
              <a:rPr lang="en-US" dirty="0"/>
              <a:t>If we use principal components as a summary of our data, how many components are sufficient?</a:t>
            </a:r>
          </a:p>
          <a:p>
            <a:r>
              <a:rPr lang="en-US" dirty="0"/>
              <a:t>No simple answer to this question in case of unsupervised learning</a:t>
            </a:r>
          </a:p>
          <a:p>
            <a:r>
              <a:rPr lang="en-US" dirty="0"/>
              <a:t>In case of supervised learning,  a cross-validation can help to assess the prediction accuracy for a given number of principal components</a:t>
            </a:r>
          </a:p>
          <a:p>
            <a:pPr marL="0" indent="0">
              <a:buNone/>
            </a:pP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t>20</a:t>
            </a:fld>
            <a:endParaRPr lang="en-US"/>
          </a:p>
        </p:txBody>
      </p:sp>
    </p:spTree>
    <p:extLst>
      <p:ext uri="{BB962C8B-B14F-4D97-AF65-F5344CB8AC3E}">
        <p14:creationId xmlns:p14="http://schemas.microsoft.com/office/powerpoint/2010/main" val="266432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pPr algn="just"/>
            <a:r>
              <a:rPr lang="en-US" dirty="0"/>
              <a:t>Dimensionality Reduction</a:t>
            </a:r>
          </a:p>
          <a:p>
            <a:pPr algn="just"/>
            <a:r>
              <a:rPr lang="en-US" dirty="0"/>
              <a:t>Data Visualization</a:t>
            </a:r>
          </a:p>
          <a:p>
            <a:pPr algn="just"/>
            <a:r>
              <a:rPr lang="en-US" dirty="0"/>
              <a:t>Data Compression</a:t>
            </a:r>
          </a:p>
        </p:txBody>
      </p:sp>
      <p:sp>
        <p:nvSpPr>
          <p:cNvPr id="4" name="Slide Number Placeholder 3"/>
          <p:cNvSpPr>
            <a:spLocks noGrp="1"/>
          </p:cNvSpPr>
          <p:nvPr>
            <p:ph type="sldNum" sz="quarter" idx="12"/>
          </p:nvPr>
        </p:nvSpPr>
        <p:spPr/>
        <p:txBody>
          <a:bodyPr/>
          <a:lstStyle/>
          <a:p>
            <a:fld id="{E4FFCA10-EE3F-AF4E-9EA4-E5CA2D91A1E4}" type="slidenum">
              <a:rPr lang="en-US" smtClean="0"/>
              <a:t>21</a:t>
            </a:fld>
            <a:endParaRPr lang="en-US"/>
          </a:p>
        </p:txBody>
      </p:sp>
    </p:spTree>
    <p:extLst>
      <p:ext uri="{BB962C8B-B14F-4D97-AF65-F5344CB8AC3E}">
        <p14:creationId xmlns:p14="http://schemas.microsoft.com/office/powerpoint/2010/main" val="3949779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of the variables </a:t>
            </a:r>
          </a:p>
        </p:txBody>
      </p:sp>
      <p:sp>
        <p:nvSpPr>
          <p:cNvPr id="3" name="Content Placeholder 2"/>
          <p:cNvSpPr>
            <a:spLocks noGrp="1"/>
          </p:cNvSpPr>
          <p:nvPr>
            <p:ph idx="1"/>
          </p:nvPr>
        </p:nvSpPr>
        <p:spPr/>
        <p:txBody>
          <a:bodyPr/>
          <a:lstStyle/>
          <a:p>
            <a:r>
              <a:rPr lang="en-US" dirty="0"/>
              <a:t>If the variables are in different units, scaling each to have standard deviation equal to one is recommended.</a:t>
            </a:r>
          </a:p>
          <a:p>
            <a:r>
              <a:rPr lang="en-US" dirty="0"/>
              <a:t>If they are in the same units, you might or might not scale the variables.</a:t>
            </a:r>
          </a:p>
          <a:p>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t>22</a:t>
            </a:fld>
            <a:endParaRPr lang="en-US"/>
          </a:p>
        </p:txBody>
      </p:sp>
    </p:spTree>
    <p:extLst>
      <p:ext uri="{BB962C8B-B14F-4D97-AF65-F5344CB8AC3E}">
        <p14:creationId xmlns:p14="http://schemas.microsoft.com/office/powerpoint/2010/main" val="909329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of the variables</a:t>
            </a:r>
          </a:p>
        </p:txBody>
      </p:sp>
      <p:sp>
        <p:nvSpPr>
          <p:cNvPr id="3" name="Content Placeholder 2"/>
          <p:cNvSpPr>
            <a:spLocks noGrp="1"/>
          </p:cNvSpPr>
          <p:nvPr>
            <p:ph idx="1"/>
          </p:nvPr>
        </p:nvSpPr>
        <p:spPr>
          <a:xfrm>
            <a:off x="685800" y="5295900"/>
            <a:ext cx="7772400" cy="876300"/>
          </a:xfrm>
        </p:spPr>
        <p:txBody>
          <a:bodyPr>
            <a:normAutofit/>
          </a:bodyPr>
          <a:lstStyle/>
          <a:p>
            <a:r>
              <a:rPr lang="en-US" sz="1400" dirty="0"/>
              <a:t>Left: The variables scaled to have unit standard deviations. </a:t>
            </a:r>
          </a:p>
          <a:p>
            <a:r>
              <a:rPr lang="en-US" sz="1400" dirty="0"/>
              <a:t>Right: principal components using unscaled data. Assault has by far the largest loading on the first principal component because it has the highest variance among the four variables. </a:t>
            </a:r>
          </a:p>
        </p:txBody>
      </p:sp>
      <p:sp>
        <p:nvSpPr>
          <p:cNvPr id="4" name="Slide Number Placeholder 3"/>
          <p:cNvSpPr>
            <a:spLocks noGrp="1"/>
          </p:cNvSpPr>
          <p:nvPr>
            <p:ph type="sldNum" sz="quarter" idx="12"/>
          </p:nvPr>
        </p:nvSpPr>
        <p:spPr/>
        <p:txBody>
          <a:bodyPr/>
          <a:lstStyle/>
          <a:p>
            <a:fld id="{E4FFCA10-EE3F-AF4E-9EA4-E5CA2D91A1E4}" type="slidenum">
              <a:rPr lang="en-US" smtClean="0"/>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23" y="1636760"/>
            <a:ext cx="6959353" cy="3626894"/>
          </a:xfrm>
          <a:prstGeom prst="rect">
            <a:avLst/>
          </a:prstGeom>
        </p:spPr>
      </p:pic>
    </p:spTree>
    <p:extLst>
      <p:ext uri="{BB962C8B-B14F-4D97-AF65-F5344CB8AC3E}">
        <p14:creationId xmlns:p14="http://schemas.microsoft.com/office/powerpoint/2010/main" val="55725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pca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dirty="0"/>
                  <a:t>The first principal component of a set of features</a:t>
                </a:r>
              </a:p>
              <a:p>
                <a:pPr marL="0" indent="0" algn="ctr">
                  <a:buNone/>
                </a:pP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2</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err="1">
                            <a:latin typeface="Cambria Math" panose="02040503050406030204" pitchFamily="18" charset="0"/>
                          </a:rPr>
                          <m:t>𝑋</m:t>
                        </m:r>
                      </m:e>
                      <m:sub>
                        <m:r>
                          <a:rPr lang="en-US" i="1" dirty="0" err="1">
                            <a:latin typeface="Cambria Math" panose="02040503050406030204" pitchFamily="18" charset="0"/>
                          </a:rPr>
                          <m:t>𝑝</m:t>
                        </m:r>
                      </m:sub>
                    </m:sSub>
                  </m:oMath>
                </a14:m>
                <a:r>
                  <a:rPr lang="en-US" dirty="0"/>
                  <a:t> </a:t>
                </a:r>
              </a:p>
              <a:p>
                <a:pPr marL="0" indent="0" algn="just">
                  <a:buNone/>
                </a:pPr>
                <a:r>
                  <a:rPr lang="en-US" dirty="0"/>
                  <a:t>is the normalized linear combination </a:t>
                </a:r>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𝑍</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21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𝑝</m:t>
                          </m:r>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𝑋</m:t>
                          </m:r>
                        </m:e>
                        <m:sub>
                          <m:r>
                            <a:rPr lang="en-US" i="1" dirty="0" err="1">
                              <a:latin typeface="Cambria Math" panose="02040503050406030204" pitchFamily="18" charset="0"/>
                            </a:rPr>
                            <m:t>𝑝</m:t>
                          </m:r>
                        </m:sub>
                      </m:sSub>
                    </m:oMath>
                  </m:oMathPara>
                </a14:m>
                <a:endParaRPr lang="en-US" dirty="0"/>
              </a:p>
              <a:p>
                <a:pPr marL="0" indent="0" algn="just">
                  <a:buNone/>
                </a:pPr>
                <a:endParaRPr lang="en-US" dirty="0"/>
              </a:p>
              <a:p>
                <a:pPr marL="0" indent="0" algn="just">
                  <a:buNone/>
                </a:pPr>
                <a:r>
                  <a:rPr lang="en-US" dirty="0"/>
                  <a:t>that has the largest variance. </a:t>
                </a:r>
              </a:p>
              <a:p>
                <a:pPr algn="just"/>
                <a:r>
                  <a:rPr lang="en-US" dirty="0"/>
                  <a:t>By normalized, we mean that</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2</m:t>
                              </m:r>
                            </m:sup>
                          </m:sSubSup>
                        </m:e>
                      </m:nary>
                      <m:r>
                        <a:rPr lang="en-US" i="1">
                          <a:latin typeface="Cambria Math" panose="02040503050406030204" pitchFamily="18" charset="0"/>
                        </a:rPr>
                        <m:t>=1</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3" t="-15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135227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pca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a:r>
                  <a:rPr lang="en-US" dirty="0"/>
                  <a:t>Elements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𝑝</m:t>
                        </m:r>
                        <m:r>
                          <a:rPr lang="en-US" i="1" dirty="0">
                            <a:latin typeface="Cambria Math" panose="02040503050406030204" pitchFamily="18" charset="0"/>
                          </a:rPr>
                          <m:t>1</m:t>
                        </m:r>
                      </m:sub>
                    </m:sSub>
                  </m:oMath>
                </a14:m>
                <a:r>
                  <a:rPr lang="en-US" dirty="0"/>
                  <a:t> are known as loadings of the first component.</a:t>
                </a:r>
              </a:p>
              <a:p>
                <a:pPr algn="just"/>
                <a:r>
                  <a:rPr lang="en-US" dirty="0"/>
                  <a:t>Vector </a:t>
                </a:r>
                <a14:m>
                  <m:oMath xmlns:m="http://schemas.openxmlformats.org/officeDocument/2006/math">
                    <m:sSub>
                      <m:sSubPr>
                        <m:ctrlPr>
                          <a:rPr lang="en-US" b="0" i="1" dirty="0" smtClean="0">
                            <a:latin typeface="Cambria Math" panose="02040503050406030204" pitchFamily="18" charset="0"/>
                          </a:rPr>
                        </m:ctrlPr>
                      </m:sSubPr>
                      <m:e>
                        <m:r>
                          <a:rPr lang="en-US" i="1" dirty="0">
                            <a:latin typeface="Cambria Math" panose="02040503050406030204" pitchFamily="18" charset="0"/>
                          </a:rPr>
                          <m:t>𝜙</m:t>
                        </m:r>
                      </m:e>
                      <m:sub>
                        <m:r>
                          <a:rPr lang="en-US" b="0" i="1" dirty="0" smtClean="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𝑝</m:t>
                        </m:r>
                        <m:r>
                          <a:rPr lang="en-US" i="1" dirty="0">
                            <a:latin typeface="Cambria Math" panose="02040503050406030204" pitchFamily="18" charset="0"/>
                          </a:rPr>
                          <m:t>1</m:t>
                        </m:r>
                      </m:sub>
                    </m:sSub>
                  </m:oMath>
                </a14:m>
                <a:r>
                  <a:rPr lang="en-US" dirty="0"/>
                  <a:t>) is the principal component loading vector</a:t>
                </a:r>
              </a:p>
              <a:p>
                <a:pPr algn="just"/>
                <a:r>
                  <a:rPr lang="en-US" dirty="0"/>
                  <a:t>Then, we look for the linear combination </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pl-PL" i="1" dirty="0">
                              <a:latin typeface="Cambria Math" panose="02040503050406030204" pitchFamily="18" charset="0"/>
                            </a:rPr>
                            <m:t>𝑧</m:t>
                          </m:r>
                        </m:e>
                        <m:sub>
                          <m:r>
                            <a:rPr lang="pl-PL" i="1" dirty="0">
                              <a:latin typeface="Cambria Math" panose="02040503050406030204" pitchFamily="18" charset="0"/>
                            </a:rPr>
                            <m:t>𝑖</m:t>
                          </m:r>
                          <m:r>
                            <a:rPr lang="pl-PL" i="1" dirty="0">
                              <a:latin typeface="Cambria Math" panose="02040503050406030204" pitchFamily="18" charset="0"/>
                            </a:rPr>
                            <m:t>1</m:t>
                          </m:r>
                        </m:sub>
                      </m:sSub>
                      <m:r>
                        <a:rPr lang="pl-PL"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pl-PL" i="1" dirty="0">
                              <a:latin typeface="Cambria Math" panose="02040503050406030204" pitchFamily="18" charset="0"/>
                            </a:rPr>
                            <m:t>11</m:t>
                          </m:r>
                        </m:sub>
                      </m:sSub>
                      <m:sSub>
                        <m:sSubPr>
                          <m:ctrlPr>
                            <a:rPr lang="en-US" i="1" dirty="0">
                              <a:latin typeface="Cambria Math" panose="02040503050406030204" pitchFamily="18" charset="0"/>
                            </a:rPr>
                          </m:ctrlPr>
                        </m:sSubPr>
                        <m:e>
                          <m:r>
                            <a:rPr lang="pl-PL" i="1" dirty="0">
                              <a:latin typeface="Cambria Math" panose="02040503050406030204" pitchFamily="18" charset="0"/>
                            </a:rPr>
                            <m:t>𝑥</m:t>
                          </m:r>
                        </m:e>
                        <m:sub>
                          <m:r>
                            <a:rPr lang="pl-PL" i="1" dirty="0">
                              <a:latin typeface="Cambria Math" panose="02040503050406030204" pitchFamily="18" charset="0"/>
                            </a:rPr>
                            <m:t>𝑖</m:t>
                          </m:r>
                          <m:r>
                            <a:rPr lang="pl-PL" i="1" dirty="0">
                              <a:latin typeface="Cambria Math" panose="02040503050406030204" pitchFamily="18" charset="0"/>
                            </a:rPr>
                            <m:t>1</m:t>
                          </m:r>
                        </m:sub>
                      </m:sSub>
                      <m:r>
                        <a:rPr lang="pl-PL"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pl-PL" i="1" dirty="0">
                              <a:latin typeface="Cambria Math" panose="02040503050406030204" pitchFamily="18" charset="0"/>
                            </a:rPr>
                            <m:t>21</m:t>
                          </m:r>
                        </m:sub>
                      </m:sSub>
                      <m:sSub>
                        <m:sSubPr>
                          <m:ctrlPr>
                            <a:rPr lang="en-US" i="1" dirty="0">
                              <a:latin typeface="Cambria Math" panose="02040503050406030204" pitchFamily="18" charset="0"/>
                            </a:rPr>
                          </m:ctrlPr>
                        </m:sSubPr>
                        <m:e>
                          <m:r>
                            <a:rPr lang="pl-PL" i="1" dirty="0">
                              <a:latin typeface="Cambria Math" panose="02040503050406030204" pitchFamily="18" charset="0"/>
                            </a:rPr>
                            <m:t>𝑥</m:t>
                          </m:r>
                        </m:e>
                        <m:sub>
                          <m:r>
                            <a:rPr lang="pl-PL" i="1" dirty="0">
                              <a:latin typeface="Cambria Math" panose="02040503050406030204" pitchFamily="18" charset="0"/>
                            </a:rPr>
                            <m:t>𝑖</m:t>
                          </m:r>
                          <m:r>
                            <a:rPr lang="pl-PL" i="1" dirty="0">
                              <a:latin typeface="Cambria Math" panose="02040503050406030204" pitchFamily="18" charset="0"/>
                            </a:rPr>
                            <m:t>2</m:t>
                          </m:r>
                        </m:sub>
                      </m:sSub>
                      <m:r>
                        <a:rPr lang="pl-PL" i="1" dirty="0">
                          <a:latin typeface="Cambria Math" panose="02040503050406030204" pitchFamily="18" charset="0"/>
                        </a:rPr>
                        <m:t> +</m:t>
                      </m:r>
                      <m:r>
                        <a:rPr lang="en-US" i="1" dirty="0">
                          <a:latin typeface="Cambria Math" panose="02040503050406030204" pitchFamily="18" charset="0"/>
                        </a:rPr>
                        <m:t>…</m:t>
                      </m:r>
                      <m:r>
                        <a:rPr lang="pl-PL"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pl-PL" i="1" dirty="0">
                              <a:latin typeface="Cambria Math" panose="02040503050406030204" pitchFamily="18" charset="0"/>
                            </a:rPr>
                            <m:t>𝑝</m:t>
                          </m:r>
                          <m:r>
                            <a:rPr lang="pl-PL" i="1" dirty="0">
                              <a:latin typeface="Cambria Math" panose="02040503050406030204" pitchFamily="18" charset="0"/>
                            </a:rPr>
                            <m:t>1</m:t>
                          </m:r>
                        </m:sub>
                      </m:sSub>
                      <m:sSub>
                        <m:sSubPr>
                          <m:ctrlPr>
                            <a:rPr lang="en-US" i="1" dirty="0">
                              <a:latin typeface="Cambria Math" panose="02040503050406030204" pitchFamily="18" charset="0"/>
                            </a:rPr>
                          </m:ctrlPr>
                        </m:sSubPr>
                        <m:e>
                          <m:r>
                            <a:rPr lang="pl-PL" i="1" dirty="0">
                              <a:latin typeface="Cambria Math" panose="02040503050406030204" pitchFamily="18" charset="0"/>
                            </a:rPr>
                            <m:t>𝑥</m:t>
                          </m:r>
                        </m:e>
                        <m:sub>
                          <m:r>
                            <a:rPr lang="pl-PL" i="1" dirty="0">
                              <a:latin typeface="Cambria Math" panose="02040503050406030204" pitchFamily="18" charset="0"/>
                            </a:rPr>
                            <m:t>𝑖𝑝</m:t>
                          </m:r>
                        </m:sub>
                      </m:sSub>
                      <m:r>
                        <a:rPr lang="en-US" i="1" dirty="0">
                          <a:latin typeface="Cambria Math" panose="02040503050406030204" pitchFamily="18" charset="0"/>
                        </a:rPr>
                        <m:t>, </m:t>
                      </m:r>
                      <m:r>
                        <a:rPr lang="en-US" i="1" dirty="0">
                          <a:latin typeface="Cambria Math" panose="02040503050406030204" pitchFamily="18" charset="0"/>
                        </a:rPr>
                        <m:t>𝑖</m:t>
                      </m:r>
                      <m:r>
                        <a:rPr lang="en-US" i="1" dirty="0">
                          <a:latin typeface="Cambria Math" panose="02040503050406030204" pitchFamily="18" charset="0"/>
                        </a:rPr>
                        <m:t>=1,…,</m:t>
                      </m:r>
                      <m:r>
                        <a:rPr lang="en-US" i="1" dirty="0">
                          <a:latin typeface="Cambria Math" panose="02040503050406030204" pitchFamily="18" charset="0"/>
                        </a:rPr>
                        <m:t>𝑛</m:t>
                      </m:r>
                    </m:oMath>
                  </m:oMathPara>
                </a14:m>
                <a:endParaRPr lang="en-US" dirty="0"/>
              </a:p>
              <a:p>
                <a:pPr marL="0" indent="0">
                  <a:buNone/>
                </a:pPr>
                <a:r>
                  <a:rPr lang="en-US" dirty="0"/>
                  <a:t>Since each of the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𝑖𝑗</m:t>
                        </m:r>
                      </m:sub>
                    </m:sSub>
                  </m:oMath>
                </a14:m>
                <a:r>
                  <a:rPr lang="en-US" dirty="0"/>
                  <a:t> has mean zero, then so does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𝑖</m:t>
                        </m:r>
                        <m:r>
                          <a:rPr lang="en-US" i="1" dirty="0">
                            <a:latin typeface="Cambria Math" panose="02040503050406030204" pitchFamily="18" charset="0"/>
                          </a:rPr>
                          <m:t>1</m:t>
                        </m:r>
                      </m:sub>
                    </m:sSub>
                  </m:oMath>
                </a14:m>
                <a:r>
                  <a:rPr lang="en-US" dirty="0"/>
                  <a:t> (for any values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𝑗</m:t>
                        </m:r>
                        <m:r>
                          <a:rPr lang="en-US" i="1" dirty="0">
                            <a:latin typeface="Cambria Math" panose="02040503050406030204" pitchFamily="18" charset="0"/>
                          </a:rPr>
                          <m:t>1</m:t>
                        </m:r>
                      </m:sub>
                    </m:sSub>
                  </m:oMath>
                </a14:m>
                <a:r>
                  <a:rPr lang="en-US" dirty="0"/>
                  <a:t>). Hence the sample variance of the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𝑖</m:t>
                        </m:r>
                        <m:r>
                          <a:rPr lang="en-US" i="1" dirty="0">
                            <a:latin typeface="Cambria Math" panose="02040503050406030204" pitchFamily="18" charset="0"/>
                          </a:rPr>
                          <m:t>1</m:t>
                        </m:r>
                      </m:sub>
                    </m:sSub>
                  </m:oMath>
                </a14:m>
                <a:r>
                  <a:rPr lang="en-US" dirty="0"/>
                  <a:t> can be written as </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2</m:t>
                              </m:r>
                            </m:sup>
                          </m:sSubSup>
                        </m:e>
                      </m:nary>
                    </m:oMath>
                  </m:oMathPara>
                </a14:m>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3" t="-1353" r="-7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4</a:t>
            </a:fld>
            <a:endParaRPr lang="en-US"/>
          </a:p>
        </p:txBody>
      </p:sp>
    </p:spTree>
    <p:extLst>
      <p:ext uri="{BB962C8B-B14F-4D97-AF65-F5344CB8AC3E}">
        <p14:creationId xmlns:p14="http://schemas.microsoft.com/office/powerpoint/2010/main" val="11731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pca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Loading vector can be determined from the following optimization problem</a:t>
                </a:r>
              </a:p>
              <a:p>
                <a:pPr marL="0" indent="0">
                  <a:buNone/>
                </a:pPr>
                <a14:m>
                  <m:oMathPara xmlns:m="http://schemas.openxmlformats.org/officeDocument/2006/math">
                    <m:oMathParaPr>
                      <m:jc m:val="centerGroup"/>
                    </m:oMathParaPr>
                    <m:oMath xmlns:m="http://schemas.openxmlformats.org/officeDocument/2006/math">
                      <m:func>
                        <m:funcPr>
                          <m:ctrlPr>
                            <a:rPr lang="en-US" i="1" dirty="0">
                              <a:latin typeface="Cambria Math" panose="02040503050406030204" pitchFamily="18" charset="0"/>
                            </a:rPr>
                          </m:ctrlPr>
                        </m:funcPr>
                        <m:fName>
                          <m:limLow>
                            <m:limLowPr>
                              <m:ctrlPr>
                                <a:rPr lang="en-US" i="1" dirty="0">
                                  <a:latin typeface="Cambria Math" panose="02040503050406030204" pitchFamily="18" charset="0"/>
                                </a:rPr>
                              </m:ctrlPr>
                            </m:limLowPr>
                            <m:e>
                              <m:r>
                                <m:rPr>
                                  <m:sty m:val="p"/>
                                </m:rPr>
                                <a:rPr lang="en-US" dirty="0">
                                  <a:latin typeface="Cambria Math" panose="02040503050406030204" pitchFamily="18" charset="0"/>
                                </a:rPr>
                                <m:t>max</m:t>
                              </m:r>
                            </m:e>
                            <m:lim>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𝑝</m:t>
                                  </m:r>
                                  <m:r>
                                    <a:rPr lang="en-US" i="1" dirty="0">
                                      <a:latin typeface="Cambria Math" panose="02040503050406030204" pitchFamily="18" charset="0"/>
                                    </a:rPr>
                                    <m:t>1</m:t>
                                  </m:r>
                                </m:sub>
                              </m:sSub>
                            </m:lim>
                          </m:limLow>
                        </m:fName>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𝑛</m:t>
                              </m:r>
                            </m:den>
                          </m:f>
                        </m:e>
                      </m:func>
                      <m:sSup>
                        <m:sSupPr>
                          <m:ctrlPr>
                            <a:rPr lang="en-US" i="1" dirty="0">
                              <a:latin typeface="Cambria Math" panose="02040503050406030204" pitchFamily="18" charset="0"/>
                            </a:rPr>
                          </m:ctrlPr>
                        </m:sSupPr>
                        <m:e>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𝑛</m:t>
                              </m:r>
                            </m:sup>
                            <m:e>
                              <m:d>
                                <m:dPr>
                                  <m:ctrlPr>
                                    <a:rPr lang="en-US" i="1" dirty="0">
                                      <a:latin typeface="Cambria Math" panose="02040503050406030204" pitchFamily="18" charset="0"/>
                                    </a:rPr>
                                  </m:ctrlPr>
                                </m:dPr>
                                <m:e>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𝑗</m:t>
                                      </m:r>
                                      <m:r>
                                        <a:rPr lang="en-US" i="1" dirty="0">
                                          <a:latin typeface="Cambria Math" panose="02040503050406030204" pitchFamily="18" charset="0"/>
                                        </a:rPr>
                                        <m:t>=1</m:t>
                                      </m:r>
                                    </m:sub>
                                    <m:sup>
                                      <m:r>
                                        <a:rPr lang="en-US" i="1" dirty="0">
                                          <a:latin typeface="Cambria Math" panose="02040503050406030204" pitchFamily="18" charset="0"/>
                                        </a:rPr>
                                        <m:t>𝑝</m:t>
                                      </m:r>
                                    </m:sup>
                                    <m:e>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𝑗</m:t>
                                          </m:r>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𝑖𝑗</m:t>
                                          </m:r>
                                        </m:sub>
                                      </m:sSub>
                                    </m:e>
                                  </m:nary>
                                </m:e>
                              </m:d>
                            </m:e>
                          </m:nary>
                        </m:e>
                        <m:sup>
                          <m:r>
                            <a:rPr lang="en-US" dirty="0">
                              <a:latin typeface="Cambria Math" panose="02040503050406030204" pitchFamily="18" charset="0"/>
                            </a:rPr>
                            <m:t>2</m:t>
                          </m:r>
                        </m:sup>
                      </m:sSup>
                    </m:oMath>
                  </m:oMathPara>
                </a14:m>
                <a:endParaRPr lang="en-US" dirty="0">
                  <a:latin typeface="Cambria Math" panose="02040503050406030204" pitchFamily="18" charset="0"/>
                </a:endParaRPr>
              </a:p>
              <a:p>
                <a:pPr marL="0" indent="0">
                  <a:buNone/>
                </a:pP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subject</m:t>
                      </m:r>
                      <m:r>
                        <a:rPr lang="en-US" dirty="0">
                          <a:latin typeface="Cambria Math" panose="02040503050406030204" pitchFamily="18" charset="0"/>
                        </a:rPr>
                        <m:t> </m:t>
                      </m:r>
                      <m:r>
                        <m:rPr>
                          <m:sty m:val="p"/>
                        </m:rPr>
                        <a:rPr lang="en-US" dirty="0">
                          <a:latin typeface="Cambria Math" panose="02040503050406030204" pitchFamily="18" charset="0"/>
                        </a:rPr>
                        <m:t>to</m:t>
                      </m:r>
                      <m:r>
                        <a:rPr lang="en-US" b="0" i="0" dirty="0" smtClean="0">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2</m:t>
                              </m:r>
                            </m:sup>
                          </m:sSubSup>
                        </m:e>
                      </m:nary>
                      <m:r>
                        <a:rPr lang="en-US" i="1">
                          <a:latin typeface="Cambria Math" panose="02040503050406030204" pitchFamily="18" charset="0"/>
                        </a:rPr>
                        <m:t>=1</m:t>
                      </m:r>
                    </m:oMath>
                  </m:oMathPara>
                </a14:m>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15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131875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pca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2121408"/>
                <a:ext cx="7886700" cy="4050792"/>
              </a:xfrm>
            </p:spPr>
            <p:txBody>
              <a:bodyPr/>
              <a:lstStyle/>
              <a:p>
                <a:r>
                  <a:rPr lang="en-US" dirty="0"/>
                  <a:t>The loading vector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m:t>
                        </m:r>
                      </m:sub>
                    </m:sSub>
                  </m:oMath>
                </a14:m>
                <a:r>
                  <a:rPr lang="en-US" dirty="0"/>
                  <a:t> with elements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11</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21</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𝑝</m:t>
                        </m:r>
                        <m:r>
                          <a:rPr lang="en-US" i="1" dirty="0">
                            <a:latin typeface="Cambria Math" panose="02040503050406030204" pitchFamily="18" charset="0"/>
                          </a:rPr>
                          <m:t>1</m:t>
                        </m:r>
                      </m:sub>
                    </m:sSub>
                  </m:oMath>
                </a14:m>
                <a:r>
                  <a:rPr lang="en-US" dirty="0"/>
                  <a:t> defines a direction in feature space along which the data vary the most</a:t>
                </a:r>
              </a:p>
              <a:p>
                <a:r>
                  <a:rPr lang="en-US" dirty="0"/>
                  <a:t>If we project the </a:t>
                </a:r>
                <a14:m>
                  <m:oMath xmlns:m="http://schemas.openxmlformats.org/officeDocument/2006/math">
                    <m:r>
                      <a:rPr lang="en-US" b="0" i="1" smtClean="0">
                        <a:latin typeface="Cambria Math" panose="02040503050406030204" pitchFamily="18" charset="0"/>
                      </a:rPr>
                      <m:t>𝑛</m:t>
                    </m:r>
                  </m:oMath>
                </a14:m>
                <a:r>
                  <a:rPr lang="en-US" dirty="0"/>
                  <a:t> data points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onto this direction, the projected values are the principal components scores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2121408"/>
                <a:ext cx="7886700" cy="4050792"/>
              </a:xfrm>
              <a:blipFill>
                <a:blip r:embed="rId2"/>
                <a:stretch>
                  <a:fillRect l="-387" t="-13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208351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further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algn="just"/>
                <a:r>
                  <a:rPr lang="en-US" dirty="0"/>
                  <a:t>The second principal component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𝑍</m:t>
                        </m:r>
                      </m:e>
                      <m:sub>
                        <m:r>
                          <a:rPr lang="en-US" b="0" i="1" dirty="0" smtClean="0">
                            <a:latin typeface="Cambria Math" panose="02040503050406030204" pitchFamily="18" charset="0"/>
                          </a:rPr>
                          <m:t>2</m:t>
                        </m:r>
                      </m:sub>
                    </m:sSub>
                  </m:oMath>
                </a14:m>
                <a:r>
                  <a:rPr lang="en-US" dirty="0"/>
                  <a:t> is the linear combination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𝑝</m:t>
                        </m:r>
                      </m:sub>
                    </m:sSub>
                  </m:oMath>
                </a14:m>
                <a:r>
                  <a:rPr lang="en-US" dirty="0"/>
                  <a:t> that has maximal variance among all linear combinations that are uncorrelated with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𝑍</m:t>
                        </m:r>
                      </m:e>
                      <m:sub>
                        <m:r>
                          <a:rPr lang="en-US" i="1" dirty="0">
                            <a:latin typeface="Cambria Math" panose="02040503050406030204" pitchFamily="18" charset="0"/>
                          </a:rPr>
                          <m:t>1</m:t>
                        </m:r>
                      </m:sub>
                    </m:sSub>
                  </m:oMath>
                </a14:m>
                <a:endParaRPr lang="en-US" dirty="0"/>
              </a:p>
              <a:p>
                <a:r>
                  <a:rPr lang="en-US" dirty="0"/>
                  <a:t>The second principal component scores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12</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22</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𝑛</m:t>
                        </m:r>
                        <m:r>
                          <a:rPr lang="en-US" i="1" dirty="0">
                            <a:latin typeface="Cambria Math" panose="02040503050406030204" pitchFamily="18" charset="0"/>
                          </a:rPr>
                          <m:t>2</m:t>
                        </m:r>
                      </m:sub>
                    </m:sSub>
                  </m:oMath>
                </a14:m>
                <a:r>
                  <a:rPr lang="en-US" dirty="0"/>
                  <a:t> take the form</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𝑖</m:t>
                          </m:r>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12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22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r>
                            <a:rPr lang="en-US" i="1" dirty="0">
                              <a:latin typeface="Cambria Math" panose="02040503050406030204" pitchFamily="18" charset="0"/>
                            </a:rPr>
                            <m:t>2</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𝑝</m:t>
                          </m:r>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𝑖𝑝</m:t>
                          </m:r>
                        </m:sub>
                      </m:sSub>
                      <m:r>
                        <a:rPr lang="en-US" b="0" i="1" dirty="0" smtClean="0">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𝜙</m:t>
                              </m:r>
                            </m:e>
                            <m:sub>
                              <m:r>
                                <a:rPr lang="en-US" i="1">
                                  <a:latin typeface="Cambria Math" panose="02040503050406030204" pitchFamily="18" charset="0"/>
                                </a:rPr>
                                <m:t>𝑗</m:t>
                              </m:r>
                              <m:r>
                                <a:rPr lang="en-US" b="0" i="1" smtClean="0">
                                  <a:latin typeface="Cambria Math" panose="02040503050406030204" pitchFamily="18" charset="0"/>
                                </a:rPr>
                                <m:t>2</m:t>
                              </m:r>
                            </m:sub>
                            <m:sup>
                              <m:r>
                                <a:rPr lang="en-US" i="1">
                                  <a:latin typeface="Cambria Math" panose="02040503050406030204" pitchFamily="18" charset="0"/>
                                </a:rPr>
                                <m:t>2</m:t>
                              </m:r>
                            </m:sup>
                          </m:sSubSup>
                        </m:e>
                      </m:nary>
                      <m:r>
                        <a:rPr lang="en-US" i="1">
                          <a:latin typeface="Cambria Math" panose="02040503050406030204" pitchFamily="18" charset="0"/>
                        </a:rPr>
                        <m:t>=1</m:t>
                      </m:r>
                    </m:oMath>
                  </m:oMathPara>
                </a14:m>
                <a:endParaRPr lang="en-US" dirty="0"/>
              </a:p>
              <a:p>
                <a14:m>
                  <m:oMath xmlns:m="http://schemas.openxmlformats.org/officeDocument/2006/math">
                    <m:sSub>
                      <m:sSubPr>
                        <m:ctrlPr>
                          <a:rPr lang="en-US" i="1" dirty="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𝜙</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i="1" dirty="0">
                            <a:latin typeface="Cambria Math" panose="02040503050406030204" pitchFamily="18" charset="0"/>
                          </a:rPr>
                          <m:t>𝜙</m:t>
                        </m:r>
                      </m:e>
                      <m:sub>
                        <m:r>
                          <a:rPr lang="en-US" i="1" dirty="0">
                            <a:latin typeface="Cambria Math" panose="02040503050406030204" pitchFamily="18" charset="0"/>
                          </a:rPr>
                          <m:t>12</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b="0" i="1" dirty="0" smtClean="0">
                            <a:latin typeface="Cambria Math" panose="02040503050406030204" pitchFamily="18" charset="0"/>
                          </a:rPr>
                          <m:t>𝑝</m:t>
                        </m:r>
                        <m:r>
                          <a:rPr lang="en-US" i="1" dirty="0">
                            <a:latin typeface="Cambria Math" panose="02040503050406030204" pitchFamily="18" charset="0"/>
                          </a:rPr>
                          <m:t>2</m:t>
                        </m:r>
                      </m:sub>
                    </m:sSub>
                    <m:r>
                      <a:rPr lang="en-US" b="0" i="1" dirty="0" smtClean="0">
                        <a:latin typeface="Cambria Math" panose="02040503050406030204" pitchFamily="18" charset="0"/>
                      </a:rPr>
                      <m:t>)</m:t>
                    </m:r>
                  </m:oMath>
                </a14:m>
                <a:r>
                  <a:rPr lang="en-US" dirty="0"/>
                  <a:t> is the second principal component loading vector</a:t>
                </a:r>
              </a:p>
              <a:p>
                <a:r>
                  <a:rPr lang="en-US" dirty="0"/>
                  <a:t>It turns out that constraining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𝑍</m:t>
                        </m:r>
                      </m:e>
                      <m:sub>
                        <m:r>
                          <a:rPr lang="en-US" i="1" dirty="0">
                            <a:latin typeface="Cambria Math" panose="02040503050406030204" pitchFamily="18" charset="0"/>
                          </a:rPr>
                          <m:t>2</m:t>
                        </m:r>
                      </m:sub>
                    </m:sSub>
                  </m:oMath>
                </a14:m>
                <a:r>
                  <a:rPr lang="en-US" dirty="0"/>
                  <a:t> to be uncorrelated with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𝑍</m:t>
                        </m:r>
                      </m:e>
                      <m:sub>
                        <m:r>
                          <a:rPr lang="en-US" b="0" i="1" dirty="0" smtClean="0">
                            <a:latin typeface="Cambria Math" panose="02040503050406030204" pitchFamily="18" charset="0"/>
                          </a:rPr>
                          <m:t>1</m:t>
                        </m:r>
                      </m:sub>
                    </m:sSub>
                  </m:oMath>
                </a14:m>
                <a:r>
                  <a:rPr lang="en-US" dirty="0"/>
                  <a:t> is equivalent to constraining the direction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i="1" dirty="0">
                            <a:latin typeface="Cambria Math" panose="02040503050406030204" pitchFamily="18" charset="0"/>
                          </a:rPr>
                          <m:t>2</m:t>
                        </m:r>
                      </m:sub>
                    </m:sSub>
                  </m:oMath>
                </a14:m>
                <a:r>
                  <a:rPr lang="en-US" dirty="0"/>
                  <a:t> to be orthogonal (perpendicular) to the direction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𝜙</m:t>
                        </m:r>
                      </m:e>
                      <m:sub>
                        <m:r>
                          <a:rPr lang="en-US" b="0" i="1" dirty="0" smtClean="0">
                            <a:latin typeface="Cambria Math" panose="02040503050406030204" pitchFamily="18" charset="0"/>
                          </a:rPr>
                          <m:t>1</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2256" r="-7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370805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further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lgn="just"/>
                <a:r>
                  <a:rPr lang="en-US" dirty="0"/>
                  <a:t>The third principal component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𝑍</m:t>
                        </m:r>
                      </m:e>
                      <m:sub>
                        <m:r>
                          <a:rPr lang="en-US" b="0" i="1" dirty="0" smtClean="0">
                            <a:latin typeface="Cambria Math" panose="02040503050406030204" pitchFamily="18" charset="0"/>
                          </a:rPr>
                          <m:t>3</m:t>
                        </m:r>
                      </m:sub>
                    </m:sSub>
                  </m:oMath>
                </a14:m>
                <a:r>
                  <a:rPr lang="en-US" dirty="0"/>
                  <a:t> is the linear combination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𝑝</m:t>
                        </m:r>
                      </m:sub>
                    </m:sSub>
                  </m:oMath>
                </a14:m>
                <a:r>
                  <a:rPr lang="en-US" dirty="0"/>
                  <a:t> that has maximal variance among all linear combinations that are uncorrelated with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𝑍</m:t>
                        </m:r>
                      </m:e>
                      <m:sub>
                        <m:r>
                          <a:rPr lang="en-US" i="1" dirty="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𝑍</m:t>
                        </m:r>
                      </m:e>
                      <m:sub>
                        <m:r>
                          <a:rPr lang="en-US" b="0" i="1" dirty="0" smtClean="0">
                            <a:latin typeface="Cambria Math" panose="02040503050406030204" pitchFamily="18" charset="0"/>
                          </a:rPr>
                          <m:t>2</m:t>
                        </m:r>
                      </m:sub>
                    </m:sSub>
                  </m:oMath>
                </a14:m>
                <a:endParaRPr lang="en-US" dirty="0"/>
              </a:p>
              <a:p>
                <a:r>
                  <a:rPr lang="en-US" dirty="0"/>
                  <a:t>And so on until we construct the all needed components </a:t>
                </a:r>
              </a:p>
              <a:p>
                <a:pPr marL="0" indent="0" algn="ctr">
                  <a:buNone/>
                </a:pP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𝑍</m:t>
                        </m:r>
                      </m:e>
                      <m:sub>
                        <m:r>
                          <a:rPr lang="en-US" i="1" dirty="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𝑍</m:t>
                        </m:r>
                      </m:e>
                      <m:sub>
                        <m:r>
                          <a:rPr lang="en-US" b="0" i="1" dirty="0" smtClean="0">
                            <a:latin typeface="Cambria Math" panose="02040503050406030204" pitchFamily="18" charset="0"/>
                          </a:rPr>
                          <m:t>𝑚</m:t>
                        </m:r>
                      </m:sub>
                    </m:sSub>
                  </m:oMath>
                </a14:m>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92" t="-1504" r="-7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202213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USArrests</a:t>
            </a:r>
            <a:r>
              <a:rPr lang="en-US" dirty="0"/>
              <a:t> data: A </a:t>
            </a:r>
            <a:r>
              <a:rPr lang="en-US" dirty="0" err="1"/>
              <a:t>biplot</a:t>
            </a: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380" y="1647256"/>
            <a:ext cx="5272743" cy="4852604"/>
          </a:xfrm>
          <a:prstGeom prst="rect">
            <a:avLst/>
          </a:prstGeom>
        </p:spPr>
      </p:pic>
    </p:spTree>
    <p:extLst>
      <p:ext uri="{BB962C8B-B14F-4D97-AF65-F5344CB8AC3E}">
        <p14:creationId xmlns:p14="http://schemas.microsoft.com/office/powerpoint/2010/main" val="126339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14470</TotalTime>
  <Words>1255</Words>
  <Application>Microsoft Office PowerPoint</Application>
  <PresentationFormat>On-screen Show (4:3)</PresentationFormat>
  <Paragraphs>131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Cambria Math</vt:lpstr>
      <vt:lpstr>Rockwell</vt:lpstr>
      <vt:lpstr>Rockwell Condensed</vt:lpstr>
      <vt:lpstr>Wingdings</vt:lpstr>
      <vt:lpstr>Wood Type</vt:lpstr>
      <vt:lpstr>Principal component analysis</vt:lpstr>
      <vt:lpstr>Introduction</vt:lpstr>
      <vt:lpstr>pca</vt:lpstr>
      <vt:lpstr>pca</vt:lpstr>
      <vt:lpstr>pca</vt:lpstr>
      <vt:lpstr>pca</vt:lpstr>
      <vt:lpstr>PCA: further components</vt:lpstr>
      <vt:lpstr>PCA: further components</vt:lpstr>
      <vt:lpstr>USArrests data: A biplot</vt:lpstr>
      <vt:lpstr>USArrests data: A biplot</vt:lpstr>
      <vt:lpstr>USArrests data: A biplot</vt:lpstr>
      <vt:lpstr>USArrests data: A biplot</vt:lpstr>
      <vt:lpstr>USArrests data: A biplot</vt:lpstr>
      <vt:lpstr>Proportion of variance explained</vt:lpstr>
      <vt:lpstr>Singular value decomposition (SVD)</vt:lpstr>
      <vt:lpstr>SVD</vt:lpstr>
      <vt:lpstr>Correlation matrix approach</vt:lpstr>
      <vt:lpstr>Correlation matrix approach</vt:lpstr>
      <vt:lpstr>A Scree plot</vt:lpstr>
      <vt:lpstr>How many principal components?</vt:lpstr>
      <vt:lpstr>applications</vt:lpstr>
      <vt:lpstr>Scaling of the variables </vt:lpstr>
      <vt:lpstr>Scaling of the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Arnak Poghosyan</cp:lastModifiedBy>
  <cp:revision>323</cp:revision>
  <cp:lastPrinted>2013-09-24T00:04:41Z</cp:lastPrinted>
  <dcterms:created xsi:type="dcterms:W3CDTF">2013-08-14T17:09:52Z</dcterms:created>
  <dcterms:modified xsi:type="dcterms:W3CDTF">2019-05-09T18:24:04Z</dcterms:modified>
</cp:coreProperties>
</file>