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5" r:id="rId3"/>
    <p:sldId id="321" r:id="rId4"/>
    <p:sldId id="323" r:id="rId5"/>
    <p:sldId id="322" r:id="rId6"/>
    <p:sldId id="324" r:id="rId7"/>
    <p:sldId id="356" r:id="rId8"/>
    <p:sldId id="325" r:id="rId9"/>
    <p:sldId id="326" r:id="rId10"/>
    <p:sldId id="327" r:id="rId11"/>
    <p:sldId id="354" r:id="rId12"/>
    <p:sldId id="355" r:id="rId13"/>
    <p:sldId id="353" r:id="rId14"/>
    <p:sldId id="339" r:id="rId15"/>
    <p:sldId id="340" r:id="rId16"/>
    <p:sldId id="341" r:id="rId17"/>
    <p:sldId id="357" r:id="rId18"/>
    <p:sldId id="332" r:id="rId19"/>
    <p:sldId id="342" r:id="rId20"/>
    <p:sldId id="358" r:id="rId21"/>
    <p:sldId id="359" r:id="rId22"/>
    <p:sldId id="360" r:id="rId23"/>
    <p:sldId id="345" r:id="rId24"/>
    <p:sldId id="347" r:id="rId25"/>
    <p:sldId id="34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0" d="100"/>
          <a:sy n="100" d="100"/>
        </p:scale>
        <p:origin x="108"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176DC7-53F2-40FB-9B85-7C671E55C7A7}"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75984-1EF1-425A-A995-0D1A495DF04E}" type="slidenum">
              <a:rPr lang="en-US" smtClean="0"/>
              <a:t>‹#›</a:t>
            </a:fld>
            <a:endParaRPr lang="en-US"/>
          </a:p>
        </p:txBody>
      </p:sp>
    </p:spTree>
    <p:extLst>
      <p:ext uri="{BB962C8B-B14F-4D97-AF65-F5344CB8AC3E}">
        <p14:creationId xmlns:p14="http://schemas.microsoft.com/office/powerpoint/2010/main" val="108598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722F04-CAB4-457E-B500-72F9C32A2CC5}" type="datetime1">
              <a:rPr lang="en-US" smtClean="0"/>
              <a:t>4/17/2019</a:t>
            </a:fld>
            <a:endParaRPr lang="en-US"/>
          </a:p>
        </p:txBody>
      </p:sp>
      <p:sp>
        <p:nvSpPr>
          <p:cNvPr id="5" name="Footer Placeholder 4"/>
          <p:cNvSpPr>
            <a:spLocks noGrp="1"/>
          </p:cNvSpPr>
          <p:nvPr>
            <p:ph type="ftr" sz="quarter" idx="11"/>
          </p:nvPr>
        </p:nvSpPr>
        <p:spPr/>
        <p:txBody>
          <a:bodyPr/>
          <a:lstStyle/>
          <a:p>
            <a:r>
              <a:rPr lang="en-US"/>
              <a:t>AUA: Machine Learning</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E0DC491-7369-4724-9994-17373BD42B87}" type="slidenum">
              <a:rPr lang="en-US" smtClean="0"/>
              <a:t>‹#›</a:t>
            </a:fld>
            <a:endParaRPr lang="en-US"/>
          </a:p>
        </p:txBody>
      </p:sp>
    </p:spTree>
    <p:extLst>
      <p:ext uri="{BB962C8B-B14F-4D97-AF65-F5344CB8AC3E}">
        <p14:creationId xmlns:p14="http://schemas.microsoft.com/office/powerpoint/2010/main" val="107042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9C86CC-7EE7-435D-8F41-51F56D46CF58}" type="datetime1">
              <a:rPr lang="en-US" smtClean="0"/>
              <a:t>4/17/2019</a:t>
            </a:fld>
            <a:endParaRPr lang="en-US"/>
          </a:p>
        </p:txBody>
      </p:sp>
      <p:sp>
        <p:nvSpPr>
          <p:cNvPr id="5" name="Footer Placeholder 4"/>
          <p:cNvSpPr>
            <a:spLocks noGrp="1"/>
          </p:cNvSpPr>
          <p:nvPr>
            <p:ph type="ftr" sz="quarter" idx="11"/>
          </p:nvPr>
        </p:nvSpPr>
        <p:spPr/>
        <p:txBody>
          <a:bodyPr/>
          <a:lstStyle/>
          <a:p>
            <a:r>
              <a:rPr lang="en-US"/>
              <a:t>AUA: Machine Learning</a:t>
            </a:r>
          </a:p>
        </p:txBody>
      </p:sp>
      <p:sp>
        <p:nvSpPr>
          <p:cNvPr id="6" name="Slide Number Placeholder 5"/>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123743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A92DA-D4C8-4A73-B0D8-4E88A70C493D}" type="datetime1">
              <a:rPr lang="en-US" smtClean="0"/>
              <a:t>4/17/2019</a:t>
            </a:fld>
            <a:endParaRPr lang="en-US"/>
          </a:p>
        </p:txBody>
      </p:sp>
      <p:sp>
        <p:nvSpPr>
          <p:cNvPr id="5" name="Footer Placeholder 4"/>
          <p:cNvSpPr>
            <a:spLocks noGrp="1"/>
          </p:cNvSpPr>
          <p:nvPr>
            <p:ph type="ftr" sz="quarter" idx="11"/>
          </p:nvPr>
        </p:nvSpPr>
        <p:spPr/>
        <p:txBody>
          <a:bodyPr/>
          <a:lstStyle/>
          <a:p>
            <a:r>
              <a:rPr lang="en-US"/>
              <a:t>AUA: Machine Learning</a:t>
            </a:r>
          </a:p>
        </p:txBody>
      </p:sp>
      <p:sp>
        <p:nvSpPr>
          <p:cNvPr id="6" name="Slide Number Placeholder 5"/>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1050253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7E19C-62D3-4788-9D1A-98228C47E7ED}" type="datetime1">
              <a:rPr lang="en-US" smtClean="0"/>
              <a:t>4/17/2019</a:t>
            </a:fld>
            <a:endParaRPr lang="en-US"/>
          </a:p>
        </p:txBody>
      </p:sp>
      <p:sp>
        <p:nvSpPr>
          <p:cNvPr id="5" name="Footer Placeholder 4"/>
          <p:cNvSpPr>
            <a:spLocks noGrp="1"/>
          </p:cNvSpPr>
          <p:nvPr>
            <p:ph type="ftr" sz="quarter" idx="11"/>
          </p:nvPr>
        </p:nvSpPr>
        <p:spPr/>
        <p:txBody>
          <a:bodyPr/>
          <a:lstStyle/>
          <a:p>
            <a:r>
              <a:rPr lang="en-US"/>
              <a:t>AUA: Machine Learning</a:t>
            </a:r>
          </a:p>
        </p:txBody>
      </p:sp>
      <p:sp>
        <p:nvSpPr>
          <p:cNvPr id="6" name="Slide Number Placeholder 5"/>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237127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A3B34F7-FC41-4B6A-8120-D98825F12B70}" type="datetime1">
              <a:rPr lang="en-US" smtClean="0"/>
              <a:t>4/17/2019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AUA: Machine Learning</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E0DC491-7369-4724-9994-17373BD42B87}" type="slidenum">
              <a:rPr lang="en-US" smtClean="0"/>
              <a:t>‹#›</a:t>
            </a:fld>
            <a:endParaRPr lang="en-US"/>
          </a:p>
        </p:txBody>
      </p:sp>
    </p:spTree>
    <p:extLst>
      <p:ext uri="{BB962C8B-B14F-4D97-AF65-F5344CB8AC3E}">
        <p14:creationId xmlns:p14="http://schemas.microsoft.com/office/powerpoint/2010/main" val="4309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C94FB-316C-4DA3-BFF3-28EA7FA4FE92}" type="datetime1">
              <a:rPr lang="en-US" smtClean="0"/>
              <a:t>4/17/2019</a:t>
            </a:fld>
            <a:endParaRPr lang="en-US"/>
          </a:p>
        </p:txBody>
      </p:sp>
      <p:sp>
        <p:nvSpPr>
          <p:cNvPr id="6" name="Footer Placeholder 5"/>
          <p:cNvSpPr>
            <a:spLocks noGrp="1"/>
          </p:cNvSpPr>
          <p:nvPr>
            <p:ph type="ftr" sz="quarter" idx="11"/>
          </p:nvPr>
        </p:nvSpPr>
        <p:spPr/>
        <p:txBody>
          <a:bodyPr/>
          <a:lstStyle/>
          <a:p>
            <a:r>
              <a:rPr lang="en-US"/>
              <a:t>AUA: Machine Learning</a:t>
            </a:r>
          </a:p>
        </p:txBody>
      </p:sp>
      <p:sp>
        <p:nvSpPr>
          <p:cNvPr id="7" name="Slide Number Placeholder 6"/>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316617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4AA7C-7DD9-46A5-9787-A2FC3CEF873E}" type="datetime1">
              <a:rPr lang="en-US" smtClean="0"/>
              <a:t>4/17/2019</a:t>
            </a:fld>
            <a:endParaRPr lang="en-US"/>
          </a:p>
        </p:txBody>
      </p:sp>
      <p:sp>
        <p:nvSpPr>
          <p:cNvPr id="8" name="Footer Placeholder 7"/>
          <p:cNvSpPr>
            <a:spLocks noGrp="1"/>
          </p:cNvSpPr>
          <p:nvPr>
            <p:ph type="ftr" sz="quarter" idx="11"/>
          </p:nvPr>
        </p:nvSpPr>
        <p:spPr/>
        <p:txBody>
          <a:bodyPr/>
          <a:lstStyle/>
          <a:p>
            <a:r>
              <a:rPr lang="en-US"/>
              <a:t>AUA: Machine Learning</a:t>
            </a:r>
          </a:p>
        </p:txBody>
      </p:sp>
      <p:sp>
        <p:nvSpPr>
          <p:cNvPr id="9" name="Slide Number Placeholder 8"/>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357454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EF947F-9E93-482C-B50E-6E406BE67FF6}" type="datetime1">
              <a:rPr lang="en-US" smtClean="0"/>
              <a:t>4/17/2019</a:t>
            </a:fld>
            <a:endParaRPr lang="en-US"/>
          </a:p>
        </p:txBody>
      </p:sp>
      <p:sp>
        <p:nvSpPr>
          <p:cNvPr id="4" name="Footer Placeholder 3"/>
          <p:cNvSpPr>
            <a:spLocks noGrp="1"/>
          </p:cNvSpPr>
          <p:nvPr>
            <p:ph type="ftr" sz="quarter" idx="11"/>
          </p:nvPr>
        </p:nvSpPr>
        <p:spPr/>
        <p:txBody>
          <a:bodyPr/>
          <a:lstStyle/>
          <a:p>
            <a:r>
              <a:rPr lang="en-US"/>
              <a:t>AUA: Machine Learning</a:t>
            </a:r>
          </a:p>
        </p:txBody>
      </p:sp>
      <p:sp>
        <p:nvSpPr>
          <p:cNvPr id="5" name="Slide Number Placeholder 4"/>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54261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B0B93-F35C-4A8C-9C0E-9812BD8C6AC9}" type="datetime1">
              <a:rPr lang="en-US" smtClean="0"/>
              <a:t>4/17/2019</a:t>
            </a:fld>
            <a:endParaRPr lang="en-US"/>
          </a:p>
        </p:txBody>
      </p:sp>
      <p:sp>
        <p:nvSpPr>
          <p:cNvPr id="3" name="Footer Placeholder 2"/>
          <p:cNvSpPr>
            <a:spLocks noGrp="1"/>
          </p:cNvSpPr>
          <p:nvPr>
            <p:ph type="ftr" sz="quarter" idx="11"/>
          </p:nvPr>
        </p:nvSpPr>
        <p:spPr/>
        <p:txBody>
          <a:bodyPr/>
          <a:lstStyle/>
          <a:p>
            <a:r>
              <a:rPr lang="en-US"/>
              <a:t>AUA: Machine Learning</a:t>
            </a:r>
          </a:p>
        </p:txBody>
      </p:sp>
      <p:sp>
        <p:nvSpPr>
          <p:cNvPr id="4" name="Slide Number Placeholder 3"/>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215505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F10FB-98BE-4C1F-BE5B-D1A5A95ECF75}" type="datetime1">
              <a:rPr lang="en-US" smtClean="0"/>
              <a:t>4/17/2019</a:t>
            </a:fld>
            <a:endParaRPr lang="en-US"/>
          </a:p>
        </p:txBody>
      </p:sp>
      <p:sp>
        <p:nvSpPr>
          <p:cNvPr id="6" name="Footer Placeholder 5"/>
          <p:cNvSpPr>
            <a:spLocks noGrp="1"/>
          </p:cNvSpPr>
          <p:nvPr>
            <p:ph type="ftr" sz="quarter" idx="11"/>
          </p:nvPr>
        </p:nvSpPr>
        <p:spPr/>
        <p:txBody>
          <a:bodyPr/>
          <a:lstStyle/>
          <a:p>
            <a:r>
              <a:rPr lang="en-US"/>
              <a:t>AUA: Machine Learning</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316092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F8DA1-9563-4EF0-9FCA-4B36899C7E22}" type="datetime1">
              <a:rPr lang="en-US" smtClean="0"/>
              <a:t>4/17/2019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0DC491-7369-4724-9994-17373BD42B87}" type="slidenum">
              <a:rPr lang="en-US" smtClean="0"/>
              <a:t>‹#›</a:t>
            </a:fld>
            <a:endParaRPr lang="en-US"/>
          </a:p>
        </p:txBody>
      </p:sp>
    </p:spTree>
    <p:extLst>
      <p:ext uri="{BB962C8B-B14F-4D97-AF65-F5344CB8AC3E}">
        <p14:creationId xmlns:p14="http://schemas.microsoft.com/office/powerpoint/2010/main" val="8138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82B2610-78FB-4B71-87FC-2A6387CB166D}" type="datetime1">
              <a:rPr lang="en-US" smtClean="0"/>
              <a:t>4/17/2019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AUA: Machine Learning</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E0DC491-7369-4724-9994-17373BD42B87}" type="slidenum">
              <a:rPr lang="en-US" smtClean="0"/>
              <a:t>‹#›</a:t>
            </a:fld>
            <a:endParaRPr lang="en-US"/>
          </a:p>
        </p:txBody>
      </p:sp>
    </p:spTree>
    <p:extLst>
      <p:ext uri="{BB962C8B-B14F-4D97-AF65-F5344CB8AC3E}">
        <p14:creationId xmlns:p14="http://schemas.microsoft.com/office/powerpoint/2010/main" val="12772316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0.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1.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60.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9916" y="1402183"/>
            <a:ext cx="7593330" cy="3035808"/>
          </a:xfrm>
        </p:spPr>
        <p:txBody>
          <a:bodyPr/>
          <a:lstStyle/>
          <a:p>
            <a:r>
              <a:rPr lang="en-US" dirty="0"/>
              <a:t>Main concepts</a:t>
            </a:r>
            <a:br>
              <a:rPr lang="en-US" dirty="0"/>
            </a:br>
            <a:r>
              <a:rPr lang="en-US" dirty="0"/>
              <a:t>Classification</a:t>
            </a:r>
            <a:endParaRPr lang="en-US" sz="3200" dirty="0"/>
          </a:p>
        </p:txBody>
      </p:sp>
      <p:sp>
        <p:nvSpPr>
          <p:cNvPr id="5" name="Slide Number Placeholder 4"/>
          <p:cNvSpPr>
            <a:spLocks noGrp="1"/>
          </p:cNvSpPr>
          <p:nvPr>
            <p:ph type="sldNum" sz="quarter" idx="12"/>
          </p:nvPr>
        </p:nvSpPr>
        <p:spPr/>
        <p:txBody>
          <a:bodyPr/>
          <a:lstStyle/>
          <a:p>
            <a:fld id="{9E0DC491-7369-4724-9994-17373BD42B87}" type="slidenum">
              <a:rPr lang="en-US" smtClean="0"/>
              <a:t>1</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0521" y="4437992"/>
            <a:ext cx="3305295" cy="2334365"/>
          </a:xfrm>
          <a:prstGeom prst="rect">
            <a:avLst/>
          </a:prstGeom>
        </p:spPr>
      </p:pic>
    </p:spTree>
    <p:extLst>
      <p:ext uri="{BB962C8B-B14F-4D97-AF65-F5344CB8AC3E}">
        <p14:creationId xmlns:p14="http://schemas.microsoft.com/office/powerpoint/2010/main" val="308178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2E66-39A8-4D1B-9B29-8E4E3C22B75F}"/>
              </a:ext>
            </a:extLst>
          </p:cNvPr>
          <p:cNvSpPr>
            <a:spLocks noGrp="1"/>
          </p:cNvSpPr>
          <p:nvPr>
            <p:ph type="title"/>
          </p:nvPr>
        </p:nvSpPr>
        <p:spPr/>
        <p:txBody>
          <a:bodyPr/>
          <a:lstStyle/>
          <a:p>
            <a:r>
              <a:rPr lang="en-US" dirty="0"/>
              <a:t>Precision vs 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D78EEC-11B0-4115-8BDF-004A22BE30C8}"/>
                  </a:ext>
                </a:extLst>
              </p:cNvPr>
              <p:cNvSpPr>
                <a:spLocks noGrp="1"/>
              </p:cNvSpPr>
              <p:nvPr>
                <p:ph idx="1"/>
              </p:nvPr>
            </p:nvSpPr>
            <p:spPr/>
            <p:txBody>
              <a:bodyPr/>
              <a:lstStyle/>
              <a:p>
                <a:pPr algn="just"/>
                <a:r>
                  <a:rPr lang="en-US" dirty="0"/>
                  <a:t>High precision means that an algorithm returned substantially more relevant results than irrelevant (usefulness), while high recall means that an algorithm returned most of the relevant results (completeness).</a:t>
                </a:r>
              </a:p>
              <a:p>
                <a:pPr algn="just"/>
                <a:r>
                  <a:rPr lang="en-US" b="1"/>
                  <a:t>Example</a:t>
                </a:r>
                <a:r>
                  <a:rPr lang="en-US" b="1" dirty="0"/>
                  <a:t>:</a:t>
                </a:r>
                <a:r>
                  <a:rPr lang="en-US" dirty="0"/>
                  <a:t> Search engine returns </a:t>
                </a:r>
                <a14:m>
                  <m:oMath xmlns:m="http://schemas.openxmlformats.org/officeDocument/2006/math">
                    <m:r>
                      <a:rPr lang="en-US" i="1" dirty="0">
                        <a:latin typeface="Cambria Math" panose="02040503050406030204" pitchFamily="18" charset="0"/>
                      </a:rPr>
                      <m:t>30</m:t>
                    </m:r>
                  </m:oMath>
                </a14:m>
                <a:r>
                  <a:rPr lang="en-US" dirty="0"/>
                  <a:t> pages where only </a:t>
                </a:r>
                <a14:m>
                  <m:oMath xmlns:m="http://schemas.openxmlformats.org/officeDocument/2006/math">
                    <m:r>
                      <a:rPr lang="en-US" i="1" dirty="0">
                        <a:latin typeface="Cambria Math" panose="02040503050406030204" pitchFamily="18" charset="0"/>
                      </a:rPr>
                      <m:t>20</m:t>
                    </m:r>
                  </m:oMath>
                </a14:m>
                <a:r>
                  <a:rPr lang="en-US" dirty="0"/>
                  <a:t> pages are relevant (</a:t>
                </a:r>
                <a14:m>
                  <m:oMath xmlns:m="http://schemas.openxmlformats.org/officeDocument/2006/math">
                    <m:r>
                      <a:rPr lang="en-US" i="1" dirty="0">
                        <a:latin typeface="Cambria Math" panose="02040503050406030204" pitchFamily="18" charset="0"/>
                      </a:rPr>
                      <m:t>𝑇𝑃</m:t>
                    </m:r>
                    <m:r>
                      <a:rPr lang="en-US" i="1" dirty="0">
                        <a:latin typeface="Cambria Math" panose="02040503050406030204" pitchFamily="18" charset="0"/>
                      </a:rPr>
                      <m:t>=20</m:t>
                    </m:r>
                  </m:oMath>
                </a14:m>
                <a:r>
                  <a:rPr lang="en-US" dirty="0"/>
                  <a:t>) while failing to return </a:t>
                </a:r>
                <a14:m>
                  <m:oMath xmlns:m="http://schemas.openxmlformats.org/officeDocument/2006/math">
                    <m:r>
                      <a:rPr lang="en-US" i="1" dirty="0">
                        <a:latin typeface="Cambria Math" panose="02040503050406030204" pitchFamily="18" charset="0"/>
                      </a:rPr>
                      <m:t>40</m:t>
                    </m:r>
                  </m:oMath>
                </a14:m>
                <a:r>
                  <a:rPr lang="en-US" dirty="0"/>
                  <a:t> additional relevant pages (</a:t>
                </a:r>
                <a14:m>
                  <m:oMath xmlns:m="http://schemas.openxmlformats.org/officeDocument/2006/math">
                    <m:r>
                      <a:rPr lang="en-US" i="1" dirty="0">
                        <a:latin typeface="Cambria Math" panose="02040503050406030204" pitchFamily="18" charset="0"/>
                      </a:rPr>
                      <m:t>𝐹𝑁</m:t>
                    </m:r>
                    <m:r>
                      <a:rPr lang="en-US" i="1" dirty="0">
                        <a:latin typeface="Cambria Math" panose="02040503050406030204" pitchFamily="18" charset="0"/>
                      </a:rPr>
                      <m:t>=40</m:t>
                    </m:r>
                  </m:oMath>
                </a14:m>
                <a:r>
                  <a:rPr lang="en-US" dirty="0"/>
                  <a:t>). Its </a:t>
                </a:r>
                <a14:m>
                  <m:oMath xmlns:m="http://schemas.openxmlformats.org/officeDocument/2006/math">
                    <m:r>
                      <a:rPr lang="en-US" i="1" dirty="0">
                        <a:latin typeface="Cambria Math" panose="02040503050406030204" pitchFamily="18" charset="0"/>
                      </a:rPr>
                      <m:t>𝑝𝑟𝑒𝑐𝑖𝑠𝑖𝑜𝑛</m:t>
                    </m:r>
                    <m:r>
                      <a:rPr lang="en-US" i="1" dirty="0">
                        <a:latin typeface="Cambria Math" panose="02040503050406030204" pitchFamily="18" charset="0"/>
                      </a:rPr>
                      <m:t>=20/30</m:t>
                    </m:r>
                  </m:oMath>
                </a14:m>
                <a:r>
                  <a:rPr lang="en-US" dirty="0"/>
                  <a:t> while its </a:t>
                </a:r>
                <a14:m>
                  <m:oMath xmlns:m="http://schemas.openxmlformats.org/officeDocument/2006/math">
                    <m:r>
                      <a:rPr lang="en-US" i="1" dirty="0">
                        <a:latin typeface="Cambria Math" panose="02040503050406030204" pitchFamily="18" charset="0"/>
                      </a:rPr>
                      <m:t>𝑟𝑒𝑐𝑎𝑙𝑙</m:t>
                    </m:r>
                    <m:r>
                      <a:rPr lang="en-US" i="1" dirty="0">
                        <a:latin typeface="Cambria Math" panose="02040503050406030204" pitchFamily="18" charset="0"/>
                      </a:rPr>
                      <m:t>=20/60</m:t>
                    </m:r>
                  </m:oMath>
                </a14:m>
                <a:r>
                  <a:rPr lang="en-US" dirty="0"/>
                  <a:t>. </a:t>
                </a:r>
              </a:p>
              <a:p>
                <a:pPr algn="just"/>
                <a:r>
                  <a:rPr lang="en-US" dirty="0"/>
                  <a:t>So, in this case, precision is "how useful the search results are", and recall is "how complete the results are".</a:t>
                </a:r>
              </a:p>
              <a:p>
                <a:endParaRPr lang="en-US" dirty="0"/>
              </a:p>
            </p:txBody>
          </p:sp>
        </mc:Choice>
        <mc:Fallback xmlns="">
          <p:sp>
            <p:nvSpPr>
              <p:cNvPr id="3" name="Content Placeholder 2">
                <a:extLst>
                  <a:ext uri="{FF2B5EF4-FFF2-40B4-BE49-F238E27FC236}">
                    <a16:creationId xmlns:a16="http://schemas.microsoft.com/office/drawing/2014/main" id="{55D78EEC-11B0-4115-8BDF-004A22BE30C8}"/>
                  </a:ext>
                </a:extLst>
              </p:cNvPr>
              <p:cNvSpPr>
                <a:spLocks noGrp="1" noRot="1" noChangeAspect="1" noMove="1" noResize="1" noEditPoints="1" noAdjustHandles="1" noChangeArrowheads="1" noChangeShapeType="1" noTextEdit="1"/>
              </p:cNvSpPr>
              <p:nvPr>
                <p:ph idx="1"/>
              </p:nvPr>
            </p:nvSpPr>
            <p:spPr>
              <a:blipFill>
                <a:blip r:embed="rId2"/>
                <a:stretch>
                  <a:fillRect l="-392" t="-1504" r="-7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3E3C92-6915-4E38-98DE-65AFB8D9148E}"/>
              </a:ext>
            </a:extLst>
          </p:cNvPr>
          <p:cNvSpPr>
            <a:spLocks noGrp="1"/>
          </p:cNvSpPr>
          <p:nvPr>
            <p:ph type="sldNum" sz="quarter" idx="12"/>
          </p:nvPr>
        </p:nvSpPr>
        <p:spPr/>
        <p:txBody>
          <a:bodyPr/>
          <a:lstStyle/>
          <a:p>
            <a:fld id="{9E0DC491-7369-4724-9994-17373BD42B87}" type="slidenum">
              <a:rPr lang="en-US" smtClean="0"/>
              <a:t>10</a:t>
            </a:fld>
            <a:endParaRPr lang="en-US"/>
          </a:p>
        </p:txBody>
      </p:sp>
    </p:spTree>
    <p:extLst>
      <p:ext uri="{BB962C8B-B14F-4D97-AF65-F5344CB8AC3E}">
        <p14:creationId xmlns:p14="http://schemas.microsoft.com/office/powerpoint/2010/main" val="314209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C10F-7607-4D44-96AC-95DE4D1AF78D}"/>
              </a:ext>
            </a:extLst>
          </p:cNvPr>
          <p:cNvSpPr>
            <a:spLocks noGrp="1"/>
          </p:cNvSpPr>
          <p:nvPr>
            <p:ph type="title"/>
          </p:nvPr>
        </p:nvSpPr>
        <p:spPr/>
        <p:txBody>
          <a:bodyPr/>
          <a:lstStyle/>
          <a:p>
            <a:r>
              <a:rPr lang="en-US" dirty="0"/>
              <a:t>Classification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95CB2E-4C23-452D-BD4D-DC831D9121E0}"/>
                  </a:ext>
                </a:extLst>
              </p:cNvPr>
              <p:cNvSpPr>
                <a:spLocks noGrp="1"/>
              </p:cNvSpPr>
              <p:nvPr>
                <p:ph idx="1"/>
              </p:nvPr>
            </p:nvSpPr>
            <p:spPr/>
            <p:txBody>
              <a:bodyPr>
                <a:normAutofit/>
              </a:bodyPr>
              <a:lstStyle/>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𝐴𝑐𝑐𝑢𝑟𝑎𝑐𝑦</m:t>
                      </m:r>
                      <m:r>
                        <a:rPr lang="en-US"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num>
                        <m:den>
                          <m:r>
                            <a:rPr lang="en-US" b="0" i="1" smtClean="0">
                              <a:latin typeface="Cambria Math" panose="02040503050406030204" pitchFamily="18" charset="0"/>
                            </a:rPr>
                            <m:t>𝑛</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𝐵𝑎𝑙𝑎𝑛𝑐𝑒𝑑</m:t>
                      </m:r>
                      <m:r>
                        <a:rPr lang="en-US" b="0" i="1" smtClean="0">
                          <a:latin typeface="Cambria Math" panose="02040503050406030204" pitchFamily="18" charset="0"/>
                        </a:rPr>
                        <m:t> </m:t>
                      </m:r>
                      <m:r>
                        <a:rPr lang="en-US" i="1">
                          <a:latin typeface="Cambria Math" panose="02040503050406030204" pitchFamily="18" charset="0"/>
                        </a:rPr>
                        <m:t>𝐴𝑐𝑐𝑢𝑟𝑎𝑐𝑦</m:t>
                      </m:r>
                      <m:r>
                        <a:rPr lang="en-US" i="1">
                          <a:latin typeface="Cambria Math" panose="02040503050406030204" pitchFamily="18" charset="0"/>
                        </a:rPr>
                        <m:t>=</m:t>
                      </m:r>
                      <m:f>
                        <m:fPr>
                          <m:ctrlPr>
                            <a:rPr lang="en-US" b="0" i="1" smtClean="0">
                              <a:latin typeface="Cambria Math" panose="02040503050406030204" pitchFamily="18" charset="0"/>
                            </a:rPr>
                          </m:ctrlPr>
                        </m:fPr>
                        <m:num>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𝑃</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𝑇𝑁</m:t>
                                  </m:r>
                                </m:num>
                                <m:den>
                                  <m:r>
                                    <a:rPr lang="en-US" i="1">
                                      <a:latin typeface="Cambria Math" panose="02040503050406030204" pitchFamily="18" charset="0"/>
                                    </a:rPr>
                                    <m:t>𝑁</m:t>
                                  </m:r>
                                </m:den>
                              </m:f>
                            </m:e>
                          </m:d>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𝑆𝑒𝑛𝑠𝑖𝑡𝑖𝑣𝑖𝑡𝑦</m:t>
                          </m:r>
                          <m:r>
                            <a:rPr lang="en-US" i="1">
                              <a:latin typeface="Cambria Math" panose="02040503050406030204" pitchFamily="18" charset="0"/>
                            </a:rPr>
                            <m:t>+</m:t>
                          </m:r>
                          <m:r>
                            <a:rPr lang="en-US" b="0" i="1" smtClean="0">
                              <a:latin typeface="Cambria Math" panose="02040503050406030204" pitchFamily="18" charset="0"/>
                            </a:rPr>
                            <m:t>𝑆𝑝𝑒𝑐𝑖𝑓𝑖𝑐𝑖𝑡𝑦</m:t>
                          </m:r>
                        </m:num>
                        <m:den>
                          <m:r>
                            <a:rPr lang="en-US" b="0" i="1" smtClean="0">
                              <a:latin typeface="Cambria Math" panose="02040503050406030204" pitchFamily="18" charset="0"/>
                            </a:rPr>
                            <m:t>2</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𝐶𝑜h𝑒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𝑘𝑎𝑝𝑝𝑎</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𝐴𝑐𝑐𝑢𝑟𝑎𝑐𝑦</m:t>
                          </m:r>
                          <m:r>
                            <a:rPr lang="en-US" b="0" i="1" smtClean="0">
                              <a:latin typeface="Cambria Math" panose="02040503050406030204" pitchFamily="18" charset="0"/>
                            </a:rPr>
                            <m:t>−</m:t>
                          </m:r>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𝐴𝑐𝑐𝑢𝑟𝑎𝑐𝑦</m:t>
                          </m:r>
                        </m:num>
                        <m:den>
                          <m:r>
                            <a:rPr lang="en-US" b="0" i="1" smtClean="0">
                              <a:latin typeface="Cambria Math" panose="02040503050406030204" pitchFamily="18" charset="0"/>
                            </a:rPr>
                            <m:t>1−</m:t>
                          </m:r>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𝐴𝑐𝑐𝑢𝑟𝑎𝑐𝑦</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𝐸𝑥𝑝𝑒𝑐𝑡𝑒𝑑</m:t>
                      </m:r>
                      <m:r>
                        <a:rPr lang="en-US" i="1">
                          <a:latin typeface="Cambria Math" panose="02040503050406030204" pitchFamily="18" charset="0"/>
                        </a:rPr>
                        <m:t> </m:t>
                      </m:r>
                      <m:r>
                        <a:rPr lang="en-US" i="1">
                          <a:latin typeface="Cambria Math" panose="02040503050406030204" pitchFamily="18" charset="0"/>
                        </a:rPr>
                        <m:t>𝐴𝑐𝑐𝑢𝑟𝑎𝑐𝑦</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𝑅𝑎𝑛𝑑𝑜𝑚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𝐶𝑙𝑎𝑠𝑠𝑖𝑓𝑖𝑒𝑟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𝐴𝑐𝑐𝑢𝑟𝑎𝑐𝑦</m:t>
                      </m:r>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2E95CB2E-4C23-452D-BD4D-DC831D9121E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99D9644-675C-4DBC-BD8A-8EEFF6330A90}"/>
              </a:ext>
            </a:extLst>
          </p:cNvPr>
          <p:cNvSpPr>
            <a:spLocks noGrp="1"/>
          </p:cNvSpPr>
          <p:nvPr>
            <p:ph type="sldNum" sz="quarter" idx="12"/>
          </p:nvPr>
        </p:nvSpPr>
        <p:spPr/>
        <p:txBody>
          <a:bodyPr/>
          <a:lstStyle/>
          <a:p>
            <a:fld id="{9E0DC491-7369-4724-9994-17373BD42B87}" type="slidenum">
              <a:rPr lang="en-US" smtClean="0"/>
              <a:t>11</a:t>
            </a:fld>
            <a:endParaRPr lang="en-US"/>
          </a:p>
        </p:txBody>
      </p:sp>
    </p:spTree>
    <p:extLst>
      <p:ext uri="{BB962C8B-B14F-4D97-AF65-F5344CB8AC3E}">
        <p14:creationId xmlns:p14="http://schemas.microsoft.com/office/powerpoint/2010/main" val="404752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C10F-7607-4D44-96AC-95DE4D1AF78D}"/>
              </a:ext>
            </a:extLst>
          </p:cNvPr>
          <p:cNvSpPr>
            <a:spLocks noGrp="1"/>
          </p:cNvSpPr>
          <p:nvPr>
            <p:ph type="title"/>
          </p:nvPr>
        </p:nvSpPr>
        <p:spPr/>
        <p:txBody>
          <a:bodyPr/>
          <a:lstStyle/>
          <a:p>
            <a:r>
              <a:rPr lang="en-US" dirty="0"/>
              <a:t>Classification measures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95CB2E-4C23-452D-BD4D-DC831D9121E0}"/>
                  </a:ext>
                </a:extLst>
              </p:cNvPr>
              <p:cNvSpPr>
                <a:spLocks noGrp="1"/>
              </p:cNvSpPr>
              <p:nvPr>
                <p:ph idx="1"/>
              </p:nvPr>
            </p:nvSpPr>
            <p:spPr/>
            <p:txBody>
              <a:bodyPr>
                <a:normAutofit/>
              </a:bodyPr>
              <a:lstStyle/>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𝑟𝑒𝑣𝑎𝑙𝑒𝑛𝑐𝑒</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𝑝𝑒𝑟𝑐𝑒𝑛𝑡𝑎𝑔𝑒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𝑒𝑎𝑐h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𝑐𝑙𝑎𝑠𝑠</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rPr>
                        <m:t>𝑃𝑟𝑒𝑣𝑎𝑙𝑒𝑛𝑐𝑒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𝑛</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𝐷𝑒𝑡𝑒𝑐𝑡𝑖𝑜𝑛</m:t>
                      </m:r>
                      <m:r>
                        <a:rPr lang="en-US" b="0" i="1" smtClean="0">
                          <a:latin typeface="Cambria Math" panose="02040503050406030204" pitchFamily="18" charset="0"/>
                        </a:rPr>
                        <m:t> </m:t>
                      </m:r>
                      <m:r>
                        <a:rPr lang="en-US" i="1">
                          <a:latin typeface="Cambria Math" panose="02040503050406030204" pitchFamily="18" charset="0"/>
                        </a:rPr>
                        <m:t>𝑃𝑟𝑒𝑣𝑎𝑙𝑒𝑛𝑐𝑒</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𝑇</m:t>
                          </m:r>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𝐹𝑃</m:t>
                          </m:r>
                        </m:num>
                        <m:den>
                          <m:r>
                            <a:rPr lang="en-US" i="1">
                              <a:latin typeface="Cambria Math" panose="02040503050406030204" pitchFamily="18" charset="0"/>
                            </a:rPr>
                            <m:t>𝑛</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𝐷𝑒𝑡𝑒𝑐𝑡𝑖𝑜𝑛</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𝑇</m:t>
                          </m:r>
                          <m:r>
                            <a:rPr lang="en-US" i="1">
                              <a:latin typeface="Cambria Math" panose="02040503050406030204" pitchFamily="18" charset="0"/>
                            </a:rPr>
                            <m:t>𝑃</m:t>
                          </m:r>
                        </m:num>
                        <m:den>
                          <m:r>
                            <a:rPr lang="en-US" i="1">
                              <a:latin typeface="Cambria Math" panose="02040503050406030204" pitchFamily="18" charset="0"/>
                            </a:rPr>
                            <m:t>𝑛</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𝐹</m:t>
                      </m:r>
                      <m:r>
                        <a:rPr lang="en-US" i="1" dirty="0">
                          <a:latin typeface="Cambria Math" panose="02040503050406030204" pitchFamily="18" charset="0"/>
                        </a:rPr>
                        <m:t> </m:t>
                      </m:r>
                      <m:r>
                        <a:rPr lang="en-US" i="1" dirty="0" smtClean="0">
                          <a:latin typeface="Cambria Math" panose="02040503050406030204" pitchFamily="18" charset="0"/>
                        </a:rPr>
                        <m:t>=</m:t>
                      </m:r>
                      <m:r>
                        <a:rPr lang="en-US" b="0" i="1" dirty="0" smtClean="0">
                          <a:latin typeface="Cambria Math" panose="02040503050406030204" pitchFamily="18" charset="0"/>
                        </a:rPr>
                        <m:t>2</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𝑟𝑒𝑐𝑎𝑙𝑙</m:t>
                          </m:r>
                          <m:r>
                            <a:rPr lang="en-US" b="0" i="1" dirty="0" smtClean="0">
                              <a:latin typeface="Cambria Math" panose="02040503050406030204" pitchFamily="18" charset="0"/>
                            </a:rPr>
                            <m:t> ∙</m:t>
                          </m:r>
                          <m:r>
                            <a:rPr lang="en-US" b="0" i="1" dirty="0" smtClean="0">
                              <a:latin typeface="Cambria Math" panose="02040503050406030204" pitchFamily="18" charset="0"/>
                            </a:rPr>
                            <m:t>𝑝𝑟𝑒𝑐𝑖𝑠𝑖𝑜𝑛</m:t>
                          </m:r>
                        </m:num>
                        <m:den>
                          <m:r>
                            <a:rPr lang="en-US" b="0" i="1" dirty="0" smtClean="0">
                              <a:latin typeface="Cambria Math" panose="02040503050406030204" pitchFamily="18" charset="0"/>
                            </a:rPr>
                            <m:t>𝑟𝑒𝑐𝑎𝑙𝑙</m:t>
                          </m:r>
                          <m:r>
                            <a:rPr lang="en-US" b="0" i="1" dirty="0" smtClean="0">
                              <a:latin typeface="Cambria Math" panose="02040503050406030204" pitchFamily="18" charset="0"/>
                            </a:rPr>
                            <m:t>+</m:t>
                          </m:r>
                          <m:r>
                            <a:rPr lang="en-US" b="0" i="1" dirty="0" smtClean="0">
                              <a:latin typeface="Cambria Math" panose="02040503050406030204" pitchFamily="18" charset="0"/>
                            </a:rPr>
                            <m:t>𝑝𝑟𝑒𝑐𝑖𝑠𝑖𝑜𝑛</m:t>
                          </m:r>
                        </m:den>
                      </m:f>
                      <m:r>
                        <a:rPr lang="en-US" i="1" dirty="0">
                          <a:latin typeface="Cambria Math" panose="02040503050406030204" pitchFamily="18" charset="0"/>
                        </a:rPr>
                        <m:t> </m:t>
                      </m:r>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dirty="0"/>
              </a:p>
            </p:txBody>
          </p:sp>
        </mc:Choice>
        <mc:Fallback>
          <p:sp>
            <p:nvSpPr>
              <p:cNvPr id="3" name="Content Placeholder 2">
                <a:extLst>
                  <a:ext uri="{FF2B5EF4-FFF2-40B4-BE49-F238E27FC236}">
                    <a16:creationId xmlns:a16="http://schemas.microsoft.com/office/drawing/2014/main" id="{2E95CB2E-4C23-452D-BD4D-DC831D9121E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99D9644-675C-4DBC-BD8A-8EEFF6330A90}"/>
              </a:ext>
            </a:extLst>
          </p:cNvPr>
          <p:cNvSpPr>
            <a:spLocks noGrp="1"/>
          </p:cNvSpPr>
          <p:nvPr>
            <p:ph type="sldNum" sz="quarter" idx="12"/>
          </p:nvPr>
        </p:nvSpPr>
        <p:spPr/>
        <p:txBody>
          <a:bodyPr/>
          <a:lstStyle/>
          <a:p>
            <a:fld id="{9E0DC491-7369-4724-9994-17373BD42B87}" type="slidenum">
              <a:rPr lang="en-US" smtClean="0"/>
              <a:t>12</a:t>
            </a:fld>
            <a:endParaRPr lang="en-US"/>
          </a:p>
        </p:txBody>
      </p:sp>
    </p:spTree>
    <p:extLst>
      <p:ext uri="{BB962C8B-B14F-4D97-AF65-F5344CB8AC3E}">
        <p14:creationId xmlns:p14="http://schemas.microsoft.com/office/powerpoint/2010/main" val="65159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4291-40FD-4919-BA0D-862A9BC736C9}"/>
              </a:ext>
            </a:extLst>
          </p:cNvPr>
          <p:cNvSpPr>
            <a:spLocks noGrp="1"/>
          </p:cNvSpPr>
          <p:nvPr>
            <p:ph type="title"/>
          </p:nvPr>
        </p:nvSpPr>
        <p:spPr>
          <a:xfrm>
            <a:off x="2209800" y="484633"/>
            <a:ext cx="7772400" cy="887235"/>
          </a:xfrm>
        </p:spPr>
        <p:txBody>
          <a:bodyPr>
            <a:normAutofit/>
          </a:bodyPr>
          <a:lstStyle/>
          <a:p>
            <a:pPr algn="ctr"/>
            <a:r>
              <a:rPr lang="en-US" sz="2800" dirty="0"/>
              <a:t>Confusion Matrix for a multiclass classification</a:t>
            </a:r>
          </a:p>
        </p:txBody>
      </p:sp>
      <p:sp>
        <p:nvSpPr>
          <p:cNvPr id="4" name="Slide Number Placeholder 3">
            <a:extLst>
              <a:ext uri="{FF2B5EF4-FFF2-40B4-BE49-F238E27FC236}">
                <a16:creationId xmlns:a16="http://schemas.microsoft.com/office/drawing/2014/main" id="{A2FEA5CB-06F4-4792-996C-D670FCA559CB}"/>
              </a:ext>
            </a:extLst>
          </p:cNvPr>
          <p:cNvSpPr>
            <a:spLocks noGrp="1"/>
          </p:cNvSpPr>
          <p:nvPr>
            <p:ph type="sldNum" sz="quarter" idx="12"/>
          </p:nvPr>
        </p:nvSpPr>
        <p:spPr/>
        <p:txBody>
          <a:bodyPr/>
          <a:lstStyle/>
          <a:p>
            <a:fld id="{9E0DC491-7369-4724-9994-17373BD42B87}" type="slidenum">
              <a:rPr lang="en-US" smtClean="0"/>
              <a:t>13</a:t>
            </a:fld>
            <a:endParaRPr 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90B0A1AF-44B8-42E3-AA79-4C8FA22E99C9}"/>
                  </a:ext>
                </a:extLst>
              </p:cNvPr>
              <p:cNvSpPr txBox="1"/>
              <p:nvPr/>
            </p:nvSpPr>
            <p:spPr>
              <a:xfrm>
                <a:off x="5940663" y="1519085"/>
                <a:ext cx="4402872" cy="46362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𝐴𝑐𝑐𝑢𝑟𝑎𝑐𝑦</m:t>
                      </m:r>
                      <m:r>
                        <a:rPr lang="en-US" sz="1400" i="1" dirty="0">
                          <a:latin typeface="Cambria Math" panose="02040503050406030204" pitchFamily="18" charset="0"/>
                        </a:rPr>
                        <m:t> = </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r>
                            <m:rPr>
                              <m:nor/>
                            </m:rPr>
                            <a:rPr lang="en-US" sz="1400" dirty="0"/>
                            <m:t>  </m:t>
                          </m:r>
                          <m:r>
                            <a:rPr lang="en-US" sz="1400" i="1" dirty="0">
                              <a:latin typeface="Cambria Math" panose="02040503050406030204" pitchFamily="18" charset="0"/>
                            </a:rPr>
                            <m:t>+</m:t>
                          </m:r>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r>
                            <m:rPr>
                              <m:nor/>
                            </m:rPr>
                            <a:rPr lang="en-US" sz="1400" dirty="0"/>
                            <m:t>  </m:t>
                          </m:r>
                          <m:r>
                            <a:rPr lang="en-US" sz="1400" i="1" dirty="0">
                              <a:latin typeface="Cambria Math" panose="02040503050406030204" pitchFamily="18" charset="0"/>
                            </a:rPr>
                            <m:t>+</m:t>
                          </m:r>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r>
                            <m:rPr>
                              <m:nor/>
                            </m:rPr>
                            <a:rPr lang="en-US" sz="1400" dirty="0"/>
                            <m:t>  </m:t>
                          </m:r>
                        </m:num>
                        <m:den>
                          <m:r>
                            <a:rPr lang="en-US" sz="1400" i="1" dirty="0">
                              <a:latin typeface="Cambria Math" panose="02040503050406030204" pitchFamily="18" charset="0"/>
                            </a:rPr>
                            <m:t>𝑛</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𝑇𝑃</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𝑅</m:t>
                          </m:r>
                        </m:e>
                        <m:sub>
                          <m:r>
                            <a:rPr lang="en-US" sz="1400" i="1" dirty="0">
                              <a:latin typeface="Cambria Math" panose="02040503050406030204" pitchFamily="18" charset="0"/>
                            </a:rPr>
                            <m:t>𝐴</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num>
                        <m:den>
                          <m:r>
                            <a:rPr lang="en-US" sz="1400" i="1" dirty="0">
                              <a:latin typeface="Cambria Math" panose="02040503050406030204" pitchFamily="18" charset="0"/>
                            </a:rPr>
                            <m:t>𝐴</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𝑇𝑃</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𝑅</m:t>
                          </m:r>
                        </m:e>
                        <m:sub>
                          <m:r>
                            <a:rPr lang="en-US" sz="1400" i="1" dirty="0">
                              <a:latin typeface="Cambria Math" panose="02040503050406030204" pitchFamily="18" charset="0"/>
                            </a:rPr>
                            <m:t>𝐵</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num>
                        <m:den>
                          <m:r>
                            <a:rPr lang="en-US" sz="1400" i="1" dirty="0">
                              <a:latin typeface="Cambria Math" panose="02040503050406030204" pitchFamily="18" charset="0"/>
                            </a:rPr>
                            <m:t>𝐵</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𝑇𝑃</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𝑅</m:t>
                          </m:r>
                        </m:e>
                        <m:sub>
                          <m:r>
                            <a:rPr lang="en-US" sz="1400" i="1" dirty="0">
                              <a:latin typeface="Cambria Math" panose="02040503050406030204" pitchFamily="18" charset="0"/>
                            </a:rPr>
                            <m:t>𝐶</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num>
                        <m:den>
                          <m:r>
                            <a:rPr lang="en-US" sz="1400" i="1" dirty="0">
                              <a:latin typeface="Cambria Math" panose="02040503050406030204" pitchFamily="18" charset="0"/>
                            </a:rPr>
                            <m:t>𝐶</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𝑃𝑟𝑒𝑐𝑖𝑠𝑖𝑜</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𝑛</m:t>
                          </m:r>
                        </m:e>
                        <m:sub>
                          <m:r>
                            <a:rPr lang="en-US" sz="1400" i="1" dirty="0">
                              <a:latin typeface="Cambria Math" panose="02040503050406030204" pitchFamily="18" charset="0"/>
                            </a:rPr>
                            <m:t>𝐴</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r>
                            <a:rPr lang="en-US" sz="1400" i="1" dirty="0">
                              <a:latin typeface="Cambria Math" panose="02040503050406030204" pitchFamily="18" charset="0"/>
                            </a:rPr>
                            <m:t>+</m:t>
                          </m:r>
                          <m:r>
                            <a:rPr lang="en-US" sz="1400" i="1" dirty="0">
                              <a:latin typeface="Cambria Math" panose="02040503050406030204" pitchFamily="18" charset="0"/>
                            </a:rPr>
                            <m:t>𝐹</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den>
                      </m:f>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r>
                            <a:rPr lang="en-US" sz="1400" i="1" dirty="0">
                              <a:latin typeface="Cambria Math" panose="02040503050406030204" pitchFamily="18" charset="0"/>
                            </a:rPr>
                            <m:t>+</m:t>
                          </m:r>
                          <m:r>
                            <a:rPr lang="en-US" sz="1400" i="1" dirty="0">
                              <a:latin typeface="Cambria Math" panose="02040503050406030204" pitchFamily="18" charset="0"/>
                            </a:rPr>
                            <m:t>𝐵𝐴</m:t>
                          </m:r>
                          <m:r>
                            <a:rPr lang="en-US" sz="1400" i="1" dirty="0">
                              <a:latin typeface="Cambria Math" panose="02040503050406030204" pitchFamily="18" charset="0"/>
                            </a:rPr>
                            <m:t>+</m:t>
                          </m:r>
                          <m:r>
                            <a:rPr lang="en-US" sz="1400" i="1" dirty="0">
                              <a:latin typeface="Cambria Math" panose="02040503050406030204" pitchFamily="18" charset="0"/>
                            </a:rPr>
                            <m:t>𝐶𝐴</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𝑃𝑟𝑒𝑐𝑖𝑠𝑖𝑜</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𝑛</m:t>
                          </m:r>
                        </m:e>
                        <m:sub>
                          <m:r>
                            <a:rPr lang="en-US" sz="1400" i="1" dirty="0">
                              <a:latin typeface="Cambria Math" panose="02040503050406030204" pitchFamily="18" charset="0"/>
                            </a:rPr>
                            <m:t>𝐵</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r>
                            <a:rPr lang="en-US" sz="1400" i="1" dirty="0">
                              <a:latin typeface="Cambria Math" panose="02040503050406030204" pitchFamily="18" charset="0"/>
                            </a:rPr>
                            <m:t>+</m:t>
                          </m:r>
                          <m:r>
                            <a:rPr lang="en-US" sz="1400" i="1" dirty="0">
                              <a:latin typeface="Cambria Math" panose="02040503050406030204" pitchFamily="18" charset="0"/>
                            </a:rPr>
                            <m:t>𝐹</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den>
                      </m:f>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𝐵</m:t>
                              </m:r>
                            </m:sub>
                          </m:sSub>
                          <m:r>
                            <a:rPr lang="en-US" sz="1400" i="1" dirty="0">
                              <a:latin typeface="Cambria Math" panose="02040503050406030204" pitchFamily="18" charset="0"/>
                            </a:rPr>
                            <m:t>+</m:t>
                          </m:r>
                          <m:r>
                            <a:rPr lang="en-US" sz="1400" i="1" dirty="0">
                              <a:latin typeface="Cambria Math" panose="02040503050406030204" pitchFamily="18" charset="0"/>
                            </a:rPr>
                            <m:t>𝐴𝐵</m:t>
                          </m:r>
                          <m:r>
                            <a:rPr lang="en-US" sz="1400" i="1" dirty="0">
                              <a:latin typeface="Cambria Math" panose="02040503050406030204" pitchFamily="18" charset="0"/>
                            </a:rPr>
                            <m:t>+</m:t>
                          </m:r>
                          <m:r>
                            <a:rPr lang="en-US" sz="1400" i="1" dirty="0">
                              <a:latin typeface="Cambria Math" panose="02040503050406030204" pitchFamily="18" charset="0"/>
                            </a:rPr>
                            <m:t>𝐶𝐵</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rPr>
                        <m:t>𝑃𝑟𝑒𝑐𝑖𝑠𝑖𝑜</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𝑛</m:t>
                          </m:r>
                        </m:e>
                        <m:sub>
                          <m:r>
                            <a:rPr lang="en-US" sz="1400" i="1" dirty="0">
                              <a:latin typeface="Cambria Math" panose="02040503050406030204" pitchFamily="18" charset="0"/>
                            </a:rPr>
                            <m:t>𝐶</m:t>
                          </m:r>
                        </m:sub>
                      </m:sSub>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r>
                            <a:rPr lang="en-US" sz="1400" i="1" dirty="0">
                              <a:latin typeface="Cambria Math" panose="02040503050406030204" pitchFamily="18" charset="0"/>
                            </a:rPr>
                            <m:t>+</m:t>
                          </m:r>
                          <m:r>
                            <a:rPr lang="en-US" sz="1400" i="1" dirty="0">
                              <a:latin typeface="Cambria Math" panose="02040503050406030204" pitchFamily="18" charset="0"/>
                            </a:rPr>
                            <m:t>𝐹</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den>
                      </m:f>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𝐶</m:t>
                              </m:r>
                            </m:sub>
                          </m:sSub>
                        </m:num>
                        <m:den>
                          <m:r>
                            <a:rPr lang="en-US" sz="1400" i="1" dirty="0">
                              <a:latin typeface="Cambria Math" panose="02040503050406030204" pitchFamily="18" charset="0"/>
                            </a:rPr>
                            <m:t>𝑇</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𝑃</m:t>
                              </m:r>
                            </m:e>
                            <m:sub>
                              <m:r>
                                <a:rPr lang="en-US" sz="1400" i="1" dirty="0">
                                  <a:latin typeface="Cambria Math" panose="02040503050406030204" pitchFamily="18" charset="0"/>
                                </a:rPr>
                                <m:t>𝐴</m:t>
                              </m:r>
                            </m:sub>
                          </m:sSub>
                          <m:r>
                            <a:rPr lang="en-US" sz="1400" i="1" dirty="0">
                              <a:latin typeface="Cambria Math" panose="02040503050406030204" pitchFamily="18" charset="0"/>
                            </a:rPr>
                            <m:t>+</m:t>
                          </m:r>
                          <m:r>
                            <a:rPr lang="en-US" sz="1400" i="1" dirty="0">
                              <a:latin typeface="Cambria Math" panose="02040503050406030204" pitchFamily="18" charset="0"/>
                            </a:rPr>
                            <m:t>𝐴𝐶</m:t>
                          </m:r>
                          <m:r>
                            <a:rPr lang="en-US" sz="1400" i="1" dirty="0">
                              <a:latin typeface="Cambria Math" panose="02040503050406030204" pitchFamily="18" charset="0"/>
                            </a:rPr>
                            <m:t>+</m:t>
                          </m:r>
                          <m:r>
                            <a:rPr lang="en-US" sz="1400" i="1" dirty="0">
                              <a:latin typeface="Cambria Math" panose="02040503050406030204" pitchFamily="18" charset="0"/>
                            </a:rPr>
                            <m:t>𝐵𝐶</m:t>
                          </m:r>
                        </m:den>
                      </m:f>
                    </m:oMath>
                  </m:oMathPara>
                </a14:m>
                <a:endParaRPr lang="en-US" sz="1400" dirty="0"/>
              </a:p>
              <a:p>
                <a:endParaRPr lang="en-US" sz="1400" dirty="0"/>
              </a:p>
            </p:txBody>
          </p:sp>
        </mc:Choice>
        <mc:Fallback xmlns="">
          <p:sp>
            <p:nvSpPr>
              <p:cNvPr id="114" name="TextBox 113">
                <a:extLst>
                  <a:ext uri="{FF2B5EF4-FFF2-40B4-BE49-F238E27FC236}">
                    <a16:creationId xmlns:a16="http://schemas.microsoft.com/office/drawing/2014/main" id="{90B0A1AF-44B8-42E3-AA79-4C8FA22E99C9}"/>
                  </a:ext>
                </a:extLst>
              </p:cNvPr>
              <p:cNvSpPr txBox="1">
                <a:spLocks noRot="1" noChangeAspect="1" noMove="1" noResize="1" noEditPoints="1" noAdjustHandles="1" noChangeArrowheads="1" noChangeShapeType="1" noTextEdit="1"/>
              </p:cNvSpPr>
              <p:nvPr/>
            </p:nvSpPr>
            <p:spPr>
              <a:xfrm>
                <a:off x="5940663" y="1519085"/>
                <a:ext cx="4402872" cy="4636269"/>
              </a:xfrm>
              <a:prstGeom prst="rect">
                <a:avLst/>
              </a:prstGeom>
              <a:blipFill>
                <a:blip r:embed="rId2"/>
                <a:stretch>
                  <a:fillRect/>
                </a:stretch>
              </a:blipFill>
            </p:spPr>
            <p:txBody>
              <a:bodyPr/>
              <a:lstStyle/>
              <a:p>
                <a:r>
                  <a:rPr lang="en-US">
                    <a:noFill/>
                  </a:rPr>
                  <a:t> </a:t>
                </a:r>
              </a:p>
            </p:txBody>
          </p:sp>
        </mc:Fallback>
      </mc:AlternateContent>
      <p:grpSp>
        <p:nvGrpSpPr>
          <p:cNvPr id="116" name="Group 115">
            <a:extLst>
              <a:ext uri="{FF2B5EF4-FFF2-40B4-BE49-F238E27FC236}">
                <a16:creationId xmlns:a16="http://schemas.microsoft.com/office/drawing/2014/main" id="{DAA1FF01-30A2-4A8D-9384-394043F33144}"/>
              </a:ext>
            </a:extLst>
          </p:cNvPr>
          <p:cNvGrpSpPr/>
          <p:nvPr/>
        </p:nvGrpSpPr>
        <p:grpSpPr>
          <a:xfrm>
            <a:off x="1723111" y="1663496"/>
            <a:ext cx="3820981" cy="3237369"/>
            <a:chOff x="412956" y="1663495"/>
            <a:chExt cx="3820981" cy="3237369"/>
          </a:xfrm>
        </p:grpSpPr>
        <p:grpSp>
          <p:nvGrpSpPr>
            <p:cNvPr id="101" name="Group 100">
              <a:extLst>
                <a:ext uri="{FF2B5EF4-FFF2-40B4-BE49-F238E27FC236}">
                  <a16:creationId xmlns:a16="http://schemas.microsoft.com/office/drawing/2014/main" id="{1A964505-B0E3-434E-A446-1A0E66F472EA}"/>
                </a:ext>
              </a:extLst>
            </p:cNvPr>
            <p:cNvGrpSpPr/>
            <p:nvPr/>
          </p:nvGrpSpPr>
          <p:grpSpPr>
            <a:xfrm>
              <a:off x="919012" y="1663495"/>
              <a:ext cx="3314925" cy="3237369"/>
              <a:chOff x="1777464" y="1845631"/>
              <a:chExt cx="2979219" cy="3156995"/>
            </a:xfrm>
          </p:grpSpPr>
          <p:sp>
            <p:nvSpPr>
              <p:cNvPr id="19" name="Rectangle 18">
                <a:extLst>
                  <a:ext uri="{FF2B5EF4-FFF2-40B4-BE49-F238E27FC236}">
                    <a16:creationId xmlns:a16="http://schemas.microsoft.com/office/drawing/2014/main" id="{135603A2-67DA-4865-9E29-5F61F7F7087D}"/>
                  </a:ext>
                </a:extLst>
              </p:cNvPr>
              <p:cNvSpPr/>
              <p:nvPr/>
            </p:nvSpPr>
            <p:spPr>
              <a:xfrm rot="16200000">
                <a:off x="750976" y="3619046"/>
                <a:ext cx="2410068" cy="357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Predicted Classes</a:t>
                </a:r>
              </a:p>
            </p:txBody>
          </p:sp>
          <p:sp>
            <p:nvSpPr>
              <p:cNvPr id="20" name="Rectangle 19">
                <a:extLst>
                  <a:ext uri="{FF2B5EF4-FFF2-40B4-BE49-F238E27FC236}">
                    <a16:creationId xmlns:a16="http://schemas.microsoft.com/office/drawing/2014/main" id="{68E71199-022F-4E0C-AAC4-CBD9B96BB8A2}"/>
                  </a:ext>
                </a:extLst>
              </p:cNvPr>
              <p:cNvSpPr/>
              <p:nvPr/>
            </p:nvSpPr>
            <p:spPr>
              <a:xfrm>
                <a:off x="2743139" y="1845631"/>
                <a:ext cx="2013544" cy="3514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Actual Classes</a:t>
                </a:r>
              </a:p>
            </p:txBody>
          </p:sp>
          <p:grpSp>
            <p:nvGrpSpPr>
              <p:cNvPr id="83" name="Group 82">
                <a:extLst>
                  <a:ext uri="{FF2B5EF4-FFF2-40B4-BE49-F238E27FC236}">
                    <a16:creationId xmlns:a16="http://schemas.microsoft.com/office/drawing/2014/main" id="{4E786B39-FB6B-40AE-889B-50B258A3411B}"/>
                  </a:ext>
                </a:extLst>
              </p:cNvPr>
              <p:cNvGrpSpPr/>
              <p:nvPr/>
            </p:nvGrpSpPr>
            <p:grpSpPr>
              <a:xfrm>
                <a:off x="2929531" y="2974513"/>
                <a:ext cx="1646890" cy="1641880"/>
                <a:chOff x="2778350" y="2553692"/>
                <a:chExt cx="1646890" cy="1641880"/>
              </a:xfrm>
            </p:grpSpPr>
            <p:grpSp>
              <p:nvGrpSpPr>
                <p:cNvPr id="55" name="Group 54">
                  <a:extLst>
                    <a:ext uri="{FF2B5EF4-FFF2-40B4-BE49-F238E27FC236}">
                      <a16:creationId xmlns:a16="http://schemas.microsoft.com/office/drawing/2014/main" id="{5FF16D50-6E8D-4764-B53B-C3C222F49A46}"/>
                    </a:ext>
                  </a:extLst>
                </p:cNvPr>
                <p:cNvGrpSpPr/>
                <p:nvPr/>
              </p:nvGrpSpPr>
              <p:grpSpPr>
                <a:xfrm>
                  <a:off x="3324412" y="2553692"/>
                  <a:ext cx="1100828" cy="551216"/>
                  <a:chOff x="3958593" y="3076816"/>
                  <a:chExt cx="1100828" cy="551216"/>
                </a:xfrm>
              </p:grpSpPr>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D0AA7E5-7061-4F99-A19A-6DFCC052AF2C}"/>
                          </a:ext>
                        </a:extLst>
                      </p:cNvPr>
                      <p:cNvSpPr/>
                      <p:nvPr/>
                    </p:nvSpPr>
                    <p:spPr>
                      <a:xfrm>
                        <a:off x="3958593" y="3079392"/>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𝐵𝐴</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4D0AA7E5-7061-4F99-A19A-6DFCC052AF2C}"/>
                          </a:ext>
                        </a:extLst>
                      </p:cNvPr>
                      <p:cNvSpPr>
                        <a:spLocks noRot="1" noChangeAspect="1" noMove="1" noResize="1" noEditPoints="1" noAdjustHandles="1" noChangeArrowheads="1" noChangeShapeType="1" noTextEdit="1"/>
                      </p:cNvSpPr>
                      <p:nvPr/>
                    </p:nvSpPr>
                    <p:spPr>
                      <a:xfrm>
                        <a:off x="3958593" y="3079392"/>
                        <a:ext cx="548639" cy="548640"/>
                      </a:xfrm>
                      <a:prstGeom prst="rect">
                        <a:avLst/>
                      </a:prstGeom>
                      <a:blipFill>
                        <a:blip r:embed="rId3"/>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686D669-C4EF-432E-B73C-4CB0A9C7CFE6}"/>
                          </a:ext>
                        </a:extLst>
                      </p:cNvPr>
                      <p:cNvSpPr/>
                      <p:nvPr/>
                    </p:nvSpPr>
                    <p:spPr>
                      <a:xfrm>
                        <a:off x="4510782" y="3076816"/>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𝐶𝐴</m:t>
                              </m:r>
                            </m:oMath>
                          </m:oMathPara>
                        </a14:m>
                        <a:endParaRPr lang="en-US" dirty="0"/>
                      </a:p>
                    </p:txBody>
                  </p:sp>
                </mc:Choice>
                <mc:Fallback xmlns="">
                  <p:sp>
                    <p:nvSpPr>
                      <p:cNvPr id="22" name="Rectangle 21">
                        <a:extLst>
                          <a:ext uri="{FF2B5EF4-FFF2-40B4-BE49-F238E27FC236}">
                            <a16:creationId xmlns:a16="http://schemas.microsoft.com/office/drawing/2014/main" id="{C686D669-C4EF-432E-B73C-4CB0A9C7CFE6}"/>
                          </a:ext>
                        </a:extLst>
                      </p:cNvPr>
                      <p:cNvSpPr>
                        <a:spLocks noRot="1" noChangeAspect="1" noMove="1" noResize="1" noEditPoints="1" noAdjustHandles="1" noChangeArrowheads="1" noChangeShapeType="1" noTextEdit="1"/>
                      </p:cNvSpPr>
                      <p:nvPr/>
                    </p:nvSpPr>
                    <p:spPr>
                      <a:xfrm>
                        <a:off x="4510782" y="3076816"/>
                        <a:ext cx="548639" cy="548640"/>
                      </a:xfrm>
                      <a:prstGeom prst="rect">
                        <a:avLst/>
                      </a:prstGeom>
                      <a:blipFill>
                        <a:blip r:embed="rId4"/>
                        <a:stretch>
                          <a:fillRect/>
                        </a:stretch>
                      </a:blipFill>
                      <a:ln w="31750"/>
                    </p:spPr>
                    <p:txBody>
                      <a:bodyPr/>
                      <a:lstStyle/>
                      <a:p>
                        <a:r>
                          <a:rPr lang="en-US">
                            <a:noFill/>
                          </a:rPr>
                          <a:t> </a:t>
                        </a:r>
                      </a:p>
                    </p:txBody>
                  </p:sp>
                </mc:Fallback>
              </mc:AlternateContent>
            </p:grpSp>
            <p:grpSp>
              <p:nvGrpSpPr>
                <p:cNvPr id="56" name="Group 55">
                  <a:extLst>
                    <a:ext uri="{FF2B5EF4-FFF2-40B4-BE49-F238E27FC236}">
                      <a16:creationId xmlns:a16="http://schemas.microsoft.com/office/drawing/2014/main" id="{1AA27B94-7237-4EF1-9E97-575B7DDBE82F}"/>
                    </a:ext>
                  </a:extLst>
                </p:cNvPr>
                <p:cNvGrpSpPr/>
                <p:nvPr/>
              </p:nvGrpSpPr>
              <p:grpSpPr>
                <a:xfrm>
                  <a:off x="2778350" y="3105213"/>
                  <a:ext cx="1645917" cy="548640"/>
                  <a:chOff x="3414251" y="3900268"/>
                  <a:chExt cx="1645917" cy="548640"/>
                </a:xfrm>
              </p:grpSpPr>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4F594FFF-717A-4D49-ACB1-E789DBA0DB10}"/>
                          </a:ext>
                        </a:extLst>
                      </p:cNvPr>
                      <p:cNvSpPr/>
                      <p:nvPr/>
                    </p:nvSpPr>
                    <p:spPr>
                      <a:xfrm>
                        <a:off x="3414251" y="3900268"/>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𝐴𝐵</m:t>
                              </m:r>
                            </m:oMath>
                          </m:oMathPara>
                        </a14:m>
                        <a:endParaRPr lang="en-US" dirty="0"/>
                      </a:p>
                    </p:txBody>
                  </p:sp>
                </mc:Choice>
                <mc:Fallback xmlns="">
                  <p:sp>
                    <p:nvSpPr>
                      <p:cNvPr id="27" name="Rectangle 26">
                        <a:extLst>
                          <a:ext uri="{FF2B5EF4-FFF2-40B4-BE49-F238E27FC236}">
                            <a16:creationId xmlns:a16="http://schemas.microsoft.com/office/drawing/2014/main" id="{4F594FFF-717A-4D49-ACB1-E789DBA0DB10}"/>
                          </a:ext>
                        </a:extLst>
                      </p:cNvPr>
                      <p:cNvSpPr>
                        <a:spLocks noRot="1" noChangeAspect="1" noMove="1" noResize="1" noEditPoints="1" noAdjustHandles="1" noChangeArrowheads="1" noChangeShapeType="1" noTextEdit="1"/>
                      </p:cNvSpPr>
                      <p:nvPr/>
                    </p:nvSpPr>
                    <p:spPr>
                      <a:xfrm>
                        <a:off x="3414251" y="3900268"/>
                        <a:ext cx="548639" cy="548640"/>
                      </a:xfrm>
                      <a:prstGeom prst="rect">
                        <a:avLst/>
                      </a:prstGeom>
                      <a:blipFill>
                        <a:blip r:embed="rId5"/>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73F9496D-7682-439E-9767-FD9E814B2589}"/>
                          </a:ext>
                        </a:extLst>
                      </p:cNvPr>
                      <p:cNvSpPr/>
                      <p:nvPr/>
                    </p:nvSpPr>
                    <p:spPr>
                      <a:xfrm>
                        <a:off x="3962890" y="3900268"/>
                        <a:ext cx="548639" cy="548640"/>
                      </a:xfrm>
                      <a:prstGeom prst="rect">
                        <a:avLst/>
                      </a:prstGeom>
                      <a:solidFill>
                        <a:schemeClr val="accent4">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Cambria Math" panose="02040503050406030204" pitchFamily="18" charset="0"/>
                        </a:endParaRPr>
                      </a:p>
                      <a:p>
                        <a:pPr algn="ctr"/>
                        <a14:m>
                          <m:oMath xmlns:m="http://schemas.openxmlformats.org/officeDocument/2006/math">
                            <m:r>
                              <a:rPr lang="en-US" i="1" dirty="0">
                                <a:solidFill>
                                  <a:schemeClr val="tx1"/>
                                </a:solidFill>
                                <a:latin typeface="Cambria Math" panose="02040503050406030204" pitchFamily="18" charset="0"/>
                              </a:rPr>
                              <m:t>𝑇</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𝑃</m:t>
                                </m:r>
                              </m:e>
                              <m:sub>
                                <m:r>
                                  <a:rPr lang="en-US" i="1" dirty="0">
                                    <a:solidFill>
                                      <a:schemeClr val="tx1"/>
                                    </a:solidFill>
                                    <a:latin typeface="Cambria Math" panose="02040503050406030204" pitchFamily="18" charset="0"/>
                                  </a:rPr>
                                  <m:t>𝐵</m:t>
                                </m:r>
                              </m:sub>
                            </m:sSub>
                          </m:oMath>
                        </a14:m>
                        <a:r>
                          <a:rPr lang="en-US" dirty="0">
                            <a:solidFill>
                              <a:schemeClr val="tx1"/>
                            </a:solidFill>
                          </a:rPr>
                          <a:t> </a:t>
                        </a:r>
                      </a:p>
                      <a:p>
                        <a:pPr algn="ctr"/>
                        <a:endParaRPr lang="en-US" dirty="0"/>
                      </a:p>
                    </p:txBody>
                  </p:sp>
                </mc:Choice>
                <mc:Fallback xmlns="">
                  <p:sp>
                    <p:nvSpPr>
                      <p:cNvPr id="28" name="Rectangle 27">
                        <a:extLst>
                          <a:ext uri="{FF2B5EF4-FFF2-40B4-BE49-F238E27FC236}">
                            <a16:creationId xmlns:a16="http://schemas.microsoft.com/office/drawing/2014/main" id="{73F9496D-7682-439E-9767-FD9E814B2589}"/>
                          </a:ext>
                        </a:extLst>
                      </p:cNvPr>
                      <p:cNvSpPr>
                        <a:spLocks noRot="1" noChangeAspect="1" noMove="1" noResize="1" noEditPoints="1" noAdjustHandles="1" noChangeArrowheads="1" noChangeShapeType="1" noTextEdit="1"/>
                      </p:cNvSpPr>
                      <p:nvPr/>
                    </p:nvSpPr>
                    <p:spPr>
                      <a:xfrm>
                        <a:off x="3962890" y="3900268"/>
                        <a:ext cx="548639" cy="548640"/>
                      </a:xfrm>
                      <a:prstGeom prst="rect">
                        <a:avLst/>
                      </a:prstGeom>
                      <a:blipFill>
                        <a:blip r:embed="rId6"/>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37886D72-DE7E-40E7-BCF6-1A5D285BE6AB}"/>
                          </a:ext>
                        </a:extLst>
                      </p:cNvPr>
                      <p:cNvSpPr/>
                      <p:nvPr/>
                    </p:nvSpPr>
                    <p:spPr>
                      <a:xfrm>
                        <a:off x="4511529" y="3900268"/>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𝐶𝐵</m:t>
                              </m:r>
                            </m:oMath>
                          </m:oMathPara>
                        </a14:m>
                        <a:endParaRPr lang="en-US" dirty="0"/>
                      </a:p>
                    </p:txBody>
                  </p:sp>
                </mc:Choice>
                <mc:Fallback xmlns="">
                  <p:sp>
                    <p:nvSpPr>
                      <p:cNvPr id="29" name="Rectangle 28">
                        <a:extLst>
                          <a:ext uri="{FF2B5EF4-FFF2-40B4-BE49-F238E27FC236}">
                            <a16:creationId xmlns:a16="http://schemas.microsoft.com/office/drawing/2014/main" id="{37886D72-DE7E-40E7-BCF6-1A5D285BE6AB}"/>
                          </a:ext>
                        </a:extLst>
                      </p:cNvPr>
                      <p:cNvSpPr>
                        <a:spLocks noRot="1" noChangeAspect="1" noMove="1" noResize="1" noEditPoints="1" noAdjustHandles="1" noChangeArrowheads="1" noChangeShapeType="1" noTextEdit="1"/>
                      </p:cNvSpPr>
                      <p:nvPr/>
                    </p:nvSpPr>
                    <p:spPr>
                      <a:xfrm>
                        <a:off x="4511529" y="3900268"/>
                        <a:ext cx="548639" cy="548640"/>
                      </a:xfrm>
                      <a:prstGeom prst="rect">
                        <a:avLst/>
                      </a:prstGeom>
                      <a:blipFill>
                        <a:blip r:embed="rId7"/>
                        <a:stretch>
                          <a:fillRect/>
                        </a:stretch>
                      </a:blipFill>
                      <a:ln w="31750"/>
                    </p:spPr>
                    <p:txBody>
                      <a:bodyPr/>
                      <a:lstStyle/>
                      <a:p>
                        <a:r>
                          <a:rPr lang="en-US">
                            <a:noFill/>
                          </a:rPr>
                          <a:t> </a:t>
                        </a:r>
                      </a:p>
                    </p:txBody>
                  </p:sp>
                </mc:Fallback>
              </mc:AlternateContent>
            </p:grpSp>
            <p:grpSp>
              <p:nvGrpSpPr>
                <p:cNvPr id="57" name="Group 56">
                  <a:extLst>
                    <a:ext uri="{FF2B5EF4-FFF2-40B4-BE49-F238E27FC236}">
                      <a16:creationId xmlns:a16="http://schemas.microsoft.com/office/drawing/2014/main" id="{6BBF6872-EFAE-49F3-A762-71DB6311D223}"/>
                    </a:ext>
                  </a:extLst>
                </p:cNvPr>
                <p:cNvGrpSpPr/>
                <p:nvPr/>
              </p:nvGrpSpPr>
              <p:grpSpPr>
                <a:xfrm>
                  <a:off x="2778350" y="3646932"/>
                  <a:ext cx="1645917" cy="548640"/>
                  <a:chOff x="3414251" y="4659329"/>
                  <a:chExt cx="1645917" cy="548640"/>
                </a:xfrm>
              </p:grpSpPr>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96FFBEB1-9432-4644-AA7E-6F2873EC3A74}"/>
                          </a:ext>
                        </a:extLst>
                      </p:cNvPr>
                      <p:cNvSpPr/>
                      <p:nvPr/>
                    </p:nvSpPr>
                    <p:spPr>
                      <a:xfrm>
                        <a:off x="3414251" y="4659329"/>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𝐴𝐶</m:t>
                              </m:r>
                            </m:oMath>
                          </m:oMathPara>
                        </a14:m>
                        <a:endParaRPr lang="en-US" dirty="0"/>
                      </a:p>
                    </p:txBody>
                  </p:sp>
                </mc:Choice>
                <mc:Fallback xmlns="">
                  <p:sp>
                    <p:nvSpPr>
                      <p:cNvPr id="34" name="Rectangle 33">
                        <a:extLst>
                          <a:ext uri="{FF2B5EF4-FFF2-40B4-BE49-F238E27FC236}">
                            <a16:creationId xmlns:a16="http://schemas.microsoft.com/office/drawing/2014/main" id="{96FFBEB1-9432-4644-AA7E-6F2873EC3A74}"/>
                          </a:ext>
                        </a:extLst>
                      </p:cNvPr>
                      <p:cNvSpPr>
                        <a:spLocks noRot="1" noChangeAspect="1" noMove="1" noResize="1" noEditPoints="1" noAdjustHandles="1" noChangeArrowheads="1" noChangeShapeType="1" noTextEdit="1"/>
                      </p:cNvSpPr>
                      <p:nvPr/>
                    </p:nvSpPr>
                    <p:spPr>
                      <a:xfrm>
                        <a:off x="3414251" y="4659329"/>
                        <a:ext cx="548639" cy="548640"/>
                      </a:xfrm>
                      <a:prstGeom prst="rect">
                        <a:avLst/>
                      </a:prstGeom>
                      <a:blipFill>
                        <a:blip r:embed="rId8"/>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AE79652-DD36-45E6-A57D-A1693457249D}"/>
                          </a:ext>
                        </a:extLst>
                      </p:cNvPr>
                      <p:cNvSpPr/>
                      <p:nvPr/>
                    </p:nvSpPr>
                    <p:spPr>
                      <a:xfrm>
                        <a:off x="3962890" y="4659329"/>
                        <a:ext cx="548639" cy="548640"/>
                      </a:xfrm>
                      <a:prstGeom prst="rect">
                        <a:avLst/>
                      </a:prstGeom>
                      <a:solidFill>
                        <a:schemeClr val="tx2">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panose="02040503050406030204" pitchFamily="18" charset="0"/>
                                </a:rPr>
                                <m:t>𝐵𝐶</m:t>
                              </m:r>
                            </m:oMath>
                          </m:oMathPara>
                        </a14:m>
                        <a:endParaRPr lang="en-US" dirty="0"/>
                      </a:p>
                    </p:txBody>
                  </p:sp>
                </mc:Choice>
                <mc:Fallback xmlns="">
                  <p:sp>
                    <p:nvSpPr>
                      <p:cNvPr id="35" name="Rectangle 34">
                        <a:extLst>
                          <a:ext uri="{FF2B5EF4-FFF2-40B4-BE49-F238E27FC236}">
                            <a16:creationId xmlns:a16="http://schemas.microsoft.com/office/drawing/2014/main" id="{AAE79652-DD36-45E6-A57D-A1693457249D}"/>
                          </a:ext>
                        </a:extLst>
                      </p:cNvPr>
                      <p:cNvSpPr>
                        <a:spLocks noRot="1" noChangeAspect="1" noMove="1" noResize="1" noEditPoints="1" noAdjustHandles="1" noChangeArrowheads="1" noChangeShapeType="1" noTextEdit="1"/>
                      </p:cNvSpPr>
                      <p:nvPr/>
                    </p:nvSpPr>
                    <p:spPr>
                      <a:xfrm>
                        <a:off x="3962890" y="4659329"/>
                        <a:ext cx="548639" cy="548640"/>
                      </a:xfrm>
                      <a:prstGeom prst="rect">
                        <a:avLst/>
                      </a:prstGeom>
                      <a:blipFill>
                        <a:blip r:embed="rId9"/>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03A2FE93-FB9E-4828-8350-264488005892}"/>
                          </a:ext>
                        </a:extLst>
                      </p:cNvPr>
                      <p:cNvSpPr/>
                      <p:nvPr/>
                    </p:nvSpPr>
                    <p:spPr>
                      <a:xfrm>
                        <a:off x="4511529" y="4659329"/>
                        <a:ext cx="548639" cy="548640"/>
                      </a:xfrm>
                      <a:prstGeom prst="rect">
                        <a:avLst/>
                      </a:prstGeom>
                      <a:solidFill>
                        <a:schemeClr val="accent4">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Cambria Math" panose="02040503050406030204" pitchFamily="18" charset="0"/>
                        </a:endParaRPr>
                      </a:p>
                      <a:p>
                        <a:pPr algn="ctr"/>
                        <a14:m>
                          <m:oMath xmlns:m="http://schemas.openxmlformats.org/officeDocument/2006/math">
                            <m:r>
                              <a:rPr lang="en-US" i="1" dirty="0">
                                <a:solidFill>
                                  <a:schemeClr val="tx1"/>
                                </a:solidFill>
                                <a:latin typeface="Cambria Math" panose="02040503050406030204" pitchFamily="18" charset="0"/>
                              </a:rPr>
                              <m:t>𝑇</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𝑃</m:t>
                                </m:r>
                              </m:e>
                              <m:sub>
                                <m:r>
                                  <a:rPr lang="en-US" i="1" dirty="0">
                                    <a:solidFill>
                                      <a:schemeClr val="tx1"/>
                                    </a:solidFill>
                                    <a:latin typeface="Cambria Math" panose="02040503050406030204" pitchFamily="18" charset="0"/>
                                  </a:rPr>
                                  <m:t>𝐶</m:t>
                                </m:r>
                              </m:sub>
                            </m:sSub>
                          </m:oMath>
                        </a14:m>
                        <a:r>
                          <a:rPr lang="en-US" dirty="0">
                            <a:solidFill>
                              <a:schemeClr val="tx1"/>
                            </a:solidFill>
                          </a:rPr>
                          <a:t> </a:t>
                        </a:r>
                      </a:p>
                      <a:p>
                        <a:pPr algn="ctr"/>
                        <a:endParaRPr lang="en-US" dirty="0"/>
                      </a:p>
                    </p:txBody>
                  </p:sp>
                </mc:Choice>
                <mc:Fallback xmlns="">
                  <p:sp>
                    <p:nvSpPr>
                      <p:cNvPr id="36" name="Rectangle 35">
                        <a:extLst>
                          <a:ext uri="{FF2B5EF4-FFF2-40B4-BE49-F238E27FC236}">
                            <a16:creationId xmlns:a16="http://schemas.microsoft.com/office/drawing/2014/main" id="{03A2FE93-FB9E-4828-8350-264488005892}"/>
                          </a:ext>
                        </a:extLst>
                      </p:cNvPr>
                      <p:cNvSpPr>
                        <a:spLocks noRot="1" noChangeAspect="1" noMove="1" noResize="1" noEditPoints="1" noAdjustHandles="1" noChangeArrowheads="1" noChangeShapeType="1" noTextEdit="1"/>
                      </p:cNvSpPr>
                      <p:nvPr/>
                    </p:nvSpPr>
                    <p:spPr>
                      <a:xfrm>
                        <a:off x="4511529" y="4659329"/>
                        <a:ext cx="548639" cy="548640"/>
                      </a:xfrm>
                      <a:prstGeom prst="rect">
                        <a:avLst/>
                      </a:prstGeom>
                      <a:blipFill>
                        <a:blip r:embed="rId10"/>
                        <a:stretch>
                          <a:fillRect/>
                        </a:stretch>
                      </a:blipFill>
                      <a:ln w="31750"/>
                    </p:spPr>
                    <p:txBody>
                      <a:bodyPr/>
                      <a:lstStyle/>
                      <a:p>
                        <a:r>
                          <a:rPr lang="en-US">
                            <a:noFill/>
                          </a:rPr>
                          <a:t> </a:t>
                        </a:r>
                      </a:p>
                    </p:txBody>
                  </p:sp>
                </mc:Fallback>
              </mc:AlternateContent>
            </p:grpSp>
          </p:grpSp>
          <p:grpSp>
            <p:nvGrpSpPr>
              <p:cNvPr id="91" name="Group 90">
                <a:extLst>
                  <a:ext uri="{FF2B5EF4-FFF2-40B4-BE49-F238E27FC236}">
                    <a16:creationId xmlns:a16="http://schemas.microsoft.com/office/drawing/2014/main" id="{7FDC85CD-7A54-4DE3-867D-1CBCEBF43119}"/>
                  </a:ext>
                </a:extLst>
              </p:cNvPr>
              <p:cNvGrpSpPr/>
              <p:nvPr/>
            </p:nvGrpSpPr>
            <p:grpSpPr>
              <a:xfrm>
                <a:off x="2944279" y="2274181"/>
                <a:ext cx="1645917" cy="548640"/>
                <a:chOff x="2803304" y="2425873"/>
                <a:chExt cx="1645917" cy="548640"/>
              </a:xfrm>
              <a:solidFill>
                <a:schemeClr val="bg1"/>
              </a:solidFill>
            </p:grpSpPr>
            <p:sp>
              <p:nvSpPr>
                <p:cNvPr id="84" name="Rectangle 83">
                  <a:extLst>
                    <a:ext uri="{FF2B5EF4-FFF2-40B4-BE49-F238E27FC236}">
                      <a16:creationId xmlns:a16="http://schemas.microsoft.com/office/drawing/2014/main" id="{0A09B615-2211-4D41-8FEC-5FB9C6330C7F}"/>
                    </a:ext>
                  </a:extLst>
                </p:cNvPr>
                <p:cNvSpPr/>
                <p:nvPr/>
              </p:nvSpPr>
              <p:spPr>
                <a:xfrm>
                  <a:off x="2803304" y="2425873"/>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5" name="Rectangle 84">
                  <a:extLst>
                    <a:ext uri="{FF2B5EF4-FFF2-40B4-BE49-F238E27FC236}">
                      <a16:creationId xmlns:a16="http://schemas.microsoft.com/office/drawing/2014/main" id="{8CEBF04C-44D6-4A24-9CBB-D9F40ABA65B7}"/>
                    </a:ext>
                  </a:extLst>
                </p:cNvPr>
                <p:cNvSpPr/>
                <p:nvPr/>
              </p:nvSpPr>
              <p:spPr>
                <a:xfrm>
                  <a:off x="3351943" y="2425873"/>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6" name="Rectangle 85">
                  <a:extLst>
                    <a:ext uri="{FF2B5EF4-FFF2-40B4-BE49-F238E27FC236}">
                      <a16:creationId xmlns:a16="http://schemas.microsoft.com/office/drawing/2014/main" id="{60DF846A-541B-4105-AE4A-C4CFA5547C76}"/>
                    </a:ext>
                  </a:extLst>
                </p:cNvPr>
                <p:cNvSpPr/>
                <p:nvPr/>
              </p:nvSpPr>
              <p:spPr>
                <a:xfrm>
                  <a:off x="3900582" y="2425873"/>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grpSp>
            <p:nvGrpSpPr>
              <p:cNvPr id="93" name="Group 92">
                <a:extLst>
                  <a:ext uri="{FF2B5EF4-FFF2-40B4-BE49-F238E27FC236}">
                    <a16:creationId xmlns:a16="http://schemas.microsoft.com/office/drawing/2014/main" id="{341DDB10-D6E7-4908-9265-EF60DF7827B4}"/>
                  </a:ext>
                </a:extLst>
              </p:cNvPr>
              <p:cNvGrpSpPr/>
              <p:nvPr/>
            </p:nvGrpSpPr>
            <p:grpSpPr>
              <a:xfrm rot="16200000">
                <a:off x="1673684" y="3524992"/>
                <a:ext cx="1634608" cy="548641"/>
                <a:chOff x="4997860" y="2538532"/>
                <a:chExt cx="1634608" cy="548641"/>
              </a:xfrm>
              <a:solidFill>
                <a:schemeClr val="bg1"/>
              </a:solidFill>
            </p:grpSpPr>
            <p:sp>
              <p:nvSpPr>
                <p:cNvPr id="98" name="Rectangle 97">
                  <a:extLst>
                    <a:ext uri="{FF2B5EF4-FFF2-40B4-BE49-F238E27FC236}">
                      <a16:creationId xmlns:a16="http://schemas.microsoft.com/office/drawing/2014/main" id="{51262B52-5F88-4780-A7F1-7EC0FA1C3C39}"/>
                    </a:ext>
                  </a:extLst>
                </p:cNvPr>
                <p:cNvSpPr/>
                <p:nvPr/>
              </p:nvSpPr>
              <p:spPr>
                <a:xfrm>
                  <a:off x="4997860" y="2538532"/>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9" name="Rectangle 98">
                  <a:extLst>
                    <a:ext uri="{FF2B5EF4-FFF2-40B4-BE49-F238E27FC236}">
                      <a16:creationId xmlns:a16="http://schemas.microsoft.com/office/drawing/2014/main" id="{65278314-C449-481F-B479-3B59062C6233}"/>
                    </a:ext>
                  </a:extLst>
                </p:cNvPr>
                <p:cNvSpPr/>
                <p:nvPr/>
              </p:nvSpPr>
              <p:spPr>
                <a:xfrm>
                  <a:off x="6083829" y="2538533"/>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0" name="Rectangle 99">
                  <a:extLst>
                    <a:ext uri="{FF2B5EF4-FFF2-40B4-BE49-F238E27FC236}">
                      <a16:creationId xmlns:a16="http://schemas.microsoft.com/office/drawing/2014/main" id="{1C60BCB5-BDD0-41E4-B932-225D37E909D2}"/>
                    </a:ext>
                  </a:extLst>
                </p:cNvPr>
                <p:cNvSpPr/>
                <p:nvPr/>
              </p:nvSpPr>
              <p:spPr>
                <a:xfrm>
                  <a:off x="5542565" y="2538533"/>
                  <a:ext cx="548639" cy="548640"/>
                </a:xfrm>
                <a:prstGeom prst="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grpSp>
        </p:grpSp>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714F09BF-B90A-4C81-BD91-F7B001837A1F}"/>
                    </a:ext>
                  </a:extLst>
                </p:cNvPr>
                <p:cNvSpPr/>
                <p:nvPr/>
              </p:nvSpPr>
              <p:spPr>
                <a:xfrm>
                  <a:off x="2200896" y="2821414"/>
                  <a:ext cx="610461" cy="562608"/>
                </a:xfrm>
                <a:prstGeom prst="rect">
                  <a:avLst/>
                </a:prstGeom>
                <a:solidFill>
                  <a:schemeClr val="accent4">
                    <a:lumMod val="40000"/>
                    <a:lumOff val="60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Cambria Math" panose="02040503050406030204" pitchFamily="18" charset="0"/>
                  </a:endParaRPr>
                </a:p>
                <a:p>
                  <a:pPr algn="ctr"/>
                  <a14:m>
                    <m:oMath xmlns:m="http://schemas.openxmlformats.org/officeDocument/2006/math">
                      <m:r>
                        <a:rPr lang="en-US" i="1" dirty="0">
                          <a:solidFill>
                            <a:schemeClr val="tx1"/>
                          </a:solidFill>
                          <a:latin typeface="Cambria Math" panose="02040503050406030204" pitchFamily="18" charset="0"/>
                        </a:rPr>
                        <m:t>𝑇</m:t>
                      </m:r>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𝑃</m:t>
                          </m:r>
                        </m:e>
                        <m:sub>
                          <m:r>
                            <a:rPr lang="en-US" i="1" dirty="0">
                              <a:solidFill>
                                <a:schemeClr val="tx1"/>
                              </a:solidFill>
                              <a:latin typeface="Cambria Math" panose="02040503050406030204" pitchFamily="18" charset="0"/>
                            </a:rPr>
                            <m:t>𝐴</m:t>
                          </m:r>
                        </m:sub>
                      </m:sSub>
                    </m:oMath>
                  </a14:m>
                  <a:r>
                    <a:rPr lang="en-US" dirty="0">
                      <a:solidFill>
                        <a:schemeClr val="tx1"/>
                      </a:solidFill>
                    </a:rPr>
                    <a:t> </a:t>
                  </a:r>
                </a:p>
                <a:p>
                  <a:pPr algn="ctr"/>
                  <a:endParaRPr lang="en-US" dirty="0"/>
                </a:p>
              </p:txBody>
            </p:sp>
          </mc:Choice>
          <mc:Fallback xmlns="">
            <p:sp>
              <p:nvSpPr>
                <p:cNvPr id="112" name="Rectangle 111">
                  <a:extLst>
                    <a:ext uri="{FF2B5EF4-FFF2-40B4-BE49-F238E27FC236}">
                      <a16:creationId xmlns:a16="http://schemas.microsoft.com/office/drawing/2014/main" id="{714F09BF-B90A-4C81-BD91-F7B001837A1F}"/>
                    </a:ext>
                  </a:extLst>
                </p:cNvPr>
                <p:cNvSpPr>
                  <a:spLocks noRot="1" noChangeAspect="1" noMove="1" noResize="1" noEditPoints="1" noAdjustHandles="1" noChangeArrowheads="1" noChangeShapeType="1" noTextEdit="1"/>
                </p:cNvSpPr>
                <p:nvPr/>
              </p:nvSpPr>
              <p:spPr>
                <a:xfrm>
                  <a:off x="2200896" y="2821414"/>
                  <a:ext cx="610461" cy="562608"/>
                </a:xfrm>
                <a:prstGeom prst="rect">
                  <a:avLst/>
                </a:prstGeom>
                <a:blipFill>
                  <a:blip r:embed="rId11"/>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45337BDF-458C-47BD-9A36-06D66C840356}"/>
                    </a:ext>
                  </a:extLst>
                </p:cNvPr>
                <p:cNvSpPr txBox="1"/>
                <p:nvPr/>
              </p:nvSpPr>
              <p:spPr>
                <a:xfrm>
                  <a:off x="412956" y="2160285"/>
                  <a:ext cx="16813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𝐵</m:t>
                        </m:r>
                        <m:r>
                          <a:rPr lang="en-US" i="1" dirty="0">
                            <a:latin typeface="Cambria Math" panose="02040503050406030204" pitchFamily="18" charset="0"/>
                          </a:rPr>
                          <m:t>+</m:t>
                        </m:r>
                        <m:r>
                          <a:rPr lang="en-US" i="1" dirty="0">
                            <a:latin typeface="Cambria Math" panose="02040503050406030204" pitchFamily="18" charset="0"/>
                          </a:rPr>
                          <m:t>𝐶</m:t>
                        </m:r>
                      </m:oMath>
                    </m:oMathPara>
                  </a14:m>
                  <a:endParaRPr lang="en-US" dirty="0"/>
                </a:p>
              </p:txBody>
            </p:sp>
          </mc:Choice>
          <mc:Fallback xmlns="">
            <p:sp>
              <p:nvSpPr>
                <p:cNvPr id="115" name="TextBox 114">
                  <a:extLst>
                    <a:ext uri="{FF2B5EF4-FFF2-40B4-BE49-F238E27FC236}">
                      <a16:creationId xmlns:a16="http://schemas.microsoft.com/office/drawing/2014/main" id="{45337BDF-458C-47BD-9A36-06D66C840356}"/>
                    </a:ext>
                  </a:extLst>
                </p:cNvPr>
                <p:cNvSpPr txBox="1">
                  <a:spLocks noRot="1" noChangeAspect="1" noMove="1" noResize="1" noEditPoints="1" noAdjustHandles="1" noChangeArrowheads="1" noChangeShapeType="1" noTextEdit="1"/>
                </p:cNvSpPr>
                <p:nvPr/>
              </p:nvSpPr>
              <p:spPr>
                <a:xfrm>
                  <a:off x="412956" y="2160285"/>
                  <a:ext cx="1681316" cy="369332"/>
                </a:xfrm>
                <a:prstGeom prst="rect">
                  <a:avLst/>
                </a:prstGeom>
                <a:blipFill>
                  <a:blip r:embed="rId12"/>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990263BB-BED9-4C20-9D60-D6D7F19F6ADC}"/>
                  </a:ext>
                </a:extLst>
              </p:cNvPr>
              <p:cNvSpPr txBox="1"/>
              <p:nvPr/>
            </p:nvSpPr>
            <p:spPr>
              <a:xfrm>
                <a:off x="1723110" y="4735217"/>
                <a:ext cx="4586742" cy="1963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𝐹𝑃</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𝐴</m:t>
                          </m:r>
                        </m:sub>
                      </m:sSub>
                      <m:r>
                        <a:rPr lang="en-US" sz="1400" i="1">
                          <a:latin typeface="Cambria Math" panose="02040503050406030204" pitchFamily="18" charset="0"/>
                        </a:rPr>
                        <m:t>= </m:t>
                      </m:r>
                      <m:f>
                        <m:fPr>
                          <m:ctrlPr>
                            <a:rPr lang="en-US" sz="1400" i="1" dirty="0">
                              <a:latin typeface="Cambria Math" panose="02040503050406030204" pitchFamily="18" charset="0"/>
                            </a:rPr>
                          </m:ctrlPr>
                        </m:fPr>
                        <m:num>
                          <m:r>
                            <a:rPr lang="en-US" sz="1400" i="1" dirty="0">
                              <a:latin typeface="Cambria Math" panose="02040503050406030204" pitchFamily="18" charset="0"/>
                            </a:rPr>
                            <m:t>𝐴𝐵</m:t>
                          </m:r>
                          <m:r>
                            <a:rPr lang="en-US" sz="1400" i="1" dirty="0">
                              <a:latin typeface="Cambria Math" panose="02040503050406030204" pitchFamily="18" charset="0"/>
                            </a:rPr>
                            <m:t>+</m:t>
                          </m:r>
                          <m:r>
                            <a:rPr lang="en-US" sz="1400" i="1" dirty="0">
                              <a:latin typeface="Cambria Math" panose="02040503050406030204" pitchFamily="18" charset="0"/>
                            </a:rPr>
                            <m:t>𝐴𝐶</m:t>
                          </m:r>
                        </m:num>
                        <m:den>
                          <m:r>
                            <a:rPr lang="en-US" sz="1400" i="1" dirty="0">
                              <a:latin typeface="Cambria Math" panose="02040503050406030204" pitchFamily="18" charset="0"/>
                            </a:rPr>
                            <m:t>𝐵</m:t>
                          </m:r>
                          <m:r>
                            <a:rPr lang="en-US" sz="1400" i="1" dirty="0">
                              <a:latin typeface="Cambria Math" panose="02040503050406030204" pitchFamily="18" charset="0"/>
                            </a:rPr>
                            <m:t>+</m:t>
                          </m:r>
                          <m:r>
                            <a:rPr lang="en-US" sz="1400" i="1" dirty="0">
                              <a:latin typeface="Cambria Math" panose="02040503050406030204" pitchFamily="18" charset="0"/>
                            </a:rPr>
                            <m:t>𝐶</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𝐹𝑃</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𝐵</m:t>
                          </m:r>
                        </m:sub>
                      </m:sSub>
                      <m:r>
                        <a:rPr lang="en-US" sz="1400" i="1">
                          <a:latin typeface="Cambria Math" panose="02040503050406030204" pitchFamily="18" charset="0"/>
                        </a:rPr>
                        <m:t>= </m:t>
                      </m:r>
                      <m:f>
                        <m:fPr>
                          <m:ctrlPr>
                            <a:rPr lang="en-US" sz="1400" i="1" dirty="0">
                              <a:latin typeface="Cambria Math" panose="02040503050406030204" pitchFamily="18" charset="0"/>
                            </a:rPr>
                          </m:ctrlPr>
                        </m:fPr>
                        <m:num>
                          <m:r>
                            <a:rPr lang="en-US" sz="1400" i="1" dirty="0">
                              <a:latin typeface="Cambria Math" panose="02040503050406030204" pitchFamily="18" charset="0"/>
                            </a:rPr>
                            <m:t>𝐵𝐴</m:t>
                          </m:r>
                          <m:r>
                            <a:rPr lang="en-US" sz="1400" i="1" dirty="0">
                              <a:latin typeface="Cambria Math" panose="02040503050406030204" pitchFamily="18" charset="0"/>
                            </a:rPr>
                            <m:t>+</m:t>
                          </m:r>
                          <m:r>
                            <a:rPr lang="en-US" sz="1400" i="1" dirty="0">
                              <a:latin typeface="Cambria Math" panose="02040503050406030204" pitchFamily="18" charset="0"/>
                            </a:rPr>
                            <m:t>𝐵𝐶</m:t>
                          </m:r>
                        </m:num>
                        <m:den>
                          <m:r>
                            <a:rPr lang="en-US" sz="1400" i="1" dirty="0">
                              <a:latin typeface="Cambria Math" panose="02040503050406030204" pitchFamily="18" charset="0"/>
                            </a:rPr>
                            <m:t>𝐴</m:t>
                          </m:r>
                          <m:r>
                            <a:rPr lang="en-US" sz="1400" i="1" dirty="0">
                              <a:latin typeface="Cambria Math" panose="02040503050406030204" pitchFamily="18" charset="0"/>
                            </a:rPr>
                            <m:t>+</m:t>
                          </m:r>
                          <m:r>
                            <a:rPr lang="en-US" sz="1400" i="1" dirty="0">
                              <a:latin typeface="Cambria Math" panose="02040503050406030204" pitchFamily="18" charset="0"/>
                            </a:rPr>
                            <m:t>𝐶</m:t>
                          </m:r>
                        </m:den>
                      </m:f>
                    </m:oMath>
                  </m:oMathPara>
                </a14:m>
                <a:endParaRPr lang="en-US" sz="1400" dirty="0"/>
              </a:p>
              <a:p>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𝐹𝑃</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𝐶</m:t>
                          </m:r>
                        </m:sub>
                      </m:sSub>
                      <m:r>
                        <a:rPr lang="en-US" sz="1400" i="1">
                          <a:latin typeface="Cambria Math" panose="02040503050406030204" pitchFamily="18" charset="0"/>
                        </a:rPr>
                        <m:t>= </m:t>
                      </m:r>
                      <m:r>
                        <a:rPr lang="en-US" sz="1400" i="1" dirty="0">
                          <a:latin typeface="Cambria Math" panose="02040503050406030204" pitchFamily="18" charset="0"/>
                        </a:rPr>
                        <m:t>=</m:t>
                      </m:r>
                      <m:f>
                        <m:fPr>
                          <m:ctrlPr>
                            <a:rPr lang="en-US" sz="1400" i="1" dirty="0">
                              <a:latin typeface="Cambria Math" panose="02040503050406030204" pitchFamily="18" charset="0"/>
                            </a:rPr>
                          </m:ctrlPr>
                        </m:fPr>
                        <m:num>
                          <m:r>
                            <a:rPr lang="en-US" sz="1400" i="1" dirty="0">
                              <a:latin typeface="Cambria Math" panose="02040503050406030204" pitchFamily="18" charset="0"/>
                            </a:rPr>
                            <m:t>𝐶𝐴</m:t>
                          </m:r>
                          <m:r>
                            <a:rPr lang="en-US" sz="1400" i="1" dirty="0">
                              <a:latin typeface="Cambria Math" panose="02040503050406030204" pitchFamily="18" charset="0"/>
                            </a:rPr>
                            <m:t>+</m:t>
                          </m:r>
                          <m:r>
                            <a:rPr lang="en-US" sz="1400" i="1" dirty="0">
                              <a:latin typeface="Cambria Math" panose="02040503050406030204" pitchFamily="18" charset="0"/>
                            </a:rPr>
                            <m:t>𝐶𝐵</m:t>
                          </m:r>
                        </m:num>
                        <m:den>
                          <m:r>
                            <a:rPr lang="en-US" sz="1400" i="1" dirty="0">
                              <a:latin typeface="Cambria Math" panose="02040503050406030204" pitchFamily="18" charset="0"/>
                            </a:rPr>
                            <m:t>𝐴</m:t>
                          </m:r>
                          <m:r>
                            <a:rPr lang="en-US" sz="1400" i="1" dirty="0">
                              <a:latin typeface="Cambria Math" panose="02040503050406030204" pitchFamily="18" charset="0"/>
                            </a:rPr>
                            <m:t>+</m:t>
                          </m:r>
                          <m:r>
                            <a:rPr lang="en-US" sz="1400" i="1" dirty="0">
                              <a:latin typeface="Cambria Math" panose="02040503050406030204" pitchFamily="18" charset="0"/>
                            </a:rPr>
                            <m:t>𝐵</m:t>
                          </m:r>
                        </m:den>
                      </m:f>
                    </m:oMath>
                  </m:oMathPara>
                </a14:m>
                <a:endParaRPr lang="en-US" sz="1400" dirty="0"/>
              </a:p>
              <a:p>
                <a:endParaRPr lang="en-US" sz="1400" dirty="0"/>
              </a:p>
            </p:txBody>
          </p:sp>
        </mc:Choice>
        <mc:Fallback xmlns="">
          <p:sp>
            <p:nvSpPr>
              <p:cNvPr id="117" name="TextBox 116">
                <a:extLst>
                  <a:ext uri="{FF2B5EF4-FFF2-40B4-BE49-F238E27FC236}">
                    <a16:creationId xmlns:a16="http://schemas.microsoft.com/office/drawing/2014/main" id="{990263BB-BED9-4C20-9D60-D6D7F19F6ADC}"/>
                  </a:ext>
                </a:extLst>
              </p:cNvPr>
              <p:cNvSpPr txBox="1">
                <a:spLocks noRot="1" noChangeAspect="1" noMove="1" noResize="1" noEditPoints="1" noAdjustHandles="1" noChangeArrowheads="1" noChangeShapeType="1" noTextEdit="1"/>
              </p:cNvSpPr>
              <p:nvPr/>
            </p:nvSpPr>
            <p:spPr>
              <a:xfrm>
                <a:off x="1723110" y="4735217"/>
                <a:ext cx="4586742" cy="196361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4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F855-3C46-4974-93D4-5C006BCEFE6F}"/>
              </a:ext>
            </a:extLst>
          </p:cNvPr>
          <p:cNvSpPr>
            <a:spLocks noGrp="1"/>
          </p:cNvSpPr>
          <p:nvPr>
            <p:ph type="title"/>
          </p:nvPr>
        </p:nvSpPr>
        <p:spPr/>
        <p:txBody>
          <a:bodyPr/>
          <a:lstStyle/>
          <a:p>
            <a:r>
              <a:rPr lang="en-US" sz="4000" dirty="0"/>
              <a:t>Baseline - Majority class classifier</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5633035-40B7-4A93-8224-DBE3C4171C9A}"/>
                  </a:ext>
                </a:extLst>
              </p:cNvPr>
              <p:cNvSpPr>
                <a:spLocks noGrp="1"/>
              </p:cNvSpPr>
              <p:nvPr>
                <p:ph sz="half" idx="1"/>
              </p:nvPr>
            </p:nvSpPr>
            <p:spPr>
              <a:xfrm>
                <a:off x="5867400" y="2194559"/>
                <a:ext cx="4527755" cy="4178809"/>
              </a:xfrm>
            </p:spPr>
            <p:txBody>
              <a:bodyPr>
                <a:normAutofit fontScale="55000" lnSpcReduction="20000"/>
              </a:bodyPr>
              <a:lstStyle/>
              <a:p>
                <a:pPr marL="285750" indent="-285750">
                  <a:lnSpc>
                    <a:spcPct val="120000"/>
                  </a:lnSpc>
                  <a:buClr>
                    <a:schemeClr val="accent2"/>
                  </a:buClr>
                </a:pPr>
                <a14:m>
                  <m:oMath xmlns:m="http://schemas.openxmlformats.org/officeDocument/2006/math">
                    <m:r>
                      <m:rPr>
                        <m:nor/>
                      </m:rPr>
                      <a:rPr lang="en-US" sz="2600" dirty="0"/>
                      <m:t>Assume</m:t>
                    </m:r>
                    <m:r>
                      <m:rPr>
                        <m:nor/>
                      </m:rPr>
                      <a:rPr lang="en-US" sz="2600" dirty="0"/>
                      <m:t> </m:t>
                    </m:r>
                    <m:r>
                      <m:rPr>
                        <m:nor/>
                      </m:rPr>
                      <a:rPr lang="en-US" sz="2600" dirty="0"/>
                      <m:t>that</m:t>
                    </m:r>
                    <m:r>
                      <m:rPr>
                        <m:nor/>
                      </m:rPr>
                      <a:rPr lang="en-US" sz="2600" dirty="0"/>
                      <m:t> </m:t>
                    </m:r>
                    <m:r>
                      <m:rPr>
                        <m:nor/>
                      </m:rPr>
                      <a:rPr lang="en-US" sz="2600" dirty="0"/>
                      <m:t>the</m:t>
                    </m:r>
                    <m:r>
                      <m:rPr>
                        <m:nor/>
                      </m:rPr>
                      <a:rPr lang="en-US" sz="2600" dirty="0"/>
                      <m:t> </m:t>
                    </m:r>
                    <m:r>
                      <m:rPr>
                        <m:nor/>
                      </m:rPr>
                      <a:rPr lang="en-US" sz="2600" dirty="0"/>
                      <m:t>majority</m:t>
                    </m:r>
                    <m:r>
                      <m:rPr>
                        <m:nor/>
                      </m:rPr>
                      <a:rPr lang="en-US" sz="2600" dirty="0"/>
                      <m:t> </m:t>
                    </m:r>
                    <m:r>
                      <m:rPr>
                        <m:nor/>
                      </m:rPr>
                      <a:rPr lang="en-US" sz="2600" dirty="0"/>
                      <m:t>is</m:t>
                    </m:r>
                    <m:r>
                      <m:rPr>
                        <m:nor/>
                      </m:rPr>
                      <a:rPr lang="en-US" sz="2600" dirty="0"/>
                      <m:t> </m:t>
                    </m:r>
                    <m:r>
                      <m:rPr>
                        <m:nor/>
                      </m:rPr>
                      <a:rPr lang="en-US" sz="2600" dirty="0"/>
                      <m:t>the</m:t>
                    </m:r>
                    <m:r>
                      <m:rPr>
                        <m:nor/>
                      </m:rPr>
                      <a:rPr lang="en-US" sz="2600" dirty="0"/>
                      <m:t> </m:t>
                    </m:r>
                    <m:r>
                      <m:rPr>
                        <m:nor/>
                      </m:rPr>
                      <a:rPr lang="en-US" sz="2600" dirty="0"/>
                      <m:t>negative</m:t>
                    </m:r>
                    <m:r>
                      <m:rPr>
                        <m:nor/>
                      </m:rPr>
                      <a:rPr lang="en-US" sz="2600" dirty="0"/>
                      <m:t> </m:t>
                    </m:r>
                    <m:r>
                      <m:rPr>
                        <m:nor/>
                      </m:rPr>
                      <a:rPr lang="en-US" sz="2600" dirty="0"/>
                      <m:t>class</m:t>
                    </m:r>
                    <m:r>
                      <m:rPr>
                        <m:nor/>
                      </m:rPr>
                      <a:rPr lang="en-US" sz="2600" dirty="0"/>
                      <m:t> </m:t>
                    </m:r>
                  </m:oMath>
                </a14:m>
                <a:endParaRPr lang="en-US" sz="2600" dirty="0"/>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𝑥</m:t>
                    </m:r>
                  </m:oMath>
                </a14:m>
                <a:r>
                  <a:rPr lang="en-US" sz="2600" dirty="0"/>
                  <a:t> is the fraction of positives and </a:t>
                </a:r>
                <a14:m>
                  <m:oMath xmlns:m="http://schemas.openxmlformats.org/officeDocument/2006/math">
                    <m:r>
                      <a:rPr lang="en-US" sz="2600" i="1" dirty="0">
                        <a:latin typeface="Cambria Math" panose="02040503050406030204" pitchFamily="18" charset="0"/>
                      </a:rPr>
                      <m:t>1−</m:t>
                    </m:r>
                    <m:r>
                      <a:rPr lang="en-US" sz="2600" i="1" dirty="0">
                        <a:latin typeface="Cambria Math" panose="02040503050406030204" pitchFamily="18" charset="0"/>
                      </a:rPr>
                      <m:t>𝑥</m:t>
                    </m:r>
                  </m:oMath>
                </a14:m>
                <a:r>
                  <a:rPr lang="en-US" sz="2600" dirty="0"/>
                  <a:t> is the fraction of negatives: </a:t>
                </a:r>
                <a:endParaRPr lang="en-US" sz="2600" i="1" dirty="0">
                  <a:latin typeface="Cambria Math" panose="02040503050406030204" pitchFamily="18" charset="0"/>
                </a:endParaRPr>
              </a:p>
              <a:p>
                <a:pPr marL="0" indent="0">
                  <a:lnSpc>
                    <a:spcPct val="120000"/>
                  </a:lnSpc>
                  <a:buClr>
                    <a:schemeClr val="accent2"/>
                  </a:buClr>
                  <a:buNone/>
                </a:pPr>
                <a14:m>
                  <m:oMathPara xmlns:m="http://schemas.openxmlformats.org/officeDocument/2006/math">
                    <m:oMathParaPr>
                      <m:jc m:val="centerGroup"/>
                    </m:oMathParaPr>
                    <m:oMath xmlns:m="http://schemas.openxmlformats.org/officeDocument/2006/math">
                      <m:r>
                        <a:rPr lang="en-US" sz="2600" i="1" dirty="0">
                          <a:latin typeface="Cambria Math" panose="02040503050406030204" pitchFamily="18" charset="0"/>
                        </a:rPr>
                        <m:t>𝑃</m:t>
                      </m:r>
                      <m:r>
                        <a:rPr lang="en-US" sz="2600" i="1" dirty="0">
                          <a:latin typeface="Cambria Math" panose="02040503050406030204" pitchFamily="18" charset="0"/>
                        </a:rPr>
                        <m:t> = </m:t>
                      </m:r>
                      <m:r>
                        <a:rPr lang="en-US" sz="2600" i="1" dirty="0">
                          <a:latin typeface="Cambria Math" panose="02040503050406030204" pitchFamily="18" charset="0"/>
                        </a:rPr>
                        <m:t>𝑥</m:t>
                      </m:r>
                      <m:r>
                        <a:rPr lang="en-US" sz="2600" i="1" dirty="0">
                          <a:latin typeface="Cambria Math" panose="02040503050406030204" pitchFamily="18" charset="0"/>
                        </a:rPr>
                        <m:t> </m:t>
                      </m:r>
                      <m:r>
                        <a:rPr lang="en-US" sz="2600" i="1" dirty="0">
                          <a:latin typeface="Cambria Math" panose="02040503050406030204" pitchFamily="18" charset="0"/>
                        </a:rPr>
                        <m:t>𝑛</m:t>
                      </m:r>
                      <m:r>
                        <a:rPr lang="en-US" sz="2600" i="1" dirty="0">
                          <a:latin typeface="Cambria Math" panose="02040503050406030204" pitchFamily="18" charset="0"/>
                        </a:rPr>
                        <m:t>,  </m:t>
                      </m:r>
                      <m:r>
                        <a:rPr lang="en-US" sz="2600" i="1" dirty="0">
                          <a:latin typeface="Cambria Math" panose="02040503050406030204" pitchFamily="18" charset="0"/>
                        </a:rPr>
                        <m:t>𝑁</m:t>
                      </m:r>
                      <m:r>
                        <a:rPr lang="en-US" sz="2600" i="1" dirty="0">
                          <a:latin typeface="Cambria Math" panose="02040503050406030204" pitchFamily="18" charset="0"/>
                        </a:rPr>
                        <m:t>=</m:t>
                      </m:r>
                      <m:d>
                        <m:dPr>
                          <m:ctrlPr>
                            <a:rPr lang="en-US" sz="2600" i="1" dirty="0">
                              <a:latin typeface="Cambria Math" panose="02040503050406030204" pitchFamily="18" charset="0"/>
                            </a:rPr>
                          </m:ctrlPr>
                        </m:dPr>
                        <m:e>
                          <m:r>
                            <a:rPr lang="en-US" sz="2600" i="1" dirty="0">
                              <a:latin typeface="Cambria Math" panose="02040503050406030204" pitchFamily="18" charset="0"/>
                            </a:rPr>
                            <m:t>1−</m:t>
                          </m:r>
                          <m:r>
                            <a:rPr lang="en-US" sz="2600" i="1" dirty="0">
                              <a:latin typeface="Cambria Math" panose="02040503050406030204" pitchFamily="18" charset="0"/>
                            </a:rPr>
                            <m:t>𝑥</m:t>
                          </m:r>
                        </m:e>
                      </m:d>
                      <m:r>
                        <a:rPr lang="en-US" sz="2600" i="1" dirty="0">
                          <a:latin typeface="Cambria Math" panose="02040503050406030204" pitchFamily="18" charset="0"/>
                        </a:rPr>
                        <m:t>𝑛</m:t>
                      </m:r>
                    </m:oMath>
                  </m:oMathPara>
                </a14:m>
                <a:endParaRPr lang="en-US" sz="2600" dirty="0"/>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𝐹𝑁</m:t>
                    </m:r>
                    <m:r>
                      <a:rPr lang="en-US" sz="2600" i="1" dirty="0">
                        <a:latin typeface="Cambria Math" panose="02040503050406030204" pitchFamily="18" charset="0"/>
                      </a:rPr>
                      <m:t>=</m:t>
                    </m:r>
                    <m:r>
                      <a:rPr lang="en-US" sz="2600" i="1" dirty="0" err="1">
                        <a:latin typeface="Cambria Math" panose="02040503050406030204" pitchFamily="18" charset="0"/>
                      </a:rPr>
                      <m:t>𝑥𝑛</m:t>
                    </m:r>
                  </m:oMath>
                </a14:m>
                <a:r>
                  <a:rPr lang="en-US" sz="2600" dirty="0"/>
                  <a:t>,  </a:t>
                </a:r>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𝑇𝑁</m:t>
                    </m:r>
                    <m:r>
                      <a:rPr lang="en-US" sz="2600" i="1" dirty="0">
                        <a:latin typeface="Cambria Math" panose="02040503050406030204" pitchFamily="18" charset="0"/>
                      </a:rPr>
                      <m:t>=(1−</m:t>
                    </m:r>
                    <m:r>
                      <a:rPr lang="en-US" sz="2600" i="1" dirty="0">
                        <a:latin typeface="Cambria Math" panose="02040503050406030204" pitchFamily="18" charset="0"/>
                      </a:rPr>
                      <m:t>𝑥</m:t>
                    </m:r>
                    <m:r>
                      <a:rPr lang="en-US" sz="2600" i="1" dirty="0">
                        <a:latin typeface="Cambria Math" panose="02040503050406030204" pitchFamily="18" charset="0"/>
                      </a:rPr>
                      <m:t>)</m:t>
                    </m:r>
                    <m:r>
                      <a:rPr lang="en-US" sz="2600" i="1" dirty="0">
                        <a:latin typeface="Cambria Math" panose="02040503050406030204" pitchFamily="18" charset="0"/>
                      </a:rPr>
                      <m:t>𝑛</m:t>
                    </m:r>
                  </m:oMath>
                </a14:m>
                <a:endParaRPr lang="en-US" sz="2600" dirty="0"/>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𝑇𝑃</m:t>
                    </m:r>
                    <m:r>
                      <a:rPr lang="en-US" sz="2600" i="1" dirty="0">
                        <a:latin typeface="Cambria Math" panose="02040503050406030204" pitchFamily="18" charset="0"/>
                      </a:rPr>
                      <m:t>=</m:t>
                    </m:r>
                    <m:r>
                      <a:rPr lang="en-US" sz="2600" i="1" dirty="0">
                        <a:latin typeface="Cambria Math" panose="02040503050406030204" pitchFamily="18" charset="0"/>
                      </a:rPr>
                      <m:t>𝐹𝑃</m:t>
                    </m:r>
                    <m:r>
                      <a:rPr lang="en-US" sz="2600" i="1" dirty="0">
                        <a:latin typeface="Cambria Math" panose="02040503050406030204" pitchFamily="18" charset="0"/>
                      </a:rPr>
                      <m:t>=0</m:t>
                    </m:r>
                  </m:oMath>
                </a14:m>
                <a:endParaRPr lang="en-US" sz="26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𝐴𝑐𝑐𝑢𝑟𝑎𝑐𝑦</m:t>
                    </m:r>
                    <m:r>
                      <a:rPr lang="en-US" sz="2600" i="1" dirty="0">
                        <a:latin typeface="Cambria Math" panose="02040503050406030204" pitchFamily="18" charset="0"/>
                      </a:rPr>
                      <m:t> =1−</m:t>
                    </m:r>
                    <m:r>
                      <a:rPr lang="en-US" sz="2600" i="1" dirty="0">
                        <a:latin typeface="Cambria Math" panose="02040503050406030204" pitchFamily="18" charset="0"/>
                      </a:rPr>
                      <m:t>𝑥</m:t>
                    </m:r>
                  </m:oMath>
                </a14:m>
                <a:endParaRPr lang="en-US" sz="26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600" i="1" dirty="0">
                        <a:latin typeface="Cambria Math" panose="02040503050406030204" pitchFamily="18" charset="0"/>
                      </a:rPr>
                      <m:t>𝑃𝑟𝑒𝑐𝑖𝑠𝑖𝑜𝑛</m:t>
                    </m:r>
                    <m:r>
                      <a:rPr lang="en-US" sz="2600" i="1" dirty="0">
                        <a:latin typeface="Cambria Math" panose="02040503050406030204" pitchFamily="18" charset="0"/>
                      </a:rPr>
                      <m:t>=0</m:t>
                    </m:r>
                  </m:oMath>
                </a14:m>
                <a:endParaRPr lang="en-US" sz="26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600" b="1" i="1">
                        <a:solidFill>
                          <a:srgbClr val="FF0000"/>
                        </a:solidFill>
                        <a:latin typeface="Cambria Math" panose="02040503050406030204" pitchFamily="18" charset="0"/>
                      </a:rPr>
                      <m:t>𝑻𝑷𝑹</m:t>
                    </m:r>
                    <m:r>
                      <a:rPr lang="en-US" sz="2600" b="1" i="1">
                        <a:solidFill>
                          <a:srgbClr val="FF0000"/>
                        </a:solidFill>
                        <a:latin typeface="Cambria Math" panose="02040503050406030204" pitchFamily="18" charset="0"/>
                      </a:rPr>
                      <m:t>=</m:t>
                    </m:r>
                    <m:r>
                      <a:rPr lang="en-US" sz="2600" b="1" i="1">
                        <a:solidFill>
                          <a:srgbClr val="FF0000"/>
                        </a:solidFill>
                        <a:latin typeface="Cambria Math" panose="02040503050406030204" pitchFamily="18" charset="0"/>
                      </a:rPr>
                      <m:t>𝑭𝑷𝑹</m:t>
                    </m:r>
                    <m:r>
                      <a:rPr lang="en-US" sz="2600" b="1" i="1">
                        <a:solidFill>
                          <a:srgbClr val="FF0000"/>
                        </a:solidFill>
                        <a:latin typeface="Cambria Math" panose="02040503050406030204" pitchFamily="18" charset="0"/>
                      </a:rPr>
                      <m:t>=</m:t>
                    </m:r>
                    <m:r>
                      <a:rPr lang="en-US" sz="2600" b="1" i="1">
                        <a:solidFill>
                          <a:srgbClr val="FF0000"/>
                        </a:solidFill>
                        <a:latin typeface="Cambria Math" panose="02040503050406030204" pitchFamily="18" charset="0"/>
                      </a:rPr>
                      <m:t>𝟎</m:t>
                    </m:r>
                  </m:oMath>
                </a14:m>
                <a:endParaRPr lang="en-US" sz="2600" b="1" dirty="0">
                  <a:solidFill>
                    <a:srgbClr val="FF0000"/>
                  </a:solidFill>
                </a:endParaRPr>
              </a:p>
            </p:txBody>
          </p:sp>
        </mc:Choice>
        <mc:Fallback xmlns="">
          <p:sp>
            <p:nvSpPr>
              <p:cNvPr id="4" name="Content Placeholder 3">
                <a:extLst>
                  <a:ext uri="{FF2B5EF4-FFF2-40B4-BE49-F238E27FC236}">
                    <a16:creationId xmlns:a16="http://schemas.microsoft.com/office/drawing/2014/main" id="{85633035-40B7-4A93-8224-DBE3C4171C9A}"/>
                  </a:ext>
                </a:extLst>
              </p:cNvPr>
              <p:cNvSpPr>
                <a:spLocks noGrp="1" noRot="1" noChangeAspect="1" noMove="1" noResize="1" noEditPoints="1" noAdjustHandles="1" noChangeArrowheads="1" noChangeShapeType="1" noTextEdit="1"/>
              </p:cNvSpPr>
              <p:nvPr>
                <p:ph sz="half" idx="1"/>
              </p:nvPr>
            </p:nvSpPr>
            <p:spPr>
              <a:xfrm>
                <a:off x="5867400" y="2194559"/>
                <a:ext cx="4527755" cy="4178809"/>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0B51755-EA11-4DC5-B55A-A562C2655764}"/>
              </a:ext>
            </a:extLst>
          </p:cNvPr>
          <p:cNvSpPr>
            <a:spLocks noGrp="1"/>
          </p:cNvSpPr>
          <p:nvPr>
            <p:ph type="sldNum" sz="quarter" idx="12"/>
          </p:nvPr>
        </p:nvSpPr>
        <p:spPr/>
        <p:txBody>
          <a:bodyPr/>
          <a:lstStyle/>
          <a:p>
            <a:fld id="{9E0DC491-7369-4724-9994-17373BD42B87}" type="slidenum">
              <a:rPr lang="en-US" smtClean="0"/>
              <a:t>14</a:t>
            </a:fld>
            <a:endParaRPr lang="en-US"/>
          </a:p>
        </p:txBody>
      </p:sp>
      <p:grpSp>
        <p:nvGrpSpPr>
          <p:cNvPr id="6" name="Group 5">
            <a:extLst>
              <a:ext uri="{FF2B5EF4-FFF2-40B4-BE49-F238E27FC236}">
                <a16:creationId xmlns:a16="http://schemas.microsoft.com/office/drawing/2014/main" id="{7BE2D652-A9CC-41E2-B6B0-F511D4F95368}"/>
              </a:ext>
            </a:extLst>
          </p:cNvPr>
          <p:cNvGrpSpPr/>
          <p:nvPr/>
        </p:nvGrpSpPr>
        <p:grpSpPr>
          <a:xfrm>
            <a:off x="2209801" y="2194559"/>
            <a:ext cx="3280158" cy="3147976"/>
            <a:chOff x="561944" y="2287106"/>
            <a:chExt cx="3280158" cy="3147976"/>
          </a:xfrm>
        </p:grpSpPr>
        <p:grpSp>
          <p:nvGrpSpPr>
            <p:cNvPr id="7" name="Group 6">
              <a:extLst>
                <a:ext uri="{FF2B5EF4-FFF2-40B4-BE49-F238E27FC236}">
                  <a16:creationId xmlns:a16="http://schemas.microsoft.com/office/drawing/2014/main" id="{CC0B509B-46EE-442B-BB07-25FAA99AA98B}"/>
                </a:ext>
              </a:extLst>
            </p:cNvPr>
            <p:cNvGrpSpPr/>
            <p:nvPr/>
          </p:nvGrpSpPr>
          <p:grpSpPr>
            <a:xfrm>
              <a:off x="561944" y="2287106"/>
              <a:ext cx="3280158" cy="3147976"/>
              <a:chOff x="-32958" y="480824"/>
              <a:chExt cx="3280158" cy="3147976"/>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385EF71-0F72-4E02-A9E5-BF17435ECA2B}"/>
                      </a:ext>
                    </a:extLst>
                  </p:cNvPr>
                  <p:cNvSpPr/>
                  <p:nvPr/>
                </p:nvSpPr>
                <p:spPr>
                  <a:xfrm>
                    <a:off x="8280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0</m:t>
                        </m:r>
                      </m:oMath>
                    </a14:m>
                    <a:r>
                      <a:rPr lang="en-US" dirty="0"/>
                      <a:t> </a:t>
                    </a:r>
                  </a:p>
                </p:txBody>
              </p:sp>
            </mc:Choice>
            <mc:Fallback xmlns="">
              <p:sp>
                <p:nvSpPr>
                  <p:cNvPr id="31" name="Rectangle 30"/>
                  <p:cNvSpPr>
                    <a:spLocks noRot="1" noChangeAspect="1" noMove="1" noResize="1" noEditPoints="1" noAdjustHandles="1" noChangeArrowheads="1" noChangeShapeType="1" noTextEdit="1"/>
                  </p:cNvSpPr>
                  <p:nvPr/>
                </p:nvSpPr>
                <p:spPr>
                  <a:xfrm>
                    <a:off x="828000" y="1454400"/>
                    <a:ext cx="1209600" cy="10872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2E2E23B-7634-423F-8942-0E4F83590022}"/>
                      </a:ext>
                    </a:extLst>
                  </p:cNvPr>
                  <p:cNvSpPr/>
                  <p:nvPr/>
                </p:nvSpPr>
                <p:spPr>
                  <a:xfrm>
                    <a:off x="20376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0</m:t>
                        </m:r>
                      </m:oMath>
                    </a14:m>
                    <a:r>
                      <a:rPr lang="en-US" dirty="0">
                        <a:solidFill>
                          <a:schemeClr val="tx1"/>
                        </a:solidFill>
                      </a:rPr>
                      <a:t> </a:t>
                    </a:r>
                  </a:p>
                </p:txBody>
              </p:sp>
            </mc:Choice>
            <mc:Fallback xmlns="">
              <p:sp>
                <p:nvSpPr>
                  <p:cNvPr id="7" name="Rectangle 6">
                    <a:extLst>
                      <a:ext uri="{FF2B5EF4-FFF2-40B4-BE49-F238E27FC236}">
                        <a16:creationId xmlns:a16="http://schemas.microsoft.com/office/drawing/2014/main" id="{C60A45EF-7882-49E1-A8D9-A28BED601A71}"/>
                      </a:ext>
                    </a:extLst>
                  </p:cNvPr>
                  <p:cNvSpPr>
                    <a:spLocks noRot="1" noChangeAspect="1" noMove="1" noResize="1" noEditPoints="1" noAdjustHandles="1" noChangeArrowheads="1" noChangeShapeType="1" noTextEdit="1"/>
                  </p:cNvSpPr>
                  <p:nvPr/>
                </p:nvSpPr>
                <p:spPr>
                  <a:xfrm>
                    <a:off x="2037600" y="1454400"/>
                    <a:ext cx="1209600" cy="10872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969AFC3-8017-4F32-A9C6-B801A7194E44}"/>
                      </a:ext>
                    </a:extLst>
                  </p:cNvPr>
                  <p:cNvSpPr/>
                  <p:nvPr/>
                </p:nvSpPr>
                <p:spPr>
                  <a:xfrm>
                    <a:off x="828000" y="2532327"/>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𝐹𝑁</m:t>
                        </m:r>
                      </m:oMath>
                    </a14:m>
                    <a:r>
                      <a:rPr lang="en-US" dirty="0">
                        <a:solidFill>
                          <a:schemeClr val="tx1"/>
                        </a:solidFill>
                      </a:rPr>
                      <a:t> </a:t>
                    </a:r>
                  </a:p>
                </p:txBody>
              </p:sp>
            </mc:Choice>
            <mc:Fallback xmlns="">
              <p:sp>
                <p:nvSpPr>
                  <p:cNvPr id="8" name="Rectangle 7">
                    <a:extLst>
                      <a:ext uri="{FF2B5EF4-FFF2-40B4-BE49-F238E27FC236}">
                        <a16:creationId xmlns:a16="http://schemas.microsoft.com/office/drawing/2014/main" id="{61549E6B-5FFC-4FED-BD26-49C87CBB16ED}"/>
                      </a:ext>
                    </a:extLst>
                  </p:cNvPr>
                  <p:cNvSpPr>
                    <a:spLocks noRot="1" noChangeAspect="1" noMove="1" noResize="1" noEditPoints="1" noAdjustHandles="1" noChangeArrowheads="1" noChangeShapeType="1" noTextEdit="1"/>
                  </p:cNvSpPr>
                  <p:nvPr/>
                </p:nvSpPr>
                <p:spPr>
                  <a:xfrm>
                    <a:off x="828000" y="2532327"/>
                    <a:ext cx="1209600" cy="1087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9560C39-E7E3-4268-BBB2-2ED1456988EC}"/>
                      </a:ext>
                    </a:extLst>
                  </p:cNvPr>
                  <p:cNvSpPr/>
                  <p:nvPr/>
                </p:nvSpPr>
                <p:spPr>
                  <a:xfrm>
                    <a:off x="2037600" y="25416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𝑇𝑁</m:t>
                        </m:r>
                      </m:oMath>
                    </a14:m>
                    <a:r>
                      <a:rPr lang="en-US" dirty="0">
                        <a:solidFill>
                          <a:schemeClr val="tx1"/>
                        </a:solidFill>
                      </a:rPr>
                      <a:t> </a:t>
                    </a:r>
                  </a:p>
                </p:txBody>
              </p:sp>
            </mc:Choice>
            <mc:Fallback xmlns="">
              <p:sp>
                <p:nvSpPr>
                  <p:cNvPr id="9" name="Rectangle 8">
                    <a:extLst>
                      <a:ext uri="{FF2B5EF4-FFF2-40B4-BE49-F238E27FC236}">
                        <a16:creationId xmlns:a16="http://schemas.microsoft.com/office/drawing/2014/main" id="{79CE09E5-BFA2-48DE-935C-CAB689AFF71E}"/>
                      </a:ext>
                    </a:extLst>
                  </p:cNvPr>
                  <p:cNvSpPr>
                    <a:spLocks noRot="1" noChangeAspect="1" noMove="1" noResize="1" noEditPoints="1" noAdjustHandles="1" noChangeArrowheads="1" noChangeShapeType="1" noTextEdit="1"/>
                  </p:cNvSpPr>
                  <p:nvPr/>
                </p:nvSpPr>
                <p:spPr>
                  <a:xfrm>
                    <a:off x="2037600" y="2541600"/>
                    <a:ext cx="1209600" cy="1087200"/>
                  </a:xfrm>
                  <a:prstGeom prst="rect">
                    <a:avLst/>
                  </a:prstGeom>
                  <a:blipFill>
                    <a:blip r:embed="rId6"/>
                    <a:stretch>
                      <a:fillRect/>
                    </a:stretch>
                  </a:blipFill>
                </p:spPr>
                <p:txBody>
                  <a:bodyPr/>
                  <a:lstStyle/>
                  <a:p>
                    <a:r>
                      <a:rPr lang="en-US">
                        <a:noFill/>
                      </a:rPr>
                      <a:t> </a:t>
                    </a:r>
                  </a:p>
                </p:txBody>
              </p:sp>
            </mc:Fallback>
          </mc:AlternateContent>
          <p:sp>
            <p:nvSpPr>
              <p:cNvPr id="14" name="Right Brace 13">
                <a:extLst>
                  <a:ext uri="{FF2B5EF4-FFF2-40B4-BE49-F238E27FC236}">
                    <a16:creationId xmlns:a16="http://schemas.microsoft.com/office/drawing/2014/main" id="{C14605E9-1DC8-4096-A3BF-5CECE562E2F6}"/>
                  </a:ext>
                </a:extLst>
              </p:cNvPr>
              <p:cNvSpPr/>
              <p:nvPr/>
            </p:nvSpPr>
            <p:spPr>
              <a:xfrm rot="10800000">
                <a:off x="424800" y="1445126"/>
                <a:ext cx="340200" cy="217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E4E63E4C-EC29-40B5-ADBA-0B0DE0829874}"/>
                  </a:ext>
                </a:extLst>
              </p:cNvPr>
              <p:cNvSpPr/>
              <p:nvPr/>
            </p:nvSpPr>
            <p:spPr>
              <a:xfrm rot="16200000">
                <a:off x="1867500" y="-15985"/>
                <a:ext cx="340200" cy="24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48685591-6B72-4807-A9AB-B8CCF81768A6}"/>
                  </a:ext>
                </a:extLst>
              </p:cNvPr>
              <p:cNvSpPr/>
              <p:nvPr/>
            </p:nvSpPr>
            <p:spPr>
              <a:xfrm>
                <a:off x="504001" y="1166399"/>
                <a:ext cx="261000" cy="203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7" name="Rectangle 16">
                <a:extLst>
                  <a:ext uri="{FF2B5EF4-FFF2-40B4-BE49-F238E27FC236}">
                    <a16:creationId xmlns:a16="http://schemas.microsoft.com/office/drawing/2014/main" id="{C846A9FE-D135-48E9-9C4C-A7C486D42933}"/>
                  </a:ext>
                </a:extLst>
              </p:cNvPr>
              <p:cNvSpPr/>
              <p:nvPr/>
            </p:nvSpPr>
            <p:spPr>
              <a:xfrm>
                <a:off x="2511900" y="921670"/>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8" name="Rectangle 17">
                <a:extLst>
                  <a:ext uri="{FF2B5EF4-FFF2-40B4-BE49-F238E27FC236}">
                    <a16:creationId xmlns:a16="http://schemas.microsoft.com/office/drawing/2014/main" id="{4043AA31-8996-4942-A250-625875364877}"/>
                  </a:ext>
                </a:extLst>
              </p:cNvPr>
              <p:cNvSpPr/>
              <p:nvPr/>
            </p:nvSpPr>
            <p:spPr>
              <a:xfrm>
                <a:off x="1302300" y="921671"/>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9" name="Rectangle 18">
                <a:extLst>
                  <a:ext uri="{FF2B5EF4-FFF2-40B4-BE49-F238E27FC236}">
                    <a16:creationId xmlns:a16="http://schemas.microsoft.com/office/drawing/2014/main" id="{3C538B80-B2F3-4D18-A87F-F6DF7E4A3CBF}"/>
                  </a:ext>
                </a:extLst>
              </p:cNvPr>
              <p:cNvSpPr/>
              <p:nvPr/>
            </p:nvSpPr>
            <p:spPr>
              <a:xfrm rot="16200000">
                <a:off x="-991663" y="2413104"/>
                <a:ext cx="2165126"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Predicted Class</a:t>
                </a:r>
              </a:p>
            </p:txBody>
          </p:sp>
          <p:sp>
            <p:nvSpPr>
              <p:cNvPr id="20" name="Rectangle 19">
                <a:extLst>
                  <a:ext uri="{FF2B5EF4-FFF2-40B4-BE49-F238E27FC236}">
                    <a16:creationId xmlns:a16="http://schemas.microsoft.com/office/drawing/2014/main" id="{1403895C-51B7-4F0C-A93C-ED508E91F86E}"/>
                  </a:ext>
                </a:extLst>
              </p:cNvPr>
              <p:cNvSpPr/>
              <p:nvPr/>
            </p:nvSpPr>
            <p:spPr>
              <a:xfrm>
                <a:off x="828000" y="480824"/>
                <a:ext cx="2419200"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Actual Class</a:t>
                </a:r>
              </a:p>
            </p:txBody>
          </p:sp>
        </p:grpSp>
        <p:sp>
          <p:nvSpPr>
            <p:cNvPr id="8" name="Rectangle 7">
              <a:extLst>
                <a:ext uri="{FF2B5EF4-FFF2-40B4-BE49-F238E27FC236}">
                  <a16:creationId xmlns:a16="http://schemas.microsoft.com/office/drawing/2014/main" id="{100DCB8C-DA94-4B2A-8E8C-1C3A4DE1C262}"/>
                </a:ext>
              </a:extLst>
            </p:cNvPr>
            <p:cNvSpPr/>
            <p:nvPr/>
          </p:nvSpPr>
          <p:spPr>
            <a:xfrm>
              <a:off x="911867" y="3702439"/>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9" name="Rectangle 8">
              <a:extLst>
                <a:ext uri="{FF2B5EF4-FFF2-40B4-BE49-F238E27FC236}">
                  <a16:creationId xmlns:a16="http://schemas.microsoft.com/office/drawing/2014/main" id="{368934B8-9488-4AA4-AA5E-73193E71BD78}"/>
                </a:ext>
              </a:extLst>
            </p:cNvPr>
            <p:cNvSpPr/>
            <p:nvPr/>
          </p:nvSpPr>
          <p:spPr>
            <a:xfrm>
              <a:off x="911867" y="4780366"/>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283531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7ABD-6924-41AC-BAD2-1E2EFB94F85B}"/>
              </a:ext>
            </a:extLst>
          </p:cNvPr>
          <p:cNvSpPr>
            <a:spLocks noGrp="1"/>
          </p:cNvSpPr>
          <p:nvPr>
            <p:ph type="title"/>
          </p:nvPr>
        </p:nvSpPr>
        <p:spPr/>
        <p:txBody>
          <a:bodyPr/>
          <a:lstStyle/>
          <a:p>
            <a:r>
              <a:rPr lang="en-US" sz="4000" dirty="0"/>
              <a:t>Baseline - Random guess</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B301FFC-7E9F-488A-8CCE-F3805E2599EE}"/>
                  </a:ext>
                </a:extLst>
              </p:cNvPr>
              <p:cNvSpPr>
                <a:spLocks noGrp="1"/>
              </p:cNvSpPr>
              <p:nvPr>
                <p:ph sz="half" idx="1"/>
              </p:nvPr>
            </p:nvSpPr>
            <p:spPr>
              <a:xfrm>
                <a:off x="6075858" y="2194560"/>
                <a:ext cx="3897960" cy="4078225"/>
              </a:xfrm>
            </p:spPr>
            <p:txBody>
              <a:bodyPr>
                <a:noAutofit/>
              </a:bodyPr>
              <a:lstStyle/>
              <a:p>
                <a:pPr marL="285750" indent="-285750">
                  <a:lnSpc>
                    <a:spcPct val="100000"/>
                  </a:lnSpc>
                  <a:buClr>
                    <a:schemeClr val="accent2"/>
                  </a:buClr>
                </a:pPr>
                <a:r>
                  <a:rPr lang="en-US" sz="1600" dirty="0"/>
                  <a:t>Randomly assign half of the labels to positives and the other half to negatives</a:t>
                </a:r>
              </a:p>
              <a:p>
                <a:pPr marL="285750" indent="-285750">
                  <a:lnSpc>
                    <a:spcPct val="100000"/>
                  </a:lnSpc>
                  <a:buClr>
                    <a:schemeClr val="accent2"/>
                  </a:buClr>
                </a:pPr>
                <a14:m>
                  <m:oMath xmlns:m="http://schemas.openxmlformats.org/officeDocument/2006/math">
                    <m:r>
                      <a:rPr lang="en-US" sz="1600" i="1" dirty="0">
                        <a:latin typeface="Cambria Math" panose="02040503050406030204" pitchFamily="18" charset="0"/>
                      </a:rPr>
                      <m:t>𝑥</m:t>
                    </m:r>
                  </m:oMath>
                </a14:m>
                <a:r>
                  <a:rPr lang="en-US" sz="1600" dirty="0"/>
                  <a:t> is the fraction of positives and </a:t>
                </a:r>
                <a14:m>
                  <m:oMath xmlns:m="http://schemas.openxmlformats.org/officeDocument/2006/math">
                    <m:r>
                      <a:rPr lang="en-US" sz="1600" i="1" dirty="0">
                        <a:latin typeface="Cambria Math" panose="02040503050406030204" pitchFamily="18" charset="0"/>
                      </a:rPr>
                      <m:t>1−</m:t>
                    </m:r>
                    <m:r>
                      <a:rPr lang="en-US" sz="1600" i="1" dirty="0">
                        <a:latin typeface="Cambria Math" panose="02040503050406030204" pitchFamily="18" charset="0"/>
                      </a:rPr>
                      <m:t>𝑥</m:t>
                    </m:r>
                  </m:oMath>
                </a14:m>
                <a:r>
                  <a:rPr lang="en-US" sz="1600" dirty="0"/>
                  <a:t> is the fraction of negatives </a:t>
                </a:r>
              </a:p>
              <a:p>
                <a:pPr marL="285750" indent="-285750">
                  <a:lnSpc>
                    <a:spcPct val="100000"/>
                  </a:lnSpc>
                  <a:buClr>
                    <a:schemeClr val="accent2"/>
                  </a:buClr>
                </a:pPr>
                <a14:m>
                  <m:oMath xmlns:m="http://schemas.openxmlformats.org/officeDocument/2006/math">
                    <m:r>
                      <a:rPr lang="en-US" sz="1600" i="1" dirty="0">
                        <a:latin typeface="Cambria Math" panose="02040503050406030204" pitchFamily="18" charset="0"/>
                      </a:rPr>
                      <m:t>𝑇𝑃</m:t>
                    </m:r>
                    <m:r>
                      <a:rPr lang="en-US" sz="1600" i="1" dirty="0">
                        <a:latin typeface="Cambria Math" panose="02040503050406030204" pitchFamily="18" charset="0"/>
                      </a:rPr>
                      <m:t>=</m:t>
                    </m:r>
                    <m:r>
                      <a:rPr lang="en-US" sz="1600" i="1" dirty="0">
                        <a:latin typeface="Cambria Math" panose="02040503050406030204" pitchFamily="18" charset="0"/>
                      </a:rPr>
                      <m:t>𝐹𝑁</m:t>
                    </m:r>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err="1">
                            <a:latin typeface="Cambria Math" panose="02040503050406030204" pitchFamily="18" charset="0"/>
                          </a:rPr>
                          <m:t>𝑥𝑛</m:t>
                        </m:r>
                      </m:num>
                      <m:den>
                        <m:r>
                          <a:rPr lang="en-US" sz="1600" i="1" dirty="0">
                            <a:latin typeface="Cambria Math" panose="02040503050406030204" pitchFamily="18" charset="0"/>
                          </a:rPr>
                          <m:t>2</m:t>
                        </m:r>
                      </m:den>
                    </m:f>
                  </m:oMath>
                </a14:m>
                <a:endParaRPr lang="en-US" sz="1600" i="1" dirty="0"/>
              </a:p>
              <a:p>
                <a:pPr marL="285750" indent="-285750">
                  <a:lnSpc>
                    <a:spcPct val="100000"/>
                  </a:lnSpc>
                  <a:buClr>
                    <a:schemeClr val="accent2"/>
                  </a:buClr>
                </a:pPr>
                <a14:m>
                  <m:oMath xmlns:m="http://schemas.openxmlformats.org/officeDocument/2006/math">
                    <m:r>
                      <a:rPr lang="en-US" sz="1600" i="1" dirty="0">
                        <a:latin typeface="Cambria Math" panose="02040503050406030204" pitchFamily="18" charset="0"/>
                      </a:rPr>
                      <m:t>𝑇𝑁</m:t>
                    </m:r>
                    <m:r>
                      <a:rPr lang="en-US" sz="1600" i="1" dirty="0">
                        <a:latin typeface="Cambria Math" panose="02040503050406030204" pitchFamily="18" charset="0"/>
                      </a:rPr>
                      <m:t>=</m:t>
                    </m:r>
                    <m:r>
                      <a:rPr lang="en-US" sz="1600" i="1" dirty="0">
                        <a:latin typeface="Cambria Math" panose="02040503050406030204" pitchFamily="18" charset="0"/>
                      </a:rPr>
                      <m:t>𝐹𝑃</m:t>
                    </m:r>
                    <m:r>
                      <a:rPr lang="en-US" sz="1600" i="1" dirty="0">
                        <a:latin typeface="Cambria Math" panose="02040503050406030204" pitchFamily="18" charset="0"/>
                      </a:rPr>
                      <m:t>= </m:t>
                    </m:r>
                    <m:f>
                      <m:fPr>
                        <m:ctrlPr>
                          <a:rPr lang="en-US" sz="1600" i="1" dirty="0">
                            <a:latin typeface="Cambria Math" panose="02040503050406030204" pitchFamily="18" charset="0"/>
                          </a:rPr>
                        </m:ctrlPr>
                      </m:fPr>
                      <m:num>
                        <m:d>
                          <m:dPr>
                            <m:ctrlPr>
                              <a:rPr lang="en-US" sz="1600" i="1" dirty="0">
                                <a:latin typeface="Cambria Math" panose="02040503050406030204" pitchFamily="18" charset="0"/>
                              </a:rPr>
                            </m:ctrlPr>
                          </m:dPr>
                          <m:e>
                            <m:r>
                              <a:rPr lang="en-US" sz="1600" i="1" dirty="0">
                                <a:latin typeface="Cambria Math" panose="02040503050406030204" pitchFamily="18" charset="0"/>
                              </a:rPr>
                              <m:t>1−</m:t>
                            </m:r>
                            <m:r>
                              <a:rPr lang="en-US" sz="1600" i="1" dirty="0">
                                <a:latin typeface="Cambria Math" panose="02040503050406030204" pitchFamily="18" charset="0"/>
                              </a:rPr>
                              <m:t>𝑥</m:t>
                            </m:r>
                          </m:e>
                        </m:d>
                        <m:r>
                          <a:rPr lang="en-US" sz="1600" i="1" dirty="0">
                            <a:latin typeface="Cambria Math" panose="02040503050406030204" pitchFamily="18" charset="0"/>
                          </a:rPr>
                          <m:t>𝑛</m:t>
                        </m:r>
                      </m:num>
                      <m:den>
                        <m:r>
                          <a:rPr lang="en-US" sz="1600" i="1" dirty="0">
                            <a:latin typeface="Cambria Math" panose="02040503050406030204" pitchFamily="18" charset="0"/>
                          </a:rPr>
                          <m:t>2</m:t>
                        </m:r>
                      </m:den>
                    </m:f>
                  </m:oMath>
                </a14:m>
                <a:endParaRPr lang="en-US" sz="1600" i="1" dirty="0"/>
              </a:p>
              <a:p>
                <a:pPr marL="285750" indent="-285750">
                  <a:lnSpc>
                    <a:spcPct val="100000"/>
                  </a:lnSpc>
                  <a:buClr>
                    <a:schemeClr val="accent2"/>
                  </a:buClr>
                </a:pPr>
                <a14:m>
                  <m:oMath xmlns:m="http://schemas.openxmlformats.org/officeDocument/2006/math">
                    <m:r>
                      <a:rPr lang="en-US" sz="1600" i="1" dirty="0">
                        <a:latin typeface="Cambria Math" panose="02040503050406030204" pitchFamily="18" charset="0"/>
                      </a:rPr>
                      <m:t>𝐴𝑐𝑐𝑢𝑟𝑎𝑐𝑦</m:t>
                    </m:r>
                    <m:r>
                      <a:rPr lang="en-US" sz="1600" i="1" dirty="0">
                        <a:latin typeface="Cambria Math" panose="02040503050406030204" pitchFamily="18" charset="0"/>
                      </a:rPr>
                      <m:t> =</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2</m:t>
                        </m:r>
                      </m:den>
                    </m:f>
                  </m:oMath>
                </a14:m>
                <a:endParaRPr lang="en-US" sz="1600" i="1" dirty="0"/>
              </a:p>
              <a:p>
                <a:pPr marL="285750" indent="-285750">
                  <a:lnSpc>
                    <a:spcPct val="100000"/>
                  </a:lnSpc>
                  <a:buClr>
                    <a:schemeClr val="accent2"/>
                  </a:buClr>
                </a:pPr>
                <a14:m>
                  <m:oMath xmlns:m="http://schemas.openxmlformats.org/officeDocument/2006/math">
                    <m:r>
                      <a:rPr lang="en-US" sz="1600" i="1" dirty="0">
                        <a:latin typeface="Cambria Math" panose="02040503050406030204" pitchFamily="18" charset="0"/>
                      </a:rPr>
                      <m:t>𝑃𝑟𝑒𝑐𝑖𝑠𝑖𝑜𝑛</m:t>
                    </m:r>
                    <m:r>
                      <a:rPr lang="en-US" sz="1600" i="1" dirty="0">
                        <a:latin typeface="Cambria Math" panose="02040503050406030204" pitchFamily="18" charset="0"/>
                      </a:rPr>
                      <m:t>=</m:t>
                    </m:r>
                    <m:r>
                      <a:rPr lang="en-US" sz="1600" i="1" dirty="0">
                        <a:latin typeface="Cambria Math" panose="02040503050406030204" pitchFamily="18" charset="0"/>
                      </a:rPr>
                      <m:t>𝑥</m:t>
                    </m:r>
                  </m:oMath>
                </a14:m>
                <a:endParaRPr lang="en-US" sz="1600" i="1" dirty="0"/>
              </a:p>
              <a:p>
                <a:pPr marL="285750" indent="-285750">
                  <a:lnSpc>
                    <a:spcPct val="100000"/>
                  </a:lnSpc>
                  <a:buClr>
                    <a:schemeClr val="accent2"/>
                  </a:buClr>
                </a:pPr>
                <a14:m>
                  <m:oMath xmlns:m="http://schemas.openxmlformats.org/officeDocument/2006/math">
                    <m:r>
                      <a:rPr lang="en-US" sz="1600" b="1" i="1" dirty="0">
                        <a:solidFill>
                          <a:srgbClr val="FF0000"/>
                        </a:solidFill>
                        <a:latin typeface="Cambria Math" panose="02040503050406030204" pitchFamily="18" charset="0"/>
                      </a:rPr>
                      <m:t>𝑻𝑷𝑹</m:t>
                    </m:r>
                    <m:r>
                      <a:rPr lang="en-US" sz="1600" b="1" i="1" dirty="0">
                        <a:solidFill>
                          <a:srgbClr val="FF0000"/>
                        </a:solidFill>
                        <a:latin typeface="Cambria Math" panose="02040503050406030204" pitchFamily="18" charset="0"/>
                      </a:rPr>
                      <m:t>=</m:t>
                    </m:r>
                    <m:r>
                      <a:rPr lang="en-US" sz="1600" b="1" i="1" dirty="0">
                        <a:solidFill>
                          <a:srgbClr val="FF0000"/>
                        </a:solidFill>
                        <a:latin typeface="Cambria Math" panose="02040503050406030204" pitchFamily="18" charset="0"/>
                      </a:rPr>
                      <m:t>𝑭𝑷𝑹</m:t>
                    </m:r>
                    <m:r>
                      <a:rPr lang="en-US" sz="1600" b="1" i="1" dirty="0">
                        <a:solidFill>
                          <a:srgbClr val="FF0000"/>
                        </a:solidFill>
                        <a:latin typeface="Cambria Math" panose="02040503050406030204" pitchFamily="18" charset="0"/>
                      </a:rPr>
                      <m:t>= </m:t>
                    </m:r>
                    <m:f>
                      <m:fPr>
                        <m:ctrlPr>
                          <a:rPr lang="en-US" sz="1600" b="1" i="1" dirty="0">
                            <a:solidFill>
                              <a:srgbClr val="FF0000"/>
                            </a:solidFill>
                            <a:latin typeface="Cambria Math" panose="02040503050406030204" pitchFamily="18" charset="0"/>
                          </a:rPr>
                        </m:ctrlPr>
                      </m:fPr>
                      <m:num>
                        <m:r>
                          <a:rPr lang="en-US" sz="1600" b="1" i="1" dirty="0">
                            <a:solidFill>
                              <a:srgbClr val="FF0000"/>
                            </a:solidFill>
                            <a:latin typeface="Cambria Math" panose="02040503050406030204" pitchFamily="18" charset="0"/>
                          </a:rPr>
                          <m:t>𝟏</m:t>
                        </m:r>
                      </m:num>
                      <m:den>
                        <m:r>
                          <a:rPr lang="en-US" sz="1600" b="1" i="1" dirty="0">
                            <a:solidFill>
                              <a:srgbClr val="FF0000"/>
                            </a:solidFill>
                            <a:latin typeface="Cambria Math" panose="02040503050406030204" pitchFamily="18" charset="0"/>
                          </a:rPr>
                          <m:t>𝟐</m:t>
                        </m:r>
                      </m:den>
                    </m:f>
                  </m:oMath>
                </a14:m>
                <a:endParaRPr lang="en-US" sz="1600" b="1" dirty="0"/>
              </a:p>
            </p:txBody>
          </p:sp>
        </mc:Choice>
        <mc:Fallback xmlns="">
          <p:sp>
            <p:nvSpPr>
              <p:cNvPr id="4" name="Content Placeholder 3">
                <a:extLst>
                  <a:ext uri="{FF2B5EF4-FFF2-40B4-BE49-F238E27FC236}">
                    <a16:creationId xmlns:a16="http://schemas.microsoft.com/office/drawing/2014/main" id="{2B301FFC-7E9F-488A-8CCE-F3805E2599EE}"/>
                  </a:ext>
                </a:extLst>
              </p:cNvPr>
              <p:cNvSpPr>
                <a:spLocks noGrp="1" noRot="1" noChangeAspect="1" noMove="1" noResize="1" noEditPoints="1" noAdjustHandles="1" noChangeArrowheads="1" noChangeShapeType="1" noTextEdit="1"/>
              </p:cNvSpPr>
              <p:nvPr>
                <p:ph sz="half" idx="1"/>
              </p:nvPr>
            </p:nvSpPr>
            <p:spPr>
              <a:xfrm>
                <a:off x="6075858" y="2194560"/>
                <a:ext cx="3897960" cy="4078225"/>
              </a:xfrm>
              <a:blipFill>
                <a:blip r:embed="rId2"/>
                <a:stretch>
                  <a:fillRect l="-156" t="-44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82355276-5870-437E-84BA-242F0EE747E3}"/>
              </a:ext>
            </a:extLst>
          </p:cNvPr>
          <p:cNvSpPr>
            <a:spLocks noGrp="1"/>
          </p:cNvSpPr>
          <p:nvPr>
            <p:ph type="sldNum" sz="quarter" idx="12"/>
          </p:nvPr>
        </p:nvSpPr>
        <p:spPr/>
        <p:txBody>
          <a:bodyPr/>
          <a:lstStyle/>
          <a:p>
            <a:fld id="{9E0DC491-7369-4724-9994-17373BD42B87}" type="slidenum">
              <a:rPr lang="en-US" smtClean="0"/>
              <a:t>15</a:t>
            </a:fld>
            <a:endParaRPr lang="en-US"/>
          </a:p>
        </p:txBody>
      </p:sp>
      <p:grpSp>
        <p:nvGrpSpPr>
          <p:cNvPr id="6" name="Group 5">
            <a:extLst>
              <a:ext uri="{FF2B5EF4-FFF2-40B4-BE49-F238E27FC236}">
                <a16:creationId xmlns:a16="http://schemas.microsoft.com/office/drawing/2014/main" id="{8243E57D-EFB2-4A1A-84F0-D822FF5D49F8}"/>
              </a:ext>
            </a:extLst>
          </p:cNvPr>
          <p:cNvGrpSpPr/>
          <p:nvPr/>
        </p:nvGrpSpPr>
        <p:grpSpPr>
          <a:xfrm>
            <a:off x="2209801" y="2194560"/>
            <a:ext cx="3337394" cy="3065895"/>
            <a:chOff x="453064" y="2307159"/>
            <a:chExt cx="3337394" cy="3065895"/>
          </a:xfrm>
        </p:grpSpPr>
        <p:grpSp>
          <p:nvGrpSpPr>
            <p:cNvPr id="7" name="Group 6">
              <a:extLst>
                <a:ext uri="{FF2B5EF4-FFF2-40B4-BE49-F238E27FC236}">
                  <a16:creationId xmlns:a16="http://schemas.microsoft.com/office/drawing/2014/main" id="{CB071ED4-0373-4EB8-9C18-56E92E2692A0}"/>
                </a:ext>
              </a:extLst>
            </p:cNvPr>
            <p:cNvGrpSpPr/>
            <p:nvPr/>
          </p:nvGrpSpPr>
          <p:grpSpPr>
            <a:xfrm>
              <a:off x="453064" y="2307159"/>
              <a:ext cx="3337394" cy="3065895"/>
              <a:chOff x="-90194" y="562905"/>
              <a:chExt cx="3337394" cy="3065895"/>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D2A1B6D-7F8E-4498-ABD3-D6E634FB411F}"/>
                      </a:ext>
                    </a:extLst>
                  </p:cNvPr>
                  <p:cNvSpPr/>
                  <p:nvPr/>
                </p:nvSpPr>
                <p:spPr>
                  <a:xfrm>
                    <a:off x="8280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𝑥</m:t>
                            </m:r>
                            <m:r>
                              <a:rPr lang="en-US" i="1" dirty="0" err="1">
                                <a:solidFill>
                                  <a:schemeClr val="tx1"/>
                                </a:solidFill>
                                <a:latin typeface="Cambria Math" panose="02040503050406030204" pitchFamily="18" charset="0"/>
                              </a:rPr>
                              <m:t>𝑛</m:t>
                            </m:r>
                          </m:num>
                          <m:den>
                            <m:r>
                              <a:rPr lang="en-US" i="1" dirty="0">
                                <a:solidFill>
                                  <a:schemeClr val="tx1"/>
                                </a:solidFill>
                                <a:latin typeface="Cambria Math" panose="02040503050406030204" pitchFamily="18" charset="0"/>
                              </a:rPr>
                              <m:t>2</m:t>
                            </m:r>
                          </m:den>
                        </m:f>
                      </m:oMath>
                    </a14:m>
                    <a:r>
                      <a:rPr lang="en-US" dirty="0"/>
                      <a:t> </a:t>
                    </a:r>
                  </a:p>
                </p:txBody>
              </p:sp>
            </mc:Choice>
            <mc:Fallback xmlns="">
              <p:sp>
                <p:nvSpPr>
                  <p:cNvPr id="31" name="Rectangle 30"/>
                  <p:cNvSpPr>
                    <a:spLocks noRot="1" noChangeAspect="1" noMove="1" noResize="1" noEditPoints="1" noAdjustHandles="1" noChangeArrowheads="1" noChangeShapeType="1" noTextEdit="1"/>
                  </p:cNvSpPr>
                  <p:nvPr/>
                </p:nvSpPr>
                <p:spPr>
                  <a:xfrm>
                    <a:off x="828000" y="1454400"/>
                    <a:ext cx="1209600" cy="10872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F95AEC8-12E1-4C77-880C-0AA3815A4D10}"/>
                      </a:ext>
                    </a:extLst>
                  </p:cNvPr>
                  <p:cNvSpPr/>
                  <p:nvPr/>
                </p:nvSpPr>
                <p:spPr>
                  <a:xfrm>
                    <a:off x="20376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𝑥</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𝑛</m:t>
                            </m:r>
                          </m:num>
                          <m:den>
                            <m:r>
                              <a:rPr lang="en-US" i="1" dirty="0">
                                <a:solidFill>
                                  <a:schemeClr val="tx1"/>
                                </a:solidFill>
                                <a:latin typeface="Cambria Math" panose="02040503050406030204" pitchFamily="18" charset="0"/>
                              </a:rPr>
                              <m:t>2</m:t>
                            </m:r>
                          </m:den>
                        </m:f>
                      </m:oMath>
                    </a14:m>
                    <a:r>
                      <a:rPr lang="en-US" dirty="0">
                        <a:solidFill>
                          <a:schemeClr val="tx1"/>
                        </a:solidFill>
                      </a:rPr>
                      <a:t> </a:t>
                    </a:r>
                  </a:p>
                </p:txBody>
              </p:sp>
            </mc:Choice>
            <mc:Fallback xmlns="">
              <p:sp>
                <p:nvSpPr>
                  <p:cNvPr id="11" name="Rectangle 10">
                    <a:extLst>
                      <a:ext uri="{FF2B5EF4-FFF2-40B4-BE49-F238E27FC236}">
                        <a16:creationId xmlns:a16="http://schemas.microsoft.com/office/drawing/2014/main" id="{FF95AEC8-12E1-4C77-880C-0AA3815A4D10}"/>
                      </a:ext>
                    </a:extLst>
                  </p:cNvPr>
                  <p:cNvSpPr>
                    <a:spLocks noRot="1" noChangeAspect="1" noMove="1" noResize="1" noEditPoints="1" noAdjustHandles="1" noChangeArrowheads="1" noChangeShapeType="1" noTextEdit="1"/>
                  </p:cNvSpPr>
                  <p:nvPr/>
                </p:nvSpPr>
                <p:spPr>
                  <a:xfrm>
                    <a:off x="2037600" y="1454400"/>
                    <a:ext cx="1209600" cy="10872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8FC3E1B-D0BD-4B34-85D4-1E8A8362EE76}"/>
                      </a:ext>
                    </a:extLst>
                  </p:cNvPr>
                  <p:cNvSpPr/>
                  <p:nvPr/>
                </p:nvSpPr>
                <p:spPr>
                  <a:xfrm>
                    <a:off x="828000" y="2532327"/>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𝑥𝑛</m:t>
                            </m:r>
                          </m:num>
                          <m:den>
                            <m:r>
                              <a:rPr lang="en-US" i="1" dirty="0">
                                <a:solidFill>
                                  <a:schemeClr val="tx1"/>
                                </a:solidFill>
                                <a:latin typeface="Cambria Math" panose="02040503050406030204" pitchFamily="18" charset="0"/>
                              </a:rPr>
                              <m:t>2</m:t>
                            </m:r>
                          </m:den>
                        </m:f>
                      </m:oMath>
                    </a14:m>
                    <a:r>
                      <a:rPr lang="en-US" dirty="0">
                        <a:solidFill>
                          <a:schemeClr val="tx1"/>
                        </a:solidFill>
                      </a:rPr>
                      <a:t> </a:t>
                    </a:r>
                  </a:p>
                </p:txBody>
              </p:sp>
            </mc:Choice>
            <mc:Fallback xmlns="">
              <p:sp>
                <p:nvSpPr>
                  <p:cNvPr id="12" name="Rectangle 11">
                    <a:extLst>
                      <a:ext uri="{FF2B5EF4-FFF2-40B4-BE49-F238E27FC236}">
                        <a16:creationId xmlns:a16="http://schemas.microsoft.com/office/drawing/2014/main" id="{78FC3E1B-D0BD-4B34-85D4-1E8A8362EE76}"/>
                      </a:ext>
                    </a:extLst>
                  </p:cNvPr>
                  <p:cNvSpPr>
                    <a:spLocks noRot="1" noChangeAspect="1" noMove="1" noResize="1" noEditPoints="1" noAdjustHandles="1" noChangeArrowheads="1" noChangeShapeType="1" noTextEdit="1"/>
                  </p:cNvSpPr>
                  <p:nvPr/>
                </p:nvSpPr>
                <p:spPr>
                  <a:xfrm>
                    <a:off x="828000" y="2532327"/>
                    <a:ext cx="1209600" cy="1087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08D52CC-FFB0-49AE-8741-F428FDD932A0}"/>
                      </a:ext>
                    </a:extLst>
                  </p:cNvPr>
                  <p:cNvSpPr/>
                  <p:nvPr/>
                </p:nvSpPr>
                <p:spPr>
                  <a:xfrm>
                    <a:off x="2037600" y="25416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i="1" dirty="0">
                                <a:solidFill>
                                  <a:schemeClr val="tx1"/>
                                </a:solidFill>
                                <a:latin typeface="Cambria Math" panose="02040503050406030204" pitchFamily="18" charset="0"/>
                              </a:rPr>
                            </m:ctrlPr>
                          </m:fPr>
                          <m:num>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𝑥</m:t>
                                </m:r>
                              </m:e>
                            </m:d>
                            <m:r>
                              <a:rPr lang="en-US" i="1" dirty="0">
                                <a:solidFill>
                                  <a:schemeClr val="tx1"/>
                                </a:solidFill>
                                <a:latin typeface="Cambria Math" panose="02040503050406030204" pitchFamily="18" charset="0"/>
                              </a:rPr>
                              <m:t>𝑛</m:t>
                            </m:r>
                          </m:num>
                          <m:den>
                            <m:r>
                              <a:rPr lang="en-US" i="1" dirty="0">
                                <a:solidFill>
                                  <a:schemeClr val="tx1"/>
                                </a:solidFill>
                                <a:latin typeface="Cambria Math" panose="02040503050406030204" pitchFamily="18" charset="0"/>
                              </a:rPr>
                              <m:t>2</m:t>
                            </m:r>
                          </m:den>
                        </m:f>
                      </m:oMath>
                    </a14:m>
                    <a:r>
                      <a:rPr lang="en-US" dirty="0">
                        <a:solidFill>
                          <a:schemeClr val="tx1"/>
                        </a:solidFill>
                      </a:rPr>
                      <a:t> </a:t>
                    </a:r>
                  </a:p>
                </p:txBody>
              </p:sp>
            </mc:Choice>
            <mc:Fallback xmlns="">
              <p:sp>
                <p:nvSpPr>
                  <p:cNvPr id="34" name="Rectangle 33"/>
                  <p:cNvSpPr>
                    <a:spLocks noRot="1" noChangeAspect="1" noMove="1" noResize="1" noEditPoints="1" noAdjustHandles="1" noChangeArrowheads="1" noChangeShapeType="1" noTextEdit="1"/>
                  </p:cNvSpPr>
                  <p:nvPr/>
                </p:nvSpPr>
                <p:spPr>
                  <a:xfrm>
                    <a:off x="2037600" y="2541600"/>
                    <a:ext cx="1209600" cy="1087200"/>
                  </a:xfrm>
                  <a:prstGeom prst="rect">
                    <a:avLst/>
                  </a:prstGeom>
                  <a:blipFill>
                    <a:blip r:embed="rId6"/>
                    <a:stretch>
                      <a:fillRect/>
                    </a:stretch>
                  </a:blipFill>
                </p:spPr>
                <p:txBody>
                  <a:bodyPr/>
                  <a:lstStyle/>
                  <a:p>
                    <a:r>
                      <a:rPr lang="en-US">
                        <a:noFill/>
                      </a:rPr>
                      <a:t> </a:t>
                    </a:r>
                  </a:p>
                </p:txBody>
              </p:sp>
            </mc:Fallback>
          </mc:AlternateContent>
          <p:sp>
            <p:nvSpPr>
              <p:cNvPr id="14" name="Right Brace 13">
                <a:extLst>
                  <a:ext uri="{FF2B5EF4-FFF2-40B4-BE49-F238E27FC236}">
                    <a16:creationId xmlns:a16="http://schemas.microsoft.com/office/drawing/2014/main" id="{537C70E1-7DF7-4614-A41F-8F333B7A2363}"/>
                  </a:ext>
                </a:extLst>
              </p:cNvPr>
              <p:cNvSpPr/>
              <p:nvPr/>
            </p:nvSpPr>
            <p:spPr>
              <a:xfrm rot="10800000">
                <a:off x="424800" y="1445126"/>
                <a:ext cx="340200" cy="217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4EAC4D17-7BAB-46C1-A05A-90FBD050E78D}"/>
                  </a:ext>
                </a:extLst>
              </p:cNvPr>
              <p:cNvSpPr/>
              <p:nvPr/>
            </p:nvSpPr>
            <p:spPr>
              <a:xfrm rot="16200000">
                <a:off x="1867500" y="-15985"/>
                <a:ext cx="340200" cy="24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2325AC16-38F1-4818-B592-E27E63EB10BF}"/>
                  </a:ext>
                </a:extLst>
              </p:cNvPr>
              <p:cNvSpPr/>
              <p:nvPr/>
            </p:nvSpPr>
            <p:spPr>
              <a:xfrm>
                <a:off x="504001" y="1166399"/>
                <a:ext cx="261000" cy="203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7" name="Rectangle 16">
                <a:extLst>
                  <a:ext uri="{FF2B5EF4-FFF2-40B4-BE49-F238E27FC236}">
                    <a16:creationId xmlns:a16="http://schemas.microsoft.com/office/drawing/2014/main" id="{B42722CE-6033-40E4-A611-9268C640FB63}"/>
                  </a:ext>
                </a:extLst>
              </p:cNvPr>
              <p:cNvSpPr/>
              <p:nvPr/>
            </p:nvSpPr>
            <p:spPr>
              <a:xfrm>
                <a:off x="2511900" y="962714"/>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8" name="Rectangle 17">
                <a:extLst>
                  <a:ext uri="{FF2B5EF4-FFF2-40B4-BE49-F238E27FC236}">
                    <a16:creationId xmlns:a16="http://schemas.microsoft.com/office/drawing/2014/main" id="{1FF56445-0D04-46EE-A540-076565E17CEF}"/>
                  </a:ext>
                </a:extLst>
              </p:cNvPr>
              <p:cNvSpPr/>
              <p:nvPr/>
            </p:nvSpPr>
            <p:spPr>
              <a:xfrm>
                <a:off x="1302300" y="951151"/>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9" name="Rectangle 18">
                <a:extLst>
                  <a:ext uri="{FF2B5EF4-FFF2-40B4-BE49-F238E27FC236}">
                    <a16:creationId xmlns:a16="http://schemas.microsoft.com/office/drawing/2014/main" id="{E3919AE2-AF03-45D3-B089-B22E825C0F53}"/>
                  </a:ext>
                </a:extLst>
              </p:cNvPr>
              <p:cNvSpPr/>
              <p:nvPr/>
            </p:nvSpPr>
            <p:spPr>
              <a:xfrm rot="16200000">
                <a:off x="-1058173" y="2413104"/>
                <a:ext cx="2183674"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Predicted Class</a:t>
                </a:r>
              </a:p>
            </p:txBody>
          </p:sp>
          <p:sp>
            <p:nvSpPr>
              <p:cNvPr id="20" name="Rectangle 19">
                <a:extLst>
                  <a:ext uri="{FF2B5EF4-FFF2-40B4-BE49-F238E27FC236}">
                    <a16:creationId xmlns:a16="http://schemas.microsoft.com/office/drawing/2014/main" id="{ED428590-BC37-458B-BE06-004CB2359792}"/>
                  </a:ext>
                </a:extLst>
              </p:cNvPr>
              <p:cNvSpPr/>
              <p:nvPr/>
            </p:nvSpPr>
            <p:spPr>
              <a:xfrm>
                <a:off x="828000" y="562905"/>
                <a:ext cx="2419200"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Actual Class</a:t>
                </a:r>
              </a:p>
            </p:txBody>
          </p:sp>
        </p:grpSp>
        <p:sp>
          <p:nvSpPr>
            <p:cNvPr id="8" name="Rectangle 7">
              <a:extLst>
                <a:ext uri="{FF2B5EF4-FFF2-40B4-BE49-F238E27FC236}">
                  <a16:creationId xmlns:a16="http://schemas.microsoft.com/office/drawing/2014/main" id="{43FAA8B9-8B98-411B-8442-E1A27F75BA07}"/>
                </a:ext>
              </a:extLst>
            </p:cNvPr>
            <p:cNvSpPr/>
            <p:nvPr/>
          </p:nvSpPr>
          <p:spPr>
            <a:xfrm>
              <a:off x="862416" y="3640411"/>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9" name="Rectangle 8">
              <a:extLst>
                <a:ext uri="{FF2B5EF4-FFF2-40B4-BE49-F238E27FC236}">
                  <a16:creationId xmlns:a16="http://schemas.microsoft.com/office/drawing/2014/main" id="{615E5113-35CB-469D-BBCB-5BE5EF8BF769}"/>
                </a:ext>
              </a:extLst>
            </p:cNvPr>
            <p:cNvSpPr/>
            <p:nvPr/>
          </p:nvSpPr>
          <p:spPr>
            <a:xfrm>
              <a:off x="862416" y="4718338"/>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351525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2D6D-F35E-46F1-B0D4-1B27B7290EDD}"/>
              </a:ext>
            </a:extLst>
          </p:cNvPr>
          <p:cNvSpPr>
            <a:spLocks noGrp="1"/>
          </p:cNvSpPr>
          <p:nvPr>
            <p:ph type="title"/>
          </p:nvPr>
        </p:nvSpPr>
        <p:spPr/>
        <p:txBody>
          <a:bodyPr/>
          <a:lstStyle/>
          <a:p>
            <a:r>
              <a:rPr lang="en-US" sz="4000" dirty="0"/>
              <a:t>Baseline - weighted Random guess</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E707515-6094-45C2-8D05-73740CEF4287}"/>
                  </a:ext>
                </a:extLst>
              </p:cNvPr>
              <p:cNvSpPr>
                <a:spLocks noGrp="1"/>
              </p:cNvSpPr>
              <p:nvPr>
                <p:ph sz="half" idx="1"/>
              </p:nvPr>
            </p:nvSpPr>
            <p:spPr>
              <a:xfrm>
                <a:off x="6317942" y="2194560"/>
                <a:ext cx="3655876" cy="4078225"/>
              </a:xfrm>
            </p:spPr>
            <p:txBody>
              <a:bodyPr>
                <a:normAutofit fontScale="62500" lnSpcReduction="20000"/>
              </a:bodyPr>
              <a:lstStyle/>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𝑥</m:t>
                    </m:r>
                  </m:oMath>
                </a14:m>
                <a:r>
                  <a:rPr lang="en-US" sz="2300" dirty="0"/>
                  <a:t> is the fraction of positives</a:t>
                </a:r>
              </a:p>
              <a:p>
                <a:pPr marL="285750" indent="-285750">
                  <a:lnSpc>
                    <a:spcPct val="120000"/>
                  </a:lnSpc>
                  <a:buClr>
                    <a:schemeClr val="accent2"/>
                  </a:buClr>
                </a:pPr>
                <a:r>
                  <a:rPr lang="en-US" sz="2300" dirty="0"/>
                  <a:t>randomly assign </a:t>
                </a:r>
                <a14:m>
                  <m:oMath xmlns:m="http://schemas.openxmlformats.org/officeDocument/2006/math">
                    <m:r>
                      <a:rPr lang="en-US" sz="2300" i="1" dirty="0">
                        <a:latin typeface="Cambria Math" panose="02040503050406030204" pitchFamily="18" charset="0"/>
                      </a:rPr>
                      <m:t>𝑥</m:t>
                    </m:r>
                  </m:oMath>
                </a14:m>
                <a:r>
                  <a:rPr lang="en-US" sz="2300" dirty="0"/>
                  <a:t> portion to positives, and </a:t>
                </a:r>
                <a14:m>
                  <m:oMath xmlns:m="http://schemas.openxmlformats.org/officeDocument/2006/math">
                    <m:r>
                      <a:rPr lang="en-US" sz="2300" i="1" dirty="0">
                        <a:latin typeface="Cambria Math" panose="02040503050406030204" pitchFamily="18" charset="0"/>
                      </a:rPr>
                      <m:t>1−</m:t>
                    </m:r>
                    <m:r>
                      <a:rPr lang="en-US" sz="2300" i="1" dirty="0">
                        <a:latin typeface="Cambria Math" panose="02040503050406030204" pitchFamily="18" charset="0"/>
                      </a:rPr>
                      <m:t>𝑥</m:t>
                    </m:r>
                  </m:oMath>
                </a14:m>
                <a:r>
                  <a:rPr lang="en-US" sz="2300" dirty="0"/>
                  <a:t> to negatives</a:t>
                </a:r>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𝑇𝑃</m:t>
                    </m:r>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𝑥</m:t>
                        </m:r>
                      </m:e>
                      <m:sup>
                        <m:r>
                          <a:rPr lang="en-US" sz="2300" i="1" dirty="0">
                            <a:latin typeface="Cambria Math" panose="02040503050406030204" pitchFamily="18" charset="0"/>
                          </a:rPr>
                          <m:t>2</m:t>
                        </m:r>
                      </m:sup>
                    </m:sSup>
                    <m:r>
                      <a:rPr lang="en-US" sz="2300" i="1" dirty="0">
                        <a:latin typeface="Cambria Math" panose="02040503050406030204" pitchFamily="18" charset="0"/>
                      </a:rPr>
                      <m:t>𝑛</m:t>
                    </m:r>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𝐹𝑁</m:t>
                    </m:r>
                    <m:r>
                      <a:rPr lang="en-US" sz="2300" i="1" dirty="0">
                        <a:latin typeface="Cambria Math" panose="02040503050406030204" pitchFamily="18" charset="0"/>
                      </a:rPr>
                      <m:t>=</m:t>
                    </m:r>
                    <m:d>
                      <m:dPr>
                        <m:ctrlPr>
                          <a:rPr lang="en-US" sz="2300" i="1" dirty="0">
                            <a:latin typeface="Cambria Math" panose="02040503050406030204" pitchFamily="18" charset="0"/>
                          </a:rPr>
                        </m:ctrlPr>
                      </m:dPr>
                      <m:e>
                        <m:r>
                          <a:rPr lang="en-US" sz="2300" i="1" dirty="0">
                            <a:latin typeface="Cambria Math" panose="02040503050406030204" pitchFamily="18" charset="0"/>
                          </a:rPr>
                          <m:t>1−</m:t>
                        </m:r>
                        <m:r>
                          <a:rPr lang="en-US" sz="2300" i="1" dirty="0">
                            <a:latin typeface="Cambria Math" panose="02040503050406030204" pitchFamily="18" charset="0"/>
                          </a:rPr>
                          <m:t>𝑥</m:t>
                        </m:r>
                      </m:e>
                    </m:d>
                    <m:r>
                      <a:rPr lang="en-US" sz="2300" i="1" dirty="0">
                        <a:latin typeface="Cambria Math" panose="02040503050406030204" pitchFamily="18" charset="0"/>
                      </a:rPr>
                      <m:t>𝑥𝑛</m:t>
                    </m:r>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𝑇𝑁</m:t>
                    </m:r>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d>
                          <m:dPr>
                            <m:ctrlPr>
                              <a:rPr lang="en-US" sz="2300" i="1" dirty="0">
                                <a:latin typeface="Cambria Math" panose="02040503050406030204" pitchFamily="18" charset="0"/>
                              </a:rPr>
                            </m:ctrlPr>
                          </m:dPr>
                          <m:e>
                            <m:r>
                              <a:rPr lang="en-US" sz="2300" i="1" dirty="0">
                                <a:latin typeface="Cambria Math" panose="02040503050406030204" pitchFamily="18" charset="0"/>
                              </a:rPr>
                              <m:t>1−</m:t>
                            </m:r>
                            <m:r>
                              <a:rPr lang="en-US" sz="2300" i="1" dirty="0">
                                <a:latin typeface="Cambria Math" panose="02040503050406030204" pitchFamily="18" charset="0"/>
                              </a:rPr>
                              <m:t>𝑥</m:t>
                            </m:r>
                          </m:e>
                        </m:d>
                      </m:e>
                      <m:sup>
                        <m:r>
                          <a:rPr lang="en-US" sz="2300" i="1" dirty="0">
                            <a:latin typeface="Cambria Math" panose="02040503050406030204" pitchFamily="18" charset="0"/>
                          </a:rPr>
                          <m:t>2</m:t>
                        </m:r>
                      </m:sup>
                    </m:sSup>
                    <m:r>
                      <a:rPr lang="en-US" sz="2300" i="1" dirty="0">
                        <a:latin typeface="Cambria Math" panose="02040503050406030204" pitchFamily="18" charset="0"/>
                      </a:rPr>
                      <m:t>𝑛</m:t>
                    </m:r>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𝐹𝑃</m:t>
                    </m:r>
                    <m:r>
                      <a:rPr lang="en-US" sz="2300" i="1" dirty="0">
                        <a:latin typeface="Cambria Math" panose="02040503050406030204" pitchFamily="18" charset="0"/>
                      </a:rPr>
                      <m:t>=</m:t>
                    </m:r>
                    <m:r>
                      <a:rPr lang="en-US" sz="2300" i="1" dirty="0">
                        <a:latin typeface="Cambria Math" panose="02040503050406030204" pitchFamily="18" charset="0"/>
                      </a:rPr>
                      <m:t>𝑥</m:t>
                    </m:r>
                    <m:d>
                      <m:dPr>
                        <m:ctrlPr>
                          <a:rPr lang="en-US" sz="2300" i="1" dirty="0">
                            <a:latin typeface="Cambria Math" panose="02040503050406030204" pitchFamily="18" charset="0"/>
                          </a:rPr>
                        </m:ctrlPr>
                      </m:dPr>
                      <m:e>
                        <m:r>
                          <a:rPr lang="en-US" sz="2300" i="1" dirty="0">
                            <a:latin typeface="Cambria Math" panose="02040503050406030204" pitchFamily="18" charset="0"/>
                          </a:rPr>
                          <m:t>1−</m:t>
                        </m:r>
                        <m:r>
                          <a:rPr lang="en-US" sz="2300" i="1" dirty="0">
                            <a:latin typeface="Cambria Math" panose="02040503050406030204" pitchFamily="18" charset="0"/>
                          </a:rPr>
                          <m:t>𝑥</m:t>
                        </m:r>
                      </m:e>
                    </m:d>
                    <m:r>
                      <a:rPr lang="en-US" sz="2300" i="1" dirty="0">
                        <a:latin typeface="Cambria Math" panose="02040503050406030204" pitchFamily="18" charset="0"/>
                      </a:rPr>
                      <m:t>𝑛</m:t>
                    </m:r>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𝐴𝑐𝑐𝑢𝑟𝑎𝑐𝑦</m:t>
                    </m:r>
                    <m:r>
                      <a:rPr lang="en-US" sz="2300" i="1" dirty="0">
                        <a:latin typeface="Cambria Math" panose="02040503050406030204" pitchFamily="18" charset="0"/>
                      </a:rPr>
                      <m:t> =</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𝑥</m:t>
                        </m:r>
                      </m:e>
                      <m:sup>
                        <m:r>
                          <a:rPr lang="en-US" sz="2300" i="1" dirty="0">
                            <a:latin typeface="Cambria Math" panose="02040503050406030204" pitchFamily="18" charset="0"/>
                          </a:rPr>
                          <m:t>2</m:t>
                        </m:r>
                      </m:sup>
                    </m:sSup>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d>
                          <m:dPr>
                            <m:ctrlPr>
                              <a:rPr lang="en-US" sz="2300" i="1" dirty="0">
                                <a:latin typeface="Cambria Math" panose="02040503050406030204" pitchFamily="18" charset="0"/>
                              </a:rPr>
                            </m:ctrlPr>
                          </m:dPr>
                          <m:e>
                            <m:r>
                              <a:rPr lang="en-US" sz="2300" i="1" dirty="0">
                                <a:latin typeface="Cambria Math" panose="02040503050406030204" pitchFamily="18" charset="0"/>
                              </a:rPr>
                              <m:t>1−</m:t>
                            </m:r>
                            <m:r>
                              <a:rPr lang="en-US" sz="2300" i="1" dirty="0">
                                <a:latin typeface="Cambria Math" panose="02040503050406030204" pitchFamily="18" charset="0"/>
                              </a:rPr>
                              <m:t>𝑥</m:t>
                            </m:r>
                          </m:e>
                        </m:d>
                      </m:e>
                      <m:sup>
                        <m:r>
                          <a:rPr lang="en-US" sz="2300" i="1" dirty="0">
                            <a:latin typeface="Cambria Math" panose="02040503050406030204" pitchFamily="18" charset="0"/>
                          </a:rPr>
                          <m:t>2</m:t>
                        </m:r>
                      </m:sup>
                    </m:sSup>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i="1" dirty="0">
                        <a:latin typeface="Cambria Math" panose="02040503050406030204" pitchFamily="18" charset="0"/>
                      </a:rPr>
                      <m:t>𝑃𝑟𝑒𝑐𝑖𝑠𝑖𝑜𝑛</m:t>
                    </m:r>
                    <m:r>
                      <a:rPr lang="en-US" sz="2300" i="1" dirty="0">
                        <a:latin typeface="Cambria Math" panose="02040503050406030204" pitchFamily="18" charset="0"/>
                      </a:rPr>
                      <m:t>=</m:t>
                    </m:r>
                    <m:r>
                      <a:rPr lang="en-US" sz="2300" i="1" dirty="0">
                        <a:latin typeface="Cambria Math" panose="02040503050406030204" pitchFamily="18" charset="0"/>
                      </a:rPr>
                      <m:t>𝑥</m:t>
                    </m:r>
                  </m:oMath>
                </a14:m>
                <a:endParaRPr lang="en-US" sz="2300" i="1" dirty="0">
                  <a:latin typeface="Cambria Math" panose="02040503050406030204" pitchFamily="18" charset="0"/>
                </a:endParaRPr>
              </a:p>
              <a:p>
                <a:pPr marL="285750" indent="-285750">
                  <a:lnSpc>
                    <a:spcPct val="120000"/>
                  </a:lnSpc>
                  <a:buClr>
                    <a:schemeClr val="accent2"/>
                  </a:buClr>
                </a:pPr>
                <a14:m>
                  <m:oMath xmlns:m="http://schemas.openxmlformats.org/officeDocument/2006/math">
                    <m:r>
                      <a:rPr lang="en-US" sz="2300" b="1" i="1">
                        <a:solidFill>
                          <a:srgbClr val="FF0000"/>
                        </a:solidFill>
                        <a:latin typeface="Cambria Math" panose="02040503050406030204" pitchFamily="18" charset="0"/>
                      </a:rPr>
                      <m:t>𝑻𝑷𝑹</m:t>
                    </m:r>
                    <m:r>
                      <a:rPr lang="en-US" sz="2300" b="1" i="1">
                        <a:solidFill>
                          <a:srgbClr val="FF0000"/>
                        </a:solidFill>
                        <a:latin typeface="Cambria Math" panose="02040503050406030204" pitchFamily="18" charset="0"/>
                      </a:rPr>
                      <m:t>=</m:t>
                    </m:r>
                    <m:r>
                      <a:rPr lang="en-US" sz="2300" b="1" i="1">
                        <a:solidFill>
                          <a:srgbClr val="FF0000"/>
                        </a:solidFill>
                        <a:latin typeface="Cambria Math" panose="02040503050406030204" pitchFamily="18" charset="0"/>
                      </a:rPr>
                      <m:t>𝑭𝑷𝑹</m:t>
                    </m:r>
                    <m:r>
                      <a:rPr lang="en-US" sz="2300" b="1" i="1">
                        <a:solidFill>
                          <a:srgbClr val="FF0000"/>
                        </a:solidFill>
                        <a:latin typeface="Cambria Math" panose="02040503050406030204" pitchFamily="18" charset="0"/>
                      </a:rPr>
                      <m:t>=</m:t>
                    </m:r>
                    <m:r>
                      <a:rPr lang="en-US" sz="2300" b="1" i="1">
                        <a:solidFill>
                          <a:srgbClr val="FF0000"/>
                        </a:solidFill>
                        <a:latin typeface="Cambria Math" panose="02040503050406030204" pitchFamily="18" charset="0"/>
                      </a:rPr>
                      <m:t>𝒙</m:t>
                    </m:r>
                  </m:oMath>
                </a14:m>
                <a:endParaRPr lang="en-US" sz="2300" b="1" dirty="0">
                  <a:solidFill>
                    <a:srgbClr val="FF0000"/>
                  </a:solidFill>
                </a:endParaRPr>
              </a:p>
              <a:p>
                <a:endParaRPr lang="en-US" dirty="0"/>
              </a:p>
            </p:txBody>
          </p:sp>
        </mc:Choice>
        <mc:Fallback xmlns="">
          <p:sp>
            <p:nvSpPr>
              <p:cNvPr id="4" name="Content Placeholder 3">
                <a:extLst>
                  <a:ext uri="{FF2B5EF4-FFF2-40B4-BE49-F238E27FC236}">
                    <a16:creationId xmlns:a16="http://schemas.microsoft.com/office/drawing/2014/main" id="{4E707515-6094-45C2-8D05-73740CEF4287}"/>
                  </a:ext>
                </a:extLst>
              </p:cNvPr>
              <p:cNvSpPr>
                <a:spLocks noGrp="1" noRot="1" noChangeAspect="1" noMove="1" noResize="1" noEditPoints="1" noAdjustHandles="1" noChangeArrowheads="1" noChangeShapeType="1" noTextEdit="1"/>
              </p:cNvSpPr>
              <p:nvPr>
                <p:ph sz="half" idx="1"/>
              </p:nvPr>
            </p:nvSpPr>
            <p:spPr>
              <a:xfrm>
                <a:off x="6317942" y="2194560"/>
                <a:ext cx="3655876" cy="4078225"/>
              </a:xfrm>
              <a:blipFill>
                <a:blip r:embed="rId2"/>
                <a:stretch>
                  <a:fillRect t="-299" r="-5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0AD14AB3-4A4D-4135-9D37-909A3331FB15}"/>
              </a:ext>
            </a:extLst>
          </p:cNvPr>
          <p:cNvSpPr>
            <a:spLocks noGrp="1"/>
          </p:cNvSpPr>
          <p:nvPr>
            <p:ph type="sldNum" sz="quarter" idx="12"/>
          </p:nvPr>
        </p:nvSpPr>
        <p:spPr/>
        <p:txBody>
          <a:bodyPr/>
          <a:lstStyle/>
          <a:p>
            <a:fld id="{9E0DC491-7369-4724-9994-17373BD42B87}" type="slidenum">
              <a:rPr lang="en-US" smtClean="0"/>
              <a:t>16</a:t>
            </a:fld>
            <a:endParaRPr lang="en-US"/>
          </a:p>
        </p:txBody>
      </p:sp>
      <p:grpSp>
        <p:nvGrpSpPr>
          <p:cNvPr id="21" name="Group 20">
            <a:extLst>
              <a:ext uri="{FF2B5EF4-FFF2-40B4-BE49-F238E27FC236}">
                <a16:creationId xmlns:a16="http://schemas.microsoft.com/office/drawing/2014/main" id="{90FCFC16-E9C2-46C5-BFCF-ED748326E274}"/>
              </a:ext>
            </a:extLst>
          </p:cNvPr>
          <p:cNvGrpSpPr/>
          <p:nvPr/>
        </p:nvGrpSpPr>
        <p:grpSpPr>
          <a:xfrm>
            <a:off x="2209800" y="2194561"/>
            <a:ext cx="3249076" cy="2987867"/>
            <a:chOff x="343723" y="1998756"/>
            <a:chExt cx="3249076" cy="2987867"/>
          </a:xfrm>
        </p:grpSpPr>
        <p:grpSp>
          <p:nvGrpSpPr>
            <p:cNvPr id="22" name="Group 21">
              <a:extLst>
                <a:ext uri="{FF2B5EF4-FFF2-40B4-BE49-F238E27FC236}">
                  <a16:creationId xmlns:a16="http://schemas.microsoft.com/office/drawing/2014/main" id="{3F0E75C1-3990-408C-AEBE-31E706B14108}"/>
                </a:ext>
              </a:extLst>
            </p:cNvPr>
            <p:cNvGrpSpPr/>
            <p:nvPr/>
          </p:nvGrpSpPr>
          <p:grpSpPr>
            <a:xfrm>
              <a:off x="343723" y="1998756"/>
              <a:ext cx="3249076" cy="2987867"/>
              <a:chOff x="-1876" y="640933"/>
              <a:chExt cx="3249076" cy="2987867"/>
            </a:xfrm>
          </p:grpSpPr>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8D8DD58D-5D19-4E85-A96B-E1E06EF9C279}"/>
                      </a:ext>
                    </a:extLst>
                  </p:cNvPr>
                  <p:cNvSpPr/>
                  <p:nvPr/>
                </p:nvSpPr>
                <p:spPr>
                  <a:xfrm>
                    <a:off x="8280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𝑥𝑃</m:t>
                        </m:r>
                      </m:oMath>
                    </a14:m>
                    <a:r>
                      <a:rPr lang="en-US" dirty="0"/>
                      <a:t> </a:t>
                    </a:r>
                  </a:p>
                </p:txBody>
              </p:sp>
            </mc:Choice>
            <mc:Fallback xmlns="">
              <p:sp>
                <p:nvSpPr>
                  <p:cNvPr id="31" name="Rectangle 30"/>
                  <p:cNvSpPr>
                    <a:spLocks noRot="1" noChangeAspect="1" noMove="1" noResize="1" noEditPoints="1" noAdjustHandles="1" noChangeArrowheads="1" noChangeShapeType="1" noTextEdit="1"/>
                  </p:cNvSpPr>
                  <p:nvPr/>
                </p:nvSpPr>
                <p:spPr>
                  <a:xfrm>
                    <a:off x="828000" y="1454400"/>
                    <a:ext cx="1209600" cy="10872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7BDE30F-62F5-4EC9-9842-17FC6277A88B}"/>
                      </a:ext>
                    </a:extLst>
                  </p:cNvPr>
                  <p:cNvSpPr/>
                  <p:nvPr/>
                </p:nvSpPr>
                <p:spPr>
                  <a:xfrm>
                    <a:off x="2037600" y="14544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𝑥</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𝑃</m:t>
                        </m:r>
                      </m:oMath>
                    </a14:m>
                    <a:r>
                      <a:rPr lang="en-US" dirty="0">
                        <a:solidFill>
                          <a:schemeClr val="tx1"/>
                        </a:solidFill>
                      </a:rPr>
                      <a:t> </a:t>
                    </a:r>
                  </a:p>
                </p:txBody>
              </p:sp>
            </mc:Choice>
            <mc:Fallback xmlns="">
              <p:sp>
                <p:nvSpPr>
                  <p:cNvPr id="32" name="Rectangle 31"/>
                  <p:cNvSpPr>
                    <a:spLocks noRot="1" noChangeAspect="1" noMove="1" noResize="1" noEditPoints="1" noAdjustHandles="1" noChangeArrowheads="1" noChangeShapeType="1" noTextEdit="1"/>
                  </p:cNvSpPr>
                  <p:nvPr/>
                </p:nvSpPr>
                <p:spPr>
                  <a:xfrm>
                    <a:off x="2037600" y="1454400"/>
                    <a:ext cx="1209600" cy="10872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B1DD4FD-4A4A-4245-8525-598172F22415}"/>
                      </a:ext>
                    </a:extLst>
                  </p:cNvPr>
                  <p:cNvSpPr/>
                  <p:nvPr/>
                </p:nvSpPr>
                <p:spPr>
                  <a:xfrm>
                    <a:off x="828000" y="2532327"/>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𝑥𝑁</m:t>
                        </m:r>
                      </m:oMath>
                    </a14:m>
                    <a:r>
                      <a:rPr lang="en-US" dirty="0">
                        <a:solidFill>
                          <a:schemeClr val="tx1"/>
                        </a:solidFill>
                      </a:rPr>
                      <a:t> </a:t>
                    </a:r>
                  </a:p>
                </p:txBody>
              </p:sp>
            </mc:Choice>
            <mc:Fallback xmlns="">
              <p:sp>
                <p:nvSpPr>
                  <p:cNvPr id="33" name="Rectangle 32"/>
                  <p:cNvSpPr>
                    <a:spLocks noRot="1" noChangeAspect="1" noMove="1" noResize="1" noEditPoints="1" noAdjustHandles="1" noChangeArrowheads="1" noChangeShapeType="1" noTextEdit="1"/>
                  </p:cNvSpPr>
                  <p:nvPr/>
                </p:nvSpPr>
                <p:spPr>
                  <a:xfrm>
                    <a:off x="828000" y="2532327"/>
                    <a:ext cx="1209600" cy="10872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BE0E8E38-F387-4A34-8AB4-62637118770D}"/>
                      </a:ext>
                    </a:extLst>
                  </p:cNvPr>
                  <p:cNvSpPr/>
                  <p:nvPr/>
                </p:nvSpPr>
                <p:spPr>
                  <a:xfrm>
                    <a:off x="2037600" y="2541600"/>
                    <a:ext cx="1209600" cy="10872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1−</m:t>
                            </m:r>
                            <m:r>
                              <a:rPr lang="en-US" i="1" dirty="0">
                                <a:solidFill>
                                  <a:schemeClr val="tx1"/>
                                </a:solidFill>
                                <a:latin typeface="Cambria Math" panose="02040503050406030204" pitchFamily="18" charset="0"/>
                              </a:rPr>
                              <m:t>𝑥</m:t>
                            </m:r>
                          </m:e>
                        </m:d>
                        <m:r>
                          <a:rPr lang="en-US" i="1" dirty="0">
                            <a:solidFill>
                              <a:schemeClr val="tx1"/>
                            </a:solidFill>
                            <a:latin typeface="Cambria Math" panose="02040503050406030204" pitchFamily="18" charset="0"/>
                          </a:rPr>
                          <m:t>𝑁</m:t>
                        </m:r>
                      </m:oMath>
                    </a14:m>
                    <a:r>
                      <a:rPr lang="en-US" dirty="0">
                        <a:solidFill>
                          <a:schemeClr val="tx1"/>
                        </a:solidFill>
                      </a:rPr>
                      <a:t> </a:t>
                    </a:r>
                  </a:p>
                </p:txBody>
              </p:sp>
            </mc:Choice>
            <mc:Fallback xmlns="">
              <p:sp>
                <p:nvSpPr>
                  <p:cNvPr id="34" name="Rectangle 33"/>
                  <p:cNvSpPr>
                    <a:spLocks noRot="1" noChangeAspect="1" noMove="1" noResize="1" noEditPoints="1" noAdjustHandles="1" noChangeArrowheads="1" noChangeShapeType="1" noTextEdit="1"/>
                  </p:cNvSpPr>
                  <p:nvPr/>
                </p:nvSpPr>
                <p:spPr>
                  <a:xfrm>
                    <a:off x="2037600" y="2541600"/>
                    <a:ext cx="1209600" cy="1087200"/>
                  </a:xfrm>
                  <a:prstGeom prst="rect">
                    <a:avLst/>
                  </a:prstGeom>
                  <a:blipFill>
                    <a:blip r:embed="rId6"/>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280E369B-AB6A-4129-94B1-59356672010B}"/>
                  </a:ext>
                </a:extLst>
              </p:cNvPr>
              <p:cNvSpPr/>
              <p:nvPr/>
            </p:nvSpPr>
            <p:spPr>
              <a:xfrm rot="10800000">
                <a:off x="424800" y="1445126"/>
                <a:ext cx="340200" cy="217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e 29">
                <a:extLst>
                  <a:ext uri="{FF2B5EF4-FFF2-40B4-BE49-F238E27FC236}">
                    <a16:creationId xmlns:a16="http://schemas.microsoft.com/office/drawing/2014/main" id="{FEFF2267-3187-4340-9BCB-7D8EC1FF4921}"/>
                  </a:ext>
                </a:extLst>
              </p:cNvPr>
              <p:cNvSpPr/>
              <p:nvPr/>
            </p:nvSpPr>
            <p:spPr>
              <a:xfrm rot="16200000">
                <a:off x="1867500" y="-15985"/>
                <a:ext cx="340200" cy="24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a:extLst>
                  <a:ext uri="{FF2B5EF4-FFF2-40B4-BE49-F238E27FC236}">
                    <a16:creationId xmlns:a16="http://schemas.microsoft.com/office/drawing/2014/main" id="{016FFEF8-F157-4FBB-AFE1-75D1A89B78AE}"/>
                  </a:ext>
                </a:extLst>
              </p:cNvPr>
              <p:cNvSpPr/>
              <p:nvPr/>
            </p:nvSpPr>
            <p:spPr>
              <a:xfrm>
                <a:off x="504001" y="1166399"/>
                <a:ext cx="261000" cy="203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32" name="Rectangle 31">
                <a:extLst>
                  <a:ext uri="{FF2B5EF4-FFF2-40B4-BE49-F238E27FC236}">
                    <a16:creationId xmlns:a16="http://schemas.microsoft.com/office/drawing/2014/main" id="{AC919929-DF13-4A9F-95BF-F6365F148B6D}"/>
                  </a:ext>
                </a:extLst>
              </p:cNvPr>
              <p:cNvSpPr/>
              <p:nvPr/>
            </p:nvSpPr>
            <p:spPr>
              <a:xfrm>
                <a:off x="2518649" y="932829"/>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33" name="Rectangle 32">
                <a:extLst>
                  <a:ext uri="{FF2B5EF4-FFF2-40B4-BE49-F238E27FC236}">
                    <a16:creationId xmlns:a16="http://schemas.microsoft.com/office/drawing/2014/main" id="{E169A766-7E33-45A4-BC05-B2975BC1B7F9}"/>
                  </a:ext>
                </a:extLst>
              </p:cNvPr>
              <p:cNvSpPr/>
              <p:nvPr/>
            </p:nvSpPr>
            <p:spPr>
              <a:xfrm>
                <a:off x="1302300" y="956586"/>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34" name="Rectangle 33">
                <a:extLst>
                  <a:ext uri="{FF2B5EF4-FFF2-40B4-BE49-F238E27FC236}">
                    <a16:creationId xmlns:a16="http://schemas.microsoft.com/office/drawing/2014/main" id="{0FBF5233-40D2-4D82-97F8-8FF52675D16B}"/>
                  </a:ext>
                </a:extLst>
              </p:cNvPr>
              <p:cNvSpPr/>
              <p:nvPr/>
            </p:nvSpPr>
            <p:spPr>
              <a:xfrm rot="16200000">
                <a:off x="-576418" y="2408469"/>
                <a:ext cx="1396800"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predicted</a:t>
                </a:r>
              </a:p>
            </p:txBody>
          </p:sp>
          <p:sp>
            <p:nvSpPr>
              <p:cNvPr id="35" name="Rectangle 34">
                <a:extLst>
                  <a:ext uri="{FF2B5EF4-FFF2-40B4-BE49-F238E27FC236}">
                    <a16:creationId xmlns:a16="http://schemas.microsoft.com/office/drawing/2014/main" id="{955DF742-B988-42C3-A9C0-C693C70688D2}"/>
                  </a:ext>
                </a:extLst>
              </p:cNvPr>
              <p:cNvSpPr/>
              <p:nvPr/>
            </p:nvSpPr>
            <p:spPr>
              <a:xfrm>
                <a:off x="1339200" y="640933"/>
                <a:ext cx="1396800" cy="2477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actual</a:t>
                </a:r>
              </a:p>
            </p:txBody>
          </p:sp>
        </p:grpSp>
        <p:sp>
          <p:nvSpPr>
            <p:cNvPr id="23" name="Rectangle 22">
              <a:extLst>
                <a:ext uri="{FF2B5EF4-FFF2-40B4-BE49-F238E27FC236}">
                  <a16:creationId xmlns:a16="http://schemas.microsoft.com/office/drawing/2014/main" id="{F0687B47-DDA5-425E-8256-7DAEA93D165A}"/>
                </a:ext>
              </a:extLst>
            </p:cNvPr>
            <p:cNvSpPr/>
            <p:nvPr/>
          </p:nvSpPr>
          <p:spPr>
            <a:xfrm>
              <a:off x="701544" y="3275279"/>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24" name="Rectangle 23">
              <a:extLst>
                <a:ext uri="{FF2B5EF4-FFF2-40B4-BE49-F238E27FC236}">
                  <a16:creationId xmlns:a16="http://schemas.microsoft.com/office/drawing/2014/main" id="{F1E1034A-8B78-4F9E-A5C3-C6178FBC4A41}"/>
                </a:ext>
              </a:extLst>
            </p:cNvPr>
            <p:cNvSpPr/>
            <p:nvPr/>
          </p:nvSpPr>
          <p:spPr>
            <a:xfrm>
              <a:off x="679498" y="4331907"/>
              <a:ext cx="261000" cy="2036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grpSp>
    </p:spTree>
    <p:extLst>
      <p:ext uri="{BB962C8B-B14F-4D97-AF65-F5344CB8AC3E}">
        <p14:creationId xmlns:p14="http://schemas.microsoft.com/office/powerpoint/2010/main" val="420728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6A97-48C9-4144-88AC-A408F34C6CEA}"/>
              </a:ext>
            </a:extLst>
          </p:cNvPr>
          <p:cNvSpPr>
            <a:spLocks noGrp="1"/>
          </p:cNvSpPr>
          <p:nvPr>
            <p:ph type="title"/>
          </p:nvPr>
        </p:nvSpPr>
        <p:spPr/>
        <p:txBody>
          <a:bodyPr/>
          <a:lstStyle/>
          <a:p>
            <a:r>
              <a:rPr lang="en-US" dirty="0"/>
              <a:t>ROC Curve</a:t>
            </a:r>
          </a:p>
        </p:txBody>
      </p:sp>
      <p:sp>
        <p:nvSpPr>
          <p:cNvPr id="4" name="Slide Number Placeholder 3">
            <a:extLst>
              <a:ext uri="{FF2B5EF4-FFF2-40B4-BE49-F238E27FC236}">
                <a16:creationId xmlns:a16="http://schemas.microsoft.com/office/drawing/2014/main" id="{B2DA3F2D-9ECF-4863-B784-95D247732D99}"/>
              </a:ext>
            </a:extLst>
          </p:cNvPr>
          <p:cNvSpPr>
            <a:spLocks noGrp="1"/>
          </p:cNvSpPr>
          <p:nvPr>
            <p:ph type="sldNum" sz="quarter" idx="12"/>
          </p:nvPr>
        </p:nvSpPr>
        <p:spPr/>
        <p:txBody>
          <a:bodyPr/>
          <a:lstStyle/>
          <a:p>
            <a:fld id="{9E0DC491-7369-4724-9994-17373BD42B87}" type="slidenum">
              <a:rPr lang="en-US" smtClean="0"/>
              <a:t>17</a:t>
            </a:fld>
            <a:endParaRPr lang="en-US"/>
          </a:p>
        </p:txBody>
      </p:sp>
      <p:grpSp>
        <p:nvGrpSpPr>
          <p:cNvPr id="13" name="Group 12">
            <a:extLst>
              <a:ext uri="{FF2B5EF4-FFF2-40B4-BE49-F238E27FC236}">
                <a16:creationId xmlns:a16="http://schemas.microsoft.com/office/drawing/2014/main" id="{EFABBFEB-C0DD-4B89-992C-CE2AD0DBF9A4}"/>
              </a:ext>
            </a:extLst>
          </p:cNvPr>
          <p:cNvGrpSpPr/>
          <p:nvPr/>
        </p:nvGrpSpPr>
        <p:grpSpPr>
          <a:xfrm>
            <a:off x="4228451" y="1536673"/>
            <a:ext cx="4790686" cy="4836695"/>
            <a:chOff x="4228451" y="1536673"/>
            <a:chExt cx="4790686" cy="4836695"/>
          </a:xfrm>
        </p:grpSpPr>
        <p:pic>
          <p:nvPicPr>
            <p:cNvPr id="10" name="Picture 9" descr="A close up of a map&#10;&#10;Description automatically generated">
              <a:extLst>
                <a:ext uri="{FF2B5EF4-FFF2-40B4-BE49-F238E27FC236}">
                  <a16:creationId xmlns:a16="http://schemas.microsoft.com/office/drawing/2014/main" id="{5C7FEDAB-C501-4F3A-8B2C-00E3D8BD5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451" y="1536673"/>
              <a:ext cx="4790686" cy="4836695"/>
            </a:xfrm>
            <a:prstGeom prst="rect">
              <a:avLst/>
            </a:prstGeom>
          </p:spPr>
        </p:pic>
        <p:sp>
          <p:nvSpPr>
            <p:cNvPr id="12" name="Rectangle 11">
              <a:extLst>
                <a:ext uri="{FF2B5EF4-FFF2-40B4-BE49-F238E27FC236}">
                  <a16:creationId xmlns:a16="http://schemas.microsoft.com/office/drawing/2014/main" id="{11397D58-E90D-4C56-8AC0-32349058F4B5}"/>
                </a:ext>
              </a:extLst>
            </p:cNvPr>
            <p:cNvSpPr/>
            <p:nvPr/>
          </p:nvSpPr>
          <p:spPr>
            <a:xfrm>
              <a:off x="4962525" y="1914525"/>
              <a:ext cx="2305050" cy="266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Perfect Classifier</a:t>
              </a:r>
            </a:p>
          </p:txBody>
        </p:sp>
      </p:grpSp>
    </p:spTree>
    <p:extLst>
      <p:ext uri="{BB962C8B-B14F-4D97-AF65-F5344CB8AC3E}">
        <p14:creationId xmlns:p14="http://schemas.microsoft.com/office/powerpoint/2010/main" val="265151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2A5F-8C76-42A9-BE95-6F9885F18EBA}"/>
              </a:ext>
            </a:extLst>
          </p:cNvPr>
          <p:cNvSpPr>
            <a:spLocks noGrp="1"/>
          </p:cNvSpPr>
          <p:nvPr>
            <p:ph type="title"/>
          </p:nvPr>
        </p:nvSpPr>
        <p:spPr/>
        <p:txBody>
          <a:bodyPr/>
          <a:lstStyle/>
          <a:p>
            <a:r>
              <a:rPr lang="en-US" dirty="0"/>
              <a:t>ROC curve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64226-4C66-412E-A05C-97F1ECC26AB9}"/>
                  </a:ext>
                </a:extLst>
              </p:cNvPr>
              <p:cNvSpPr>
                <a:spLocks noGrp="1"/>
              </p:cNvSpPr>
              <p:nvPr>
                <p:ph idx="1"/>
              </p:nvPr>
            </p:nvSpPr>
            <p:spPr/>
            <p:txBody>
              <a:bodyPr>
                <a:normAutofit/>
              </a:bodyPr>
              <a:lstStyle/>
              <a:p>
                <a:pPr algn="just"/>
                <a:r>
                  <a:rPr lang="en-US" dirty="0"/>
                  <a:t>ROC curve (</a:t>
                </a:r>
                <a:r>
                  <a:rPr lang="en-US" i="1" dirty="0"/>
                  <a:t>receiver operating characteristics) is a graph of TPR against FPR </a:t>
                </a:r>
                <a:r>
                  <a:rPr lang="en-US" dirty="0"/>
                  <a:t>for different thresholds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𝑗</m:t>
                          </m:r>
                        </m:e>
                        <m:e>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US" dirty="0"/>
              </a:p>
              <a:p>
                <a:pPr algn="just"/>
                <a:r>
                  <a:rPr lang="en-US" dirty="0"/>
                  <a:t>ROC analysis provides tools to select possibly optimal models. Ideal classifier corresponds to the left-upper corner of the ROC curve with TPR = 1 and FPR = 0</a:t>
                </a:r>
                <a:endParaRPr lang="en-US" i="1" dirty="0"/>
              </a:p>
              <a:p>
                <a:r>
                  <a:rPr lang="en-US" dirty="0"/>
                  <a:t>The overall performance of a classifier, summarized over all possible thresholds, is given by area under the curve (AUC) </a:t>
                </a:r>
              </a:p>
              <a:p>
                <a:r>
                  <a:rPr lang="en-US" dirty="0"/>
                  <a:t>A random classifier has an area under the curve of 0.5, while AUC for a perfect classifier is equal to 1. In practice, most of the classification models have an AUC between 0.5 and 1</a:t>
                </a:r>
                <a:endParaRPr lang="en-US" i="1" dirty="0"/>
              </a:p>
              <a:p>
                <a:endParaRPr lang="en-US" dirty="0"/>
              </a:p>
            </p:txBody>
          </p:sp>
        </mc:Choice>
        <mc:Fallback xmlns="">
          <p:sp>
            <p:nvSpPr>
              <p:cNvPr id="3" name="Content Placeholder 2">
                <a:extLst>
                  <a:ext uri="{FF2B5EF4-FFF2-40B4-BE49-F238E27FC236}">
                    <a16:creationId xmlns:a16="http://schemas.microsoft.com/office/drawing/2014/main" id="{17864226-4C66-412E-A05C-97F1ECC26AB9}"/>
                  </a:ext>
                </a:extLst>
              </p:cNvPr>
              <p:cNvSpPr>
                <a:spLocks noGrp="1" noRot="1" noChangeAspect="1" noMove="1" noResize="1" noEditPoints="1" noAdjustHandles="1" noChangeArrowheads="1" noChangeShapeType="1" noTextEdit="1"/>
              </p:cNvSpPr>
              <p:nvPr>
                <p:ph idx="1"/>
              </p:nvPr>
            </p:nvSpPr>
            <p:spPr>
              <a:blipFill>
                <a:blip r:embed="rId2"/>
                <a:stretch>
                  <a:fillRect l="-392" t="-1504" r="-10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8BEB7E-EB9D-4835-961F-887BEE05294F}"/>
              </a:ext>
            </a:extLst>
          </p:cNvPr>
          <p:cNvSpPr>
            <a:spLocks noGrp="1"/>
          </p:cNvSpPr>
          <p:nvPr>
            <p:ph type="sldNum" sz="quarter" idx="12"/>
          </p:nvPr>
        </p:nvSpPr>
        <p:spPr/>
        <p:txBody>
          <a:bodyPr/>
          <a:lstStyle/>
          <a:p>
            <a:fld id="{9E0DC491-7369-4724-9994-17373BD42B87}" type="slidenum">
              <a:rPr lang="en-US" smtClean="0"/>
              <a:t>18</a:t>
            </a:fld>
            <a:endParaRPr lang="en-US"/>
          </a:p>
        </p:txBody>
      </p:sp>
    </p:spTree>
    <p:extLst>
      <p:ext uri="{BB962C8B-B14F-4D97-AF65-F5344CB8AC3E}">
        <p14:creationId xmlns:p14="http://schemas.microsoft.com/office/powerpoint/2010/main" val="372377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6A97-48C9-4144-88AC-A408F34C6CEA}"/>
              </a:ext>
            </a:extLst>
          </p:cNvPr>
          <p:cNvSpPr>
            <a:spLocks noGrp="1"/>
          </p:cNvSpPr>
          <p:nvPr>
            <p:ph type="title"/>
          </p:nvPr>
        </p:nvSpPr>
        <p:spPr/>
        <p:txBody>
          <a:bodyPr/>
          <a:lstStyle/>
          <a:p>
            <a:r>
              <a:rPr lang="en-US" dirty="0"/>
              <a:t>ROC Curve</a:t>
            </a:r>
          </a:p>
        </p:txBody>
      </p:sp>
      <p:pic>
        <p:nvPicPr>
          <p:cNvPr id="5" name="Content Placeholder 4">
            <a:extLst>
              <a:ext uri="{FF2B5EF4-FFF2-40B4-BE49-F238E27FC236}">
                <a16:creationId xmlns:a16="http://schemas.microsoft.com/office/drawing/2014/main" id="{3CFE9433-E0DB-4B41-A252-078631D00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095" y="1941616"/>
            <a:ext cx="4687787" cy="4365077"/>
          </a:xfrm>
          <a:prstGeom prst="rect">
            <a:avLst/>
          </a:prstGeom>
        </p:spPr>
      </p:pic>
      <p:sp>
        <p:nvSpPr>
          <p:cNvPr id="4" name="Slide Number Placeholder 3">
            <a:extLst>
              <a:ext uri="{FF2B5EF4-FFF2-40B4-BE49-F238E27FC236}">
                <a16:creationId xmlns:a16="http://schemas.microsoft.com/office/drawing/2014/main" id="{B2DA3F2D-9ECF-4863-B784-95D247732D99}"/>
              </a:ext>
            </a:extLst>
          </p:cNvPr>
          <p:cNvSpPr>
            <a:spLocks noGrp="1"/>
          </p:cNvSpPr>
          <p:nvPr>
            <p:ph type="sldNum" sz="quarter" idx="12"/>
          </p:nvPr>
        </p:nvSpPr>
        <p:spPr/>
        <p:txBody>
          <a:bodyPr/>
          <a:lstStyle/>
          <a:p>
            <a:fld id="{9E0DC491-7369-4724-9994-17373BD42B87}" type="slidenum">
              <a:rPr lang="en-US" smtClean="0"/>
              <a:t>19</a:t>
            </a:fld>
            <a:endParaRPr lang="en-US"/>
          </a:p>
        </p:txBody>
      </p:sp>
      <p:sp>
        <p:nvSpPr>
          <p:cNvPr id="6" name="TextBox 5">
            <a:extLst>
              <a:ext uri="{FF2B5EF4-FFF2-40B4-BE49-F238E27FC236}">
                <a16:creationId xmlns:a16="http://schemas.microsoft.com/office/drawing/2014/main" id="{EAA1CAE7-A066-4DEA-8F2F-4C27A7BF46FB}"/>
              </a:ext>
            </a:extLst>
          </p:cNvPr>
          <p:cNvSpPr txBox="1"/>
          <p:nvPr/>
        </p:nvSpPr>
        <p:spPr>
          <a:xfrm>
            <a:off x="7056361" y="3821744"/>
            <a:ext cx="1065321" cy="523220"/>
          </a:xfrm>
          <a:prstGeom prst="rect">
            <a:avLst/>
          </a:prstGeom>
          <a:noFill/>
        </p:spPr>
        <p:txBody>
          <a:bodyPr wrap="square" rtlCol="0">
            <a:spAutoFit/>
          </a:bodyPr>
          <a:lstStyle/>
          <a:p>
            <a:pPr algn="ctr"/>
            <a:r>
              <a:rPr lang="en-US" sz="1400" dirty="0">
                <a:solidFill>
                  <a:srgbClr val="FF0000"/>
                </a:solidFill>
              </a:rPr>
              <a:t>Random Model</a:t>
            </a:r>
          </a:p>
        </p:txBody>
      </p:sp>
      <p:cxnSp>
        <p:nvCxnSpPr>
          <p:cNvPr id="8" name="Straight Arrow Connector 7">
            <a:extLst>
              <a:ext uri="{FF2B5EF4-FFF2-40B4-BE49-F238E27FC236}">
                <a16:creationId xmlns:a16="http://schemas.microsoft.com/office/drawing/2014/main" id="{7C406526-D3C1-4589-AF70-EF8116CEFCD6}"/>
              </a:ext>
            </a:extLst>
          </p:cNvPr>
          <p:cNvCxnSpPr>
            <a:stCxn id="6" idx="2"/>
          </p:cNvCxnSpPr>
          <p:nvPr/>
        </p:nvCxnSpPr>
        <p:spPr>
          <a:xfrm flipH="1" flipV="1">
            <a:off x="6550333" y="4336650"/>
            <a:ext cx="1038688" cy="8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47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879F-E23D-498B-A857-9C97ADA088BC}"/>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881E7-5B3C-4343-AE5F-6D589BE8927E}"/>
                  </a:ext>
                </a:extLst>
              </p:cNvPr>
              <p:cNvSpPr>
                <a:spLocks noGrp="1"/>
              </p:cNvSpPr>
              <p:nvPr>
                <p:ph idx="1"/>
              </p:nvPr>
            </p:nvSpPr>
            <p:spPr/>
            <p:txBody>
              <a:bodyPr>
                <a:normAutofit lnSpcReduction="10000"/>
              </a:bodyPr>
              <a:lstStyle/>
              <a:p>
                <a:pPr algn="just"/>
                <a:r>
                  <a:rPr lang="en-US" dirty="0"/>
                  <a:t>Input variables: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𝑝</m:t>
                        </m:r>
                      </m:sub>
                    </m:sSub>
                    <m:r>
                      <a:rPr lang="en-US" i="1">
                        <a:latin typeface="Cambria Math" panose="02040503050406030204" pitchFamily="18" charset="0"/>
                      </a:rPr>
                      <m:t>)</m:t>
                    </m:r>
                  </m:oMath>
                </a14:m>
                <a:r>
                  <a:rPr lang="en-US" i="1" dirty="0"/>
                  <a:t> - </a:t>
                </a:r>
                <a:r>
                  <a:rPr lang="en-US" dirty="0"/>
                  <a:t>independent variables, predictors, features</a:t>
                </a:r>
              </a:p>
              <a:p>
                <a:pPr algn="just"/>
                <a:r>
                  <a:rPr lang="en-US" dirty="0"/>
                  <a:t>Output variable: </a:t>
                </a:r>
                <a14:m>
                  <m:oMath xmlns:m="http://schemas.openxmlformats.org/officeDocument/2006/math">
                    <m:r>
                      <a:rPr lang="en-US" i="1">
                        <a:latin typeface="Cambria Math" panose="02040503050406030204" pitchFamily="18" charset="0"/>
                      </a:rPr>
                      <m:t>𝑌</m:t>
                    </m:r>
                  </m:oMath>
                </a14:m>
                <a:r>
                  <a:rPr lang="en-US" dirty="0"/>
                  <a:t> - response, dependent variables – categorical data </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𝐾</m:t>
                      </m:r>
                    </m:oMath>
                  </m:oMathPara>
                </a14:m>
                <a:endParaRPr lang="en-US" dirty="0"/>
              </a:p>
              <a:p>
                <a:pPr algn="just"/>
                <a:r>
                  <a:rPr lang="en-US" dirty="0"/>
                  <a:t>Classifier is a function (mapping) </a:t>
                </a:r>
                <a14:m>
                  <m:oMath xmlns:m="http://schemas.openxmlformats.org/officeDocument/2006/math">
                    <m:r>
                      <a:rPr lang="en-US" i="1" dirty="0" smtClean="0">
                        <a:latin typeface="Cambria Math" panose="02040503050406030204" pitchFamily="18" charset="0"/>
                      </a:rPr>
                      <m:t>𝐶</m:t>
                    </m:r>
                  </m:oMath>
                </a14:m>
                <a:endParaRPr lang="en-US" dirty="0"/>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𝑝</m:t>
                          </m:r>
                        </m:sup>
                      </m:sSup>
                      <m:r>
                        <a:rPr lang="en-US" b="0" i="1" smtClean="0">
                          <a:latin typeface="Cambria Math" panose="02040503050406030204" pitchFamily="18" charset="0"/>
                        </a:rPr>
                        <m:t>→{1,2,…,</m:t>
                      </m:r>
                      <m:r>
                        <a:rPr lang="en-US" b="0" i="1" smtClean="0">
                          <a:latin typeface="Cambria Math" panose="02040503050406030204" pitchFamily="18" charset="0"/>
                        </a:rPr>
                        <m:t>𝐾</m:t>
                      </m:r>
                      <m:r>
                        <a:rPr lang="en-US" b="0" i="1" smtClean="0">
                          <a:latin typeface="Cambria Math" panose="02040503050406030204" pitchFamily="18" charset="0"/>
                        </a:rPr>
                        <m:t>}</m:t>
                      </m:r>
                    </m:oMath>
                  </m:oMathPara>
                </a14:m>
                <a:endParaRPr lang="en-US" dirty="0"/>
              </a:p>
              <a:p>
                <a:pPr algn="just"/>
                <a:r>
                  <a:rPr lang="en-US" dirty="0"/>
                  <a:t>We assume a law</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b="0" i="1" smtClean="0">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 =0</m:t>
                      </m:r>
                    </m:oMath>
                  </m:oMathPara>
                </a14:m>
                <a:endParaRPr lang="en-US" dirty="0"/>
              </a:p>
              <a:p>
                <a:r>
                  <a:rPr lang="en-US" dirty="0"/>
                  <a:t>We should predict </a:t>
                </a:r>
                <a14:m>
                  <m:oMath xmlns:m="http://schemas.openxmlformats.org/officeDocument/2006/math">
                    <m:r>
                      <a:rPr lang="en-US" i="1">
                        <a:latin typeface="Cambria Math" panose="02040503050406030204" pitchFamily="18" charset="0"/>
                      </a:rPr>
                      <m:t>𝑌</m:t>
                    </m:r>
                  </m:oMath>
                </a14:m>
                <a:r>
                  <a:rPr lang="en-US" dirty="0"/>
                  <a:t> using</a:t>
                </a:r>
              </a:p>
              <a:p>
                <a:pPr marL="274320" lvl="1" indent="0" algn="ctr">
                  <a:buNone/>
                </a:pP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𝐶</m:t>
                        </m:r>
                      </m:e>
                    </m:acc>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oMath>
                </a14:m>
                <a:r>
                  <a:rPr lang="en-US" sz="2000" dirty="0"/>
                  <a:t>  </a:t>
                </a:r>
              </a:p>
              <a:p>
                <a:pPr marL="0" indent="0" algn="just">
                  <a:buNone/>
                </a:pPr>
                <a:r>
                  <a:rPr lang="en-US" dirty="0"/>
                  <a:t>where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𝐶</m:t>
                        </m:r>
                      </m:e>
                    </m:acc>
                  </m:oMath>
                </a14:m>
                <a:r>
                  <a:rPr lang="en-US" dirty="0"/>
                  <a:t> is estimate of </a:t>
                </a:r>
                <a14:m>
                  <m:oMath xmlns:m="http://schemas.openxmlformats.org/officeDocument/2006/math">
                    <m:r>
                      <m:rPr>
                        <m:sty m:val="p"/>
                      </m:rPr>
                      <a:rPr lang="en-US" b="0" i="0" smtClean="0">
                        <a:latin typeface="Cambria Math" panose="02040503050406030204" pitchFamily="18" charset="0"/>
                      </a:rPr>
                      <m:t>C</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a:t> is the prediction of </a:t>
                </a:r>
                <a14:m>
                  <m:oMath xmlns:m="http://schemas.openxmlformats.org/officeDocument/2006/math">
                    <m:r>
                      <a:rPr lang="en-US" i="1">
                        <a:latin typeface="Cambria Math" panose="02040503050406030204" pitchFamily="18" charset="0"/>
                      </a:rPr>
                      <m:t>𝑌</m:t>
                    </m:r>
                  </m:oMath>
                </a14:m>
                <a:endParaRPr lang="en-US" dirty="0"/>
              </a:p>
            </p:txBody>
          </p:sp>
        </mc:Choice>
        <mc:Fallback xmlns="">
          <p:sp>
            <p:nvSpPr>
              <p:cNvPr id="3" name="Content Placeholder 2">
                <a:extLst>
                  <a:ext uri="{FF2B5EF4-FFF2-40B4-BE49-F238E27FC236}">
                    <a16:creationId xmlns:a16="http://schemas.microsoft.com/office/drawing/2014/main" id="{567881E7-5B3C-4343-AE5F-6D589BE8927E}"/>
                  </a:ext>
                </a:extLst>
              </p:cNvPr>
              <p:cNvSpPr>
                <a:spLocks noGrp="1" noRot="1" noChangeAspect="1" noMove="1" noResize="1" noEditPoints="1" noAdjustHandles="1" noChangeArrowheads="1" noChangeShapeType="1" noTextEdit="1"/>
              </p:cNvSpPr>
              <p:nvPr>
                <p:ph idx="1"/>
              </p:nvPr>
            </p:nvSpPr>
            <p:spPr>
              <a:blipFill>
                <a:blip r:embed="rId2"/>
                <a:stretch>
                  <a:fillRect l="-667" t="-19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7D1BCC3-BDBB-413C-B7AD-378EF46D362F}"/>
              </a:ext>
            </a:extLst>
          </p:cNvPr>
          <p:cNvSpPr>
            <a:spLocks noGrp="1"/>
          </p:cNvSpPr>
          <p:nvPr>
            <p:ph type="sldNum" sz="quarter" idx="12"/>
          </p:nvPr>
        </p:nvSpPr>
        <p:spPr/>
        <p:txBody>
          <a:bodyPr/>
          <a:lstStyle/>
          <a:p>
            <a:fld id="{9E0DC491-7369-4724-9994-17373BD42B87}" type="slidenum">
              <a:rPr lang="en-US" smtClean="0"/>
              <a:t>2</a:t>
            </a:fld>
            <a:endParaRPr lang="en-US"/>
          </a:p>
        </p:txBody>
      </p:sp>
    </p:spTree>
    <p:extLst>
      <p:ext uri="{BB962C8B-B14F-4D97-AF65-F5344CB8AC3E}">
        <p14:creationId xmlns:p14="http://schemas.microsoft.com/office/powerpoint/2010/main" val="295175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1E19-D144-4CAE-8403-89DF9F831536}"/>
              </a:ext>
            </a:extLst>
          </p:cNvPr>
          <p:cNvSpPr>
            <a:spLocks noGrp="1"/>
          </p:cNvSpPr>
          <p:nvPr>
            <p:ph type="title"/>
          </p:nvPr>
        </p:nvSpPr>
        <p:spPr/>
        <p:txBody>
          <a:bodyPr/>
          <a:lstStyle/>
          <a:p>
            <a:r>
              <a:rPr lang="en-US" dirty="0"/>
              <a:t>Area Under the curve – (AUC)</a:t>
            </a:r>
          </a:p>
        </p:txBody>
      </p:sp>
      <p:pic>
        <p:nvPicPr>
          <p:cNvPr id="6" name="Content Placeholder 5" descr="A screenshot of a cell phone&#10;&#10;Description automatically generated">
            <a:extLst>
              <a:ext uri="{FF2B5EF4-FFF2-40B4-BE49-F238E27FC236}">
                <a16:creationId xmlns:a16="http://schemas.microsoft.com/office/drawing/2014/main" id="{860BB08E-07C9-425E-8351-805FD7515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311" y="2091250"/>
            <a:ext cx="3477791" cy="3161628"/>
          </a:xfrm>
        </p:spPr>
      </p:pic>
      <p:sp>
        <p:nvSpPr>
          <p:cNvPr id="4" name="Slide Number Placeholder 3">
            <a:extLst>
              <a:ext uri="{FF2B5EF4-FFF2-40B4-BE49-F238E27FC236}">
                <a16:creationId xmlns:a16="http://schemas.microsoft.com/office/drawing/2014/main" id="{706E93B1-C202-4361-80E3-A92731C75D92}"/>
              </a:ext>
            </a:extLst>
          </p:cNvPr>
          <p:cNvSpPr>
            <a:spLocks noGrp="1"/>
          </p:cNvSpPr>
          <p:nvPr>
            <p:ph type="sldNum" sz="quarter" idx="12"/>
          </p:nvPr>
        </p:nvSpPr>
        <p:spPr/>
        <p:txBody>
          <a:bodyPr/>
          <a:lstStyle/>
          <a:p>
            <a:fld id="{9E0DC491-7369-4724-9994-17373BD42B87}" type="slidenum">
              <a:rPr lang="en-US" smtClean="0"/>
              <a:t>20</a:t>
            </a:fld>
            <a:endParaRPr lang="en-US"/>
          </a:p>
        </p:txBody>
      </p:sp>
      <p:pic>
        <p:nvPicPr>
          <p:cNvPr id="8" name="Picture 7">
            <a:extLst>
              <a:ext uri="{FF2B5EF4-FFF2-40B4-BE49-F238E27FC236}">
                <a16:creationId xmlns:a16="http://schemas.microsoft.com/office/drawing/2014/main" id="{B96E71C8-58B0-49CA-B17A-2471F80AB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4553" y="2085372"/>
            <a:ext cx="3707492" cy="3115110"/>
          </a:xfrm>
          <a:prstGeom prst="rect">
            <a:avLst/>
          </a:prstGeom>
        </p:spPr>
      </p:pic>
      <p:pic>
        <p:nvPicPr>
          <p:cNvPr id="10" name="Picture 9">
            <a:extLst>
              <a:ext uri="{FF2B5EF4-FFF2-40B4-BE49-F238E27FC236}">
                <a16:creationId xmlns:a16="http://schemas.microsoft.com/office/drawing/2014/main" id="{61AF0446-3DCC-4F8E-9035-14FAD6867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3978" y="2138874"/>
            <a:ext cx="3534268" cy="3115110"/>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9AAD4F2-A089-4936-9D17-756BDA8CCB83}"/>
                  </a:ext>
                </a:extLst>
              </p:cNvPr>
              <p:cNvSpPr txBox="1"/>
              <p:nvPr/>
            </p:nvSpPr>
            <p:spPr>
              <a:xfrm>
                <a:off x="1069848" y="5404338"/>
                <a:ext cx="24353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𝐴𝑈𝐶</m:t>
                      </m:r>
                      <m:r>
                        <a:rPr lang="en-US" i="1" dirty="0" smtClean="0">
                          <a:latin typeface="Cambria Math" panose="02040503050406030204" pitchFamily="18" charset="0"/>
                        </a:rPr>
                        <m:t>=1</m:t>
                      </m:r>
                    </m:oMath>
                  </m:oMathPara>
                </a14:m>
                <a:endParaRPr lang="en-US" dirty="0"/>
              </a:p>
            </p:txBody>
          </p:sp>
        </mc:Choice>
        <mc:Fallback>
          <p:sp>
            <p:nvSpPr>
              <p:cNvPr id="11" name="TextBox 10">
                <a:extLst>
                  <a:ext uri="{FF2B5EF4-FFF2-40B4-BE49-F238E27FC236}">
                    <a16:creationId xmlns:a16="http://schemas.microsoft.com/office/drawing/2014/main" id="{C9AAD4F2-A089-4936-9D17-756BDA8CCB83}"/>
                  </a:ext>
                </a:extLst>
              </p:cNvPr>
              <p:cNvSpPr txBox="1">
                <a:spLocks noRot="1" noChangeAspect="1" noMove="1" noResize="1" noEditPoints="1" noAdjustHandles="1" noChangeArrowheads="1" noChangeShapeType="1" noTextEdit="1"/>
              </p:cNvSpPr>
              <p:nvPr/>
            </p:nvSpPr>
            <p:spPr>
              <a:xfrm>
                <a:off x="1069848" y="5404338"/>
                <a:ext cx="243535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57B53BD-6FD9-4724-B4CF-E87A8A60E668}"/>
                  </a:ext>
                </a:extLst>
              </p:cNvPr>
              <p:cNvSpPr txBox="1"/>
              <p:nvPr/>
            </p:nvSpPr>
            <p:spPr>
              <a:xfrm>
                <a:off x="4697261" y="5404338"/>
                <a:ext cx="24353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𝐴𝑈𝐶</m:t>
                      </m:r>
                      <m:r>
                        <a:rPr lang="en-US" i="1" dirty="0" smtClean="0">
                          <a:latin typeface="Cambria Math" panose="02040503050406030204" pitchFamily="18" charset="0"/>
                        </a:rPr>
                        <m:t>=0.5</m:t>
                      </m:r>
                    </m:oMath>
                  </m:oMathPara>
                </a14:m>
                <a:endParaRPr lang="en-US" dirty="0"/>
              </a:p>
            </p:txBody>
          </p:sp>
        </mc:Choice>
        <mc:Fallback>
          <p:sp>
            <p:nvSpPr>
              <p:cNvPr id="12" name="TextBox 11">
                <a:extLst>
                  <a:ext uri="{FF2B5EF4-FFF2-40B4-BE49-F238E27FC236}">
                    <a16:creationId xmlns:a16="http://schemas.microsoft.com/office/drawing/2014/main" id="{B57B53BD-6FD9-4724-B4CF-E87A8A60E668}"/>
                  </a:ext>
                </a:extLst>
              </p:cNvPr>
              <p:cNvSpPr txBox="1">
                <a:spLocks noRot="1" noChangeAspect="1" noMove="1" noResize="1" noEditPoints="1" noAdjustHandles="1" noChangeArrowheads="1" noChangeShapeType="1" noTextEdit="1"/>
              </p:cNvSpPr>
              <p:nvPr/>
            </p:nvSpPr>
            <p:spPr>
              <a:xfrm>
                <a:off x="4697261" y="5404338"/>
                <a:ext cx="243535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D04B1CD-7BFE-4C20-AE02-82EAA3DAB049}"/>
                  </a:ext>
                </a:extLst>
              </p:cNvPr>
              <p:cNvSpPr txBox="1"/>
              <p:nvPr/>
            </p:nvSpPr>
            <p:spPr>
              <a:xfrm>
                <a:off x="8686800" y="5404338"/>
                <a:ext cx="243535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𝐴𝑈𝐶</m:t>
                      </m:r>
                      <m:r>
                        <a:rPr lang="en-US" i="1" dirty="0" smtClean="0">
                          <a:latin typeface="Cambria Math" panose="02040503050406030204" pitchFamily="18" charset="0"/>
                        </a:rPr>
                        <m:t>=0.7</m:t>
                      </m:r>
                    </m:oMath>
                  </m:oMathPara>
                </a14:m>
                <a:endParaRPr lang="en-US" dirty="0"/>
              </a:p>
            </p:txBody>
          </p:sp>
        </mc:Choice>
        <mc:Fallback>
          <p:sp>
            <p:nvSpPr>
              <p:cNvPr id="13" name="TextBox 12">
                <a:extLst>
                  <a:ext uri="{FF2B5EF4-FFF2-40B4-BE49-F238E27FC236}">
                    <a16:creationId xmlns:a16="http://schemas.microsoft.com/office/drawing/2014/main" id="{FD04B1CD-7BFE-4C20-AE02-82EAA3DAB049}"/>
                  </a:ext>
                </a:extLst>
              </p:cNvPr>
              <p:cNvSpPr txBox="1">
                <a:spLocks noRot="1" noChangeAspect="1" noMove="1" noResize="1" noEditPoints="1" noAdjustHandles="1" noChangeArrowheads="1" noChangeShapeType="1" noTextEdit="1"/>
              </p:cNvSpPr>
              <p:nvPr/>
            </p:nvSpPr>
            <p:spPr>
              <a:xfrm>
                <a:off x="8686800" y="5404338"/>
                <a:ext cx="2435352"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7470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8B0B-1C17-4276-B418-369AB51E17E0}"/>
              </a:ext>
            </a:extLst>
          </p:cNvPr>
          <p:cNvSpPr>
            <a:spLocks noGrp="1"/>
          </p:cNvSpPr>
          <p:nvPr>
            <p:ph type="title"/>
          </p:nvPr>
        </p:nvSpPr>
        <p:spPr>
          <a:xfrm>
            <a:off x="1069848" y="484632"/>
            <a:ext cx="10058400" cy="983221"/>
          </a:xfrm>
        </p:spPr>
        <p:txBody>
          <a:bodyPr/>
          <a:lstStyle/>
          <a:p>
            <a:r>
              <a:rPr lang="en-US" dirty="0"/>
              <a:t>Comparison of Classifiers</a:t>
            </a:r>
          </a:p>
        </p:txBody>
      </p:sp>
      <p:pic>
        <p:nvPicPr>
          <p:cNvPr id="6" name="Content Placeholder 5" descr="A close up of a map&#10;&#10;Description automatically generated">
            <a:extLst>
              <a:ext uri="{FF2B5EF4-FFF2-40B4-BE49-F238E27FC236}">
                <a16:creationId xmlns:a16="http://schemas.microsoft.com/office/drawing/2014/main" id="{549556BE-2368-48D9-800C-95C4ECF56A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568" y="1354321"/>
            <a:ext cx="5716137" cy="5462954"/>
          </a:xfrm>
        </p:spPr>
      </p:pic>
      <p:sp>
        <p:nvSpPr>
          <p:cNvPr id="4" name="Slide Number Placeholder 3">
            <a:extLst>
              <a:ext uri="{FF2B5EF4-FFF2-40B4-BE49-F238E27FC236}">
                <a16:creationId xmlns:a16="http://schemas.microsoft.com/office/drawing/2014/main" id="{64AD0EAB-E9E1-48B2-8234-71DE5601ECC8}"/>
              </a:ext>
            </a:extLst>
          </p:cNvPr>
          <p:cNvSpPr>
            <a:spLocks noGrp="1"/>
          </p:cNvSpPr>
          <p:nvPr>
            <p:ph type="sldNum" sz="quarter" idx="12"/>
          </p:nvPr>
        </p:nvSpPr>
        <p:spPr/>
        <p:txBody>
          <a:bodyPr/>
          <a:lstStyle/>
          <a:p>
            <a:fld id="{9E0DC491-7369-4724-9994-17373BD42B87}" type="slidenum">
              <a:rPr lang="en-US" smtClean="0"/>
              <a:t>21</a:t>
            </a:fld>
            <a:endParaRPr lang="en-US"/>
          </a:p>
        </p:txBody>
      </p:sp>
    </p:spTree>
    <p:extLst>
      <p:ext uri="{BB962C8B-B14F-4D97-AF65-F5344CB8AC3E}">
        <p14:creationId xmlns:p14="http://schemas.microsoft.com/office/powerpoint/2010/main" val="25127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1A3-495E-4622-9B58-4B8E0FA08E61}"/>
              </a:ext>
            </a:extLst>
          </p:cNvPr>
          <p:cNvSpPr>
            <a:spLocks noGrp="1"/>
          </p:cNvSpPr>
          <p:nvPr>
            <p:ph type="title"/>
          </p:nvPr>
        </p:nvSpPr>
        <p:spPr>
          <a:xfrm>
            <a:off x="1069848" y="484632"/>
            <a:ext cx="10058400" cy="886968"/>
          </a:xfrm>
        </p:spPr>
        <p:txBody>
          <a:bodyPr/>
          <a:lstStyle/>
          <a:p>
            <a:r>
              <a:rPr lang="en-US" dirty="0"/>
              <a:t>Precision-Recall Curve</a:t>
            </a:r>
          </a:p>
        </p:txBody>
      </p:sp>
      <p:pic>
        <p:nvPicPr>
          <p:cNvPr id="6" name="Content Placeholder 5" descr="A close up of a map&#10;&#10;Description automatically generated">
            <a:extLst>
              <a:ext uri="{FF2B5EF4-FFF2-40B4-BE49-F238E27FC236}">
                <a16:creationId xmlns:a16="http://schemas.microsoft.com/office/drawing/2014/main" id="{1F51ED1F-4732-49B5-B559-85B8D70ED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550" y="1371601"/>
            <a:ext cx="6840054" cy="5486400"/>
          </a:xfrm>
        </p:spPr>
      </p:pic>
      <p:sp>
        <p:nvSpPr>
          <p:cNvPr id="4" name="Slide Number Placeholder 3">
            <a:extLst>
              <a:ext uri="{FF2B5EF4-FFF2-40B4-BE49-F238E27FC236}">
                <a16:creationId xmlns:a16="http://schemas.microsoft.com/office/drawing/2014/main" id="{2A8F40DC-D7DF-4AC4-BFD4-C82646845F44}"/>
              </a:ext>
            </a:extLst>
          </p:cNvPr>
          <p:cNvSpPr>
            <a:spLocks noGrp="1"/>
          </p:cNvSpPr>
          <p:nvPr>
            <p:ph type="sldNum" sz="quarter" idx="12"/>
          </p:nvPr>
        </p:nvSpPr>
        <p:spPr/>
        <p:txBody>
          <a:bodyPr/>
          <a:lstStyle/>
          <a:p>
            <a:fld id="{9E0DC491-7369-4724-9994-17373BD42B87}" type="slidenum">
              <a:rPr lang="en-US" smtClean="0"/>
              <a:t>22</a:t>
            </a:fld>
            <a:endParaRPr lang="en-US"/>
          </a:p>
        </p:txBody>
      </p:sp>
    </p:spTree>
    <p:extLst>
      <p:ext uri="{BB962C8B-B14F-4D97-AF65-F5344CB8AC3E}">
        <p14:creationId xmlns:p14="http://schemas.microsoft.com/office/powerpoint/2010/main" val="670572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F092A-EA8A-4F47-96CC-42CAB82A782E}"/>
              </a:ext>
            </a:extLst>
          </p:cNvPr>
          <p:cNvSpPr>
            <a:spLocks noGrp="1"/>
          </p:cNvSpPr>
          <p:nvPr>
            <p:ph type="title"/>
          </p:nvPr>
        </p:nvSpPr>
        <p:spPr>
          <a:xfrm>
            <a:off x="1095376" y="643467"/>
            <a:ext cx="4501228" cy="5571067"/>
          </a:xfrm>
        </p:spPr>
        <p:txBody>
          <a:bodyPr>
            <a:normAutofit/>
          </a:bodyPr>
          <a:lstStyle/>
          <a:p>
            <a:r>
              <a:rPr lang="en-US" dirty="0">
                <a:solidFill>
                  <a:schemeClr val="tx1"/>
                </a:solidFill>
              </a:rPr>
              <a:t>Decision boundaries</a:t>
            </a:r>
          </a:p>
        </p:txBody>
      </p:sp>
      <p:sp>
        <p:nvSpPr>
          <p:cNvPr id="3" name="Content Placeholder 2">
            <a:extLst>
              <a:ext uri="{FF2B5EF4-FFF2-40B4-BE49-F238E27FC236}">
                <a16:creationId xmlns:a16="http://schemas.microsoft.com/office/drawing/2014/main" id="{4B43B931-6308-42E0-B9FA-F4539DBCA3FB}"/>
              </a:ext>
            </a:extLst>
          </p:cNvPr>
          <p:cNvSpPr>
            <a:spLocks noGrp="1"/>
          </p:cNvSpPr>
          <p:nvPr>
            <p:ph idx="1"/>
          </p:nvPr>
        </p:nvSpPr>
        <p:spPr>
          <a:xfrm>
            <a:off x="6603236" y="643467"/>
            <a:ext cx="3401086" cy="5571066"/>
          </a:xfrm>
        </p:spPr>
        <p:txBody>
          <a:bodyPr anchor="ctr">
            <a:normAutofit/>
          </a:bodyPr>
          <a:lstStyle/>
          <a:p>
            <a:r>
              <a:rPr lang="en-US" sz="1600"/>
              <a:t>Any classification algorithm determines decision boundaries which separate identified classes. The classifier will classify all the points on one side of the decision boundary as belonging to one class and all those on the other side as belonging to the other class.</a:t>
            </a:r>
          </a:p>
          <a:p>
            <a:endParaRPr lang="en-US" sz="1600"/>
          </a:p>
        </p:txBody>
      </p:sp>
      <p:sp>
        <p:nvSpPr>
          <p:cNvPr id="4" name="Slide Number Placeholder 3">
            <a:extLst>
              <a:ext uri="{FF2B5EF4-FFF2-40B4-BE49-F238E27FC236}">
                <a16:creationId xmlns:a16="http://schemas.microsoft.com/office/drawing/2014/main" id="{624DB7D7-C6EF-4E2B-B174-4DC53DF7D145}"/>
              </a:ext>
            </a:extLst>
          </p:cNvPr>
          <p:cNvSpPr>
            <a:spLocks noGrp="1"/>
          </p:cNvSpPr>
          <p:nvPr>
            <p:ph type="sldNum" sz="quarter" idx="12"/>
          </p:nvPr>
        </p:nvSpPr>
        <p:spPr>
          <a:xfrm>
            <a:off x="10007346" y="6272785"/>
            <a:ext cx="480060" cy="365125"/>
          </a:xfrm>
        </p:spPr>
        <p:txBody>
          <a:bodyPr>
            <a:normAutofit/>
          </a:bodyPr>
          <a:lstStyle/>
          <a:p>
            <a:pPr>
              <a:spcAft>
                <a:spcPts val="600"/>
              </a:spcAft>
            </a:pPr>
            <a:fld id="{9E0DC491-7369-4724-9994-17373BD42B87}" type="slidenum">
              <a:rPr lang="en-US" smtClean="0"/>
              <a:pPr>
                <a:spcAft>
                  <a:spcPts val="600"/>
                </a:spcAft>
              </a:pPr>
              <a:t>23</a:t>
            </a:fld>
            <a:endParaRPr lang="en-US"/>
          </a:p>
        </p:txBody>
      </p:sp>
    </p:spTree>
    <p:extLst>
      <p:ext uri="{BB962C8B-B14F-4D97-AF65-F5344CB8AC3E}">
        <p14:creationId xmlns:p14="http://schemas.microsoft.com/office/powerpoint/2010/main" val="1509119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0FF9FB-F14D-46FC-8483-1509055B7F94}"/>
              </a:ext>
            </a:extLst>
          </p:cNvPr>
          <p:cNvPicPr>
            <a:picLocks noChangeAspect="1"/>
          </p:cNvPicPr>
          <p:nvPr/>
        </p:nvPicPr>
        <p:blipFill rotWithShape="1">
          <a:blip r:embed="rId2">
            <a:extLst>
              <a:ext uri="{28A0092B-C50C-407E-A947-70E740481C1C}">
                <a14:useLocalDpi xmlns:a14="http://schemas.microsoft.com/office/drawing/2010/main" val="0"/>
              </a:ext>
            </a:extLst>
          </a:blip>
          <a:srcRect l="12692" r="11299" b="-1"/>
          <a:stretch/>
        </p:blipFill>
        <p:spPr>
          <a:xfrm>
            <a:off x="2059674" y="4329787"/>
            <a:ext cx="2313496" cy="2308122"/>
          </a:xfrm>
          <a:prstGeom prst="rect">
            <a:avLst/>
          </a:prstGeom>
        </p:spPr>
      </p:pic>
      <p:sp>
        <p:nvSpPr>
          <p:cNvPr id="2" name="Title 1">
            <a:extLst>
              <a:ext uri="{FF2B5EF4-FFF2-40B4-BE49-F238E27FC236}">
                <a16:creationId xmlns:a16="http://schemas.microsoft.com/office/drawing/2014/main" id="{439E9B5F-BE84-4ECA-A1AD-1C11A10C07F7}"/>
              </a:ext>
            </a:extLst>
          </p:cNvPr>
          <p:cNvSpPr>
            <a:spLocks noGrp="1"/>
          </p:cNvSpPr>
          <p:nvPr>
            <p:ph type="title"/>
          </p:nvPr>
        </p:nvSpPr>
        <p:spPr>
          <a:xfrm>
            <a:off x="5251581" y="484632"/>
            <a:ext cx="5047708" cy="1609344"/>
          </a:xfrm>
          <a:ln>
            <a:noFill/>
          </a:ln>
        </p:spPr>
        <p:txBody>
          <a:bodyPr>
            <a:normAutofit/>
          </a:bodyPr>
          <a:lstStyle/>
          <a:p>
            <a:r>
              <a:rPr lang="en-US"/>
              <a:t>Decision boundaries</a:t>
            </a:r>
            <a:endParaRPr lang="en-US" dirty="0"/>
          </a:p>
        </p:txBody>
      </p:sp>
      <p:sp>
        <p:nvSpPr>
          <p:cNvPr id="3" name="Content Placeholder 2">
            <a:extLst>
              <a:ext uri="{FF2B5EF4-FFF2-40B4-BE49-F238E27FC236}">
                <a16:creationId xmlns:a16="http://schemas.microsoft.com/office/drawing/2014/main" id="{942A9635-6248-43CE-A0AD-0D341CA0ACC4}"/>
              </a:ext>
            </a:extLst>
          </p:cNvPr>
          <p:cNvSpPr>
            <a:spLocks noGrp="1"/>
          </p:cNvSpPr>
          <p:nvPr>
            <p:ph idx="1"/>
          </p:nvPr>
        </p:nvSpPr>
        <p:spPr>
          <a:xfrm>
            <a:off x="5251582" y="2121408"/>
            <a:ext cx="5047707" cy="4050792"/>
          </a:xfrm>
        </p:spPr>
        <p:txBody>
          <a:bodyPr>
            <a:normAutofit/>
          </a:bodyPr>
          <a:lstStyle/>
          <a:p>
            <a:r>
              <a:rPr lang="en-US" sz="1600" dirty="0"/>
              <a:t>Two classes are linearly separable if it is possible perfectly classify them with a linear decision boundary. </a:t>
            </a:r>
          </a:p>
          <a:p>
            <a:r>
              <a:rPr lang="en-US" sz="1600" dirty="0"/>
              <a:t>Linear classifiers can only draw linear decision boundaries.</a:t>
            </a:r>
          </a:p>
          <a:p>
            <a:endParaRPr lang="en-US" sz="1600" dirty="0"/>
          </a:p>
          <a:p>
            <a:endParaRPr lang="en-US" sz="1600" dirty="0"/>
          </a:p>
          <a:p>
            <a:endParaRPr lang="en-US" sz="1600" dirty="0"/>
          </a:p>
          <a:p>
            <a:endParaRPr lang="en-US" sz="1600" dirty="0"/>
          </a:p>
          <a:p>
            <a:r>
              <a:rPr lang="en-US" sz="1600" dirty="0"/>
              <a:t>Non-linear classifiers have non-linear, and possibly discontinuous decision boundaries.</a:t>
            </a:r>
          </a:p>
          <a:p>
            <a:endParaRPr lang="en-US" sz="1600" dirty="0"/>
          </a:p>
        </p:txBody>
      </p:sp>
      <p:sp>
        <p:nvSpPr>
          <p:cNvPr id="4" name="Slide Number Placeholder 3">
            <a:extLst>
              <a:ext uri="{FF2B5EF4-FFF2-40B4-BE49-F238E27FC236}">
                <a16:creationId xmlns:a16="http://schemas.microsoft.com/office/drawing/2014/main" id="{889C5BC1-F6D8-4FA0-8DA5-D362BAA91428}"/>
              </a:ext>
            </a:extLst>
          </p:cNvPr>
          <p:cNvSpPr>
            <a:spLocks noGrp="1"/>
          </p:cNvSpPr>
          <p:nvPr>
            <p:ph type="sldNum" sz="quarter" idx="12"/>
          </p:nvPr>
        </p:nvSpPr>
        <p:spPr>
          <a:xfrm>
            <a:off x="10007346" y="6272785"/>
            <a:ext cx="480060" cy="365125"/>
          </a:xfrm>
        </p:spPr>
        <p:txBody>
          <a:bodyPr>
            <a:normAutofit/>
          </a:bodyPr>
          <a:lstStyle/>
          <a:p>
            <a:pPr>
              <a:spcAft>
                <a:spcPts val="600"/>
              </a:spcAft>
            </a:pPr>
            <a:fld id="{9E0DC491-7369-4724-9994-17373BD42B87}" type="slidenum">
              <a:rPr lang="en-US" smtClean="0"/>
              <a:pPr>
                <a:spcAft>
                  <a:spcPts val="600"/>
                </a:spcAft>
              </a:pPr>
              <a:t>24</a:t>
            </a:fld>
            <a:endParaRPr lang="en-US"/>
          </a:p>
        </p:txBody>
      </p:sp>
      <p:pic>
        <p:nvPicPr>
          <p:cNvPr id="5" name="Content Placeholder 4">
            <a:extLst>
              <a:ext uri="{FF2B5EF4-FFF2-40B4-BE49-F238E27FC236}">
                <a16:creationId xmlns:a16="http://schemas.microsoft.com/office/drawing/2014/main" id="{E30DD272-A1AA-4441-8916-CF66BD657306}"/>
              </a:ext>
            </a:extLst>
          </p:cNvPr>
          <p:cNvPicPr>
            <a:picLocks noChangeAspect="1"/>
          </p:cNvPicPr>
          <p:nvPr/>
        </p:nvPicPr>
        <p:blipFill rotWithShape="1">
          <a:blip r:embed="rId3">
            <a:extLst>
              <a:ext uri="{28A0092B-C50C-407E-A947-70E740481C1C}">
                <a14:useLocalDpi xmlns:a14="http://schemas.microsoft.com/office/drawing/2010/main" val="0"/>
              </a:ext>
            </a:extLst>
          </a:blip>
          <a:srcRect l="20752" r="140" b="2"/>
          <a:stretch/>
        </p:blipFill>
        <p:spPr>
          <a:xfrm>
            <a:off x="2059670" y="2021667"/>
            <a:ext cx="2313501" cy="2308121"/>
          </a:xfrm>
          <a:prstGeom prst="rect">
            <a:avLst/>
          </a:prstGeom>
        </p:spPr>
      </p:pic>
    </p:spTree>
    <p:extLst>
      <p:ext uri="{BB962C8B-B14F-4D97-AF65-F5344CB8AC3E}">
        <p14:creationId xmlns:p14="http://schemas.microsoft.com/office/powerpoint/2010/main" val="3591243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DD67-16A6-4622-9C80-7ABB784A08C7}"/>
              </a:ext>
            </a:extLst>
          </p:cNvPr>
          <p:cNvSpPr>
            <a:spLocks noGrp="1"/>
          </p:cNvSpPr>
          <p:nvPr>
            <p:ph type="title"/>
          </p:nvPr>
        </p:nvSpPr>
        <p:spPr/>
        <p:txBody>
          <a:bodyPr/>
          <a:lstStyle/>
          <a:p>
            <a:r>
              <a:rPr lang="en-US" sz="4000" dirty="0"/>
              <a:t>Decision boundaries</a:t>
            </a:r>
            <a:endParaRPr lang="en-US" dirty="0"/>
          </a:p>
        </p:txBody>
      </p:sp>
      <p:pic>
        <p:nvPicPr>
          <p:cNvPr id="5" name="Content Placeholder 4">
            <a:extLst>
              <a:ext uri="{FF2B5EF4-FFF2-40B4-BE49-F238E27FC236}">
                <a16:creationId xmlns:a16="http://schemas.microsoft.com/office/drawing/2014/main" id="{3A5177F1-B516-425B-A11C-F9103E9219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0603" y="2617978"/>
            <a:ext cx="3857143" cy="3057143"/>
          </a:xfrm>
          <a:prstGeom prst="rect">
            <a:avLst/>
          </a:prstGeom>
        </p:spPr>
      </p:pic>
      <p:sp>
        <p:nvSpPr>
          <p:cNvPr id="4" name="Slide Number Placeholder 3">
            <a:extLst>
              <a:ext uri="{FF2B5EF4-FFF2-40B4-BE49-F238E27FC236}">
                <a16:creationId xmlns:a16="http://schemas.microsoft.com/office/drawing/2014/main" id="{53ACB108-155F-41B0-B07F-71AD9EE0ACD7}"/>
              </a:ext>
            </a:extLst>
          </p:cNvPr>
          <p:cNvSpPr>
            <a:spLocks noGrp="1"/>
          </p:cNvSpPr>
          <p:nvPr>
            <p:ph type="sldNum" sz="quarter" idx="12"/>
          </p:nvPr>
        </p:nvSpPr>
        <p:spPr/>
        <p:txBody>
          <a:bodyPr/>
          <a:lstStyle/>
          <a:p>
            <a:fld id="{9E0DC491-7369-4724-9994-17373BD42B87}" type="slidenum">
              <a:rPr lang="en-US" smtClean="0"/>
              <a:t>25</a:t>
            </a:fld>
            <a:endParaRPr lang="en-US"/>
          </a:p>
        </p:txBody>
      </p:sp>
      <p:sp>
        <p:nvSpPr>
          <p:cNvPr id="6" name="Rectangle 5">
            <a:extLst>
              <a:ext uri="{FF2B5EF4-FFF2-40B4-BE49-F238E27FC236}">
                <a16:creationId xmlns:a16="http://schemas.microsoft.com/office/drawing/2014/main" id="{D0EF8C62-EF28-48EC-A01D-F8DFFDC36EFB}"/>
              </a:ext>
            </a:extLst>
          </p:cNvPr>
          <p:cNvSpPr/>
          <p:nvPr/>
        </p:nvSpPr>
        <p:spPr>
          <a:xfrm>
            <a:off x="1768136" y="2821750"/>
            <a:ext cx="3156012" cy="923330"/>
          </a:xfrm>
          <a:prstGeom prst="rect">
            <a:avLst/>
          </a:prstGeom>
        </p:spPr>
        <p:txBody>
          <a:bodyPr wrap="square">
            <a:spAutoFit/>
          </a:bodyPr>
          <a:lstStyle/>
          <a:p>
            <a:pPr algn="just"/>
            <a:r>
              <a:rPr lang="en-US" dirty="0"/>
              <a:t>Two sets are linearly separable if their convex hulls have no intersection.</a:t>
            </a:r>
          </a:p>
        </p:txBody>
      </p:sp>
    </p:spTree>
    <p:extLst>
      <p:ext uri="{BB962C8B-B14F-4D97-AF65-F5344CB8AC3E}">
        <p14:creationId xmlns:p14="http://schemas.microsoft.com/office/powerpoint/2010/main" val="141734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94A0-DE80-4CE6-8CAB-FD0CFD8CFC9B}"/>
              </a:ext>
            </a:extLst>
          </p:cNvPr>
          <p:cNvSpPr>
            <a:spLocks noGrp="1"/>
          </p:cNvSpPr>
          <p:nvPr>
            <p:ph type="title"/>
          </p:nvPr>
        </p:nvSpPr>
        <p:spPr/>
        <p:txBody>
          <a:bodyPr/>
          <a:lstStyle/>
          <a:p>
            <a:r>
              <a:rPr lang="en-US" dirty="0"/>
              <a:t>Error rate of Classification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320138-98DD-454E-BD20-6F5518046859}"/>
                  </a:ext>
                </a:extLst>
              </p:cNvPr>
              <p:cNvSpPr>
                <a:spLocks noGrp="1"/>
              </p:cNvSpPr>
              <p:nvPr>
                <p:ph idx="1"/>
              </p:nvPr>
            </p:nvSpPr>
            <p:spPr/>
            <p:txBody>
              <a:bodyPr/>
              <a:lstStyle/>
              <a:p>
                <a:pPr algn="just"/>
                <a:r>
                  <a:rPr lang="en-US" dirty="0"/>
                  <a:t>Assume classification problem with </a:t>
                </a:r>
                <a:r>
                  <a:rPr lang="en-US" b="1" dirty="0">
                    <a:solidFill>
                      <a:schemeClr val="accent2">
                        <a:lumMod val="75000"/>
                      </a:schemeClr>
                    </a:solidFill>
                  </a:rPr>
                  <a:t>training data</a:t>
                </a:r>
              </a:p>
              <a:p>
                <a:pPr marL="0" indent="0" algn="ctr">
                  <a:buNone/>
                </a:pPr>
                <a14:m>
                  <m:oMath xmlns:m="http://schemas.openxmlformats.org/officeDocument/2006/math">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r>
                      <a:rPr lang="en-US" i="1">
                        <a:latin typeface="Cambria Math" panose="02040503050406030204" pitchFamily="18" charset="0"/>
                      </a:rPr>
                      <m:t>)</m:t>
                    </m:r>
                  </m:oMath>
                </a14:m>
                <a:r>
                  <a:rPr lang="en-US" dirty="0"/>
                  <a:t> </a:t>
                </a:r>
              </a:p>
              <a:p>
                <a:pPr marL="0" indent="0" algn="just">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𝑘</m:t>
                        </m:r>
                      </m:sub>
                    </m:sSub>
                  </m:oMath>
                </a14:m>
                <a:r>
                  <a:rPr lang="en-US" dirty="0"/>
                  <a:t> are some classes</a:t>
                </a:r>
              </a:p>
              <a:p>
                <a:pPr algn="just"/>
                <a:r>
                  <a:rPr lang="en-US" b="1" dirty="0">
                    <a:solidFill>
                      <a:schemeClr val="accent2">
                        <a:lumMod val="75000"/>
                      </a:schemeClr>
                    </a:solidFill>
                  </a:rPr>
                  <a:t>Training accuracy</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𝐴𝑐𝑐𝑢𝑟𝑎𝑐𝑦</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𝐼</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e>
                      </m:nary>
                    </m:oMath>
                  </m:oMathPara>
                </a14:m>
                <a:endParaRPr lang="en-US" dirty="0"/>
              </a:p>
              <a:p>
                <a:pPr algn="just"/>
                <a:r>
                  <a:rPr lang="en-US" b="1" dirty="0">
                    <a:solidFill>
                      <a:schemeClr val="accent2">
                        <a:lumMod val="75000"/>
                      </a:schemeClr>
                    </a:solidFill>
                  </a:rPr>
                  <a:t>Training error rate</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𝐸𝑟𝑟𝑜𝑟</m:t>
                      </m:r>
                      <m:r>
                        <a:rPr lang="en-US" i="1">
                          <a:latin typeface="Cambria Math" panose="02040503050406030204" pitchFamily="18" charset="0"/>
                        </a:rPr>
                        <m:t> </m:t>
                      </m:r>
                      <m:r>
                        <a:rPr lang="en-US" i="1">
                          <a:latin typeface="Cambria Math" panose="02040503050406030204" pitchFamily="18" charset="0"/>
                        </a:rPr>
                        <m:t>𝑟𝑎𝑡𝑒</m:t>
                      </m:r>
                      <m:r>
                        <a:rPr lang="en-US" i="1">
                          <a:latin typeface="Cambria Math" panose="02040503050406030204" pitchFamily="18" charset="0"/>
                        </a:rPr>
                        <m:t>=1−</m:t>
                      </m:r>
                      <m:r>
                        <a:rPr lang="en-US" i="1">
                          <a:latin typeface="Cambria Math" panose="02040503050406030204" pitchFamily="18" charset="0"/>
                        </a:rPr>
                        <m:t>𝐴𝑐𝑐𝑢𝑟𝑎𝑐𝑦</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𝐼</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𝑌</m:t>
                                  </m:r>
                                </m:e>
                              </m:acc>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rPr>
                            <m:t>)</m:t>
                          </m:r>
                        </m:e>
                      </m:nary>
                    </m:oMath>
                  </m:oMathPara>
                </a14:m>
                <a:endParaRPr lang="en-US" dirty="0"/>
              </a:p>
              <a:p>
                <a:pPr algn="just"/>
                <a:r>
                  <a:rPr lang="en-US" dirty="0"/>
                  <a:t>Also known as mean misclassification error (MME) </a:t>
                </a:r>
              </a:p>
              <a:p>
                <a:endParaRPr lang="en-US" dirty="0"/>
              </a:p>
            </p:txBody>
          </p:sp>
        </mc:Choice>
        <mc:Fallback xmlns="">
          <p:sp>
            <p:nvSpPr>
              <p:cNvPr id="3" name="Content Placeholder 2">
                <a:extLst>
                  <a:ext uri="{FF2B5EF4-FFF2-40B4-BE49-F238E27FC236}">
                    <a16:creationId xmlns:a16="http://schemas.microsoft.com/office/drawing/2014/main" id="{C5320138-98DD-454E-BD20-6F5518046859}"/>
                  </a:ext>
                </a:extLst>
              </p:cNvPr>
              <p:cNvSpPr>
                <a:spLocks noGrp="1" noRot="1" noChangeAspect="1" noMove="1" noResize="1" noEditPoints="1" noAdjustHandles="1" noChangeArrowheads="1" noChangeShapeType="1" noTextEdit="1"/>
              </p:cNvSpPr>
              <p:nvPr>
                <p:ph idx="1"/>
              </p:nvPr>
            </p:nvSpPr>
            <p:spPr>
              <a:blipFill>
                <a:blip r:embed="rId2"/>
                <a:stretch>
                  <a:fillRect l="-863" t="-1504" b="-13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EA9657-A11A-4516-AFC6-0ABD480543F4}"/>
              </a:ext>
            </a:extLst>
          </p:cNvPr>
          <p:cNvSpPr>
            <a:spLocks noGrp="1"/>
          </p:cNvSpPr>
          <p:nvPr>
            <p:ph type="sldNum" sz="quarter" idx="12"/>
          </p:nvPr>
        </p:nvSpPr>
        <p:spPr/>
        <p:txBody>
          <a:bodyPr/>
          <a:lstStyle/>
          <a:p>
            <a:fld id="{9E0DC491-7369-4724-9994-17373BD42B87}" type="slidenum">
              <a:rPr lang="en-US" smtClean="0"/>
              <a:t>3</a:t>
            </a:fld>
            <a:endParaRPr lang="en-US"/>
          </a:p>
        </p:txBody>
      </p:sp>
    </p:spTree>
    <p:extLst>
      <p:ext uri="{BB962C8B-B14F-4D97-AF65-F5344CB8AC3E}">
        <p14:creationId xmlns:p14="http://schemas.microsoft.com/office/powerpoint/2010/main" val="428033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FA0F-C887-4545-BB60-A25DDF25EB72}"/>
              </a:ext>
            </a:extLst>
          </p:cNvPr>
          <p:cNvSpPr>
            <a:spLocks noGrp="1"/>
          </p:cNvSpPr>
          <p:nvPr>
            <p:ph type="title"/>
          </p:nvPr>
        </p:nvSpPr>
        <p:spPr/>
        <p:txBody>
          <a:bodyPr/>
          <a:lstStyle/>
          <a:p>
            <a:r>
              <a:rPr lang="en-US" dirty="0"/>
              <a:t>Test Error rate of Classification </a:t>
            </a:r>
          </a:p>
        </p:txBody>
      </p:sp>
      <p:sp>
        <p:nvSpPr>
          <p:cNvPr id="3" name="Content Placeholder 2">
            <a:extLst>
              <a:ext uri="{FF2B5EF4-FFF2-40B4-BE49-F238E27FC236}">
                <a16:creationId xmlns:a16="http://schemas.microsoft.com/office/drawing/2014/main" id="{5317BFE5-4417-46CA-8391-674332C33607}"/>
              </a:ext>
            </a:extLst>
          </p:cNvPr>
          <p:cNvSpPr>
            <a:spLocks noGrp="1"/>
          </p:cNvSpPr>
          <p:nvPr>
            <p:ph idx="1"/>
          </p:nvPr>
        </p:nvSpPr>
        <p:spPr/>
        <p:txBody>
          <a:bodyPr/>
          <a:lstStyle/>
          <a:p>
            <a:pPr algn="just">
              <a:lnSpc>
                <a:spcPct val="150000"/>
              </a:lnSpc>
            </a:pPr>
            <a:r>
              <a:rPr lang="en-US" dirty="0"/>
              <a:t>We are most interested in the error rates that result from applying our classifier to test observations that were not used in training</a:t>
            </a:r>
          </a:p>
          <a:p>
            <a:pPr algn="just">
              <a:lnSpc>
                <a:spcPct val="150000"/>
              </a:lnSpc>
            </a:pPr>
            <a:r>
              <a:rPr lang="en-US" dirty="0"/>
              <a:t>This is known as </a:t>
            </a:r>
            <a:r>
              <a:rPr lang="en-US" b="1" dirty="0">
                <a:solidFill>
                  <a:schemeClr val="accent2">
                    <a:lumMod val="75000"/>
                  </a:schemeClr>
                </a:solidFill>
              </a:rPr>
              <a:t>test error rate</a:t>
            </a:r>
          </a:p>
          <a:p>
            <a:pPr algn="just">
              <a:lnSpc>
                <a:spcPct val="150000"/>
              </a:lnSpc>
            </a:pPr>
            <a:r>
              <a:rPr lang="en-US" dirty="0"/>
              <a:t>A </a:t>
            </a:r>
            <a:r>
              <a:rPr lang="en-US" b="1" dirty="0">
                <a:solidFill>
                  <a:schemeClr val="accent2">
                    <a:lumMod val="75000"/>
                  </a:schemeClr>
                </a:solidFill>
              </a:rPr>
              <a:t>good classifier </a:t>
            </a:r>
            <a:r>
              <a:rPr lang="en-US" dirty="0"/>
              <a:t>is one for which the test error rate is the smallest</a:t>
            </a:r>
          </a:p>
          <a:p>
            <a:pPr algn="just"/>
            <a:endParaRPr lang="en-US" dirty="0"/>
          </a:p>
        </p:txBody>
      </p:sp>
      <p:sp>
        <p:nvSpPr>
          <p:cNvPr id="4" name="Slide Number Placeholder 3">
            <a:extLst>
              <a:ext uri="{FF2B5EF4-FFF2-40B4-BE49-F238E27FC236}">
                <a16:creationId xmlns:a16="http://schemas.microsoft.com/office/drawing/2014/main" id="{06EEA2BB-56DC-491D-8284-BB524E8B2D15}"/>
              </a:ext>
            </a:extLst>
          </p:cNvPr>
          <p:cNvSpPr>
            <a:spLocks noGrp="1"/>
          </p:cNvSpPr>
          <p:nvPr>
            <p:ph type="sldNum" sz="quarter" idx="12"/>
          </p:nvPr>
        </p:nvSpPr>
        <p:spPr/>
        <p:txBody>
          <a:bodyPr/>
          <a:lstStyle/>
          <a:p>
            <a:fld id="{9E0DC491-7369-4724-9994-17373BD42B87}" type="slidenum">
              <a:rPr lang="en-US" smtClean="0"/>
              <a:t>4</a:t>
            </a:fld>
            <a:endParaRPr lang="en-US"/>
          </a:p>
        </p:txBody>
      </p:sp>
    </p:spTree>
    <p:extLst>
      <p:ext uri="{BB962C8B-B14F-4D97-AF65-F5344CB8AC3E}">
        <p14:creationId xmlns:p14="http://schemas.microsoft.com/office/powerpoint/2010/main" val="352338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D0DB-2500-4DF6-8E83-5A79487401A2}"/>
              </a:ext>
            </a:extLst>
          </p:cNvPr>
          <p:cNvSpPr>
            <a:spLocks noGrp="1"/>
          </p:cNvSpPr>
          <p:nvPr>
            <p:ph type="title"/>
          </p:nvPr>
        </p:nvSpPr>
        <p:spPr>
          <a:xfrm>
            <a:off x="2209800" y="484632"/>
            <a:ext cx="7934632" cy="1609344"/>
          </a:xfrm>
        </p:spPr>
        <p:txBody>
          <a:bodyPr/>
          <a:lstStyle/>
          <a:p>
            <a:r>
              <a:rPr lang="en-US" dirty="0"/>
              <a:t>Probability setting -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8B8B44-5630-42CE-B58F-531810ED583F}"/>
                  </a:ext>
                </a:extLst>
              </p:cNvPr>
              <p:cNvSpPr>
                <a:spLocks noGrp="1"/>
              </p:cNvSpPr>
              <p:nvPr>
                <p:ph idx="1"/>
              </p:nvPr>
            </p:nvSpPr>
            <p:spPr/>
            <p:txBody>
              <a:bodyPr>
                <a:normAutofit fontScale="92500" lnSpcReduction="20000"/>
              </a:bodyPr>
              <a:lstStyle/>
              <a:p>
                <a:r>
                  <a:rPr lang="en-US" dirty="0"/>
                  <a:t>Probability of misclassification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𝑌</m:t>
                          </m:r>
                        </m:e>
                      </m:d>
                    </m:oMath>
                  </m:oMathPara>
                </a14:m>
                <a:endParaRPr lang="en-US" dirty="0"/>
              </a:p>
              <a:p>
                <a:r>
                  <a:rPr lang="en-US" dirty="0"/>
                  <a:t>How to minimize the test error?</a:t>
                </a:r>
              </a:p>
              <a:p>
                <a:r>
                  <a:rPr lang="en-US" dirty="0"/>
                  <a:t>Calculate the following conditional probabilities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𝑗</m:t>
                              </m:r>
                            </m:e>
                            <m:e>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e>
                      </m:func>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=1,2,…,</m:t>
                      </m:r>
                      <m:r>
                        <a:rPr lang="en-US" b="0" i="1" smtClean="0">
                          <a:latin typeface="Cambria Math" panose="02040503050406030204" pitchFamily="18" charset="0"/>
                        </a:rPr>
                        <m:t>𝐾</m:t>
                      </m:r>
                    </m:oMath>
                  </m:oMathPara>
                </a14:m>
                <a:endParaRPr lang="en-US" dirty="0"/>
              </a:p>
              <a:p>
                <a:pPr marL="0" indent="0">
                  <a:buNone/>
                </a:pPr>
                <a:r>
                  <a:rPr lang="en-US" dirty="0"/>
                  <a:t>and</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𝐵𝑎𝑦𝑒𝑠</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a:rPr lang="en-US" b="0" i="1" smtClean="0">
                                  <a:latin typeface="Cambria Math" panose="02040503050406030204" pitchFamily="18" charset="0"/>
                                </a:rPr>
                                <m:t>𝑎𝑟𝑔𝑚𝑎𝑥</m:t>
                              </m:r>
                            </m:e>
                            <m:lim>
                              <m:r>
                                <a:rPr lang="en-US" i="1">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1,2,…,</m:t>
                              </m:r>
                              <m:r>
                                <a:rPr lang="en-US" i="1">
                                  <a:latin typeface="Cambria Math" panose="02040503050406030204" pitchFamily="18" charset="0"/>
                                </a:rPr>
                                <m:t>𝐾</m:t>
                              </m:r>
                              <m:r>
                                <a:rPr lang="en-US" b="0" i="1" smtClean="0">
                                  <a:latin typeface="Cambria Math" panose="02040503050406030204" pitchFamily="18" charset="0"/>
                                </a:rPr>
                                <m:t>}</m:t>
                              </m:r>
                              <m:r>
                                <m:rPr>
                                  <m:nor/>
                                </m:rPr>
                                <a:rPr lang="en-US" dirty="0"/>
                                <m:t> </m:t>
                              </m:r>
                            </m:lim>
                          </m:limLow>
                        </m:fName>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𝑗</m:t>
                                  </m:r>
                                </m:e>
                                <m:e>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e>
                          </m:func>
                        </m:e>
                      </m:func>
                      <m:r>
                        <a:rPr lang="en-US" i="1" smtClean="0">
                          <a:latin typeface="Cambria Math" panose="02040503050406030204" pitchFamily="18" charset="0"/>
                        </a:rPr>
                        <m:t> </m:t>
                      </m:r>
                    </m:oMath>
                  </m:oMathPara>
                </a14:m>
                <a:endParaRPr lang="en-US" dirty="0"/>
              </a:p>
              <a:p>
                <a:r>
                  <a:rPr lang="en-US" dirty="0"/>
                  <a:t>Bayes classifier </a:t>
                </a:r>
                <a:r>
                  <a:rPr lang="en-US" b="1" dirty="0">
                    <a:solidFill>
                      <a:schemeClr val="accent2">
                        <a:lumMod val="75000"/>
                      </a:schemeClr>
                    </a:solidFill>
                  </a:rPr>
                  <a:t>assigns each observation to the most likely class</a:t>
                </a:r>
                <a:endParaRPr lang="en-US" dirty="0"/>
              </a:p>
              <a:p>
                <a:r>
                  <a:rPr lang="en-US" dirty="0"/>
                  <a:t>This very simple classifier is called the </a:t>
                </a:r>
                <a:r>
                  <a:rPr lang="en-US" b="1" i="1" dirty="0">
                    <a:solidFill>
                      <a:schemeClr val="accent2">
                        <a:lumMod val="75000"/>
                      </a:schemeClr>
                    </a:solidFill>
                  </a:rPr>
                  <a:t>Bayes classifier</a:t>
                </a:r>
                <a:endParaRPr lang="en-US" b="1" dirty="0">
                  <a:solidFill>
                    <a:schemeClr val="accent2">
                      <a:lumMod val="75000"/>
                    </a:schemeClr>
                  </a:solidFill>
                </a:endParaRPr>
              </a:p>
              <a:p>
                <a:r>
                  <a:rPr lang="en-US" dirty="0"/>
                  <a:t>The Bayes classifier produces the lowest possible test error rate, called the </a:t>
                </a:r>
                <a:r>
                  <a:rPr lang="en-US" b="1" dirty="0">
                    <a:solidFill>
                      <a:schemeClr val="accent2">
                        <a:lumMod val="75000"/>
                      </a:schemeClr>
                    </a:solidFill>
                  </a:rPr>
                  <a:t>Bayes error rate</a:t>
                </a:r>
              </a:p>
              <a:p>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7C8B8B44-5630-42CE-B58F-531810ED583F}"/>
                  </a:ext>
                </a:extLst>
              </p:cNvPr>
              <p:cNvSpPr>
                <a:spLocks noGrp="1" noRot="1" noChangeAspect="1" noMove="1" noResize="1" noEditPoints="1" noAdjustHandles="1" noChangeArrowheads="1" noChangeShapeType="1" noTextEdit="1"/>
              </p:cNvSpPr>
              <p:nvPr>
                <p:ph idx="1"/>
              </p:nvPr>
            </p:nvSpPr>
            <p:spPr>
              <a:blipFill>
                <a:blip r:embed="rId2"/>
                <a:stretch>
                  <a:fillRect l="-606" t="-2857" r="-667" b="-4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835744-B7D8-4ABE-BEA4-8F20C7DB29FE}"/>
              </a:ext>
            </a:extLst>
          </p:cNvPr>
          <p:cNvSpPr>
            <a:spLocks noGrp="1"/>
          </p:cNvSpPr>
          <p:nvPr>
            <p:ph type="sldNum" sz="quarter" idx="12"/>
          </p:nvPr>
        </p:nvSpPr>
        <p:spPr/>
        <p:txBody>
          <a:bodyPr/>
          <a:lstStyle/>
          <a:p>
            <a:fld id="{9E0DC491-7369-4724-9994-17373BD42B87}" type="slidenum">
              <a:rPr lang="en-US" smtClean="0"/>
              <a:t>5</a:t>
            </a:fld>
            <a:endParaRPr lang="en-US"/>
          </a:p>
        </p:txBody>
      </p:sp>
    </p:spTree>
    <p:extLst>
      <p:ext uri="{BB962C8B-B14F-4D97-AF65-F5344CB8AC3E}">
        <p14:creationId xmlns:p14="http://schemas.microsoft.com/office/powerpoint/2010/main" val="19092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93EF-7CFD-421D-9081-362C94A094F9}"/>
              </a:ext>
            </a:extLst>
          </p:cNvPr>
          <p:cNvSpPr>
            <a:spLocks noGrp="1"/>
          </p:cNvSpPr>
          <p:nvPr>
            <p:ph type="title"/>
          </p:nvPr>
        </p:nvSpPr>
        <p:spPr/>
        <p:txBody>
          <a:bodyPr/>
          <a:lstStyle/>
          <a:p>
            <a:r>
              <a:rPr lang="en-US" dirty="0"/>
              <a:t>Bayes classifier: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7DFC8-AED2-4AC9-979F-9EA9EE1E0F01}"/>
                  </a:ext>
                </a:extLst>
              </p:cNvPr>
              <p:cNvSpPr>
                <a:spLocks noGrp="1"/>
              </p:cNvSpPr>
              <p:nvPr>
                <p:ph idx="1"/>
              </p:nvPr>
            </p:nvSpPr>
            <p:spPr>
              <a:xfrm>
                <a:off x="2099187" y="2121408"/>
                <a:ext cx="8141110" cy="4050792"/>
              </a:xfrm>
            </p:spPr>
            <p:txBody>
              <a:bodyPr>
                <a:normAutofit/>
              </a:bodyPr>
              <a:lstStyle/>
              <a:p>
                <a:pPr>
                  <a:lnSpc>
                    <a:spcPct val="150000"/>
                  </a:lnSpc>
                </a:pPr>
                <a:r>
                  <a:rPr lang="en-US" dirty="0"/>
                  <a:t>The Bayes classifier is a useful benchmark in classification</a:t>
                </a:r>
              </a:p>
              <a:p>
                <a:pPr>
                  <a:lnSpc>
                    <a:spcPct val="150000"/>
                  </a:lnSpc>
                </a:pPr>
                <a:r>
                  <a:rPr lang="en-US" dirty="0"/>
                  <a:t>The following non-negative quantity (excess risk)</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𝐵𝑎𝑦𝑒𝑠</m:t>
                          </m:r>
                        </m:sup>
                      </m:sSup>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m:oMathPara>
                </a14:m>
                <a:endParaRPr lang="en-US" dirty="0"/>
              </a:p>
              <a:p>
                <a:pPr marL="0" indent="0">
                  <a:lnSpc>
                    <a:spcPct val="150000"/>
                  </a:lnSpc>
                  <a:buNone/>
                </a:pPr>
                <a:r>
                  <a:rPr lang="en-US" dirty="0"/>
                  <a:t>is important for assessing the performance of different classification techniques</a:t>
                </a:r>
              </a:p>
              <a:p>
                <a:pPr>
                  <a:lnSpc>
                    <a:spcPct val="150000"/>
                  </a:lnSpc>
                </a:pPr>
                <a:r>
                  <a:rPr lang="en-US" dirty="0"/>
                  <a:t>A classifier is said to be consistent if the excess risk converges to zero as the size of the training data set tends to infinity</a:t>
                </a:r>
              </a:p>
            </p:txBody>
          </p:sp>
        </mc:Choice>
        <mc:Fallback xmlns="">
          <p:sp>
            <p:nvSpPr>
              <p:cNvPr id="3" name="Content Placeholder 2">
                <a:extLst>
                  <a:ext uri="{FF2B5EF4-FFF2-40B4-BE49-F238E27FC236}">
                    <a16:creationId xmlns:a16="http://schemas.microsoft.com/office/drawing/2014/main" id="{3DD7DFC8-AED2-4AC9-979F-9EA9EE1E0F01}"/>
                  </a:ext>
                </a:extLst>
              </p:cNvPr>
              <p:cNvSpPr>
                <a:spLocks noGrp="1" noRot="1" noChangeAspect="1" noMove="1" noResize="1" noEditPoints="1" noAdjustHandles="1" noChangeArrowheads="1" noChangeShapeType="1" noTextEdit="1"/>
              </p:cNvSpPr>
              <p:nvPr>
                <p:ph idx="1"/>
              </p:nvPr>
            </p:nvSpPr>
            <p:spPr>
              <a:xfrm>
                <a:off x="2099187" y="2121408"/>
                <a:ext cx="8141110" cy="4050792"/>
              </a:xfrm>
              <a:blipFill>
                <a:blip r:embed="rId2"/>
                <a:stretch>
                  <a:fillRect l="-749" r="-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EB0CD2-4C3D-43D1-B4B5-2FB191E423EC}"/>
              </a:ext>
            </a:extLst>
          </p:cNvPr>
          <p:cNvSpPr>
            <a:spLocks noGrp="1"/>
          </p:cNvSpPr>
          <p:nvPr>
            <p:ph type="sldNum" sz="quarter" idx="12"/>
          </p:nvPr>
        </p:nvSpPr>
        <p:spPr/>
        <p:txBody>
          <a:bodyPr/>
          <a:lstStyle/>
          <a:p>
            <a:fld id="{9E0DC491-7369-4724-9994-17373BD42B87}" type="slidenum">
              <a:rPr lang="en-US" smtClean="0"/>
              <a:t>6</a:t>
            </a:fld>
            <a:endParaRPr lang="en-US"/>
          </a:p>
        </p:txBody>
      </p:sp>
    </p:spTree>
    <p:extLst>
      <p:ext uri="{BB962C8B-B14F-4D97-AF65-F5344CB8AC3E}">
        <p14:creationId xmlns:p14="http://schemas.microsoft.com/office/powerpoint/2010/main" val="111515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94F5-B184-455D-88E5-434B30C57EA6}"/>
              </a:ext>
            </a:extLst>
          </p:cNvPr>
          <p:cNvSpPr>
            <a:spLocks noGrp="1"/>
          </p:cNvSpPr>
          <p:nvPr>
            <p:ph type="title"/>
          </p:nvPr>
        </p:nvSpPr>
        <p:spPr>
          <a:xfrm>
            <a:off x="2209800" y="484633"/>
            <a:ext cx="7772400" cy="842723"/>
          </a:xfrm>
        </p:spPr>
        <p:txBody>
          <a:bodyPr/>
          <a:lstStyle/>
          <a:p>
            <a:r>
              <a:rPr lang="en-US" dirty="0"/>
              <a:t>Example</a:t>
            </a:r>
          </a:p>
        </p:txBody>
      </p:sp>
      <p:pic>
        <p:nvPicPr>
          <p:cNvPr id="9" name="Content Placeholder 8" descr="A picture containing text&#10;&#10;Description automatically generated">
            <a:extLst>
              <a:ext uri="{FF2B5EF4-FFF2-40B4-BE49-F238E27FC236}">
                <a16:creationId xmlns:a16="http://schemas.microsoft.com/office/drawing/2014/main" id="{C522950F-672A-46C6-A829-DF003B5815B2}"/>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162082" y="2472728"/>
            <a:ext cx="3657600" cy="3313548"/>
          </a:xfrm>
        </p:spPr>
      </p:pic>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8B682F5-A216-47C9-8AD8-AAED0724ABEE}"/>
                  </a:ext>
                </a:extLst>
              </p:cNvPr>
              <p:cNvSpPr>
                <a:spLocks noGrp="1"/>
              </p:cNvSpPr>
              <p:nvPr>
                <p:ph sz="half" idx="2"/>
              </p:nvPr>
            </p:nvSpPr>
            <p:spPr>
              <a:xfrm>
                <a:off x="5646175" y="1401098"/>
                <a:ext cx="4896464" cy="5102941"/>
              </a:xfrm>
            </p:spPr>
            <p:txBody>
              <a:bodyPr>
                <a:normAutofit/>
              </a:bodyPr>
              <a:lstStyle/>
              <a:p>
                <a:r>
                  <a:rPr lang="en-US" sz="1600" dirty="0"/>
                  <a:t>Binary classification problem – orange and blue circles</a:t>
                </a:r>
              </a:p>
              <a:p>
                <a:r>
                  <a:rPr lang="en-US" sz="1600" dirty="0"/>
                  <a:t>For this simulated data, we can calculate  </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𝑗</m:t>
                          </m:r>
                        </m:sub>
                      </m:sSub>
                      <m:r>
                        <a:rPr lang="en-US" sz="1600" i="1">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Pr</m:t>
                          </m:r>
                        </m:fName>
                        <m:e>
                          <m:d>
                            <m:dPr>
                              <m:ctrlPr>
                                <a:rPr lang="en-US" sz="1600" i="1">
                                  <a:latin typeface="Cambria Math" panose="02040503050406030204" pitchFamily="18" charset="0"/>
                                </a:rPr>
                              </m:ctrlPr>
                            </m:dPr>
                            <m:e>
                              <m:r>
                                <a:rPr lang="en-US" sz="1600" i="1">
                                  <a:latin typeface="Cambria Math" panose="02040503050406030204" pitchFamily="18" charset="0"/>
                                </a:rPr>
                                <m:t>𝑌</m:t>
                              </m:r>
                              <m:r>
                                <a:rPr lang="en-US" sz="1600" i="1">
                                  <a:latin typeface="Cambria Math" panose="02040503050406030204" pitchFamily="18" charset="0"/>
                                </a:rPr>
                                <m:t>=</m:t>
                              </m:r>
                              <m:r>
                                <a:rPr lang="en-US" sz="1600" i="1">
                                  <a:latin typeface="Cambria Math" panose="02040503050406030204" pitchFamily="18" charset="0"/>
                                </a:rPr>
                                <m:t>𝑗</m:t>
                              </m:r>
                            </m:e>
                            <m:e>
                              <m:r>
                                <a:rPr lang="en-US" sz="1600" i="1">
                                  <a:latin typeface="Cambria Math" panose="02040503050406030204" pitchFamily="18" charset="0"/>
                                </a:rPr>
                                <m:t>𝑋</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d>
                          <m:r>
                            <a:rPr lang="en-US" sz="1600" i="1">
                              <a:latin typeface="Cambria Math" panose="02040503050406030204" pitchFamily="18" charset="0"/>
                            </a:rPr>
                            <m:t>)</m:t>
                          </m:r>
                        </m:e>
                      </m:func>
                      <m:r>
                        <a:rPr lang="en-US" sz="1600" i="1">
                          <a:latin typeface="Cambria Math" panose="02040503050406030204" pitchFamily="18" charset="0"/>
                        </a:rPr>
                        <m:t>, </m:t>
                      </m:r>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𝑗</m:t>
                      </m:r>
                      <m:r>
                        <a:rPr lang="en-US" sz="1600" i="1">
                          <a:latin typeface="Cambria Math" panose="02040503050406030204" pitchFamily="18" charset="0"/>
                        </a:rPr>
                        <m:t>=</m:t>
                      </m:r>
                      <m:r>
                        <a:rPr lang="en-US" sz="1600" i="1">
                          <a:latin typeface="Cambria Math" panose="02040503050406030204" pitchFamily="18" charset="0"/>
                        </a:rPr>
                        <m:t>𝑜𝑟𝑎𝑛𝑔𝑒</m:t>
                      </m:r>
                      <m:r>
                        <a:rPr lang="en-US" sz="1600" i="1">
                          <a:latin typeface="Cambria Math" panose="02040503050406030204" pitchFamily="18" charset="0"/>
                        </a:rPr>
                        <m:t>, </m:t>
                      </m:r>
                      <m:r>
                        <a:rPr lang="en-US" sz="1600" i="1">
                          <a:latin typeface="Cambria Math" panose="02040503050406030204" pitchFamily="18" charset="0"/>
                        </a:rPr>
                        <m:t>𝑏𝑙𝑢𝑒</m:t>
                      </m:r>
                    </m:oMath>
                  </m:oMathPara>
                </a14:m>
                <a:endParaRPr lang="en-US" sz="1600" dirty="0"/>
              </a:p>
              <a:p>
                <a:r>
                  <a:rPr lang="en-US" sz="1600" dirty="0"/>
                  <a:t>The orange shaded region consists of the points for which</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𝑜𝑟𝑎𝑛𝑔𝑒</m:t>
                          </m:r>
                        </m:sub>
                      </m:sSub>
                      <m:r>
                        <a:rPr lang="en-US" sz="1600" i="1">
                          <a:latin typeface="Cambria Math" panose="02040503050406030204" pitchFamily="18" charset="0"/>
                        </a:rPr>
                        <m:t>&gt;0.5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𝑏𝑙𝑢𝑒</m:t>
                          </m:r>
                        </m:sub>
                      </m:sSub>
                      <m:r>
                        <a:rPr lang="en-US" sz="1600" b="0" i="1" smtClean="0">
                          <a:latin typeface="Cambria Math" panose="02040503050406030204" pitchFamily="18" charset="0"/>
                        </a:rPr>
                        <m:t>&lt;</m:t>
                      </m:r>
                      <m:r>
                        <a:rPr lang="en-US" sz="1600" i="1">
                          <a:latin typeface="Cambria Math" panose="02040503050406030204" pitchFamily="18" charset="0"/>
                        </a:rPr>
                        <m:t>0.5)</m:t>
                      </m:r>
                    </m:oMath>
                  </m:oMathPara>
                </a14:m>
                <a:endParaRPr lang="en-US" sz="1600" dirty="0"/>
              </a:p>
              <a:p>
                <a:r>
                  <a:rPr lang="en-US" sz="1600" dirty="0"/>
                  <a:t>The blue shaded region consists of the points for which</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𝑏𝑙𝑢𝑒</m:t>
                          </m:r>
                        </m:sub>
                      </m:sSub>
                      <m:r>
                        <a:rPr lang="en-US" sz="1600" i="1">
                          <a:latin typeface="Cambria Math" panose="02040503050406030204" pitchFamily="18" charset="0"/>
                        </a:rPr>
                        <m:t>&gt;0.5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𝑜𝑟𝑎𝑛𝑔𝑒</m:t>
                          </m:r>
                        </m:sub>
                      </m:sSub>
                      <m:r>
                        <a:rPr lang="en-US" sz="1600" b="0" i="1" smtClean="0">
                          <a:latin typeface="Cambria Math" panose="02040503050406030204" pitchFamily="18" charset="0"/>
                        </a:rPr>
                        <m:t>&lt;</m:t>
                      </m:r>
                      <m:r>
                        <a:rPr lang="en-US" sz="1600" i="1">
                          <a:latin typeface="Cambria Math" panose="02040503050406030204" pitchFamily="18" charset="0"/>
                        </a:rPr>
                        <m:t>0.5)</m:t>
                      </m:r>
                    </m:oMath>
                  </m:oMathPara>
                </a14:m>
                <a:endParaRPr lang="en-US" sz="1600" dirty="0"/>
              </a:p>
              <a:p>
                <a:r>
                  <a:rPr lang="en-US" sz="1600" dirty="0"/>
                  <a:t>The dashed line consists of points</a:t>
                </a:r>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𝑜𝑟𝑎𝑛𝑔𝑒</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𝑏𝑙𝑢𝑒</m:t>
                          </m:r>
                        </m:sub>
                      </m:sSub>
                      <m:r>
                        <a:rPr lang="en-US" sz="1600" i="1">
                          <a:latin typeface="Cambria Math" panose="02040503050406030204" pitchFamily="18" charset="0"/>
                        </a:rPr>
                        <m:t>=0.5</m:t>
                      </m:r>
                    </m:oMath>
                  </m:oMathPara>
                </a14:m>
                <a:endParaRPr lang="en-US" sz="1600" dirty="0"/>
              </a:p>
              <a:p>
                <a:r>
                  <a:rPr lang="en-US" sz="1600" dirty="0"/>
                  <a:t>This is called the </a:t>
                </a:r>
                <a:r>
                  <a:rPr lang="en-US" sz="1600" b="1" dirty="0">
                    <a:solidFill>
                      <a:schemeClr val="accent2">
                        <a:lumMod val="75000"/>
                      </a:schemeClr>
                    </a:solidFill>
                  </a:rPr>
                  <a:t>Bayes decision boundary</a:t>
                </a:r>
                <a:endParaRPr lang="en-US" sz="1600" dirty="0"/>
              </a:p>
              <a:p>
                <a:r>
                  <a:rPr lang="en-US" sz="1600" dirty="0"/>
                  <a:t>The Bayes classifier’s prediction is determined by the Bayes decision boundary; an observation that falls on the orange side of the boundary will be assigned to the orange class … </a:t>
                </a:r>
              </a:p>
            </p:txBody>
          </p:sp>
        </mc:Choice>
        <mc:Fallback>
          <p:sp>
            <p:nvSpPr>
              <p:cNvPr id="4" name="Content Placeholder 3">
                <a:extLst>
                  <a:ext uri="{FF2B5EF4-FFF2-40B4-BE49-F238E27FC236}">
                    <a16:creationId xmlns:a16="http://schemas.microsoft.com/office/drawing/2014/main" id="{E8B682F5-A216-47C9-8AD8-AAED0724ABEE}"/>
                  </a:ext>
                </a:extLst>
              </p:cNvPr>
              <p:cNvSpPr>
                <a:spLocks noGrp="1" noRot="1" noChangeAspect="1" noMove="1" noResize="1" noEditPoints="1" noAdjustHandles="1" noChangeArrowheads="1" noChangeShapeType="1" noTextEdit="1"/>
              </p:cNvSpPr>
              <p:nvPr>
                <p:ph sz="half" idx="2"/>
              </p:nvPr>
            </p:nvSpPr>
            <p:spPr>
              <a:xfrm>
                <a:off x="5646175" y="1401098"/>
                <a:ext cx="4896464" cy="5102941"/>
              </a:xfrm>
              <a:blipFill>
                <a:blip r:embed="rId3"/>
                <a:stretch>
                  <a:fillRect l="-125" t="-836" r="-1494" b="-11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E7281EE-7A62-4FE0-9FA6-82479F6D56B1}"/>
              </a:ext>
            </a:extLst>
          </p:cNvPr>
          <p:cNvSpPr>
            <a:spLocks noGrp="1"/>
          </p:cNvSpPr>
          <p:nvPr>
            <p:ph type="sldNum" sz="quarter" idx="12"/>
          </p:nvPr>
        </p:nvSpPr>
        <p:spPr/>
        <p:txBody>
          <a:bodyPr/>
          <a:lstStyle/>
          <a:p>
            <a:fld id="{9E0DC491-7369-4724-9994-17373BD42B87}" type="slidenum">
              <a:rPr lang="en-US" smtClean="0"/>
              <a:t>7</a:t>
            </a:fld>
            <a:endParaRPr lang="en-US"/>
          </a:p>
        </p:txBody>
      </p:sp>
    </p:spTree>
    <p:extLst>
      <p:ext uri="{BB962C8B-B14F-4D97-AF65-F5344CB8AC3E}">
        <p14:creationId xmlns:p14="http://schemas.microsoft.com/office/powerpoint/2010/main" val="42737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E7F7-E2FD-46E4-896F-8F7BD3C6BEBB}"/>
              </a:ext>
            </a:extLst>
          </p:cNvPr>
          <p:cNvSpPr>
            <a:spLocks noGrp="1"/>
          </p:cNvSpPr>
          <p:nvPr>
            <p:ph type="title"/>
          </p:nvPr>
        </p:nvSpPr>
        <p:spPr/>
        <p:txBody>
          <a:bodyPr>
            <a:normAutofit/>
          </a:bodyPr>
          <a:lstStyle/>
          <a:p>
            <a:pPr algn="ctr"/>
            <a:r>
              <a:rPr lang="en-US" sz="3200" dirty="0"/>
              <a:t>Confusion Matrix for a binary classification </a:t>
            </a:r>
          </a:p>
        </p:txBody>
      </p:sp>
      <p:sp>
        <p:nvSpPr>
          <p:cNvPr id="4" name="Slide Number Placeholder 3">
            <a:extLst>
              <a:ext uri="{FF2B5EF4-FFF2-40B4-BE49-F238E27FC236}">
                <a16:creationId xmlns:a16="http://schemas.microsoft.com/office/drawing/2014/main" id="{7798E188-F879-45D2-9C55-74F43769432F}"/>
              </a:ext>
            </a:extLst>
          </p:cNvPr>
          <p:cNvSpPr>
            <a:spLocks noGrp="1"/>
          </p:cNvSpPr>
          <p:nvPr>
            <p:ph type="sldNum" sz="quarter" idx="12"/>
          </p:nvPr>
        </p:nvSpPr>
        <p:spPr/>
        <p:txBody>
          <a:bodyPr/>
          <a:lstStyle/>
          <a:p>
            <a:fld id="{9E0DC491-7369-4724-9994-17373BD42B87}" type="slidenum">
              <a:rPr lang="en-US" smtClean="0"/>
              <a:t>8</a:t>
            </a:fld>
            <a:endParaRPr lang="en-US"/>
          </a:p>
        </p:txBody>
      </p:sp>
      <p:grpSp>
        <p:nvGrpSpPr>
          <p:cNvPr id="20" name="Group 19">
            <a:extLst>
              <a:ext uri="{FF2B5EF4-FFF2-40B4-BE49-F238E27FC236}">
                <a16:creationId xmlns:a16="http://schemas.microsoft.com/office/drawing/2014/main" id="{5273AA9C-20FE-45A6-AC67-80A122069BC5}"/>
              </a:ext>
            </a:extLst>
          </p:cNvPr>
          <p:cNvGrpSpPr/>
          <p:nvPr/>
        </p:nvGrpSpPr>
        <p:grpSpPr>
          <a:xfrm>
            <a:off x="3550498" y="1891503"/>
            <a:ext cx="5091005" cy="4563845"/>
            <a:chOff x="1693254" y="1956524"/>
            <a:chExt cx="5091005" cy="4563845"/>
          </a:xfrm>
        </p:grpSpPr>
        <p:grpSp>
          <p:nvGrpSpPr>
            <p:cNvPr id="3" name="Group 2">
              <a:extLst>
                <a:ext uri="{FF2B5EF4-FFF2-40B4-BE49-F238E27FC236}">
                  <a16:creationId xmlns:a16="http://schemas.microsoft.com/office/drawing/2014/main" id="{160D1E4E-8D18-4EC6-A382-7510FF343E37}"/>
                </a:ext>
              </a:extLst>
            </p:cNvPr>
            <p:cNvGrpSpPr/>
            <p:nvPr/>
          </p:nvGrpSpPr>
          <p:grpSpPr>
            <a:xfrm>
              <a:off x="1693254" y="1956524"/>
              <a:ext cx="5091005" cy="4563845"/>
              <a:chOff x="1634260" y="1904905"/>
              <a:chExt cx="5091005" cy="4563845"/>
            </a:xfrm>
          </p:grpSpPr>
          <p:grpSp>
            <p:nvGrpSpPr>
              <p:cNvPr id="5" name="Group 4">
                <a:extLst>
                  <a:ext uri="{FF2B5EF4-FFF2-40B4-BE49-F238E27FC236}">
                    <a16:creationId xmlns:a16="http://schemas.microsoft.com/office/drawing/2014/main" id="{09D09174-84C3-4A07-95B6-CBAC6AA7299F}"/>
                  </a:ext>
                </a:extLst>
              </p:cNvPr>
              <p:cNvGrpSpPr/>
              <p:nvPr/>
            </p:nvGrpSpPr>
            <p:grpSpPr>
              <a:xfrm>
                <a:off x="1634260" y="1904905"/>
                <a:ext cx="5091005" cy="4563845"/>
                <a:chOff x="-229264" y="462851"/>
                <a:chExt cx="3588688" cy="3165949"/>
              </a:xfrm>
            </p:grpSpPr>
            <p:sp>
              <p:nvSpPr>
                <p:cNvPr id="6" name="Rectangle 5">
                  <a:extLst>
                    <a:ext uri="{FF2B5EF4-FFF2-40B4-BE49-F238E27FC236}">
                      <a16:creationId xmlns:a16="http://schemas.microsoft.com/office/drawing/2014/main" id="{2A98D2A4-3C9D-48EC-AD0E-A71C407616D8}"/>
                    </a:ext>
                  </a:extLst>
                </p:cNvPr>
                <p:cNvSpPr/>
                <p:nvPr/>
              </p:nvSpPr>
              <p:spPr>
                <a:xfrm>
                  <a:off x="828000" y="1454400"/>
                  <a:ext cx="1209600" cy="1087200"/>
                </a:xfrm>
                <a:prstGeom prst="rect">
                  <a:avLst/>
                </a:prstGeom>
                <a:solidFill>
                  <a:schemeClr val="accent4">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True Positives</a:t>
                  </a:r>
                </a:p>
                <a:p>
                  <a:pPr algn="ctr"/>
                  <a:r>
                    <a:rPr lang="en-US" dirty="0">
                      <a:solidFill>
                        <a:schemeClr val="tx1"/>
                      </a:solidFill>
                    </a:rPr>
                    <a:t>TP</a:t>
                  </a:r>
                  <a:endParaRPr lang="en-US" dirty="0"/>
                </a:p>
              </p:txBody>
            </p:sp>
            <p:sp>
              <p:nvSpPr>
                <p:cNvPr id="7" name="Rectangle 6">
                  <a:extLst>
                    <a:ext uri="{FF2B5EF4-FFF2-40B4-BE49-F238E27FC236}">
                      <a16:creationId xmlns:a16="http://schemas.microsoft.com/office/drawing/2014/main" id="{9880E1CE-4CD4-417D-829B-10511BC8B622}"/>
                    </a:ext>
                  </a:extLst>
                </p:cNvPr>
                <p:cNvSpPr/>
                <p:nvPr/>
              </p:nvSpPr>
              <p:spPr>
                <a:xfrm>
                  <a:off x="2037600" y="1454400"/>
                  <a:ext cx="1209600" cy="1087200"/>
                </a:xfrm>
                <a:prstGeom prst="rect">
                  <a:avLst/>
                </a:prstGeom>
                <a:solidFill>
                  <a:schemeClr val="tx2">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 Positives</a:t>
                  </a:r>
                </a:p>
                <a:p>
                  <a:pPr algn="ctr"/>
                  <a:r>
                    <a:rPr lang="en-US" dirty="0">
                      <a:solidFill>
                        <a:schemeClr val="tx1"/>
                      </a:solidFill>
                    </a:rPr>
                    <a:t>FP</a:t>
                  </a:r>
                </a:p>
              </p:txBody>
            </p:sp>
            <p:sp>
              <p:nvSpPr>
                <p:cNvPr id="8" name="Rectangle 7">
                  <a:extLst>
                    <a:ext uri="{FF2B5EF4-FFF2-40B4-BE49-F238E27FC236}">
                      <a16:creationId xmlns:a16="http://schemas.microsoft.com/office/drawing/2014/main" id="{AF9C07CE-F31D-431D-8C5A-5415E3B222FC}"/>
                    </a:ext>
                  </a:extLst>
                </p:cNvPr>
                <p:cNvSpPr/>
                <p:nvPr/>
              </p:nvSpPr>
              <p:spPr>
                <a:xfrm>
                  <a:off x="828000" y="2540563"/>
                  <a:ext cx="1209600" cy="1087200"/>
                </a:xfrm>
                <a:prstGeom prst="rect">
                  <a:avLst/>
                </a:prstGeom>
                <a:solidFill>
                  <a:schemeClr val="tx2">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False Negatives</a:t>
                  </a:r>
                </a:p>
                <a:p>
                  <a:pPr algn="ctr"/>
                  <a:r>
                    <a:rPr lang="en-US" dirty="0">
                      <a:solidFill>
                        <a:schemeClr val="tx1"/>
                      </a:solidFill>
                    </a:rPr>
                    <a:t>FN</a:t>
                  </a:r>
                </a:p>
              </p:txBody>
            </p:sp>
            <p:sp>
              <p:nvSpPr>
                <p:cNvPr id="9" name="Rectangle 8">
                  <a:extLst>
                    <a:ext uri="{FF2B5EF4-FFF2-40B4-BE49-F238E27FC236}">
                      <a16:creationId xmlns:a16="http://schemas.microsoft.com/office/drawing/2014/main" id="{2C76E4D3-C8ED-473E-BB5A-06FE5863DC4F}"/>
                    </a:ext>
                  </a:extLst>
                </p:cNvPr>
                <p:cNvSpPr/>
                <p:nvPr/>
              </p:nvSpPr>
              <p:spPr>
                <a:xfrm>
                  <a:off x="2037600" y="2541600"/>
                  <a:ext cx="1209600" cy="1087200"/>
                </a:xfrm>
                <a:prstGeom prst="rect">
                  <a:avLst/>
                </a:prstGeom>
                <a:solidFill>
                  <a:schemeClr val="accent4">
                    <a:lumMod val="40000"/>
                    <a:lumOff val="60000"/>
                  </a:schemeClr>
                </a:solid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True Negatives</a:t>
                  </a:r>
                </a:p>
                <a:p>
                  <a:pPr algn="ctr"/>
                  <a:r>
                    <a:rPr lang="en-US" sz="1600" dirty="0">
                      <a:solidFill>
                        <a:schemeClr val="tx1"/>
                      </a:solidFill>
                    </a:rPr>
                    <a:t>TN</a:t>
                  </a:r>
                </a:p>
              </p:txBody>
            </p:sp>
            <p:sp>
              <p:nvSpPr>
                <p:cNvPr id="10" name="Right Brace 9">
                  <a:extLst>
                    <a:ext uri="{FF2B5EF4-FFF2-40B4-BE49-F238E27FC236}">
                      <a16:creationId xmlns:a16="http://schemas.microsoft.com/office/drawing/2014/main" id="{7D6A417F-5499-4B0E-9D86-47D4A744D50D}"/>
                    </a:ext>
                  </a:extLst>
                </p:cNvPr>
                <p:cNvSpPr/>
                <p:nvPr/>
              </p:nvSpPr>
              <p:spPr>
                <a:xfrm rot="10800000">
                  <a:off x="424800" y="1445126"/>
                  <a:ext cx="340200" cy="21744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9FB89457-4E0C-4748-AD86-984A6B9D702B}"/>
                    </a:ext>
                  </a:extLst>
                </p:cNvPr>
                <p:cNvSpPr/>
                <p:nvPr/>
              </p:nvSpPr>
              <p:spPr>
                <a:xfrm rot="16200000">
                  <a:off x="1867500" y="-15985"/>
                  <a:ext cx="340200" cy="24192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DC7F788-88B3-4D02-9B9F-B6216A806E34}"/>
                        </a:ext>
                      </a:extLst>
                    </p:cNvPr>
                    <p:cNvSpPr/>
                    <p:nvPr/>
                  </p:nvSpPr>
                  <p:spPr>
                    <a:xfrm>
                      <a:off x="-181216" y="1209938"/>
                      <a:ext cx="994266" cy="203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 =</m:t>
                          </m:r>
                          <m:r>
                            <a:rPr lang="en-US" i="1" dirty="0">
                              <a:solidFill>
                                <a:schemeClr val="tx1"/>
                              </a:solidFill>
                              <a:latin typeface="Cambria Math" panose="02040503050406030204" pitchFamily="18" charset="0"/>
                            </a:rPr>
                            <m:t>𝑁</m:t>
                          </m:r>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𝑃</m:t>
                          </m:r>
                        </m:oMath>
                      </a14:m>
                      <a:r>
                        <a:rPr lang="en-US" dirty="0">
                          <a:solidFill>
                            <a:schemeClr val="tx1"/>
                          </a:solidFill>
                        </a:rPr>
                        <a:t> </a:t>
                      </a:r>
                    </a:p>
                  </p:txBody>
                </p:sp>
              </mc:Choice>
              <mc:Fallback xmlns="">
                <p:sp>
                  <p:nvSpPr>
                    <p:cNvPr id="12" name="Rectangle 11">
                      <a:extLst>
                        <a:ext uri="{FF2B5EF4-FFF2-40B4-BE49-F238E27FC236}">
                          <a16:creationId xmlns:a16="http://schemas.microsoft.com/office/drawing/2014/main" id="{FDC7F788-88B3-4D02-9B9F-B6216A806E34}"/>
                        </a:ext>
                      </a:extLst>
                    </p:cNvPr>
                    <p:cNvSpPr>
                      <a:spLocks noRot="1" noChangeAspect="1" noMove="1" noResize="1" noEditPoints="1" noAdjustHandles="1" noChangeArrowheads="1" noChangeShapeType="1" noTextEdit="1"/>
                    </p:cNvSpPr>
                    <p:nvPr/>
                  </p:nvSpPr>
                  <p:spPr>
                    <a:xfrm>
                      <a:off x="-181216" y="1209938"/>
                      <a:ext cx="994266" cy="203685"/>
                    </a:xfrm>
                    <a:prstGeom prst="rect">
                      <a:avLst/>
                    </a:prstGeom>
                    <a:blipFill>
                      <a:blip r:embed="rId2"/>
                      <a:stretch>
                        <a:fillRect b="-6250"/>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0AA1277A-3174-432A-8EB9-5B7C9F43F3C7}"/>
                    </a:ext>
                  </a:extLst>
                </p:cNvPr>
                <p:cNvSpPr/>
                <p:nvPr/>
              </p:nvSpPr>
              <p:spPr>
                <a:xfrm>
                  <a:off x="2091081" y="804351"/>
                  <a:ext cx="1268343" cy="3402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Negative Class</a:t>
                  </a:r>
                </a:p>
                <a:p>
                  <a:pPr algn="ctr"/>
                  <a:r>
                    <a:rPr lang="en-US" dirty="0">
                      <a:solidFill>
                        <a:schemeClr val="tx1"/>
                      </a:solidFill>
                    </a:rPr>
                    <a:t>N</a:t>
                  </a:r>
                </a:p>
              </p:txBody>
            </p:sp>
            <p:sp>
              <p:nvSpPr>
                <p:cNvPr id="14" name="Rectangle 13">
                  <a:extLst>
                    <a:ext uri="{FF2B5EF4-FFF2-40B4-BE49-F238E27FC236}">
                      <a16:creationId xmlns:a16="http://schemas.microsoft.com/office/drawing/2014/main" id="{E0F7C795-E214-4625-A376-DE58A9FCFC05}"/>
                    </a:ext>
                  </a:extLst>
                </p:cNvPr>
                <p:cNvSpPr/>
                <p:nvPr/>
              </p:nvSpPr>
              <p:spPr>
                <a:xfrm>
                  <a:off x="813050" y="855054"/>
                  <a:ext cx="1209600" cy="2437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Positive Class</a:t>
                  </a:r>
                </a:p>
                <a:p>
                  <a:pPr algn="ctr"/>
                  <a:r>
                    <a:rPr lang="en-US" dirty="0">
                      <a:solidFill>
                        <a:schemeClr val="tx1"/>
                      </a:solidFill>
                    </a:rPr>
                    <a:t>P </a:t>
                  </a:r>
                </a:p>
              </p:txBody>
            </p:sp>
            <p:sp>
              <p:nvSpPr>
                <p:cNvPr id="15" name="Rectangle 14">
                  <a:extLst>
                    <a:ext uri="{FF2B5EF4-FFF2-40B4-BE49-F238E27FC236}">
                      <a16:creationId xmlns:a16="http://schemas.microsoft.com/office/drawing/2014/main" id="{D9A6C8B2-BF01-4E9F-9469-CCA608416761}"/>
                    </a:ext>
                  </a:extLst>
                </p:cNvPr>
                <p:cNvSpPr/>
                <p:nvPr/>
              </p:nvSpPr>
              <p:spPr>
                <a:xfrm rot="16200000">
                  <a:off x="-939341" y="2406468"/>
                  <a:ext cx="1671869" cy="2517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Predicted Classes</a:t>
                  </a:r>
                </a:p>
              </p:txBody>
            </p:sp>
            <p:sp>
              <p:nvSpPr>
                <p:cNvPr id="16" name="Rectangle 15">
                  <a:extLst>
                    <a:ext uri="{FF2B5EF4-FFF2-40B4-BE49-F238E27FC236}">
                      <a16:creationId xmlns:a16="http://schemas.microsoft.com/office/drawing/2014/main" id="{3CD82BDB-EBC9-4681-B365-660D94A6860F}"/>
                    </a:ext>
                  </a:extLst>
                </p:cNvPr>
                <p:cNvSpPr/>
                <p:nvPr/>
              </p:nvSpPr>
              <p:spPr>
                <a:xfrm>
                  <a:off x="1305891" y="462851"/>
                  <a:ext cx="1419362" cy="243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Actual Classes</a:t>
                  </a:r>
                </a:p>
              </p:txBody>
            </p:sp>
          </p:grpSp>
          <p:sp>
            <p:nvSpPr>
              <p:cNvPr id="17" name="Rectangle 16">
                <a:extLst>
                  <a:ext uri="{FF2B5EF4-FFF2-40B4-BE49-F238E27FC236}">
                    <a16:creationId xmlns:a16="http://schemas.microsoft.com/office/drawing/2014/main" id="{A6581CFE-67C7-4568-8598-F9BF5E9B3707}"/>
                  </a:ext>
                </a:extLst>
              </p:cNvPr>
              <p:cNvSpPr/>
              <p:nvPr/>
            </p:nvSpPr>
            <p:spPr>
              <a:xfrm>
                <a:off x="2217606" y="3493916"/>
                <a:ext cx="482617" cy="13288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Positive Class</a:t>
                </a:r>
              </a:p>
            </p:txBody>
          </p:sp>
        </p:grpSp>
        <p:sp>
          <p:nvSpPr>
            <p:cNvPr id="19" name="Rectangle 18">
              <a:extLst>
                <a:ext uri="{FF2B5EF4-FFF2-40B4-BE49-F238E27FC236}">
                  <a16:creationId xmlns:a16="http://schemas.microsoft.com/office/drawing/2014/main" id="{9FEEA85B-AA46-49AD-B371-E5D2AD9A045E}"/>
                </a:ext>
              </a:extLst>
            </p:cNvPr>
            <p:cNvSpPr/>
            <p:nvPr/>
          </p:nvSpPr>
          <p:spPr>
            <a:xfrm>
              <a:off x="2273576" y="4995768"/>
              <a:ext cx="482617" cy="1331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Negative Class</a:t>
              </a:r>
            </a:p>
          </p:txBody>
        </p:sp>
      </p:grpSp>
    </p:spTree>
    <p:extLst>
      <p:ext uri="{BB962C8B-B14F-4D97-AF65-F5344CB8AC3E}">
        <p14:creationId xmlns:p14="http://schemas.microsoft.com/office/powerpoint/2010/main" val="143061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C10F-7607-4D44-96AC-95DE4D1AF78D}"/>
              </a:ext>
            </a:extLst>
          </p:cNvPr>
          <p:cNvSpPr>
            <a:spLocks noGrp="1"/>
          </p:cNvSpPr>
          <p:nvPr>
            <p:ph type="title"/>
          </p:nvPr>
        </p:nvSpPr>
        <p:spPr/>
        <p:txBody>
          <a:bodyPr/>
          <a:lstStyle/>
          <a:p>
            <a:r>
              <a:rPr lang="en-US" dirty="0"/>
              <a:t>Classification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95CB2E-4C23-452D-BD4D-DC831D9121E0}"/>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𝐴𝑐𝑐𝑢𝑟𝑎𝑐𝑦</m:t>
                      </m:r>
                      <m:r>
                        <a:rPr lang="en-US"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num>
                        <m:den>
                          <m:r>
                            <a:rPr lang="en-US" b="0" i="1" smtClean="0">
                              <a:latin typeface="Cambria Math" panose="02040503050406030204" pitchFamily="18" charset="0"/>
                            </a:rPr>
                            <m:t>𝑛</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dirty="0">
                          <a:latin typeface="Cambria Math" panose="02040503050406030204" pitchFamily="18" charset="0"/>
                        </a:rPr>
                        <m:t>𝑃𝑟𝑒𝑐𝑖𝑠𝑖𝑜𝑛</m:t>
                      </m:r>
                      <m:r>
                        <a:rPr lang="en-US" i="1" dirty="0">
                          <a:latin typeface="Cambria Math" panose="02040503050406030204" pitchFamily="18" charset="0"/>
                        </a:rPr>
                        <m:t>=</m:t>
                      </m:r>
                      <m:r>
                        <a:rPr lang="en-US" b="0" i="1" dirty="0" smtClean="0">
                          <a:latin typeface="Cambria Math" panose="02040503050406030204" pitchFamily="18" charset="0"/>
                        </a:rPr>
                        <m:t>𝑃𝑜𝑠𝑖𝑡𝑖𝑣𝑒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𝑃𝑟𝑒𝑑𝑖𝑐𝑡𝑖𝑣𝑒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𝑉𝑎𝑙𝑢𝑒</m:t>
                      </m:r>
                      <m:r>
                        <a:rPr lang="en-US" b="0" i="1" dirty="0" smtClean="0">
                          <a:latin typeface="Cambria Math" panose="02040503050406030204" pitchFamily="18" charset="0"/>
                        </a:rPr>
                        <m:t>(</m:t>
                      </m:r>
                      <m:r>
                        <a:rPr lang="en-US" b="0" i="1" dirty="0" smtClean="0">
                          <a:latin typeface="Cambria Math" panose="02040503050406030204" pitchFamily="18" charset="0"/>
                        </a:rPr>
                        <m:t>𝑃𝑃𝑉</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𝑇𝑃</m:t>
                          </m:r>
                        </m:num>
                        <m:den>
                          <m:r>
                            <a:rPr lang="en-US" b="0" i="1" dirty="0" smtClean="0">
                              <a:latin typeface="Cambria Math" panose="02040503050406030204" pitchFamily="18" charset="0"/>
                            </a:rPr>
                            <m:t>𝑇𝑃</m:t>
                          </m:r>
                          <m:r>
                            <a:rPr lang="en-US" b="0" i="1" dirty="0" smtClean="0">
                              <a:latin typeface="Cambria Math" panose="02040503050406030204" pitchFamily="18" charset="0"/>
                            </a:rPr>
                            <m:t>+</m:t>
                          </m:r>
                          <m:r>
                            <a:rPr lang="en-US" b="0" i="1" dirty="0" smtClean="0">
                              <a:latin typeface="Cambria Math" panose="02040503050406030204" pitchFamily="18" charset="0"/>
                            </a:rPr>
                            <m:t>𝐹𝑃</m:t>
                          </m:r>
                        </m:den>
                      </m:f>
                    </m:oMath>
                  </m:oMathPara>
                </a14:m>
                <a:endParaRPr lang="en-US" dirty="0"/>
              </a:p>
              <a:p>
                <a:pPr marL="0" indent="0" algn="ctr">
                  <a:buNone/>
                </a:pPr>
                <a:endParaRPr lang="en-US" dirty="0"/>
              </a:p>
              <a:p>
                <a:pPr marL="0" indent="0" algn="ctr">
                  <a:buNone/>
                </a:pPr>
                <a14:m>
                  <m:oMathPara xmlns:m="http://schemas.openxmlformats.org/officeDocument/2006/math">
                    <m:oMathParaPr>
                      <m:jc m:val="center"/>
                    </m:oMathParaPr>
                    <m:oMath xmlns:m="http://schemas.openxmlformats.org/officeDocument/2006/math">
                      <m:r>
                        <a:rPr lang="en-US" i="1" dirty="0">
                          <a:latin typeface="Cambria Math" panose="02040503050406030204" pitchFamily="18" charset="0"/>
                        </a:rPr>
                        <m:t>𝑇</m:t>
                      </m:r>
                      <m:r>
                        <a:rPr lang="en-US" b="0" i="1" dirty="0" smtClean="0">
                          <a:latin typeface="Cambria Math" panose="02040503050406030204" pitchFamily="18" charset="0"/>
                        </a:rPr>
                        <m:t>𝑟𝑢𝑒</m:t>
                      </m:r>
                      <m:r>
                        <a:rPr lang="en-US" b="0" i="1" dirty="0" smtClean="0">
                          <a:latin typeface="Cambria Math" panose="02040503050406030204" pitchFamily="18" charset="0"/>
                        </a:rPr>
                        <m:t> </m:t>
                      </m:r>
                      <m:r>
                        <a:rPr lang="en-US" b="0" i="1" dirty="0" smtClean="0">
                          <a:latin typeface="Cambria Math" panose="02040503050406030204" pitchFamily="18" charset="0"/>
                        </a:rPr>
                        <m:t>𝑃𝑜𝑠𝑖𝑡𝑖𝑣𝑒</m:t>
                      </m:r>
                      <m:r>
                        <a:rPr lang="en-US" b="0" i="1" dirty="0" smtClean="0">
                          <a:latin typeface="Cambria Math" panose="02040503050406030204" pitchFamily="18" charset="0"/>
                        </a:rPr>
                        <m:t> </m:t>
                      </m:r>
                      <m:r>
                        <a:rPr lang="en-US" b="0" i="1" dirty="0" smtClean="0">
                          <a:latin typeface="Cambria Math" panose="02040503050406030204" pitchFamily="18" charset="0"/>
                        </a:rPr>
                        <m:t>𝑅𝑎𝑡𝑒</m:t>
                      </m:r>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𝑇</m:t>
                          </m:r>
                          <m:r>
                            <a:rPr lang="en-US" i="1" dirty="0">
                              <a:latin typeface="Cambria Math" panose="02040503050406030204" pitchFamily="18" charset="0"/>
                            </a:rPr>
                            <m:t>𝑃𝑅</m:t>
                          </m:r>
                        </m:e>
                      </m:d>
                      <m:r>
                        <a:rPr lang="en-US" dirty="0">
                          <a:latin typeface="Cambria Math" panose="02040503050406030204" pitchFamily="18" charset="0"/>
                        </a:rPr>
                        <m:t>=</m:t>
                      </m:r>
                      <m:r>
                        <a:rPr lang="en-US" b="0" i="1" dirty="0" smtClean="0">
                          <a:latin typeface="Cambria Math" panose="02040503050406030204" pitchFamily="18" charset="0"/>
                        </a:rPr>
                        <m:t>𝑆𝑒𝑛𝑠𝑖𝑡𝑖𝑣𝑖𝑡𝑦</m:t>
                      </m:r>
                      <m:r>
                        <a:rPr lang="en-US" b="0" i="1" dirty="0" smtClean="0">
                          <a:latin typeface="Cambria Math" panose="02040503050406030204" pitchFamily="18" charset="0"/>
                        </a:rPr>
                        <m:t>=</m:t>
                      </m:r>
                      <m:r>
                        <a:rPr lang="en-US" b="0" i="1" dirty="0" smtClean="0">
                          <a:latin typeface="Cambria Math" panose="02040503050406030204" pitchFamily="18" charset="0"/>
                        </a:rPr>
                        <m:t>𝑅𝑒𝑐𝑎𝑙𝑙</m:t>
                      </m:r>
                      <m:r>
                        <a:rPr lang="en-US" i="1" dirty="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𝑇𝑃</m:t>
                          </m:r>
                        </m:num>
                        <m:den>
                          <m:r>
                            <a:rPr lang="en-US" i="1" dirty="0">
                              <a:latin typeface="Cambria Math" panose="02040503050406030204" pitchFamily="18" charset="0"/>
                            </a:rPr>
                            <m:t>𝑇𝑃</m:t>
                          </m:r>
                          <m:r>
                            <a:rPr lang="en-US" i="1" dirty="0">
                              <a:latin typeface="Cambria Math" panose="02040503050406030204" pitchFamily="18" charset="0"/>
                            </a:rPr>
                            <m:t>+</m:t>
                          </m:r>
                          <m:r>
                            <a:rPr lang="en-US" i="1" dirty="0">
                              <a:latin typeface="Cambria Math" panose="02040503050406030204" pitchFamily="18" charset="0"/>
                            </a:rPr>
                            <m:t>𝐹𝑁</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𝑇𝑃</m:t>
                          </m:r>
                        </m:num>
                        <m:den>
                          <m:r>
                            <a:rPr lang="en-US" b="0" i="1" dirty="0" smtClean="0">
                              <a:latin typeface="Cambria Math" panose="02040503050406030204" pitchFamily="18" charset="0"/>
                            </a:rPr>
                            <m:t>𝑃</m:t>
                          </m:r>
                        </m:den>
                      </m:f>
                    </m:oMath>
                  </m:oMathPara>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𝑎𝑙𝑠𝑒</m:t>
                      </m:r>
                      <m:r>
                        <a:rPr lang="en-US" b="0" i="1" smtClean="0">
                          <a:latin typeface="Cambria Math" panose="02040503050406030204" pitchFamily="18" charset="0"/>
                        </a:rPr>
                        <m:t> </m:t>
                      </m:r>
                      <m:r>
                        <a:rPr lang="en-US" i="1">
                          <a:latin typeface="Cambria Math" panose="02040503050406030204" pitchFamily="18" charset="0"/>
                        </a:rPr>
                        <m:t>𝑃</m:t>
                      </m:r>
                      <m:r>
                        <a:rPr lang="en-US" b="0" i="1" smtClean="0">
                          <a:latin typeface="Cambria Math" panose="02040503050406030204" pitchFamily="18" charset="0"/>
                        </a:rPr>
                        <m:t>𝑜𝑠𝑖𝑡𝑖𝑣𝑒</m:t>
                      </m:r>
                      <m:r>
                        <a:rPr lang="en-US" b="0" i="1" smtClean="0">
                          <a:latin typeface="Cambria Math" panose="02040503050406030204" pitchFamily="18" charset="0"/>
                        </a:rPr>
                        <m:t> </m:t>
                      </m:r>
                      <m:r>
                        <a:rPr lang="en-US" i="1">
                          <a:latin typeface="Cambria Math" panose="02040503050406030204" pitchFamily="18" charset="0"/>
                        </a:rPr>
                        <m:t>𝑅</m:t>
                      </m:r>
                      <m:r>
                        <a:rPr lang="en-US" b="0" i="1" smtClean="0">
                          <a:latin typeface="Cambria Math" panose="02040503050406030204" pitchFamily="18" charset="0"/>
                        </a:rPr>
                        <m:t>𝑎𝑡𝑒</m:t>
                      </m:r>
                      <m:r>
                        <a:rPr lang="en-US" b="0" i="1" smtClean="0">
                          <a:latin typeface="Cambria Math" panose="02040503050406030204" pitchFamily="18" charset="0"/>
                        </a:rPr>
                        <m:t>(</m:t>
                      </m:r>
                      <m:r>
                        <a:rPr lang="en-US" b="0" i="1" smtClean="0">
                          <a:latin typeface="Cambria Math" panose="02040503050406030204" pitchFamily="18" charset="0"/>
                        </a:rPr>
                        <m:t>𝐹𝑃𝑅</m:t>
                      </m:r>
                      <m:r>
                        <a:rPr lang="en-US" b="0" i="1" smtClean="0">
                          <a:latin typeface="Cambria Math" panose="02040503050406030204" pitchFamily="18" charset="0"/>
                        </a:rPr>
                        <m:t>)=</m:t>
                      </m:r>
                      <m:r>
                        <a:rPr lang="en-US" b="0" i="1" smtClean="0">
                          <a:latin typeface="Cambria Math" panose="02040503050406030204" pitchFamily="18" charset="0"/>
                        </a:rPr>
                        <m:t>𝐹𝑎𝑙𝑙</m:t>
                      </m:r>
                      <m:r>
                        <a:rPr lang="en-US" i="1">
                          <a:latin typeface="Cambria Math" panose="02040503050406030204" pitchFamily="18" charset="0"/>
                        </a:rPr>
                        <m:t> </m:t>
                      </m:r>
                      <m:r>
                        <a:rPr lang="en-US" b="0" i="1" smtClean="0">
                          <a:latin typeface="Cambria Math" panose="02040503050406030204" pitchFamily="18" charset="0"/>
                        </a:rPr>
                        <m:t>𝑂</m:t>
                      </m:r>
                      <m:r>
                        <a:rPr lang="en-US" i="1">
                          <a:latin typeface="Cambria Math" panose="02040503050406030204" pitchFamily="18" charset="0"/>
                        </a:rPr>
                        <m:t>𝑢𝑡</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𝐹𝑃</m:t>
                          </m:r>
                        </m:num>
                        <m:den>
                          <m:r>
                            <a:rPr lang="en-US" i="1">
                              <a:latin typeface="Cambria Math" panose="02040503050406030204" pitchFamily="18" charset="0"/>
                            </a:rPr>
                            <m:t>𝐹𝑃</m:t>
                          </m:r>
                          <m:r>
                            <a:rPr lang="en-US" i="1">
                              <a:latin typeface="Cambria Math" panose="02040503050406030204" pitchFamily="18" charset="0"/>
                            </a:rPr>
                            <m:t>+</m:t>
                          </m:r>
                          <m:r>
                            <a:rPr lang="en-US" i="1">
                              <a:latin typeface="Cambria Math" panose="02040503050406030204" pitchFamily="18" charset="0"/>
                            </a:rPr>
                            <m:t>𝑇𝑁</m:t>
                          </m:r>
                        </m:den>
                      </m:f>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b="0" i="1" dirty="0" smtClean="0">
                              <a:latin typeface="Cambria Math" panose="02040503050406030204" pitchFamily="18" charset="0"/>
                            </a:rPr>
                            <m:t>𝐹</m:t>
                          </m:r>
                          <m:r>
                            <a:rPr lang="en-US" i="1" dirty="0">
                              <a:latin typeface="Cambria Math" panose="02040503050406030204" pitchFamily="18" charset="0"/>
                            </a:rPr>
                            <m:t>𝑃</m:t>
                          </m:r>
                        </m:num>
                        <m:den>
                          <m:r>
                            <a:rPr lang="en-US" b="0" i="1" dirty="0" smtClean="0">
                              <a:latin typeface="Cambria Math" panose="02040503050406030204" pitchFamily="18" charset="0"/>
                            </a:rPr>
                            <m:t>𝑁</m:t>
                          </m:r>
                        </m:den>
                      </m:f>
                    </m:oMath>
                  </m:oMathPara>
                </a14:m>
                <a:endParaRPr lang="en-US" dirty="0"/>
              </a:p>
            </p:txBody>
          </p:sp>
        </mc:Choice>
        <mc:Fallback xmlns="">
          <p:sp>
            <p:nvSpPr>
              <p:cNvPr id="3" name="Content Placeholder 2">
                <a:extLst>
                  <a:ext uri="{FF2B5EF4-FFF2-40B4-BE49-F238E27FC236}">
                    <a16:creationId xmlns:a16="http://schemas.microsoft.com/office/drawing/2014/main" id="{2E95CB2E-4C23-452D-BD4D-DC831D9121E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99D9644-675C-4DBC-BD8A-8EEFF6330A90}"/>
              </a:ext>
            </a:extLst>
          </p:cNvPr>
          <p:cNvSpPr>
            <a:spLocks noGrp="1"/>
          </p:cNvSpPr>
          <p:nvPr>
            <p:ph type="sldNum" sz="quarter" idx="12"/>
          </p:nvPr>
        </p:nvSpPr>
        <p:spPr/>
        <p:txBody>
          <a:bodyPr/>
          <a:lstStyle/>
          <a:p>
            <a:fld id="{9E0DC491-7369-4724-9994-17373BD42B87}" type="slidenum">
              <a:rPr lang="en-US" smtClean="0"/>
              <a:t>9</a:t>
            </a:fld>
            <a:endParaRPr lang="en-US"/>
          </a:p>
        </p:txBody>
      </p:sp>
    </p:spTree>
    <p:extLst>
      <p:ext uri="{BB962C8B-B14F-4D97-AF65-F5344CB8AC3E}">
        <p14:creationId xmlns:p14="http://schemas.microsoft.com/office/powerpoint/2010/main" val="4268830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604</TotalTime>
  <Words>1111</Words>
  <Application>Microsoft Office PowerPoint</Application>
  <PresentationFormat>Widescreen</PresentationFormat>
  <Paragraphs>263</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 Math</vt:lpstr>
      <vt:lpstr>Rockwell</vt:lpstr>
      <vt:lpstr>Rockwell Condensed</vt:lpstr>
      <vt:lpstr>Wingdings</vt:lpstr>
      <vt:lpstr>Wood Type</vt:lpstr>
      <vt:lpstr>Main concepts Classification</vt:lpstr>
      <vt:lpstr>notation</vt:lpstr>
      <vt:lpstr>Error rate of Classification </vt:lpstr>
      <vt:lpstr>Test Error rate of Classification </vt:lpstr>
      <vt:lpstr>Probability setting - Bayes classifier</vt:lpstr>
      <vt:lpstr>Bayes classifier: continued</vt:lpstr>
      <vt:lpstr>Example</vt:lpstr>
      <vt:lpstr>Confusion Matrix for a binary classification </vt:lpstr>
      <vt:lpstr>Classification measures</vt:lpstr>
      <vt:lpstr>Precision vs Recall</vt:lpstr>
      <vt:lpstr>Classification measures</vt:lpstr>
      <vt:lpstr>Classification measures</vt:lpstr>
      <vt:lpstr>Confusion Matrix for a multiclass classification</vt:lpstr>
      <vt:lpstr>Baseline - Majority class classifier</vt:lpstr>
      <vt:lpstr>Baseline - Random guess</vt:lpstr>
      <vt:lpstr>Baseline - weighted Random guess</vt:lpstr>
      <vt:lpstr>ROC Curve</vt:lpstr>
      <vt:lpstr>ROC curve</vt:lpstr>
      <vt:lpstr>ROC Curve</vt:lpstr>
      <vt:lpstr>Area Under the curve – (AUC)</vt:lpstr>
      <vt:lpstr>Comparison of Classifiers</vt:lpstr>
      <vt:lpstr>Precision-Recall Curve</vt:lpstr>
      <vt:lpstr>Decision boundaries</vt:lpstr>
      <vt:lpstr>Decision boundaries</vt:lpstr>
      <vt:lpstr>Decision boundaries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concepts Classification</dc:title>
  <dc:creator>Arnak Poghosyan</dc:creator>
  <cp:lastModifiedBy>Arnak Poghosyan</cp:lastModifiedBy>
  <cp:revision>39</cp:revision>
  <dcterms:created xsi:type="dcterms:W3CDTF">2019-03-03T09:45:59Z</dcterms:created>
  <dcterms:modified xsi:type="dcterms:W3CDTF">2019-04-17T09:34:42Z</dcterms:modified>
</cp:coreProperties>
</file>