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3" r:id="rId6"/>
    <p:sldId id="285" r:id="rId7"/>
    <p:sldId id="286" r:id="rId8"/>
    <p:sldId id="287" r:id="rId9"/>
    <p:sldId id="288" r:id="rId10"/>
    <p:sldId id="289" r:id="rId11"/>
    <p:sldId id="290" r:id="rId12"/>
    <p:sldId id="269" r:id="rId13"/>
    <p:sldId id="295" r:id="rId14"/>
    <p:sldId id="296" r:id="rId15"/>
    <p:sldId id="348" r:id="rId16"/>
    <p:sldId id="297" r:id="rId17"/>
    <p:sldId id="299" r:id="rId18"/>
    <p:sldId id="270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6DC7-53F2-40FB-9B85-7C671E55C7A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5984-1EF1-425A-A995-0D1A495D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255A-D23B-46F3-A740-D771BD344812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17CE-D773-4DFE-B5DD-FB2AB9A23A1F}" type="datetime1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52CF-E2F2-40BD-88D6-4F5BE7FCDC94}" type="datetime1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F49-FBBD-4B7B-A331-169ABF23AD4E}" type="datetime1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B1C96E-439B-4F16-BB31-F78B074F1168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E34-3A9B-4284-BB42-2AC4843FA8AA}" type="datetime1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BDF7-F333-44DD-AE88-472971AED81A}" type="datetime1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F76EC-0EC2-4EDA-A703-78FDF31B9C31}" type="datetime1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46FD-2F43-434F-9757-0475F95B7917}" type="datetime1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F518-67E9-45E1-B7F3-98CE7F3086EF}" type="datetime1">
              <a:rPr lang="en-US" smtClean="0"/>
              <a:t>3/16/2019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A086-4B94-4FFE-A4F2-77A3EE09AA03}" type="datetime1">
              <a:rPr lang="en-US" smtClean="0"/>
              <a:t>3/16/2019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32984B-F7B1-4358-A96B-C81DBA86FCB8}" type="datetime1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0ED1-8199-43F7-8C26-AF47E632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k=100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4C52-16D2-4552-8DDE-DA5031A6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048583-B171-4195-89CB-8103153BB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</p:spTree>
    <p:extLst>
      <p:ext uri="{BB962C8B-B14F-4D97-AF65-F5344CB8AC3E}">
        <p14:creationId xmlns:p14="http://schemas.microsoft.com/office/powerpoint/2010/main" val="221863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BC2E-ABEF-47FA-9C81-45149D3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k=300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328D-5539-424A-9843-8E91F1BA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1FE728-FB79-40F6-A2D9-D76C1283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</p:spTree>
    <p:extLst>
      <p:ext uri="{BB962C8B-B14F-4D97-AF65-F5344CB8AC3E}">
        <p14:creationId xmlns:p14="http://schemas.microsoft.com/office/powerpoint/2010/main" val="20963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6BBA-D94F-482F-B4CC-EF5706DB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8697B-DEA8-4395-B5CE-54725DFCE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On the previous 4 slides, the same example of binary classification problem is shown. k-NN is applied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10, 100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The best choice of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 depends on data </a:t>
                </a:r>
              </a:p>
              <a:p>
                <a:pPr algn="just"/>
                <a:r>
                  <a:rPr lang="en-US" dirty="0"/>
                  <a:t>Larger values of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 reduce the effect of noise on the classification, but make boundaries between classes less distinct</a:t>
                </a:r>
              </a:p>
              <a:p>
                <a:pPr algn="just"/>
                <a:r>
                  <a:rPr lang="en-US" dirty="0"/>
                  <a:t>In binary classification problems, it is helpful to choose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 to be an odd number as this avoids tied votes</a:t>
                </a:r>
              </a:p>
              <a:p>
                <a:pPr algn="just"/>
                <a:r>
                  <a:rPr lang="en-US" dirty="0"/>
                  <a:t>The optimal value of parameter k can be determined via cross-validation </a:t>
                </a:r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8697B-DEA8-4395-B5CE-54725DFCE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6D91-7104-4039-BF71-9944924A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9DA-5AA7-42C7-9B65-78B9C2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K=5</a:t>
                </a:r>
              </a:p>
              <a:p>
                <a:r>
                  <a:rPr lang="en-US" dirty="0"/>
                  <a:t>Confusion matrix for a training 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 A is the positive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0.958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𝑆𝑝𝑒𝑐𝑖𝑓𝑖𝑐𝑖𝑡𝑦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0.96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6436-2213-4228-A577-86F4244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71A9F2-7215-4779-B1CE-DC5E7F1F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34607"/>
              </p:ext>
            </p:extLst>
          </p:nvPr>
        </p:nvGraphicFramePr>
        <p:xfrm>
          <a:off x="685800" y="2938206"/>
          <a:ext cx="77724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403036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9873291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584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Actual 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Actual 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9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9DA-5AA7-42C7-9B65-78B9C2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Confusion matrix for a test data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0.8−0.2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 A is the positive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𝑆𝑝𝑒𝑐𝑖𝑓𝑖𝑐𝑖𝑡𝑦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b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6436-2213-4228-A577-86F4244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71A9F2-7215-4779-B1CE-DC5E7F1F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84325"/>
              </p:ext>
            </p:extLst>
          </p:nvPr>
        </p:nvGraphicFramePr>
        <p:xfrm>
          <a:off x="685800" y="2952955"/>
          <a:ext cx="77724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403036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9873291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584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Actual 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Actual 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8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1FB-60A0-412C-A2F6-E7024E5B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on 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644F9-B888-429F-86B9-6C9441B1A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cross validation in a classification situation in a similar manner</a:t>
                </a:r>
              </a:p>
              <a:p>
                <a:r>
                  <a:rPr lang="en-US" dirty="0"/>
                  <a:t>For example, in case of LOOCV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𝐸𝑟𝑟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644F9-B888-429F-86B9-6C9441B1A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F0D7-F8C1-49E2-BDF7-62B908FC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0D9D-F033-4F25-9E3C-C57B6D3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K by cross-validation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2A9DA8-1595-49AB-A6F9-9941CA91D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851F-FB7D-4696-9EDD-E012269D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9DA-5AA7-42C7-9B65-78B9C2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Confusion matrix for a test data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0.8−0.2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 A is the positive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𝑆𝑝𝑒𝑐𝑖𝑓𝑖𝑐𝑖𝑡𝑦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0.98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FD601-8B4B-44FF-9D4D-FF11B86EB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2256" b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6436-2213-4228-A577-86F4244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71A9F2-7215-4779-B1CE-DC5E7F1F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07434"/>
              </p:ext>
            </p:extLst>
          </p:nvPr>
        </p:nvGraphicFramePr>
        <p:xfrm>
          <a:off x="685800" y="2952955"/>
          <a:ext cx="77724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403036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9873291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584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Model Predicts</a:t>
                      </a:r>
                    </a:p>
                    <a:p>
                      <a:r>
                        <a:rPr lang="en-US" b="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1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Actual 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Actual 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3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F12C-3CFC-45D4-BC6C-316F485A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Algorithm for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B71B-25E3-47A7-86DA-A67DB74D1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k-NN algorithm can be used both for classification and regression </a:t>
                </a:r>
              </a:p>
              <a:p>
                <a:pPr algn="just"/>
                <a:r>
                  <a:rPr lang="en-US" dirty="0"/>
                  <a:t>In both cases, the input consists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closest training examples in the feature space </a:t>
                </a:r>
              </a:p>
              <a:p>
                <a:pPr algn="just"/>
                <a:r>
                  <a:rPr lang="en-US" dirty="0"/>
                  <a:t>In k-NN regression, the output is the average of the values of its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BB71B-25E3-47A7-86DA-A67DB74D1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B5E8-7FB7-435B-BBA6-F38E3073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and data driven</a:t>
            </a:r>
          </a:p>
          <a:p>
            <a:r>
              <a:rPr lang="en-US" dirty="0"/>
              <a:t>It has power of both linear and non-linear approaches</a:t>
            </a:r>
          </a:p>
          <a:p>
            <a:r>
              <a:rPr lang="en-US" dirty="0"/>
              <a:t>Can be applied for both classification and regression</a:t>
            </a:r>
          </a:p>
          <a:p>
            <a:r>
              <a:rPr lang="en-US" dirty="0"/>
              <a:t>KNN is a completely non-parametric approach: no assumptions are made about the shape of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Supervised learning problem</a:t>
                </a:r>
              </a:p>
              <a:p>
                <a:r>
                  <a:rPr lang="en-US" dirty="0"/>
                  <a:t>Output can be either qualitative or quantitative: k-NN can be applied both for data classification and regression </a:t>
                </a:r>
              </a:p>
              <a:p>
                <a:r>
                  <a:rPr lang="en-US" dirty="0"/>
                  <a:t>Shortly saying: </a:t>
                </a:r>
              </a:p>
              <a:p>
                <a:pPr lvl="1"/>
                <a:r>
                  <a:rPr lang="en-US" sz="2000" dirty="0"/>
                  <a:t>while classifying or predicting a new input, we look into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nearest neighbors of that input and mimic their behavior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DE07-F595-46D6-AADB-030F26F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2785-43E1-4D9C-B73A-570ADD7B0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significantly increases as the number of variables increase. Large numbers of data sets can take a long to find the record you a near</a:t>
                </a:r>
              </a:p>
              <a:p>
                <a:pPr algn="just"/>
                <a:r>
                  <a:rPr lang="en-US" dirty="0"/>
                  <a:t>It is sensitive to the local structure of the data</a:t>
                </a:r>
              </a:p>
              <a:p>
                <a:pPr algn="just"/>
                <a:r>
                  <a:rPr lang="en-US" dirty="0"/>
                  <a:t>Difficult to find the reasonable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KNN does not tell us which predictors </a:t>
                </a:r>
                <a:r>
                  <a:rPr lang="en-US"/>
                  <a:t>are important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2785-43E1-4D9C-B73A-570ADD7B0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2B6E-00DF-4528-BCE1-FF42947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D402-4235-41E1-961C-BAF4633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AC60-A096-4140-B9AB-D1FCF5430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:r>
                  <a:rPr lang="en-US" dirty="0"/>
                  <a:t>Parametric approach</a:t>
                </a:r>
              </a:p>
              <a:p>
                <a:pPr lvl="1"/>
                <a:r>
                  <a:rPr lang="en-US" dirty="0"/>
                  <a:t>Less flexible than k-NN</a:t>
                </a:r>
              </a:p>
              <a:p>
                <a:pPr lvl="1"/>
                <a:r>
                  <a:rPr lang="en-US" dirty="0"/>
                  <a:t>Has big bias and small variance</a:t>
                </a:r>
              </a:p>
              <a:p>
                <a:r>
                  <a:rPr lang="en-US" dirty="0"/>
                  <a:t>K-NN</a:t>
                </a:r>
              </a:p>
              <a:p>
                <a:pPr lvl="1"/>
                <a:r>
                  <a:rPr lang="en-US" dirty="0"/>
                  <a:t>Non-parametric approach</a:t>
                </a:r>
              </a:p>
              <a:p>
                <a:pPr lvl="1"/>
                <a:r>
                  <a:rPr lang="en-US" dirty="0"/>
                  <a:t>More flexible than linear regression 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0AC60-A096-4140-B9AB-D1FCF5430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4F5B-BC50-42B7-94FE-4FCBDBD8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9EA-ED37-45D5-85C3-34EA196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C8D1-E03C-46E2-B012-961BDA2F4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theory we would always like to predict qualitative responses using the Bayes classifier </a:t>
                </a:r>
              </a:p>
              <a:p>
                <a:r>
                  <a:rPr lang="en-US" dirty="0"/>
                  <a:t>However, we do not know the conditional distribution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for real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Many approaches attempt to estimate the conditional distribution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and then classify a given observation to the class with the largest probability</a:t>
                </a:r>
              </a:p>
              <a:p>
                <a:r>
                  <a:rPr lang="en-US" dirty="0"/>
                  <a:t>One such method is the k-NN classifier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C8D1-E03C-46E2-B012-961BDA2F4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C2F1-D22C-436F-A33B-FA62C41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EBDB-0D83-419B-A9F4-F8252FC0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AB8A0-3421-4596-9105-EE88201F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parameter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Select a distance measure for defining the vicinity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Identify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neighbors in the data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Estimate the conditional probability for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the fraction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whose response values equal </a:t>
                </a:r>
                <a:r>
                  <a:rPr lang="en-US" i="1" dirty="0"/>
                  <a:t>j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Classify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the class with the largest conditional probability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AB8A0-3421-4596-9105-EE88201F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94707-BBF5-453E-8BCA-DAF55057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FB07-EF3E-4F51-904D-C0FB3CDC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AFA1E-7BD7-46C9-A154-4E08418F8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many applications, a commonly used distance metric for continuous variables is Euclidian distance</a:t>
                </a:r>
              </a:p>
              <a:p>
                <a:pPr algn="just"/>
                <a:r>
                  <a:rPr lang="en-US" dirty="0"/>
                  <a:t>In some cases it could be useful to assign weights to the neighbors, so that the nearer neighbors contribute more to the average than the more distant ones</a:t>
                </a:r>
              </a:p>
              <a:p>
                <a:pPr algn="just"/>
                <a:r>
                  <a:rPr lang="en-US" dirty="0"/>
                  <a:t>A common weighting scheme will be giving each neighbor a weight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where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 is the distance to the neighbor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AFA1E-7BD7-46C9-A154-4E08418F8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983" r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7BEC6-9337-42E3-A68E-E0E22B97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88C-20B4-4AAD-88B9-4E80F51A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C4D67-E6B9-4A11-8FA0-05AE99384E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test sample (green circle) should be classified either to the first class of blue squares or to the second class of red triangles. </a:t>
            </a:r>
          </a:p>
          <a:p>
            <a:r>
              <a:rPr lang="en-US" dirty="0"/>
              <a:t>If </a:t>
            </a:r>
            <a:r>
              <a:rPr lang="en-US" i="1" dirty="0"/>
              <a:t>k = 3</a:t>
            </a:r>
            <a:r>
              <a:rPr lang="en-US" dirty="0"/>
              <a:t> (solid line circle) it is assigned to the second class because there are 2 triangles and only 1 square inside the inner circle. </a:t>
            </a:r>
          </a:p>
          <a:p>
            <a:r>
              <a:rPr lang="en-US" dirty="0"/>
              <a:t>If </a:t>
            </a:r>
            <a:r>
              <a:rPr lang="en-US" i="1" dirty="0"/>
              <a:t>k = 5</a:t>
            </a:r>
            <a:r>
              <a:rPr lang="en-US" dirty="0"/>
              <a:t> (dashed line circle) it is assigned to the first class (3 squares vs. 2 triangles inside the outer circle).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A335-398F-4220-9FC2-45D6B842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680EBAA0-216D-47FC-AB2F-1C6BC38248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29" y="2894874"/>
            <a:ext cx="2822441" cy="25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CA4C-417C-41D5-8105-050D331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3361-12D8-4214-8052-35B949BF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81389B-E3A8-4DEA-B22D-BA2B9952A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</p:spTree>
    <p:extLst>
      <p:ext uri="{BB962C8B-B14F-4D97-AF65-F5344CB8AC3E}">
        <p14:creationId xmlns:p14="http://schemas.microsoft.com/office/powerpoint/2010/main" val="32181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04FF-D830-40CE-8AB4-B1CA1CEC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7B75-073B-4478-B0FB-47533FA7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7322B0-EE6E-47C9-9E11-0B72A1FF9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</p:spTree>
    <p:extLst>
      <p:ext uri="{BB962C8B-B14F-4D97-AF65-F5344CB8AC3E}">
        <p14:creationId xmlns:p14="http://schemas.microsoft.com/office/powerpoint/2010/main" val="21201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862B-AE1A-4F78-B695-E902C378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k=10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4ECD-0F85-4E09-9DD4-2B8F95C7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9ABBB8-E607-4DC2-A537-7519A9BB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32" y="2120900"/>
            <a:ext cx="5548936" cy="4051300"/>
          </a:xfrm>
        </p:spPr>
      </p:pic>
    </p:spTree>
    <p:extLst>
      <p:ext uri="{BB962C8B-B14F-4D97-AF65-F5344CB8AC3E}">
        <p14:creationId xmlns:p14="http://schemas.microsoft.com/office/powerpoint/2010/main" val="412168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1898</TotalTime>
  <Words>721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Wingdings</vt:lpstr>
      <vt:lpstr>Wood Type</vt:lpstr>
      <vt:lpstr>K-Nearest Neighbors</vt:lpstr>
      <vt:lpstr>Introduction</vt:lpstr>
      <vt:lpstr>k-NN for Classification</vt:lpstr>
      <vt:lpstr>k-NN Classifier</vt:lpstr>
      <vt:lpstr>k-NN Classifier</vt:lpstr>
      <vt:lpstr>illustration</vt:lpstr>
      <vt:lpstr>Classification Example</vt:lpstr>
      <vt:lpstr>Example: K=1</vt:lpstr>
      <vt:lpstr>Example: k=10</vt:lpstr>
      <vt:lpstr>Example: k=100</vt:lpstr>
      <vt:lpstr>Example: k=300</vt:lpstr>
      <vt:lpstr>Example: Explanation</vt:lpstr>
      <vt:lpstr>Classification measures</vt:lpstr>
      <vt:lpstr>Classification measures</vt:lpstr>
      <vt:lpstr>CV on Classification Problems</vt:lpstr>
      <vt:lpstr>Optimal K by cross-validation</vt:lpstr>
      <vt:lpstr>Optimal k</vt:lpstr>
      <vt:lpstr>k-NN Algorithm for Regression</vt:lpstr>
      <vt:lpstr>Advantages</vt:lpstr>
      <vt:lpstr>Disadvantages</vt:lpstr>
      <vt:lpstr>Comparison with  Linear Regression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Arnak Poghosyan</dc:creator>
  <cp:lastModifiedBy>Arnak Poghosyan</cp:lastModifiedBy>
  <cp:revision>132</cp:revision>
  <dcterms:created xsi:type="dcterms:W3CDTF">2016-08-27T10:26:09Z</dcterms:created>
  <dcterms:modified xsi:type="dcterms:W3CDTF">2019-03-16T11:29:34Z</dcterms:modified>
</cp:coreProperties>
</file>