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7"/>
  </p:notesMasterIdLst>
  <p:sldIdLst>
    <p:sldId id="276" r:id="rId2"/>
    <p:sldId id="359" r:id="rId3"/>
    <p:sldId id="256" r:id="rId4"/>
    <p:sldId id="353" r:id="rId5"/>
    <p:sldId id="279" r:id="rId6"/>
    <p:sldId id="274" r:id="rId7"/>
    <p:sldId id="273" r:id="rId8"/>
    <p:sldId id="354" r:id="rId9"/>
    <p:sldId id="275" r:id="rId10"/>
    <p:sldId id="355" r:id="rId11"/>
    <p:sldId id="259" r:id="rId12"/>
    <p:sldId id="280" r:id="rId13"/>
    <p:sldId id="356" r:id="rId14"/>
    <p:sldId id="281" r:id="rId15"/>
    <p:sldId id="277" r:id="rId16"/>
    <p:sldId id="258" r:id="rId17"/>
    <p:sldId id="278" r:id="rId18"/>
    <p:sldId id="357" r:id="rId19"/>
    <p:sldId id="283" r:id="rId20"/>
    <p:sldId id="284" r:id="rId21"/>
    <p:sldId id="349" r:id="rId22"/>
    <p:sldId id="350" r:id="rId23"/>
    <p:sldId id="351" r:id="rId24"/>
    <p:sldId id="352" r:id="rId25"/>
    <p:sldId id="358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150" y="2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176DC7-53F2-40FB-9B85-7C671E55C7A7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B75984-1EF1-425A-A995-0D1A495DF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989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8572D-C391-4425-BE21-8B40CD20AF1A}" type="datetime1">
              <a:rPr lang="en-US" smtClean="0"/>
              <a:t>3/27/2019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AUA: Machine Learning: Classification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9E0DC491-7369-4724-9994-17373BD42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986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0D9B1-6FCF-4249-81B0-5DB3854D202B}" type="datetime1">
              <a:rPr lang="en-US" smtClean="0"/>
              <a:t>3/27/2019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AUA: Machine Learning: Classification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DC491-7369-4724-9994-17373BD42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34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B757D-EC42-449B-8262-86EFB4E1C3D9}" type="datetime1">
              <a:rPr lang="en-US" smtClean="0"/>
              <a:t>3/27/2019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AUA: Machine Learning: Classification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DC491-7369-4724-9994-17373BD42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499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E643A-9C47-4918-94B5-3DC5CB0D6158}" type="datetime1">
              <a:rPr lang="en-US" smtClean="0"/>
              <a:t>3/27/2019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AUA: Machine Learning: Classification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DC491-7369-4724-9994-17373BD42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675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665300F2-2F32-43E7-986E-F277A6F1ED6A}" type="datetime1">
              <a:rPr lang="en-US" smtClean="0"/>
              <a:t>3/27/2019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r>
              <a:rPr lang="en-US"/>
              <a:t>AUA: Machine Learning: Classification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9E0DC491-7369-4724-9994-17373BD42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625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BC5A4-EF0D-426B-A49A-FA8710562839}" type="datetime1">
              <a:rPr lang="en-US" smtClean="0"/>
              <a:t>3/27/2019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AUA: Machine Learning: Classification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DC491-7369-4724-9994-17373BD42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450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61687-9C00-4B9E-9268-AA66DB6066EC}" type="datetime1">
              <a:rPr lang="en-US" smtClean="0"/>
              <a:t>3/27/2019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AUA: Machine Learning: Classification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DC491-7369-4724-9994-17373BD42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721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DA2CD-E475-451E-95DC-AE1532A4B178}" type="datetime1">
              <a:rPr lang="en-US" smtClean="0"/>
              <a:t>3/27/2019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AUA: Machine Learning: Classification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DC491-7369-4724-9994-17373BD42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404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0C6A2-CB8E-48A6-A028-F659AF6944EA}" type="datetime1">
              <a:rPr lang="en-US" smtClean="0"/>
              <a:t>3/27/2019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AUA: Machine Learning: Classification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DC491-7369-4724-9994-17373BD42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123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AA05F-AB6A-4885-B92F-92846C475DA7}" type="datetime1">
              <a:rPr lang="en-US" smtClean="0"/>
              <a:t>3/27/2019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AUA: Machine Learning: Classification</a:t>
            </a:r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DC491-7369-4724-9994-17373BD42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087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38EB6-E9F8-46A9-B196-E407A31FFD84}" type="datetime1">
              <a:rPr lang="en-US" smtClean="0"/>
              <a:t>3/27/2019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DC491-7369-4724-9994-17373BD42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405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BE06C0F5-AD98-4EA1-8B04-BBCF225AFB0A}" type="datetime1">
              <a:rPr lang="en-US" smtClean="0"/>
              <a:t>3/27/2019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r>
              <a:rPr lang="en-US"/>
              <a:t>AUA: Machine Learning: Classification</a:t>
            </a:r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9E0DC491-7369-4724-9994-17373BD42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533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0091803-F3AF-4CB3-BB9F-EDC141E6098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0693" y="3267915"/>
            <a:ext cx="3950614" cy="279506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69F330E-E4E6-4D11-AB29-7887072022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48469" y="1505134"/>
            <a:ext cx="8214852" cy="1604733"/>
          </a:xfrm>
        </p:spPr>
        <p:txBody>
          <a:bodyPr anchor="b">
            <a:normAutofit fontScale="90000"/>
          </a:bodyPr>
          <a:lstStyle/>
          <a:p>
            <a:pPr algn="ctr"/>
            <a:r>
              <a:rPr lang="en-US" dirty="0"/>
              <a:t>Logistic regression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FF9E6B-1035-45E8-BB8D-271B5A1AB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DC491-7369-4724-9994-17373BD42B8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63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73D89-309A-47DA-8F10-66655A7CF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Parameter estimation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FB7BA6-970B-4735-A7CA-C2E40F9E9A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algn="just"/>
                <a:r>
                  <a:rPr lang="en-US" dirty="0"/>
                  <a:t>Parameters can be find by a method called </a:t>
                </a:r>
                <a:r>
                  <a:rPr lang="en-US" i="1" dirty="0"/>
                  <a:t>maximum likelihood</a:t>
                </a:r>
              </a:p>
              <a:p>
                <a:pPr algn="just"/>
                <a:r>
                  <a:rPr lang="en-US" i="1" dirty="0"/>
                  <a:t>Likelihood function</a:t>
                </a:r>
                <a:endParaRPr lang="en-US" dirty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: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nary>
                        <m:naryPr>
                          <m:chr m:val="∏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: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algn="just"/>
                <a:r>
                  <a:rPr lang="en-US" dirty="0"/>
                  <a:t>Parameters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 algn="just">
                  <a:buNone/>
                </a:pPr>
                <a:r>
                  <a:rPr lang="en-US" dirty="0"/>
                  <a:t>are chosen to </a:t>
                </a:r>
                <a:r>
                  <a:rPr lang="en-US" i="1" dirty="0"/>
                  <a:t>maximize </a:t>
                </a:r>
                <a:r>
                  <a:rPr lang="en-US" dirty="0"/>
                  <a:t>this likelihood function</a:t>
                </a:r>
              </a:p>
              <a:p>
                <a:pPr algn="just"/>
                <a:r>
                  <a:rPr lang="en-US" dirty="0"/>
                  <a:t>Maximum likelihood is a very general approach that is used to fit many of the non-linear models in machine learning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FB7BA6-970B-4735-A7CA-C2E40F9E9A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1504" r="-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DAE888-1E35-402E-B9F4-39D21E7C1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DC491-7369-4724-9994-17373BD42B8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6269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4C06A-6212-4F50-B63F-5947B9E30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6" name="Content Placeholder 5" descr="A close up of a map&#10;&#10;Description generated with high confidence">
            <a:extLst>
              <a:ext uri="{FF2B5EF4-FFF2-40B4-BE49-F238E27FC236}">
                <a16:creationId xmlns:a16="http://schemas.microsoft.com/office/drawing/2014/main" id="{E69E68AD-D2C5-4D1F-BF6F-35215B41B1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157" y="2093976"/>
            <a:ext cx="5721099" cy="310816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DB0FAB-2526-4BE0-9398-92970DF04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DE87A2-471D-4BC3-846A-82EEBC4A8392}"/>
              </a:ext>
            </a:extLst>
          </p:cNvPr>
          <p:cNvSpPr txBox="1"/>
          <p:nvPr/>
        </p:nvSpPr>
        <p:spPr>
          <a:xfrm>
            <a:off x="7092616" y="2511622"/>
            <a:ext cx="42726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dirty="0"/>
              <a:t>Binary classification problem </a:t>
            </a:r>
          </a:p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dirty="0"/>
              <a:t>Observations have 2 predictors</a:t>
            </a:r>
          </a:p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dirty="0"/>
              <a:t>Classes are linearly separable</a:t>
            </a:r>
          </a:p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dirty="0"/>
              <a:t>Only 2 misclassified points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6210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A4C52-FF04-439F-8DC7-68E575E4F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Default Data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5A89CC-B396-4A4B-B81F-CAC11C42D03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algn="just"/>
                <a:r>
                  <a:rPr lang="en-US" dirty="0"/>
                  <a:t>For the Default data, logistic regression models the probability of default </a:t>
                </a:r>
              </a:p>
              <a:p>
                <a:pPr algn="just"/>
                <a:r>
                  <a:rPr lang="en-US" dirty="0"/>
                  <a:t>For example, the probability of default given balance can be written as</a:t>
                </a:r>
              </a:p>
              <a:p>
                <a:pPr marL="0" indent="0" algn="just">
                  <a:buNone/>
                </a:pPr>
                <a:endParaRPr lang="en-US" dirty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dirty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𝑑𝑒𝑓𝑎𝑢𝑙𝑡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 dirty="0" err="1">
                                  <a:latin typeface="Cambria Math" panose="02040503050406030204" pitchFamily="18" charset="0"/>
                                </a:rPr>
                                <m:t>𝑌𝑒𝑠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 dirty="0" err="1">
                                  <a:latin typeface="Cambria Math" panose="02040503050406030204" pitchFamily="18" charset="0"/>
                                </a:rPr>
                                <m:t>𝑏𝑎𝑙𝑎𝑛𝑐𝑒</m:t>
                              </m:r>
                            </m:e>
                          </m:d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𝑏𝑎𝑙𝑎𝑛𝑐𝑒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  <a:p>
                <a:pPr algn="just"/>
                <a:r>
                  <a:rPr lang="en-US" dirty="0"/>
                  <a:t>The values of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𝑏𝑎𝑙𝑎𝑛𝑐𝑒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will range between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and 1 </a:t>
                </a:r>
              </a:p>
              <a:p>
                <a:pPr algn="just"/>
                <a:r>
                  <a:rPr lang="en-US" dirty="0"/>
                  <a:t>Then for any given value of balance, a prediction can be made for default 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5A89CC-B396-4A4B-B81F-CAC11C42D0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03" t="-15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F92A4F-8DDB-4A33-867A-CDA691645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DC491-7369-4724-9994-17373BD42B8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8865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A4C52-FF04-439F-8DC7-68E575E4F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Default Data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5A89CC-B396-4A4B-B81F-CAC11C42D03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algn="just"/>
                <a:r>
                  <a:rPr lang="en-US" dirty="0"/>
                  <a:t>For example, one might predict 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𝑑𝑒𝑓𝑎𝑢𝑙𝑡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𝑌𝑒𝑠</m:t>
                      </m:r>
                    </m:oMath>
                  </m:oMathPara>
                </a14:m>
                <a:endParaRPr lang="en-US" dirty="0"/>
              </a:p>
              <a:p>
                <a:pPr marL="0" indent="0" algn="just">
                  <a:buNone/>
                </a:pPr>
                <a:r>
                  <a:rPr lang="en-US" dirty="0"/>
                  <a:t>for any individual for whom 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𝑏𝑎𝑙𝑎𝑛𝑐𝑒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) &gt; 0.5</m:t>
                      </m:r>
                    </m:oMath>
                  </m:oMathPara>
                </a14:m>
                <a:endParaRPr lang="en-US" dirty="0"/>
              </a:p>
              <a:p>
                <a:pPr algn="just"/>
                <a:r>
                  <a:rPr lang="en-US" dirty="0"/>
                  <a:t>Alternatively, if a company wishes to be conservative in predicting  individuals who are at risk for default, they may choose a lower threshold </a:t>
                </a:r>
              </a:p>
              <a:p>
                <a:pPr marL="0" indent="0" algn="just">
                  <a:buNone/>
                </a:pPr>
                <a:endParaRPr lang="en-US" dirty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𝑏𝑎𝑙𝑎𝑛𝑐𝑒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) &gt; 0.1</m:t>
                      </m:r>
                    </m:oMath>
                  </m:oMathPara>
                </a14:m>
                <a:endParaRPr lang="en-US" dirty="0"/>
              </a:p>
              <a:p>
                <a:pPr algn="just"/>
                <a:r>
                  <a:rPr lang="en-US" dirty="0"/>
                  <a:t>In general, we can use different thresholds for predicting the default</a:t>
                </a:r>
              </a:p>
              <a:p>
                <a:pPr algn="just"/>
                <a:endParaRPr lang="en-US" dirty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𝑏𝑎𝑙𝑎𝑛𝑐𝑒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) &gt;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5A89CC-B396-4A4B-B81F-CAC11C42D0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1504" r="-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F92A4F-8DDB-4A33-867A-CDA691645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DC491-7369-4724-9994-17373BD42B8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3641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E0309-82CF-4DDB-99A2-D5E3E4281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Logistic regression for default</a:t>
            </a:r>
            <a:endParaRPr lang="en-US" dirty="0"/>
          </a:p>
        </p:txBody>
      </p:sp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3D52018F-6C9F-4498-AB2B-ECD33DA3EB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4680" y="2327110"/>
            <a:ext cx="6382641" cy="1028844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9655E3-ECC7-47D2-93E1-9726C1641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DC491-7369-4724-9994-17373BD42B87}" type="slidenum">
              <a:rPr lang="en-US" smtClean="0"/>
              <a:t>14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9D27472-E264-42F2-A80F-F817DFA32978}"/>
                  </a:ext>
                </a:extLst>
              </p:cNvPr>
              <p:cNvSpPr txBox="1"/>
              <p:nvPr/>
            </p:nvSpPr>
            <p:spPr>
              <a:xfrm>
                <a:off x="3560665" y="4483557"/>
                <a:ext cx="487384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𝐵𝑎𝑙𝑎𝑛𝑐𝑒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= $1000, 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) = 0.00576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𝐵𝑎𝑙𝑎𝑛𝑐𝑒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= $2000, 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) = 0.586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9D27472-E264-42F2-A80F-F817DFA329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0665" y="4483557"/>
                <a:ext cx="4873841" cy="646331"/>
              </a:xfrm>
              <a:prstGeom prst="rect">
                <a:avLst/>
              </a:prstGeom>
              <a:blipFill>
                <a:blip r:embed="rId3"/>
                <a:stretch>
                  <a:fillRect b="-74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1CF7E1F-35FA-4B99-9AED-FD7C60F29AC7}"/>
                  </a:ext>
                </a:extLst>
              </p:cNvPr>
              <p:cNvSpPr txBox="1"/>
              <p:nvPr/>
            </p:nvSpPr>
            <p:spPr>
              <a:xfrm>
                <a:off x="2385104" y="3589088"/>
                <a:ext cx="8343900" cy="6613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We see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=0.0055</m:t>
                    </m:r>
                  </m:oMath>
                </a14:m>
                <a:r>
                  <a:rPr lang="en-US" dirty="0"/>
                  <a:t> which indicates that an increase in balance is associated with an increase in the probability of default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1CF7E1F-35FA-4B99-9AED-FD7C60F29A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5104" y="3589088"/>
                <a:ext cx="8343900" cy="661335"/>
              </a:xfrm>
              <a:prstGeom prst="rect">
                <a:avLst/>
              </a:prstGeom>
              <a:blipFill>
                <a:blip r:embed="rId4"/>
                <a:stretch>
                  <a:fillRect l="-584" t="-3704" b="-1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66971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A054D-7FF8-4F29-B217-AEB2B60D0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0257" y="484632"/>
            <a:ext cx="10551695" cy="1609344"/>
          </a:xfrm>
        </p:spPr>
        <p:txBody>
          <a:bodyPr/>
          <a:lstStyle/>
          <a:p>
            <a:r>
              <a:rPr lang="en-US" sz="4400" dirty="0"/>
              <a:t>Logistic regression with qualitative predictors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B9C98D-E439-4707-84F4-AA8259282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DC491-7369-4724-9994-17373BD42B87}" type="slidenum">
              <a:rPr lang="en-US" smtClean="0"/>
              <a:t>15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28185D-AB3C-47DE-B4AA-625BD6D4CF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6074" y="2129652"/>
            <a:ext cx="6639852" cy="99073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714161F-003B-45F9-9469-443580A0FA77}"/>
                  </a:ext>
                </a:extLst>
              </p:cNvPr>
              <p:cNvSpPr txBox="1"/>
              <p:nvPr/>
            </p:nvSpPr>
            <p:spPr>
              <a:xfrm>
                <a:off x="3311041" y="3491083"/>
                <a:ext cx="5379867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𝑑𝑒𝑓𝑎𝑢𝑙𝑡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𝑦𝑒𝑠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𝑠𝑡𝑢𝑑𝑒𝑛𝑡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𝑦𝑒𝑠</m:t>
                          </m:r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smtClean="0"/>
                        <m:t>0</m:t>
                      </m:r>
                      <m:r>
                        <m:rPr>
                          <m:nor/>
                        </m:rPr>
                        <a:rPr lang="en-US" i="1" smtClean="0"/>
                        <m:t>.</m:t>
                      </m:r>
                      <m:r>
                        <m:rPr>
                          <m:nor/>
                        </m:rPr>
                        <a:rPr lang="en-US" smtClean="0"/>
                        <m:t>0431</m:t>
                      </m:r>
                    </m:oMath>
                  </m:oMathPara>
                </a14:m>
                <a:endParaRPr lang="en-US" dirty="0"/>
              </a:p>
              <a:p>
                <a:pPr algn="just"/>
                <a:endParaRPr lang="en-US" dirty="0"/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𝑑𝑒𝑓𝑎𝑢𝑙𝑡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𝑦𝑒𝑠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𝑠𝑡𝑢𝑑𝑒𝑛𝑡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𝑛𝑜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/>
                        <m:t>0</m:t>
                      </m:r>
                      <m:r>
                        <m:rPr>
                          <m:nor/>
                        </m:rPr>
                        <a:rPr lang="en-US" i="1"/>
                        <m:t>.</m:t>
                      </m:r>
                      <m:r>
                        <m:rPr>
                          <m:nor/>
                        </m:rPr>
                        <a:rPr lang="en-US"/>
                        <m:t>0292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714161F-003B-45F9-9469-443580A0FA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1041" y="3491083"/>
                <a:ext cx="5379867" cy="923330"/>
              </a:xfrm>
              <a:prstGeom prst="rect">
                <a:avLst/>
              </a:prstGeom>
              <a:blipFill>
                <a:blip r:embed="rId3"/>
                <a:stretch>
                  <a:fillRect b="-52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87388666-9E17-4C20-AE3B-CF73503BE30B}"/>
              </a:ext>
            </a:extLst>
          </p:cNvPr>
          <p:cNvSpPr txBox="1"/>
          <p:nvPr/>
        </p:nvSpPr>
        <p:spPr>
          <a:xfrm>
            <a:off x="1470859" y="5035216"/>
            <a:ext cx="9330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indicates that students tend to have higher default probabilities than non-students</a:t>
            </a:r>
          </a:p>
        </p:txBody>
      </p:sp>
    </p:spTree>
    <p:extLst>
      <p:ext uri="{BB962C8B-B14F-4D97-AF65-F5344CB8AC3E}">
        <p14:creationId xmlns:p14="http://schemas.microsoft.com/office/powerpoint/2010/main" val="34224623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6FA2F-EEAF-4365-9A8A-AE9F09B26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Logistic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37FF784-FE66-45F6-B618-6C507E7D275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just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+…+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+…+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den>
                          </m:f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37FF784-FE66-45F6-B618-6C507E7D27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9D89A8-CD79-49BF-BEF1-E7C764258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7521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3CC3970-DB1B-4BD4-A275-56312521DD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0319" y="2217517"/>
            <a:ext cx="6567483" cy="15105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2B43A99-A6E0-4995-B966-F2EAD024B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logistic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134DA95-0DC6-41C6-AE38-C317D5226FE3}"/>
                  </a:ext>
                </a:extLst>
              </p:cNvPr>
              <p:cNvSpPr txBox="1"/>
              <p:nvPr/>
            </p:nvSpPr>
            <p:spPr>
              <a:xfrm>
                <a:off x="1742854" y="4296793"/>
                <a:ext cx="808694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dirty="0"/>
                  <a:t>A student with a credit card balance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$1,500</m:t>
                    </m:r>
                  </m:oMath>
                </a14:m>
                <a:r>
                  <a:rPr lang="en-US" dirty="0"/>
                  <a:t> and an income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$40, 000 </m:t>
                    </m:r>
                  </m:oMath>
                </a14:m>
                <a:r>
                  <a:rPr lang="en-US" dirty="0"/>
                  <a:t>has an estimated probability of default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0.058</m:t>
                    </m:r>
                  </m:oMath>
                </a14:m>
                <a:r>
                  <a:rPr lang="en-US" dirty="0"/>
                  <a:t>, while non-student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0.105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134DA95-0DC6-41C6-AE38-C317D5226F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2854" y="4296793"/>
                <a:ext cx="8086946" cy="1200329"/>
              </a:xfrm>
              <a:prstGeom prst="rect">
                <a:avLst/>
              </a:prstGeom>
              <a:blipFill>
                <a:blip r:embed="rId3"/>
                <a:stretch>
                  <a:fillRect l="-678" t="-3046" r="-5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095071-1806-44D8-BA37-44574FB7D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DC491-7369-4724-9994-17373BD42B8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5650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3CC3970-DB1B-4BD4-A275-56312521DD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6019" y="1976886"/>
            <a:ext cx="6567483" cy="15105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2B43A99-A6E0-4995-B966-F2EAD024B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logistic regression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34DA95-0DC6-41C6-AE38-C317D5226FE3}"/>
              </a:ext>
            </a:extLst>
          </p:cNvPr>
          <p:cNvSpPr txBox="1"/>
          <p:nvPr/>
        </p:nvSpPr>
        <p:spPr>
          <a:xfrm>
            <a:off x="1846287" y="3748362"/>
            <a:ext cx="808694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Surprising result!</a:t>
            </a:r>
          </a:p>
          <a:p>
            <a:pPr algn="ctr"/>
            <a:endParaRPr lang="en-US" dirty="0"/>
          </a:p>
          <a:p>
            <a:pPr marL="285750" indent="-285750" algn="just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dirty="0"/>
              <a:t>The coefficient for the student[Yes] is negative, indicating that students are less likely to default than non-students </a:t>
            </a:r>
          </a:p>
          <a:p>
            <a:pPr algn="just">
              <a:buClr>
                <a:schemeClr val="accent2">
                  <a:lumMod val="75000"/>
                </a:schemeClr>
              </a:buClr>
            </a:pPr>
            <a:endParaRPr lang="en-US" dirty="0"/>
          </a:p>
          <a:p>
            <a:pPr marL="285750" indent="-285750" algn="just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dirty="0"/>
              <a:t>How it is possible that in one table, the student status is associated with an increase in probability of default, and in the other table with a decrease in probability of default?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095071-1806-44D8-BA37-44574FB7D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DC491-7369-4724-9994-17373BD42B8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716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00FB9-E809-4AEE-8DDB-202E06FF1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109552"/>
          </a:xfrm>
        </p:spPr>
        <p:txBody>
          <a:bodyPr/>
          <a:lstStyle/>
          <a:p>
            <a:r>
              <a:rPr lang="en-US" sz="4000" dirty="0">
                <a:solidFill>
                  <a:schemeClr val="tx1"/>
                </a:solidFill>
              </a:rPr>
              <a:t>Confounding in the Default data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B995CC8-08D0-48E7-AEFA-F16607E909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0537" y="3560786"/>
            <a:ext cx="7422064" cy="293268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A9EF3D-4CFF-4C43-9815-48DFCA09F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DC491-7369-4724-9994-17373BD42B87}" type="slidenum">
              <a:rPr lang="en-US" smtClean="0"/>
              <a:t>19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602951-9EED-458E-B25F-48FDA285E7B2}"/>
              </a:ext>
            </a:extLst>
          </p:cNvPr>
          <p:cNvSpPr/>
          <p:nvPr/>
        </p:nvSpPr>
        <p:spPr>
          <a:xfrm>
            <a:off x="992604" y="1491916"/>
            <a:ext cx="10318523" cy="193708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tx1"/>
                </a:solidFill>
              </a:rPr>
              <a:t>The orange and blue solid lines show the average default rates for students and non-students, respectively, as a function of credit card balance</a:t>
            </a:r>
          </a:p>
          <a:p>
            <a:pPr marL="171450" indent="-171450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tx1"/>
                </a:solidFill>
              </a:rPr>
              <a:t>The negative coefficient indicates that for a fixed value of balance and income, a student is less likely to default than a non-student  </a:t>
            </a:r>
          </a:p>
          <a:p>
            <a:pPr marL="171450" indent="-171450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tx1"/>
                </a:solidFill>
              </a:rPr>
              <a:t>Horizontal broken lines display the overall default rates for students and non-students averaged  over all values of balance and income</a:t>
            </a:r>
          </a:p>
          <a:p>
            <a:pPr marL="171450" indent="-171450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tx1"/>
                </a:solidFill>
              </a:rPr>
              <a:t>It suggests the opposite effect: the overall student default rate is higher than the non-student default rate</a:t>
            </a:r>
          </a:p>
          <a:p>
            <a:pPr marL="171450" indent="-171450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tx1"/>
                </a:solidFill>
              </a:rPr>
              <a:t>Consequently, there is a positive coefficient for student in the single variable output </a:t>
            </a:r>
          </a:p>
        </p:txBody>
      </p:sp>
    </p:spTree>
    <p:extLst>
      <p:ext uri="{BB962C8B-B14F-4D97-AF65-F5344CB8AC3E}">
        <p14:creationId xmlns:p14="http://schemas.microsoft.com/office/powerpoint/2010/main" val="4064086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B20CC-1FE3-4318-A7A2-172F5389E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103536"/>
          </a:xfrm>
        </p:spPr>
        <p:txBody>
          <a:bodyPr/>
          <a:lstStyle/>
          <a:p>
            <a:r>
              <a:rPr lang="en-US" dirty="0"/>
              <a:t>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EBF5E7-2B5C-474A-BC29-11928E07E4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Logistic regression solves supervised learning problem for qualitative (categorical) output</a:t>
            </a:r>
          </a:p>
          <a:p>
            <a:r>
              <a:rPr lang="en-US" dirty="0"/>
              <a:t>Logistic regression solves classification problem</a:t>
            </a:r>
          </a:p>
          <a:p>
            <a:r>
              <a:rPr lang="en-US" dirty="0"/>
              <a:t>Logistic regression is a parametric approach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5BCAFB-4832-42CD-859B-19B6BCEA3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DC491-7369-4724-9994-17373BD42B8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2433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A2639-7E4C-4E8A-B051-BCD21C0BC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chemeClr val="tx1"/>
                </a:solidFill>
              </a:rPr>
              <a:t>Confounding in the Default data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4E8BCA-F354-467F-BA67-DC72C25C2B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student is riskier than a non-student if no information about the student’s credit card balance is available </a:t>
            </a:r>
          </a:p>
          <a:p>
            <a:r>
              <a:rPr lang="en-US" dirty="0"/>
              <a:t>However, student is less risky than a non-student </a:t>
            </a:r>
            <a:r>
              <a:rPr lang="en-US" i="1" dirty="0"/>
              <a:t>with the same credit card balance</a:t>
            </a:r>
            <a:r>
              <a:rPr lang="en-US" dirty="0"/>
              <a:t>!</a:t>
            </a:r>
          </a:p>
          <a:p>
            <a:r>
              <a:rPr lang="en-US" dirty="0"/>
              <a:t>This phenomenon is known as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confounding</a:t>
            </a:r>
            <a:r>
              <a:rPr lang="en-US" dirty="0"/>
              <a:t> which is the result of correlations between different predictors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681AFE-CF7D-4F74-9FFD-DD1AE1DF8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DC491-7369-4724-9994-17373BD42B8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5887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3B4DD-56CD-480E-9ABD-192126BBF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277994"/>
          </a:xfrm>
        </p:spPr>
        <p:txBody>
          <a:bodyPr/>
          <a:lstStyle/>
          <a:p>
            <a:r>
              <a:rPr lang="en-US" dirty="0"/>
              <a:t>CV to Choose the Order of </a:t>
            </a:r>
            <a:r>
              <a:rPr lang="en-US" dirty="0" err="1"/>
              <a:t>lr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83423C-AE68-448B-9786-E5FFE0D7D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21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EF1AA08-B1E7-4444-AA7A-936395FBA8C3}"/>
              </a:ext>
            </a:extLst>
          </p:cNvPr>
          <p:cNvGrpSpPr/>
          <p:nvPr/>
        </p:nvGrpSpPr>
        <p:grpSpPr>
          <a:xfrm>
            <a:off x="4061928" y="1858879"/>
            <a:ext cx="3834881" cy="4057310"/>
            <a:chOff x="1698171" y="1284732"/>
            <a:chExt cx="4674637" cy="4756438"/>
          </a:xfrm>
        </p:grpSpPr>
        <p:pic>
          <p:nvPicPr>
            <p:cNvPr id="6" name="Picture 5" descr="2.13.pdf">
              <a:extLst>
                <a:ext uri="{FF2B5EF4-FFF2-40B4-BE49-F238E27FC236}">
                  <a16:creationId xmlns:a16="http://schemas.microsoft.com/office/drawing/2014/main" id="{9F55596B-4644-4296-8252-37D3F31A2D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98171" y="1284732"/>
              <a:ext cx="4674637" cy="4253596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A89D0BC-E246-4427-AE97-F1E70D900E82}"/>
                </a:ext>
              </a:extLst>
            </p:cNvPr>
            <p:cNvSpPr txBox="1"/>
            <p:nvPr/>
          </p:nvSpPr>
          <p:spPr>
            <a:xfrm>
              <a:off x="2485887" y="5608197"/>
              <a:ext cx="3236884" cy="4329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Bayes’ Error Rate: 0.133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51961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81BC0-53E1-4981-AD5F-C6585B8B8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1442" y="484632"/>
            <a:ext cx="8806052" cy="1091505"/>
          </a:xfrm>
        </p:spPr>
        <p:txBody>
          <a:bodyPr/>
          <a:lstStyle/>
          <a:p>
            <a:r>
              <a:rPr lang="en-US" dirty="0"/>
              <a:t>LR for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AC4D59-6380-46B5-8B25-8C9E049FCF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45810" y="5369732"/>
            <a:ext cx="6575258" cy="457200"/>
          </a:xfrm>
        </p:spPr>
        <p:txBody>
          <a:bodyPr/>
          <a:lstStyle/>
          <a:p>
            <a:r>
              <a:rPr lang="en-US" dirty="0"/>
              <a:t>Quadratic Logistic regression does better than linear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99BDE3-AA90-4C99-AB50-0156873E2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22</a:t>
            </a:fld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CDC83C6-72F7-4EE2-AA0A-A54582E96D0D}"/>
              </a:ext>
            </a:extLst>
          </p:cNvPr>
          <p:cNvGrpSpPr/>
          <p:nvPr/>
        </p:nvGrpSpPr>
        <p:grpSpPr>
          <a:xfrm>
            <a:off x="3245810" y="1576137"/>
            <a:ext cx="5700380" cy="3505520"/>
            <a:chOff x="3245810" y="1576137"/>
            <a:chExt cx="5700380" cy="350552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0882C81-31E6-4C33-8DFD-779885F0261A}"/>
                </a:ext>
              </a:extLst>
            </p:cNvPr>
            <p:cNvGrpSpPr/>
            <p:nvPr/>
          </p:nvGrpSpPr>
          <p:grpSpPr>
            <a:xfrm>
              <a:off x="3245810" y="1576137"/>
              <a:ext cx="5700380" cy="3165195"/>
              <a:chOff x="1304424" y="2134740"/>
              <a:chExt cx="6231600" cy="3960607"/>
            </a:xfrm>
          </p:grpSpPr>
          <p:pic>
            <p:nvPicPr>
              <p:cNvPr id="6" name="Picture 5" descr="5.7.pdf">
                <a:extLst>
                  <a:ext uri="{FF2B5EF4-FFF2-40B4-BE49-F238E27FC236}">
                    <a16:creationId xmlns:a16="http://schemas.microsoft.com/office/drawing/2014/main" id="{08613AB0-AE2A-468B-9597-F75D53C8E0F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49037"/>
              <a:stretch/>
            </p:blipFill>
            <p:spPr>
              <a:xfrm>
                <a:off x="1304424" y="2134740"/>
                <a:ext cx="6231600" cy="3495040"/>
              </a:xfrm>
              <a:prstGeom prst="rect">
                <a:avLst/>
              </a:prstGeom>
            </p:spPr>
          </p:pic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BD5DECC-C00D-45DE-8EB0-6A06685C8446}"/>
                  </a:ext>
                </a:extLst>
              </p:cNvPr>
              <p:cNvSpPr txBox="1"/>
              <p:nvPr/>
            </p:nvSpPr>
            <p:spPr>
              <a:xfrm>
                <a:off x="1959499" y="5619939"/>
                <a:ext cx="2120529" cy="4621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Error Rate: 0.201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7D5EBEF-FE7A-4A8E-8D7C-212570E6CEF0}"/>
                  </a:ext>
                </a:extLst>
              </p:cNvPr>
              <p:cNvSpPr txBox="1"/>
              <p:nvPr/>
            </p:nvSpPr>
            <p:spPr>
              <a:xfrm>
                <a:off x="4896620" y="5633202"/>
                <a:ext cx="2120529" cy="4621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Error Rate: 0.197</a:t>
                </a:r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9D9D402-E119-4088-9B82-668AC7D24A2D}"/>
                </a:ext>
              </a:extLst>
            </p:cNvPr>
            <p:cNvSpPr txBox="1"/>
            <p:nvPr/>
          </p:nvSpPr>
          <p:spPr>
            <a:xfrm>
              <a:off x="4922613" y="4712325"/>
              <a:ext cx="26554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Bayes’ Error Rate: 0.133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063253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17EF7-8C43-4E67-9147-79439541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484632"/>
            <a:ext cx="8775032" cy="1134550"/>
          </a:xfrm>
        </p:spPr>
        <p:txBody>
          <a:bodyPr/>
          <a:lstStyle/>
          <a:p>
            <a:r>
              <a:rPr lang="en-US" dirty="0"/>
              <a:t>LR for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D31BAB-291D-435C-9206-DE0D5D9AB1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21020" y="5616414"/>
            <a:ext cx="5788646" cy="561802"/>
          </a:xfrm>
        </p:spPr>
        <p:txBody>
          <a:bodyPr>
            <a:normAutofit/>
          </a:bodyPr>
          <a:lstStyle/>
          <a:p>
            <a:r>
              <a:rPr lang="en-US" dirty="0"/>
              <a:t>Quartic regression is worse than the cubic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13AF5B-A491-4FC8-98DE-EA7A7C755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23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2AC7343-29AE-44B8-8529-994F13D93535}"/>
              </a:ext>
            </a:extLst>
          </p:cNvPr>
          <p:cNvGrpSpPr/>
          <p:nvPr/>
        </p:nvGrpSpPr>
        <p:grpSpPr>
          <a:xfrm>
            <a:off x="3561867" y="1703663"/>
            <a:ext cx="5609688" cy="3724020"/>
            <a:chOff x="3561867" y="1703663"/>
            <a:chExt cx="5609688" cy="372402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0A5A349C-0FC5-43A0-A369-92718BDF4663}"/>
                </a:ext>
              </a:extLst>
            </p:cNvPr>
            <p:cNvGrpSpPr/>
            <p:nvPr/>
          </p:nvGrpSpPr>
          <p:grpSpPr>
            <a:xfrm>
              <a:off x="3561867" y="1703663"/>
              <a:ext cx="5609688" cy="3353022"/>
              <a:chOff x="887856" y="1385907"/>
              <a:chExt cx="7315742" cy="4625721"/>
            </a:xfrm>
          </p:grpSpPr>
          <p:pic>
            <p:nvPicPr>
              <p:cNvPr id="6" name="Picture 5" descr="5.7.pdf">
                <a:extLst>
                  <a:ext uri="{FF2B5EF4-FFF2-40B4-BE49-F238E27FC236}">
                    <a16:creationId xmlns:a16="http://schemas.microsoft.com/office/drawing/2014/main" id="{F9418336-7E3E-44C1-B21E-2C33EC082F3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49185"/>
              <a:stretch/>
            </p:blipFill>
            <p:spPr>
              <a:xfrm>
                <a:off x="887856" y="1385907"/>
                <a:ext cx="7315742" cy="4091162"/>
              </a:xfrm>
              <a:prstGeom prst="rect">
                <a:avLst/>
              </a:prstGeom>
            </p:spPr>
          </p:pic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116A695-37C9-458F-A377-DA244D6992C6}"/>
                  </a:ext>
                </a:extLst>
              </p:cNvPr>
              <p:cNvSpPr txBox="1"/>
              <p:nvPr/>
            </p:nvSpPr>
            <p:spPr>
              <a:xfrm>
                <a:off x="1810761" y="5498688"/>
                <a:ext cx="2529695" cy="5095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Error Rate: 0.160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E713BCC-81F1-43A3-98F4-E44129FA6FFC}"/>
                  </a:ext>
                </a:extLst>
              </p:cNvPr>
              <p:cNvSpPr txBox="1"/>
              <p:nvPr/>
            </p:nvSpPr>
            <p:spPr>
              <a:xfrm>
                <a:off x="5130800" y="5502110"/>
                <a:ext cx="2529695" cy="5095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Error Rate: 0.162</a:t>
                </a:r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7E1EB2A-C526-4D0F-8740-E7847BDDBBDE}"/>
                </a:ext>
              </a:extLst>
            </p:cNvPr>
            <p:cNvSpPr txBox="1"/>
            <p:nvPr/>
          </p:nvSpPr>
          <p:spPr>
            <a:xfrm>
              <a:off x="5184623" y="5058351"/>
              <a:ext cx="26554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Bayes’ Error Rate: 0.133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651022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B53B4-9EC5-4D16-B82B-4F57806D2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CV to Choose the Order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233B5E-9BC0-427B-B402-DB00574D5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24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38FE7C7-7BAD-45DB-944D-2036CFF97628}"/>
              </a:ext>
            </a:extLst>
          </p:cNvPr>
          <p:cNvSpPr/>
          <p:nvPr/>
        </p:nvSpPr>
        <p:spPr>
          <a:xfrm>
            <a:off x="4409573" y="5594888"/>
            <a:ext cx="370966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Brown:  Test Error </a:t>
            </a:r>
          </a:p>
          <a:p>
            <a:pPr algn="ctr"/>
            <a:r>
              <a:rPr lang="en-US" dirty="0"/>
              <a:t>Blue:  Training Error  </a:t>
            </a:r>
          </a:p>
          <a:p>
            <a:pPr algn="ctr"/>
            <a:r>
              <a:rPr lang="en-US" dirty="0"/>
              <a:t>Black:  10-fold CV Error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FD514A9-669C-41B7-B847-E940F712EA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2741" y="2021304"/>
            <a:ext cx="4322401" cy="3397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0941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94D33-076A-4572-A667-6D3E4A418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169710"/>
          </a:xfrm>
        </p:spPr>
        <p:txBody>
          <a:bodyPr/>
          <a:lstStyle/>
          <a:p>
            <a:r>
              <a:rPr lang="en-US" dirty="0"/>
              <a:t>Multi-class classification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6874E-1077-4CF2-8685-0732A165D9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two-class logistic regression models have multiple-class extensions, but in practice they tend not to be used all that often</a:t>
            </a:r>
          </a:p>
          <a:p>
            <a:r>
              <a:rPr lang="en-US" dirty="0"/>
              <a:t>One of the reasons is that the method known as </a:t>
            </a:r>
            <a:r>
              <a:rPr lang="en-US" i="1" dirty="0"/>
              <a:t>discriminant analysis</a:t>
            </a:r>
            <a:r>
              <a:rPr lang="en-US" dirty="0"/>
              <a:t>, is popular for multiple-class classification </a:t>
            </a:r>
          </a:p>
          <a:p>
            <a:r>
              <a:rPr lang="en-US" dirty="0"/>
              <a:t>So we do not go into the details of multiple-class logistic regression</a:t>
            </a:r>
          </a:p>
          <a:p>
            <a:r>
              <a:rPr lang="en-US" dirty="0"/>
              <a:t>Simply note that such an approach is possible, and that software for it </a:t>
            </a:r>
            <a:r>
              <a:rPr lang="en-US"/>
              <a:t>is available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A43E43-F7D1-4622-A6BA-B0B3A721A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DC491-7369-4724-9994-17373BD42B8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271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5D27E-4AF0-40FA-B576-E322A4FB5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993846"/>
          </a:xfrm>
        </p:spPr>
        <p:txBody>
          <a:bodyPr/>
          <a:lstStyle/>
          <a:p>
            <a:r>
              <a:rPr lang="en-US" dirty="0"/>
              <a:t>Logistic Regression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3DEBC5E-812B-40E8-8616-EDA39905506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69848" y="1793174"/>
                <a:ext cx="10058400" cy="4379026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Logistic regression models the </a:t>
                </a:r>
                <a:r>
                  <a:rPr lang="en-US" i="1" dirty="0"/>
                  <a:t>probability </a:t>
                </a:r>
              </a:p>
              <a:p>
                <a:pPr marL="0" indent="0">
                  <a:buNone/>
                </a:pPr>
                <a:endParaRPr lang="en-US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=1,2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and it is appropriate in case of two classes </a:t>
                </a:r>
              </a:p>
              <a:p>
                <a:r>
                  <a:rPr lang="en-US" dirty="0"/>
                  <a:t>If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&gt;0.5,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belongs to class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If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0.5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belongs to the next class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3DEBC5E-812B-40E8-8616-EDA3990550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9848" y="1793174"/>
                <a:ext cx="10058400" cy="4379026"/>
              </a:xfrm>
              <a:blipFill>
                <a:blip r:embed="rId2"/>
                <a:stretch>
                  <a:fillRect l="-667" t="-1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58C981-E44E-449A-988E-8B91E5669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423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C20B3-6DAD-4593-864D-14A6C734B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112599"/>
          </a:xfrm>
        </p:spPr>
        <p:txBody>
          <a:bodyPr/>
          <a:lstStyle/>
          <a:p>
            <a:r>
              <a:rPr lang="en-US" dirty="0"/>
              <a:t>Default Data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7D3B164-1246-40B7-A775-F0FFD6DB31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403" y="2339439"/>
            <a:ext cx="8485097" cy="2314117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BE7DF2-4F97-46F7-A756-06D6D3631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DC491-7369-4724-9994-17373BD42B8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617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FBDAE-A47F-4F2A-A3A4-3339D2906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Default Data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9FD24E4-C46B-4683-9B70-B90977FD59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505" y="2093976"/>
            <a:ext cx="4204179" cy="40513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84D7F1-9343-4285-A4C5-85416FDDE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DC491-7369-4724-9994-17373BD42B87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2D6D1F4-CB48-4B22-B553-5C3838B7A9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3610" y="2383630"/>
            <a:ext cx="3877006" cy="418457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B371B2F-D4A9-45CF-9046-F1A7E6813264}"/>
              </a:ext>
            </a:extLst>
          </p:cNvPr>
          <p:cNvSpPr/>
          <p:nvPr/>
        </p:nvSpPr>
        <p:spPr>
          <a:xfrm>
            <a:off x="6192544" y="1575096"/>
            <a:ext cx="40393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200" dirty="0"/>
              <a:t>We want to predict whether an individual will default on a card payment, on the basis of annual income and monthly credit card balance.</a:t>
            </a:r>
          </a:p>
        </p:txBody>
      </p:sp>
    </p:spTree>
    <p:extLst>
      <p:ext uri="{BB962C8B-B14F-4D97-AF65-F5344CB8AC3E}">
        <p14:creationId xmlns:p14="http://schemas.microsoft.com/office/powerpoint/2010/main" val="3474172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5BCB4-A7A2-4CFC-AFAF-568D0F709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Logistic Model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4AABF3-EE4C-4D99-AEE8-D82EF22144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just">
                  <a:lnSpc>
                    <a:spcPct val="150000"/>
                  </a:lnSpc>
                </a:pPr>
                <a:r>
                  <a:rPr lang="en-US" dirty="0"/>
                  <a:t>Model the relationship between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 algn="just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algn="just">
                  <a:lnSpc>
                    <a:spcPct val="150000"/>
                  </a:lnSpc>
                </a:pPr>
                <a:r>
                  <a:rPr lang="en-US" dirty="0"/>
                  <a:t>We can use linear regression model</a:t>
                </a:r>
              </a:p>
              <a:p>
                <a:pPr marL="0" indent="0" algn="just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/>
              </a:p>
              <a:p>
                <a:pPr algn="just">
                  <a:lnSpc>
                    <a:spcPct val="150000"/>
                  </a:lnSpc>
                </a:pPr>
                <a:r>
                  <a:rPr lang="en-US" dirty="0"/>
                  <a:t>We can use non-linear regression model</a:t>
                </a:r>
              </a:p>
              <a:p>
                <a:pPr marL="0" indent="0" algn="just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 algn="just">
                  <a:lnSpc>
                    <a:spcPct val="150000"/>
                  </a:lnSpc>
                  <a:buNone/>
                </a:pPr>
                <a:endParaRPr lang="en-US" dirty="0"/>
              </a:p>
              <a:p>
                <a:pPr algn="just">
                  <a:lnSpc>
                    <a:spcPct val="150000"/>
                  </a:lnSpc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4AABF3-EE4C-4D99-AEE8-D82EF22144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E088BF-495E-4747-9D2D-5EF167B39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DC491-7369-4724-9994-17373BD42B8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053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7179C-5010-41F1-AD26-6954E5E08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Logistic Model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F600F7-BE6A-474A-BD6A-275DE96AFFA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algn="just"/>
                <a:r>
                  <a:rPr lang="en-US" dirty="0"/>
                  <a:t>We use another model (the </a:t>
                </a:r>
                <a:r>
                  <a:rPr lang="en-US" i="1" dirty="0"/>
                  <a:t>logistic</a:t>
                </a:r>
                <a:r>
                  <a:rPr lang="en-US" dirty="0"/>
                  <a:t> function)</a:t>
                </a:r>
              </a:p>
              <a:p>
                <a:pPr algn="just"/>
                <a:endParaRPr lang="en-US" dirty="0"/>
              </a:p>
              <a:p>
                <a:pPr algn="just"/>
                <a:endParaRPr lang="en-US" dirty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m:rPr>
                                  <m:nor/>
                                </m:rPr>
                                <a:rPr lang="en-US" dirty="0"/>
                                <m:t> 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m:rPr>
                                  <m:nor/>
                                </m:rPr>
                                <a:rPr lang="en-US" dirty="0"/>
                                <m:t> 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0≤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≤1</m:t>
                      </m:r>
                    </m:oMath>
                  </m:oMathPara>
                </a14:m>
                <a:endParaRPr lang="en-US" dirty="0"/>
              </a:p>
              <a:p>
                <a:pPr marL="0" indent="0" algn="just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F600F7-BE6A-474A-BD6A-275DE96AFF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03" t="-15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27A93A-E626-43A4-A541-B0BBFCFBC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DC491-7369-4724-9994-17373BD42B8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2130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7179C-5010-41F1-AD26-6954E5E08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Logistic Model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F600F7-BE6A-474A-BD6A-275DE96AFFA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algn="just"/>
                <a:r>
                  <a:rPr lang="en-US" dirty="0"/>
                  <a:t>After some manipulations, we get</a:t>
                </a:r>
              </a:p>
              <a:p>
                <a:pPr algn="just"/>
                <a:endParaRPr lang="en-US" dirty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 algn="just">
                  <a:buNone/>
                </a:pPr>
                <a:r>
                  <a:rPr lang="en-US" dirty="0"/>
                  <a:t>which is known as </a:t>
                </a:r>
                <a:r>
                  <a:rPr lang="en-US" i="1" dirty="0"/>
                  <a:t>odds</a:t>
                </a:r>
              </a:p>
              <a:p>
                <a:pPr algn="just"/>
                <a:r>
                  <a:rPr lang="en-US" dirty="0"/>
                  <a:t>By taking logarithm of the odds</a:t>
                </a:r>
              </a:p>
              <a:p>
                <a:pPr algn="just"/>
                <a:endParaRPr lang="en-US" dirty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den>
                          </m:f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/>
              </a:p>
              <a:p>
                <a:pPr marL="0" indent="0" algn="just">
                  <a:buNone/>
                </a:pPr>
                <a:r>
                  <a:rPr lang="en-US" dirty="0"/>
                  <a:t>known as </a:t>
                </a:r>
                <a:r>
                  <a:rPr lang="en-US" i="1" dirty="0"/>
                  <a:t>logit</a:t>
                </a:r>
                <a:r>
                  <a:rPr lang="en-US" dirty="0"/>
                  <a:t> or </a:t>
                </a:r>
                <a:r>
                  <a:rPr lang="en-US" i="1" dirty="0"/>
                  <a:t>log-odds</a:t>
                </a:r>
                <a:endParaRPr lang="en-US" dirty="0"/>
              </a:p>
              <a:p>
                <a:pPr marL="0" indent="0" algn="just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F600F7-BE6A-474A-BD6A-275DE96AFF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15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27A93A-E626-43A4-A541-B0BBFCFBC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DC491-7369-4724-9994-17373BD42B8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2963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73D89-309A-47DA-8F10-66655A7CF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Parameter estimation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FB7BA6-970B-4735-A7CA-C2E40F9E9A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algn="just"/>
                <a:r>
                  <a:rPr lang="en-US" dirty="0"/>
                  <a:t>We seek estimates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such that the predicted probability</a:t>
                </a:r>
              </a:p>
              <a:p>
                <a:pPr marL="0" indent="0" algn="just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 algn="just">
                  <a:buNone/>
                </a:pPr>
                <a:r>
                  <a:rPr lang="en-US" dirty="0"/>
                  <a:t>of default for each individual, corresponds as closely as possible to the individual’s observed default status </a:t>
                </a:r>
              </a:p>
              <a:p>
                <a:pPr marL="0" indent="0" algn="just">
                  <a:buNone/>
                </a:pPr>
                <a:endParaRPr lang="en-US" dirty="0"/>
              </a:p>
              <a:p>
                <a:pPr algn="just"/>
                <a:r>
                  <a:rPr lang="en-US" dirty="0"/>
                  <a:t>Hence, by plugging the estimated parameters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into the model for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yields a number close to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for all individuals who defaulted, and a number close to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for all individuals who did not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FB7BA6-970B-4735-A7CA-C2E40F9E9A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1504" r="-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DAE888-1E35-402E-B9F4-39D21E7C1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DC491-7369-4724-9994-17373BD42B8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5835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1712</TotalTime>
  <Words>1004</Words>
  <Application>Microsoft Office PowerPoint</Application>
  <PresentationFormat>Widescreen</PresentationFormat>
  <Paragraphs>162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Calibri</vt:lpstr>
      <vt:lpstr>Cambria Math</vt:lpstr>
      <vt:lpstr>Rockwell</vt:lpstr>
      <vt:lpstr>Rockwell Condensed</vt:lpstr>
      <vt:lpstr>Wingdings</vt:lpstr>
      <vt:lpstr>Wood Type</vt:lpstr>
      <vt:lpstr>Logistic regression</vt:lpstr>
      <vt:lpstr>Logistic Regression</vt:lpstr>
      <vt:lpstr>Logistic Regression</vt:lpstr>
      <vt:lpstr>Default Data</vt:lpstr>
      <vt:lpstr>Default Data</vt:lpstr>
      <vt:lpstr>Logistic Model</vt:lpstr>
      <vt:lpstr>Logistic Model</vt:lpstr>
      <vt:lpstr>Logistic Model</vt:lpstr>
      <vt:lpstr>Parameter estimation</vt:lpstr>
      <vt:lpstr>Parameter estimation</vt:lpstr>
      <vt:lpstr>Example</vt:lpstr>
      <vt:lpstr>Default Data</vt:lpstr>
      <vt:lpstr>Default Data</vt:lpstr>
      <vt:lpstr>Logistic regression for default</vt:lpstr>
      <vt:lpstr>Logistic regression with qualitative predictors</vt:lpstr>
      <vt:lpstr>Multiple Logistic Regression</vt:lpstr>
      <vt:lpstr>Multiple logistic regression</vt:lpstr>
      <vt:lpstr>Multiple logistic regression</vt:lpstr>
      <vt:lpstr>Confounding in the Default data</vt:lpstr>
      <vt:lpstr>Confounding in the Default data</vt:lpstr>
      <vt:lpstr>CV to Choose the Order of lr</vt:lpstr>
      <vt:lpstr>LR for classification</vt:lpstr>
      <vt:lpstr>LR for classification</vt:lpstr>
      <vt:lpstr>CV to Choose the Order</vt:lpstr>
      <vt:lpstr>Multi-class classification problem</vt:lpstr>
    </vt:vector>
  </TitlesOfParts>
  <Company>VMware,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Arnak Poghosyan</dc:creator>
  <cp:lastModifiedBy>Arnak Poghosyan</cp:lastModifiedBy>
  <cp:revision>143</cp:revision>
  <dcterms:created xsi:type="dcterms:W3CDTF">2016-08-27T10:26:09Z</dcterms:created>
  <dcterms:modified xsi:type="dcterms:W3CDTF">2019-03-26T21:38:15Z</dcterms:modified>
</cp:coreProperties>
</file>