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311" r:id="rId2"/>
    <p:sldId id="289" r:id="rId3"/>
    <p:sldId id="259" r:id="rId4"/>
    <p:sldId id="295" r:id="rId5"/>
    <p:sldId id="290" r:id="rId6"/>
    <p:sldId id="261" r:id="rId7"/>
    <p:sldId id="262" r:id="rId8"/>
    <p:sldId id="263" r:id="rId9"/>
    <p:sldId id="264" r:id="rId10"/>
    <p:sldId id="296" r:id="rId11"/>
    <p:sldId id="297" r:id="rId12"/>
    <p:sldId id="267" r:id="rId13"/>
    <p:sldId id="268" r:id="rId14"/>
    <p:sldId id="269" r:id="rId15"/>
    <p:sldId id="291" r:id="rId16"/>
    <p:sldId id="272" r:id="rId17"/>
    <p:sldId id="292" r:id="rId18"/>
    <p:sldId id="298" r:id="rId19"/>
    <p:sldId id="300" r:id="rId20"/>
    <p:sldId id="303" r:id="rId21"/>
    <p:sldId id="304" r:id="rId22"/>
    <p:sldId id="309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76DC7-53F2-40FB-9B85-7C671E55C7A7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75984-1EF1-425A-A995-0D1A495DF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7C32-818C-4F45-AF60-5C1B749CAB1F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87CB-BE79-4487-91FC-DACA4D4BAA6F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A272-0F85-42C9-8B47-D291C267DCC3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0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07F3-949C-4034-843F-31CE97128306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96F533-D968-44F7-ACA1-873C57341C96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AUA: Machine Learning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FCA4-C15B-4D3B-B925-8EFF6A88B9CB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7039-B83F-4AF0-8F9E-F2508A44A020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C9AC-9122-4026-BC3E-F049459DE3D0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0354-EADB-42CC-85B4-9B8ED0233EA7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9ED0-3911-4832-AC4F-E14CC1A5688D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6FEA-44D8-429C-AFCE-4B371DD080F8}" type="datetime1">
              <a:rPr lang="en-US" smtClean="0"/>
              <a:pPr/>
              <a:t>4/8/2019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BDA7F1-4E65-491C-97A5-D01F6626C3AC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AUA: Machine Learning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0DC491-7369-4724-9994-17373BD42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3B6B-68CF-48AE-B97A-866459496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Discriminant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A739C-968D-4287-9BB5-333B7E96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65C6F-002B-41A3-9027-DBD28432A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52" y="4397385"/>
            <a:ext cx="3305295" cy="2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8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214C-A2D0-4129-A161-92CFA3B4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br>
              <a:rPr lang="en-US" dirty="0"/>
            </a:br>
            <a:r>
              <a:rPr lang="en-US" dirty="0"/>
              <a:t>Discriminant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B31C5-0FA1-4ED1-8497-B927249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057F-A122-4995-9D21-03C8F5CD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DAAC2-2319-4E26-B6C8-17D4A2508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LDA assumes that the normal distributions within all clusters have the same variances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case of one predictor,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case of many predictors,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09DAAC2-2319-4E26-B6C8-17D4A2508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4F0DC-CF3E-4AC3-8FDD-854462C2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Assumption that the class variances are equal leads to the classifier with </a:t>
            </a:r>
            <a:r>
              <a:rPr lang="en-US" b="1" dirty="0"/>
              <a:t>linear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with One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assign an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the class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largest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Taking the logarithm of both sides, we get the following linear objective function (discriminant) to maximize across classes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with More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Objective function (discriminant) to maximize is again linear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214C-A2D0-4129-A161-92CFA3B4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Discriminant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B31C5-0FA1-4ED1-8497-B927249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QDA assumes that each class has its own covariance matrix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case of one predictor)</a:t>
                </a:r>
              </a:p>
              <a:p>
                <a:r>
                  <a:rPr lang="en-US" dirty="0"/>
                  <a:t>In this case the quantity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appears as a quadratic function in the objective function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214C-A2D0-4129-A161-92CFA3B4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B31C5-0FA1-4ED1-8497-B927249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3" y="2073655"/>
            <a:ext cx="5228123" cy="34773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8F6A0D-00DD-48EC-84CB-F6F68FFFBA03}"/>
                  </a:ext>
                </a:extLst>
              </p:cNvPr>
              <p:cNvSpPr txBox="1"/>
              <p:nvPr/>
            </p:nvSpPr>
            <p:spPr>
              <a:xfrm>
                <a:off x="5871411" y="2346158"/>
                <a:ext cx="585336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3-class problem</a:t>
                </a:r>
              </a:p>
              <a:p>
                <a:pPr marL="285750" indent="-28575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Inputs have two predictors and observations are drawn from multivariate distributions with the same covariance matrices and with a class specific mean vector </a:t>
                </a:r>
              </a:p>
              <a:p>
                <a:pPr marL="285750" indent="-28575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Solid black lines show the LDA decision boundaries</a:t>
                </a:r>
              </a:p>
              <a:p>
                <a:pPr marL="285750" indent="-28575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Accuracy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98.5%</m:t>
                    </m:r>
                  </m:oMath>
                </a14:m>
                <a:r>
                  <a:rPr lang="en-US" dirty="0"/>
                  <a:t> on the training set </a:t>
                </a:r>
              </a:p>
              <a:p>
                <a:pPr marL="285750" indent="-28575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LDA performs well as observations are almost linearly separable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778F6A0D-00DD-48EC-84CB-F6F68FFFB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411" y="2346158"/>
                <a:ext cx="5853363" cy="2862322"/>
              </a:xfrm>
              <a:prstGeom prst="rect">
                <a:avLst/>
              </a:prstGeom>
              <a:blipFill>
                <a:blip r:embed="rId3"/>
                <a:stretch>
                  <a:fillRect l="-625" t="-1279" r="-72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8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8921"/>
          </a:xfrm>
        </p:spPr>
        <p:txBody>
          <a:bodyPr/>
          <a:lstStyle/>
          <a:p>
            <a:r>
              <a:rPr lang="en-US" dirty="0"/>
              <a:t>Example: QDA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2" y="1840830"/>
            <a:ext cx="5082874" cy="33506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D24587E-DA16-4D9F-AE7C-DEE211973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92" y="1863265"/>
            <a:ext cx="5082874" cy="3358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2E26C5-9A96-4CD9-8B18-4061362BAC81}"/>
                  </a:ext>
                </a:extLst>
              </p:cNvPr>
              <p:cNvSpPr txBox="1"/>
              <p:nvPr/>
            </p:nvSpPr>
            <p:spPr>
              <a:xfrm>
                <a:off x="2442411" y="5263815"/>
                <a:ext cx="81273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3-class problem</a:t>
                </a:r>
              </a:p>
              <a:p>
                <a:pPr marL="285750" indent="-28575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The classes are not linearly separable and QDA works well. Its accuracy on the training set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91.7%</m:t>
                    </m:r>
                  </m:oMath>
                </a14:m>
                <a:endParaRPr lang="en-US" dirty="0"/>
              </a:p>
              <a:p>
                <a:pPr marL="285750" indent="-285750">
                  <a:buClr>
                    <a:schemeClr val="accent2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LDA performs very bad. Its accuracy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70.1%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EA2E26C5-9A96-4CD9-8B18-4061362BA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411" y="5263815"/>
                <a:ext cx="8127331" cy="1477328"/>
              </a:xfrm>
              <a:prstGeom prst="rect">
                <a:avLst/>
              </a:prstGeom>
              <a:blipFill>
                <a:blip r:embed="rId4"/>
                <a:stretch>
                  <a:fillRect l="-525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2399-A0A1-42D2-9177-4327827A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EBBC-C3F5-47B4-BABC-5E8F5EA8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Discriminant Analysis</a:t>
            </a:r>
          </a:p>
          <a:p>
            <a:r>
              <a:rPr lang="en-US" sz="3200" dirty="0"/>
              <a:t>Linear Discriminant Analysis</a:t>
            </a:r>
          </a:p>
          <a:p>
            <a:r>
              <a:rPr lang="en-US" sz="3200" dirty="0"/>
              <a:t>Quadratic Discriminant Analysis</a:t>
            </a:r>
          </a:p>
          <a:p>
            <a:r>
              <a:rPr lang="en-US" sz="3200" dirty="0"/>
              <a:t>Examples and Comparisons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9CA04-B5A2-438D-8984-EEAEB7BE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vs QDA vs 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LR and LDA produce linear decision boundaries and often give similar results</a:t>
            </a:r>
          </a:p>
          <a:p>
            <a:r>
              <a:rPr lang="en-US" dirty="0"/>
              <a:t>LDA assumes that the observations are drawn from a normal distribution with a common covariance matrix in each class. It can outperform logistic regression when this assumption holds</a:t>
            </a:r>
          </a:p>
          <a:p>
            <a:r>
              <a:rPr lang="en-US" dirty="0"/>
              <a:t>Logistic regression can outperform LDA if those assumptions are not met   </a:t>
            </a:r>
          </a:p>
          <a:p>
            <a:r>
              <a:rPr lang="en-US" dirty="0"/>
              <a:t>Since QDA provides with non-linear decision boundary, it can model a wider range of problems than the linear methods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Analysis: </a:t>
            </a:r>
            <a:br>
              <a:rPr lang="en-US" dirty="0"/>
            </a:br>
            <a:r>
              <a:rPr lang="en-US" dirty="0"/>
              <a:t>Usage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90536"/>
            <a:ext cx="10058400" cy="3681663"/>
          </a:xfrm>
        </p:spPr>
        <p:txBody>
          <a:bodyPr>
            <a:normAutofit/>
          </a:bodyPr>
          <a:lstStyle/>
          <a:p>
            <a:r>
              <a:rPr lang="en-US" dirty="0"/>
              <a:t>LDA will perform better than QDA in case of small number of noisy observations as it has lower variance</a:t>
            </a:r>
          </a:p>
          <a:p>
            <a:r>
              <a:rPr lang="en-US" dirty="0"/>
              <a:t>However while applying the LDA the assumption of common covariance matrix must hold for better performance</a:t>
            </a:r>
          </a:p>
          <a:p>
            <a:r>
              <a:rPr lang="en-US" dirty="0"/>
              <a:t>QDA is recommended to apply if the input set is rather large and the observations are not linearly separable </a:t>
            </a:r>
          </a:p>
          <a:p>
            <a:r>
              <a:rPr lang="en-US" dirty="0"/>
              <a:t>QDA is recommended to apply if the assumption of common covariance matrix is not 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5866-CFCB-446A-AC28-4D0C2306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</a:t>
            </a:r>
            <a:r>
              <a:rPr lang="en-US" dirty="0"/>
              <a:t> - </a:t>
            </a:r>
            <a:r>
              <a:rPr lang="en-US" sz="4000" dirty="0"/>
              <a:t>Default Data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6D8156-2C41-40F0-A3D7-424051E07E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P – will default</a:t>
                </a:r>
              </a:p>
              <a:p>
                <a:r>
                  <a:rPr lang="en-US" sz="1800" dirty="0"/>
                  <a:t>N – will not</a:t>
                </a:r>
              </a:p>
              <a:p>
                <a:pPr algn="just"/>
                <a:r>
                  <a:rPr lang="en-US" sz="1800" dirty="0"/>
                  <a:t>minority class  =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3.33% </m:t>
                    </m:r>
                  </m:oMath>
                </a14:m>
                <a:endParaRPr lang="en-US" sz="18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=97.25%</m:t>
                    </m:r>
                  </m:oMath>
                </a14:m>
                <a:endParaRPr lang="en-US" sz="18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=0.24%</m:t>
                    </m:r>
                  </m:oMath>
                </a14:m>
                <a:endParaRPr lang="en-US" sz="18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=78%</m:t>
                    </m:r>
                  </m:oMath>
                </a14:m>
                <a:endParaRPr lang="en-US" sz="1800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TPR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=24.3%</m:t>
                    </m:r>
                  </m:oMath>
                </a14:m>
                <a:endParaRPr lang="en-US" sz="1800" dirty="0"/>
              </a:p>
              <a:p>
                <a:pPr algn="just"/>
                <a:r>
                  <a:rPr lang="en-US" sz="1800" dirty="0">
                    <a:solidFill>
                      <a:srgbClr val="FF0000"/>
                    </a:solidFill>
                  </a:rPr>
                  <a:t>missing a lot of default candidates! - 252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66D8156-2C41-40F0-A3D7-424051E07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500" t="-1378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965CC-E888-4C2D-8DE7-B787BDA4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3CF472-B5CF-4F12-ACFF-3D18DAC5A80D}"/>
              </a:ext>
            </a:extLst>
          </p:cNvPr>
          <p:cNvGrpSpPr/>
          <p:nvPr/>
        </p:nvGrpSpPr>
        <p:grpSpPr>
          <a:xfrm>
            <a:off x="6277071" y="1532160"/>
            <a:ext cx="3613065" cy="3267960"/>
            <a:chOff x="685800" y="2194560"/>
            <a:chExt cx="3613065" cy="32679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83DC09-F9E9-43C9-AE5D-69DDAFC613C6}"/>
                </a:ext>
              </a:extLst>
            </p:cNvPr>
            <p:cNvGrpSpPr/>
            <p:nvPr/>
          </p:nvGrpSpPr>
          <p:grpSpPr>
            <a:xfrm>
              <a:off x="685800" y="2194560"/>
              <a:ext cx="3613065" cy="3267960"/>
              <a:chOff x="-179478" y="360840"/>
              <a:chExt cx="3426678" cy="32679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27B79A7-2582-4CE6-BD0A-A3BCC687F11B}"/>
                      </a:ext>
                    </a:extLst>
                  </p:cNvPr>
                  <p:cNvSpPr/>
                  <p:nvPr/>
                </p:nvSpPr>
                <p:spPr>
                  <a:xfrm>
                    <a:off x="828000" y="1454400"/>
                    <a:ext cx="1209600" cy="108720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81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00" y="1454400"/>
                    <a:ext cx="1209600" cy="10872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5BB8AD9-C6B8-4E63-9385-3D1955D701DD}"/>
                      </a:ext>
                    </a:extLst>
                  </p:cNvPr>
                  <p:cNvSpPr/>
                  <p:nvPr/>
                </p:nvSpPr>
                <p:spPr>
                  <a:xfrm>
                    <a:off x="2037600" y="1454400"/>
                    <a:ext cx="1209600" cy="108720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B5BB8AD9-C6B8-4E63-9385-3D1955D70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600" y="1454400"/>
                    <a:ext cx="1209600" cy="10872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60B3E64-B25A-4D42-A7D8-5C3A1D93AF9C}"/>
                      </a:ext>
                    </a:extLst>
                  </p:cNvPr>
                  <p:cNvSpPr/>
                  <p:nvPr/>
                </p:nvSpPr>
                <p:spPr>
                  <a:xfrm>
                    <a:off x="828000" y="2532327"/>
                    <a:ext cx="1209600" cy="108720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252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E60B3E64-B25A-4D42-A7D8-5C3A1D93AF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00" y="2532327"/>
                    <a:ext cx="1209600" cy="10872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A3C05C3-53F8-4D5F-AEBC-8592A98335FC}"/>
                      </a:ext>
                    </a:extLst>
                  </p:cNvPr>
                  <p:cNvSpPr/>
                  <p:nvPr/>
                </p:nvSpPr>
                <p:spPr>
                  <a:xfrm>
                    <a:off x="2037600" y="2541600"/>
                    <a:ext cx="1209600" cy="108720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9644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600" y="2541600"/>
                    <a:ext cx="1209600" cy="10872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7EB3CF26-C8DD-4525-BD60-D085AEE31AFB}"/>
                  </a:ext>
                </a:extLst>
              </p:cNvPr>
              <p:cNvSpPr/>
              <p:nvPr/>
            </p:nvSpPr>
            <p:spPr>
              <a:xfrm rot="10800000">
                <a:off x="424800" y="1445126"/>
                <a:ext cx="340200" cy="21744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1C4FFA2F-4705-4AF9-A4D6-554D980EF914}"/>
                  </a:ext>
                </a:extLst>
              </p:cNvPr>
              <p:cNvSpPr/>
              <p:nvPr/>
            </p:nvSpPr>
            <p:spPr>
              <a:xfrm rot="16200000">
                <a:off x="1867500" y="-15985"/>
                <a:ext cx="340200" cy="24192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6C58EC-D43E-40C5-A820-E5969C7A1DC1}"/>
                  </a:ext>
                </a:extLst>
              </p:cNvPr>
              <p:cNvSpPr/>
              <p:nvPr/>
            </p:nvSpPr>
            <p:spPr>
              <a:xfrm>
                <a:off x="-19214" y="1169138"/>
                <a:ext cx="784214" cy="200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10000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B6CD0EC-E842-4AEF-A707-3C3AE06D665F}"/>
                  </a:ext>
                </a:extLst>
              </p:cNvPr>
              <p:cNvSpPr/>
              <p:nvPr/>
            </p:nvSpPr>
            <p:spPr>
              <a:xfrm>
                <a:off x="2511899" y="912398"/>
                <a:ext cx="261000" cy="2036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60DB25-3CFD-474D-86ED-C317EE515DF3}"/>
                  </a:ext>
                </a:extLst>
              </p:cNvPr>
              <p:cNvSpPr/>
              <p:nvPr/>
            </p:nvSpPr>
            <p:spPr>
              <a:xfrm>
                <a:off x="1302300" y="912399"/>
                <a:ext cx="261000" cy="2036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3162676-3B85-417F-BA73-0993E7D465BF}"/>
                  </a:ext>
                </a:extLst>
              </p:cNvPr>
              <p:cNvSpPr/>
              <p:nvPr/>
            </p:nvSpPr>
            <p:spPr>
              <a:xfrm rot="16200000">
                <a:off x="-798398" y="2414858"/>
                <a:ext cx="1472776" cy="2349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0E44D3-AC5D-46A9-82B5-AF657B092307}"/>
                  </a:ext>
                </a:extLst>
              </p:cNvPr>
              <p:cNvSpPr/>
              <p:nvPr/>
            </p:nvSpPr>
            <p:spPr>
              <a:xfrm>
                <a:off x="1359754" y="360840"/>
                <a:ext cx="1324743" cy="2611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8600D9-ED54-4EFD-8DDD-7D43E340409E}"/>
                </a:ext>
              </a:extLst>
            </p:cNvPr>
            <p:cNvSpPr/>
            <p:nvPr/>
          </p:nvSpPr>
          <p:spPr>
            <a:xfrm>
              <a:off x="1098113" y="3729877"/>
              <a:ext cx="275197" cy="203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AF7E0A-E406-405D-BE03-7EEB8A6D19E0}"/>
                </a:ext>
              </a:extLst>
            </p:cNvPr>
            <p:cNvSpPr/>
            <p:nvPr/>
          </p:nvSpPr>
          <p:spPr>
            <a:xfrm>
              <a:off x="1098113" y="4817077"/>
              <a:ext cx="275197" cy="203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06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19DF-D9AE-41FF-9E83-1AFA0B91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Discriminant threshold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902680-3757-4A80-BD5E-331B44B18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In the two class case when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we assign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the default class. </a:t>
                </a:r>
              </a:p>
              <a:p>
                <a:pPr algn="just">
                  <a:lnSpc>
                    <a:spcPct val="160000"/>
                  </a:lnSpc>
                </a:pPr>
                <a:r>
                  <a:rPr lang="en-US" dirty="0"/>
                  <a:t>We can change the classification threshold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and calculate the corresponding FPR and TPR for optimal classification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7902680-3757-4A80-BD5E-331B44B18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182E6-6094-4920-B67B-D0BAC25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CD6B-253F-48AD-A9BF-4B8EACCA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</a:t>
            </a:r>
            <a:r>
              <a:rPr lang="en-US" dirty="0"/>
              <a:t> – default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73DDC-DCC7-4D69-8E00-27B2D2ED8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5716" y="2186792"/>
                <a:ext cx="4512382" cy="56971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&gt;0.2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373DDC-DCC7-4D69-8E00-27B2D2ED8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716" y="2186792"/>
                <a:ext cx="4512382" cy="5697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65763-DEE3-447C-94D2-355C2BC3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91F9F3-E66B-4619-9BB5-1C3D2665D8CB}"/>
              </a:ext>
            </a:extLst>
          </p:cNvPr>
          <p:cNvGrpSpPr/>
          <p:nvPr/>
        </p:nvGrpSpPr>
        <p:grpSpPr>
          <a:xfrm>
            <a:off x="6320051" y="1722521"/>
            <a:ext cx="3998494" cy="3556668"/>
            <a:chOff x="685800" y="2194560"/>
            <a:chExt cx="3613065" cy="32679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84C8BF-45BD-465B-8CCA-1EF8EE2D69FD}"/>
                </a:ext>
              </a:extLst>
            </p:cNvPr>
            <p:cNvGrpSpPr/>
            <p:nvPr/>
          </p:nvGrpSpPr>
          <p:grpSpPr>
            <a:xfrm>
              <a:off x="685800" y="2194560"/>
              <a:ext cx="3613065" cy="3267960"/>
              <a:chOff x="-179478" y="360840"/>
              <a:chExt cx="3426678" cy="32679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02253FF-E29C-4BBA-BF44-632C87F25D4D}"/>
                      </a:ext>
                    </a:extLst>
                  </p:cNvPr>
                  <p:cNvSpPr/>
                  <p:nvPr/>
                </p:nvSpPr>
                <p:spPr>
                  <a:xfrm>
                    <a:off x="828000" y="1454400"/>
                    <a:ext cx="1209600" cy="108720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195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02253FF-E29C-4BBA-BF44-632C87F25D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00" y="1454400"/>
                    <a:ext cx="1209600" cy="10872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5793458-189C-43A5-9001-967F53ADAC83}"/>
                      </a:ext>
                    </a:extLst>
                  </p:cNvPr>
                  <p:cNvSpPr/>
                  <p:nvPr/>
                </p:nvSpPr>
                <p:spPr>
                  <a:xfrm>
                    <a:off x="2037600" y="1454400"/>
                    <a:ext cx="1209600" cy="108720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235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85793458-189C-43A5-9001-967F53ADAC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600" y="1454400"/>
                    <a:ext cx="1209600" cy="10872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62CCF1-0ED5-414C-BE0E-3DE996BE7FA3}"/>
                      </a:ext>
                    </a:extLst>
                  </p:cNvPr>
                  <p:cNvSpPr/>
                  <p:nvPr/>
                </p:nvSpPr>
                <p:spPr>
                  <a:xfrm>
                    <a:off x="828000" y="2532327"/>
                    <a:ext cx="1209600" cy="108720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138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4D62CCF1-0ED5-414C-BE0E-3DE996BE7F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00" y="2532327"/>
                    <a:ext cx="1209600" cy="10872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DF1F15D-6934-439E-B01A-755B7270425E}"/>
                      </a:ext>
                    </a:extLst>
                  </p:cNvPr>
                  <p:cNvSpPr/>
                  <p:nvPr/>
                </p:nvSpPr>
                <p:spPr>
                  <a:xfrm>
                    <a:off x="2037600" y="2541600"/>
                    <a:ext cx="1209600" cy="108720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9432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7DF1F15D-6934-439E-B01A-755B72704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600" y="2541600"/>
                    <a:ext cx="1209600" cy="10872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CFA9031E-62AC-46CA-B9E6-5D65F2BA8073}"/>
                  </a:ext>
                </a:extLst>
              </p:cNvPr>
              <p:cNvSpPr/>
              <p:nvPr/>
            </p:nvSpPr>
            <p:spPr>
              <a:xfrm rot="10800000">
                <a:off x="424800" y="1445126"/>
                <a:ext cx="340200" cy="21744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558BCF83-4F5B-446A-8649-C35C6135586B}"/>
                  </a:ext>
                </a:extLst>
              </p:cNvPr>
              <p:cNvSpPr/>
              <p:nvPr/>
            </p:nvSpPr>
            <p:spPr>
              <a:xfrm rot="16200000">
                <a:off x="1867500" y="-15985"/>
                <a:ext cx="340200" cy="24192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96859F-13BA-4A66-BD35-CE834B2F6C02}"/>
                  </a:ext>
                </a:extLst>
              </p:cNvPr>
              <p:cNvSpPr/>
              <p:nvPr/>
            </p:nvSpPr>
            <p:spPr>
              <a:xfrm>
                <a:off x="-19214" y="1169138"/>
                <a:ext cx="784214" cy="200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10000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216168-F9E5-4346-856C-A2B5FD9BC94B}"/>
                  </a:ext>
                </a:extLst>
              </p:cNvPr>
              <p:cNvSpPr/>
              <p:nvPr/>
            </p:nvSpPr>
            <p:spPr>
              <a:xfrm>
                <a:off x="2511899" y="912398"/>
                <a:ext cx="261000" cy="2036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6805C-51AB-4685-89B5-2D177C0937A7}"/>
                  </a:ext>
                </a:extLst>
              </p:cNvPr>
              <p:cNvSpPr/>
              <p:nvPr/>
            </p:nvSpPr>
            <p:spPr>
              <a:xfrm>
                <a:off x="1302300" y="912399"/>
                <a:ext cx="261000" cy="2036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509675C-93C8-41FB-83C3-8FAE2138D4F0}"/>
                  </a:ext>
                </a:extLst>
              </p:cNvPr>
              <p:cNvSpPr/>
              <p:nvPr/>
            </p:nvSpPr>
            <p:spPr>
              <a:xfrm rot="16200000">
                <a:off x="-798398" y="2414858"/>
                <a:ext cx="1472776" cy="2349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25A57B-3777-4D92-8C2C-2D0D8C1082F9}"/>
                  </a:ext>
                </a:extLst>
              </p:cNvPr>
              <p:cNvSpPr/>
              <p:nvPr/>
            </p:nvSpPr>
            <p:spPr>
              <a:xfrm>
                <a:off x="1359754" y="360840"/>
                <a:ext cx="1324743" cy="2611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456F98-30E3-44D8-99F6-A744488E1FBA}"/>
                </a:ext>
              </a:extLst>
            </p:cNvPr>
            <p:cNvSpPr/>
            <p:nvPr/>
          </p:nvSpPr>
          <p:spPr>
            <a:xfrm>
              <a:off x="1098113" y="3729877"/>
              <a:ext cx="275197" cy="203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BB17D8-8ED9-4421-B240-15FF2F34DD3E}"/>
                </a:ext>
              </a:extLst>
            </p:cNvPr>
            <p:cNvSpPr/>
            <p:nvPr/>
          </p:nvSpPr>
          <p:spPr>
            <a:xfrm>
              <a:off x="1098113" y="4817077"/>
              <a:ext cx="275197" cy="203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701FCA-DA81-4574-B427-5508A7A8DF7F}"/>
              </a:ext>
            </a:extLst>
          </p:cNvPr>
          <p:cNvSpPr txBox="1"/>
          <p:nvPr/>
        </p:nvSpPr>
        <p:spPr>
          <a:xfrm>
            <a:off x="673768" y="2849323"/>
            <a:ext cx="489938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Accuracy = 96.27%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Error rate = 3.73%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FPR = 2.43%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TPR = 58.5%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Precision = 45%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missing less default candidates! - 138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0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Natural approach for classification is to estimate the conditional probabilities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be assigned to the class with the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(Bayes classifier) </a:t>
                </a:r>
              </a:p>
              <a:p>
                <a:r>
                  <a:rPr lang="en-US" dirty="0"/>
                  <a:t>In reality, the conditional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are unknown </a:t>
                </a:r>
              </a:p>
              <a:p>
                <a:r>
                  <a:rPr lang="en-US" dirty="0"/>
                  <a:t>One of the approaches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led to the logistic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24C0-8AEF-4ABA-AD19-8849EEA3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810F-6EBE-4E26-AC24-DA46F6EC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logistic regression?</a:t>
            </a:r>
          </a:p>
          <a:p>
            <a:pPr marL="0" indent="0">
              <a:buNone/>
            </a:pPr>
            <a:endParaRPr lang="en-US" dirty="0"/>
          </a:p>
          <a:p>
            <a:pPr lvl="1" algn="just"/>
            <a:r>
              <a:rPr lang="en-US" sz="2000" dirty="0"/>
              <a:t>When the classes are well-separated, logistic regression model is  unstable. Linear discriminant analysis does not suffer from this problem.</a:t>
            </a:r>
          </a:p>
          <a:p>
            <a:pPr marL="274320" lvl="1" indent="0" algn="just">
              <a:buNone/>
            </a:pPr>
            <a:endParaRPr lang="en-US" sz="2000" dirty="0"/>
          </a:p>
          <a:p>
            <a:pPr lvl="1" algn="just"/>
            <a:r>
              <a:rPr lang="en-US" sz="2000" dirty="0"/>
              <a:t>If </a:t>
            </a:r>
            <a:r>
              <a:rPr lang="en-US" sz="2000" i="1" dirty="0"/>
              <a:t>n </a:t>
            </a:r>
            <a:r>
              <a:rPr lang="en-US" sz="2000" dirty="0"/>
              <a:t>is small and the distribution of the predictors </a:t>
            </a:r>
            <a:r>
              <a:rPr lang="en-US" sz="2000" i="1" dirty="0"/>
              <a:t>X </a:t>
            </a:r>
            <a:r>
              <a:rPr lang="en-US" sz="2000" dirty="0"/>
              <a:t>is approximately normal in each of the classes, the linear discriminant model is again more stable than the logistic regression model.</a:t>
            </a:r>
          </a:p>
          <a:p>
            <a:pPr marL="274320" lvl="1" indent="0" algn="just">
              <a:buNone/>
            </a:pPr>
            <a:endParaRPr lang="en-US" sz="2000" dirty="0"/>
          </a:p>
          <a:p>
            <a:pPr lvl="1" algn="just"/>
            <a:r>
              <a:rPr lang="en-US" sz="2000" dirty="0"/>
              <a:t>Linear discriminant analysis is popular when we have more than two response classes while logistic regression is convenient to apply for two class problems.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C2263-4B9F-4992-BD17-9692F7B5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214C-A2D0-4129-A161-92CFA3B4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B31C5-0FA1-4ED1-8497-B927249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C491-7369-4724-9994-17373BD42B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Step 1:</a:t>
                </a:r>
              </a:p>
              <a:p>
                <a:pPr algn="just"/>
                <a:r>
                  <a:rPr lang="en-US" dirty="0"/>
                  <a:t>Apply Bayes theorem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355600" indent="-342900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prior probability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class </a:t>
                </a:r>
              </a:p>
              <a:p>
                <a:pPr marL="355600" indent="-342900" algn="just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prior probability of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355600" indent="-342900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is the conditional probability of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class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2:</a:t>
                </a:r>
              </a:p>
              <a:p>
                <a:r>
                  <a:rPr lang="en-US" b="0" dirty="0"/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class independent and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precisely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3: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calculating the fractions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inputs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is the number of inputs within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class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3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 4:</a:t>
                </a:r>
              </a:p>
              <a:p>
                <a:r>
                  <a:rPr lang="en-US" dirty="0"/>
                  <a:t>Estimate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assuming that the inputs within each class have normal distribution</a:t>
                </a:r>
              </a:p>
              <a:p>
                <a:r>
                  <a:rPr lang="en-US" dirty="0"/>
                  <a:t>In case of one predictor, the observations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class belong to univariate normal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case of many predictors, the observations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class belong to multivariate normal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8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2635</TotalTime>
  <Words>1018</Words>
  <Application>Microsoft Office PowerPoint</Application>
  <PresentationFormat>Widescreen</PresentationFormat>
  <Paragraphs>179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Rockwell</vt:lpstr>
      <vt:lpstr>Rockwell Condensed</vt:lpstr>
      <vt:lpstr>Wingdings</vt:lpstr>
      <vt:lpstr>Wood Type</vt:lpstr>
      <vt:lpstr>Discriminant Analysis</vt:lpstr>
      <vt:lpstr>Agenda</vt:lpstr>
      <vt:lpstr>Introduction</vt:lpstr>
      <vt:lpstr>Introduction</vt:lpstr>
      <vt:lpstr>Discriminant Analysis</vt:lpstr>
      <vt:lpstr>Discriminant Analysis</vt:lpstr>
      <vt:lpstr>Discriminant Analysis</vt:lpstr>
      <vt:lpstr>Discriminant Analysis</vt:lpstr>
      <vt:lpstr>Discriminant Analysis</vt:lpstr>
      <vt:lpstr>Linear  Discriminant Analysis</vt:lpstr>
      <vt:lpstr>lda</vt:lpstr>
      <vt:lpstr>LDA</vt:lpstr>
      <vt:lpstr>LDA with One Predictor</vt:lpstr>
      <vt:lpstr>LDA with More Predictors</vt:lpstr>
      <vt:lpstr>quadratic Discriminant Analysis</vt:lpstr>
      <vt:lpstr>QDA</vt:lpstr>
      <vt:lpstr>examples</vt:lpstr>
      <vt:lpstr>Example</vt:lpstr>
      <vt:lpstr>Example: QDA</vt:lpstr>
      <vt:lpstr>LDA vs QDA vs LR</vt:lpstr>
      <vt:lpstr>Discriminant Analysis:  Usage Recommendations</vt:lpstr>
      <vt:lpstr>Lda - Default Data </vt:lpstr>
      <vt:lpstr>Discriminant threshold</vt:lpstr>
      <vt:lpstr>Lda – default data</vt:lpstr>
    </vt:vector>
  </TitlesOfParts>
  <Company>VMware,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Arnak Poghosyan</dc:creator>
  <cp:lastModifiedBy>Arnak Poghosyan</cp:lastModifiedBy>
  <cp:revision>213</cp:revision>
  <dcterms:created xsi:type="dcterms:W3CDTF">2016-08-27T10:26:09Z</dcterms:created>
  <dcterms:modified xsi:type="dcterms:W3CDTF">2019-04-08T09:49:48Z</dcterms:modified>
</cp:coreProperties>
</file>