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4" r:id="rId3"/>
    <p:sldId id="295" r:id="rId4"/>
    <p:sldId id="299" r:id="rId5"/>
    <p:sldId id="300" r:id="rId6"/>
    <p:sldId id="296" r:id="rId7"/>
    <p:sldId id="301" r:id="rId8"/>
    <p:sldId id="302" r:id="rId9"/>
    <p:sldId id="297" r:id="rId10"/>
    <p:sldId id="303" r:id="rId11"/>
    <p:sldId id="305" r:id="rId12"/>
    <p:sldId id="304" r:id="rId13"/>
  </p:sldIdLst>
  <p:sldSz cx="12192000" cy="6858000"/>
  <p:notesSz cx="6858000" cy="9144000"/>
  <p:embeddedFontLst>
    <p:embeddedFont>
      <p:font typeface="Open Sans" panose="020B0606030504020204" pitchFamily="34" charset="0"/>
      <p:regular r:id="rId16"/>
      <p:bold r:id="rId17"/>
      <p:italic r:id="rId18"/>
      <p:boldItalic r:id="rId19"/>
    </p:embeddedFont>
  </p:embeddedFontLst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>
    <p:extLst>
      <p:ext uri="{19B8F6BF-5375-455C-9EA6-DF929625EA0E}">
        <p15:presenceInfo xmlns:p15="http://schemas.microsoft.com/office/powerpoint/2012/main" userId="S-1-5-21-1982228756-150042506-1537001085-188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526"/>
    <a:srgbClr val="CD1719"/>
    <a:srgbClr val="951B81"/>
    <a:srgbClr val="59358C"/>
    <a:srgbClr val="FFFFFF"/>
    <a:srgbClr val="0069B4"/>
    <a:srgbClr val="F2F2F2"/>
    <a:srgbClr val="000000"/>
    <a:srgbClr val="13A983"/>
    <a:srgbClr val="009B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 baseline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First name Last name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endParaRPr lang="en-US" noProof="0" dirty="0"/>
          </a:p>
        </p:txBody>
      </p:sp>
      <p:sp>
        <p:nvSpPr>
          <p:cNvPr id="20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21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22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353183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9943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3">
            <a:extLst>
              <a:ext uri="{FF2B5EF4-FFF2-40B4-BE49-F238E27FC236}">
                <a16:creationId xmlns:a16="http://schemas.microsoft.com/office/drawing/2014/main" id="{8D22BFAA-62C6-4AF7-A140-D9E9750A54AC}"/>
              </a:ext>
            </a:extLst>
          </p:cNvPr>
          <p:cNvSpPr/>
          <p:nvPr userDrawn="1"/>
        </p:nvSpPr>
        <p:spPr>
          <a:xfrm>
            <a:off x="3151994" y="2563831"/>
            <a:ext cx="9050720" cy="4317954"/>
          </a:xfrm>
          <a:custGeom>
            <a:avLst/>
            <a:gdLst>
              <a:gd name="connsiteX0" fmla="*/ 0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0 w 5904411"/>
              <a:gd name="connsiteY4" fmla="*/ 0 h 3967747"/>
              <a:gd name="connsiteX0" fmla="*/ 3590925 w 5904411"/>
              <a:gd name="connsiteY0" fmla="*/ 0 h 3967747"/>
              <a:gd name="connsiteX1" fmla="*/ 5904411 w 5904411"/>
              <a:gd name="connsiteY1" fmla="*/ 0 h 3967747"/>
              <a:gd name="connsiteX2" fmla="*/ 5904411 w 5904411"/>
              <a:gd name="connsiteY2" fmla="*/ 3967747 h 3967747"/>
              <a:gd name="connsiteX3" fmla="*/ 0 w 5904411"/>
              <a:gd name="connsiteY3" fmla="*/ 3967747 h 3967747"/>
              <a:gd name="connsiteX4" fmla="*/ 3590925 w 5904411"/>
              <a:gd name="connsiteY4" fmla="*/ 0 h 3967747"/>
              <a:gd name="connsiteX0" fmla="*/ 3857625 w 6171111"/>
              <a:gd name="connsiteY0" fmla="*/ 0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857625 w 6171111"/>
              <a:gd name="connsiteY4" fmla="*/ 0 h 3967747"/>
              <a:gd name="connsiteX0" fmla="*/ 3952875 w 6171111"/>
              <a:gd name="connsiteY0" fmla="*/ 9525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52875 w 6171111"/>
              <a:gd name="connsiteY4" fmla="*/ 9525 h 3967747"/>
              <a:gd name="connsiteX0" fmla="*/ 3925061 w 6171111"/>
              <a:gd name="connsiteY0" fmla="*/ 0 h 3972129"/>
              <a:gd name="connsiteX1" fmla="*/ 6171111 w 6171111"/>
              <a:gd name="connsiteY1" fmla="*/ 4382 h 3972129"/>
              <a:gd name="connsiteX2" fmla="*/ 6171111 w 6171111"/>
              <a:gd name="connsiteY2" fmla="*/ 3972129 h 3972129"/>
              <a:gd name="connsiteX3" fmla="*/ 0 w 6171111"/>
              <a:gd name="connsiteY3" fmla="*/ 3962604 h 3972129"/>
              <a:gd name="connsiteX4" fmla="*/ 3925061 w 6171111"/>
              <a:gd name="connsiteY4" fmla="*/ 0 h 3972129"/>
              <a:gd name="connsiteX0" fmla="*/ 3925061 w 6171111"/>
              <a:gd name="connsiteY0" fmla="*/ 381 h 3967747"/>
              <a:gd name="connsiteX1" fmla="*/ 6171111 w 6171111"/>
              <a:gd name="connsiteY1" fmla="*/ 0 h 3967747"/>
              <a:gd name="connsiteX2" fmla="*/ 6171111 w 6171111"/>
              <a:gd name="connsiteY2" fmla="*/ 3967747 h 3967747"/>
              <a:gd name="connsiteX3" fmla="*/ 0 w 6171111"/>
              <a:gd name="connsiteY3" fmla="*/ 3958222 h 3967747"/>
              <a:gd name="connsiteX4" fmla="*/ 3925061 w 6171111"/>
              <a:gd name="connsiteY4" fmla="*/ 381 h 3967747"/>
              <a:gd name="connsiteX0" fmla="*/ 3961821 w 6207871"/>
              <a:gd name="connsiteY0" fmla="*/ 381 h 3981196"/>
              <a:gd name="connsiteX1" fmla="*/ 6207871 w 6207871"/>
              <a:gd name="connsiteY1" fmla="*/ 0 h 3981196"/>
              <a:gd name="connsiteX2" fmla="*/ 6207871 w 6207871"/>
              <a:gd name="connsiteY2" fmla="*/ 3967747 h 3981196"/>
              <a:gd name="connsiteX3" fmla="*/ 0 w 6207871"/>
              <a:gd name="connsiteY3" fmla="*/ 3981196 h 3981196"/>
              <a:gd name="connsiteX4" fmla="*/ 3961821 w 6207871"/>
              <a:gd name="connsiteY4" fmla="*/ 381 h 3981196"/>
              <a:gd name="connsiteX0" fmla="*/ 3984796 w 6230846"/>
              <a:gd name="connsiteY0" fmla="*/ 381 h 3981196"/>
              <a:gd name="connsiteX1" fmla="*/ 6230846 w 6230846"/>
              <a:gd name="connsiteY1" fmla="*/ 0 h 3981196"/>
              <a:gd name="connsiteX2" fmla="*/ 6230846 w 6230846"/>
              <a:gd name="connsiteY2" fmla="*/ 3967747 h 3981196"/>
              <a:gd name="connsiteX3" fmla="*/ 0 w 6230846"/>
              <a:gd name="connsiteY3" fmla="*/ 3981196 h 3981196"/>
              <a:gd name="connsiteX4" fmla="*/ 3984796 w 6230846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6230846 w 8344852"/>
              <a:gd name="connsiteY2" fmla="*/ 3967747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  <a:gd name="connsiteX0" fmla="*/ 3984796 w 8344852"/>
              <a:gd name="connsiteY0" fmla="*/ 381 h 3981196"/>
              <a:gd name="connsiteX1" fmla="*/ 8344852 w 8344852"/>
              <a:gd name="connsiteY1" fmla="*/ 0 h 3981196"/>
              <a:gd name="connsiteX2" fmla="*/ 8344852 w 8344852"/>
              <a:gd name="connsiteY2" fmla="*/ 3967748 h 3981196"/>
              <a:gd name="connsiteX3" fmla="*/ 0 w 8344852"/>
              <a:gd name="connsiteY3" fmla="*/ 3981196 h 3981196"/>
              <a:gd name="connsiteX4" fmla="*/ 3984796 w 8344852"/>
              <a:gd name="connsiteY4" fmla="*/ 381 h 398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4852" h="3981196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 dirty="0"/>
          </a:p>
        </p:txBody>
      </p:sp>
      <p:sp>
        <p:nvSpPr>
          <p:cNvPr id="19" name="Rechteck 9">
            <a:extLst>
              <a:ext uri="{FF2B5EF4-FFF2-40B4-BE49-F238E27FC236}">
                <a16:creationId xmlns:a16="http://schemas.microsoft.com/office/drawing/2014/main" id="{9FD71789-74E3-45C9-B1BA-98AEA75CF44C}"/>
              </a:ext>
            </a:extLst>
          </p:cNvPr>
          <p:cNvSpPr/>
          <p:nvPr userDrawn="1"/>
        </p:nvSpPr>
        <p:spPr>
          <a:xfrm>
            <a:off x="-1" y="3692352"/>
            <a:ext cx="9555747" cy="3185710"/>
          </a:xfrm>
          <a:custGeom>
            <a:avLst/>
            <a:gdLst>
              <a:gd name="connsiteX0" fmla="*/ 0 w 8810492"/>
              <a:gd name="connsiteY0" fmla="*/ 0 h 2937256"/>
              <a:gd name="connsiteX1" fmla="*/ 8810492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  <a:gd name="connsiteX0" fmla="*/ 0 w 8810492"/>
              <a:gd name="connsiteY0" fmla="*/ 0 h 2937256"/>
              <a:gd name="connsiteX1" fmla="*/ 5858286 w 8810492"/>
              <a:gd name="connsiteY1" fmla="*/ 0 h 2937256"/>
              <a:gd name="connsiteX2" fmla="*/ 8810492 w 8810492"/>
              <a:gd name="connsiteY2" fmla="*/ 2937256 h 2937256"/>
              <a:gd name="connsiteX3" fmla="*/ 0 w 8810492"/>
              <a:gd name="connsiteY3" fmla="*/ 2937256 h 2937256"/>
              <a:gd name="connsiteX4" fmla="*/ 0 w 8810492"/>
              <a:gd name="connsiteY4" fmla="*/ 0 h 2937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10492" h="2937256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E0A106CA-E2A4-4455-BD1E-8B7BA6CDC669}"/>
              </a:ext>
            </a:extLst>
          </p:cNvPr>
          <p:cNvSpPr/>
          <p:nvPr userDrawn="1"/>
        </p:nvSpPr>
        <p:spPr>
          <a:xfrm>
            <a:off x="-709" y="2302249"/>
            <a:ext cx="6020777" cy="4581946"/>
          </a:xfrm>
          <a:custGeom>
            <a:avLst/>
            <a:gdLst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5307874 h 5307874"/>
              <a:gd name="connsiteX3" fmla="*/ 0 w 3587931"/>
              <a:gd name="connsiteY3" fmla="*/ 5307874 h 5307874"/>
              <a:gd name="connsiteX4" fmla="*/ 0 w 3587931"/>
              <a:gd name="connsiteY4" fmla="*/ 0 h 5307874"/>
              <a:gd name="connsiteX0" fmla="*/ 0 w 3587931"/>
              <a:gd name="connsiteY0" fmla="*/ 0 h 5307874"/>
              <a:gd name="connsiteX1" fmla="*/ 3587931 w 3587931"/>
              <a:gd name="connsiteY1" fmla="*/ 0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587931"/>
              <a:gd name="connsiteY0" fmla="*/ 0 h 5307874"/>
              <a:gd name="connsiteX1" fmla="*/ 1463039 w 3587931"/>
              <a:gd name="connsiteY1" fmla="*/ 1445623 h 5307874"/>
              <a:gd name="connsiteX2" fmla="*/ 3587931 w 3587931"/>
              <a:gd name="connsiteY2" fmla="*/ 3657600 h 5307874"/>
              <a:gd name="connsiteX3" fmla="*/ 3587931 w 3587931"/>
              <a:gd name="connsiteY3" fmla="*/ 5307874 h 5307874"/>
              <a:gd name="connsiteX4" fmla="*/ 0 w 3587931"/>
              <a:gd name="connsiteY4" fmla="*/ 5307874 h 5307874"/>
              <a:gd name="connsiteX5" fmla="*/ 0 w 3587931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587931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622765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622765"/>
              <a:gd name="connsiteY0" fmla="*/ 0 h 5307874"/>
              <a:gd name="connsiteX1" fmla="*/ 1463039 w 3622765"/>
              <a:gd name="connsiteY1" fmla="*/ 1445623 h 5307874"/>
              <a:gd name="connsiteX2" fmla="*/ 3578520 w 3622765"/>
              <a:gd name="connsiteY2" fmla="*/ 3614057 h 5307874"/>
              <a:gd name="connsiteX3" fmla="*/ 3622765 w 3622765"/>
              <a:gd name="connsiteY3" fmla="*/ 5307874 h 5307874"/>
              <a:gd name="connsiteX4" fmla="*/ 0 w 3622765"/>
              <a:gd name="connsiteY4" fmla="*/ 5307874 h 5307874"/>
              <a:gd name="connsiteX5" fmla="*/ 0 w 3622765"/>
              <a:gd name="connsiteY5" fmla="*/ 0 h 5307874"/>
              <a:gd name="connsiteX0" fmla="*/ 0 w 3593268"/>
              <a:gd name="connsiteY0" fmla="*/ 0 h 5307874"/>
              <a:gd name="connsiteX1" fmla="*/ 1463039 w 3593268"/>
              <a:gd name="connsiteY1" fmla="*/ 1445623 h 5307874"/>
              <a:gd name="connsiteX2" fmla="*/ 3578520 w 3593268"/>
              <a:gd name="connsiteY2" fmla="*/ 3614057 h 5307874"/>
              <a:gd name="connsiteX3" fmla="*/ 3593268 w 3593268"/>
              <a:gd name="connsiteY3" fmla="*/ 5307874 h 5307874"/>
              <a:gd name="connsiteX4" fmla="*/ 0 w 3593268"/>
              <a:gd name="connsiteY4" fmla="*/ 5307874 h 5307874"/>
              <a:gd name="connsiteX5" fmla="*/ 0 w 3593268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63771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1146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78520"/>
              <a:gd name="connsiteY0" fmla="*/ 0 h 5307874"/>
              <a:gd name="connsiteX1" fmla="*/ 1463039 w 3578520"/>
              <a:gd name="connsiteY1" fmla="*/ 1445623 h 5307874"/>
              <a:gd name="connsiteX2" fmla="*/ 3578520 w 3578520"/>
              <a:gd name="connsiteY2" fmla="*/ 3614057 h 5307874"/>
              <a:gd name="connsiteX3" fmla="*/ 3578520 w 3578520"/>
              <a:gd name="connsiteY3" fmla="*/ 5307874 h 5307874"/>
              <a:gd name="connsiteX4" fmla="*/ 0 w 3578520"/>
              <a:gd name="connsiteY4" fmla="*/ 5307874 h 5307874"/>
              <a:gd name="connsiteX5" fmla="*/ 0 w 3578520"/>
              <a:gd name="connsiteY5" fmla="*/ 0 h 5307874"/>
              <a:gd name="connsiteX0" fmla="*/ 0 w 3599785"/>
              <a:gd name="connsiteY0" fmla="*/ 0 h 3872478"/>
              <a:gd name="connsiteX1" fmla="*/ 1484304 w 3599785"/>
              <a:gd name="connsiteY1" fmla="*/ 10227 h 3872478"/>
              <a:gd name="connsiteX2" fmla="*/ 3599785 w 3599785"/>
              <a:gd name="connsiteY2" fmla="*/ 2178661 h 3872478"/>
              <a:gd name="connsiteX3" fmla="*/ 3599785 w 3599785"/>
              <a:gd name="connsiteY3" fmla="*/ 3872478 h 3872478"/>
              <a:gd name="connsiteX4" fmla="*/ 21265 w 3599785"/>
              <a:gd name="connsiteY4" fmla="*/ 3872478 h 3872478"/>
              <a:gd name="connsiteX5" fmla="*/ 0 w 3599785"/>
              <a:gd name="connsiteY5" fmla="*/ 0 h 3872478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21265 w 3599785"/>
              <a:gd name="connsiteY4" fmla="*/ 3872478 h 4223352"/>
              <a:gd name="connsiteX5" fmla="*/ 0 w 3599785"/>
              <a:gd name="connsiteY5" fmla="*/ 0 h 4223352"/>
              <a:gd name="connsiteX0" fmla="*/ 0 w 3599785"/>
              <a:gd name="connsiteY0" fmla="*/ 0 h 4223352"/>
              <a:gd name="connsiteX1" fmla="*/ 1484304 w 3599785"/>
              <a:gd name="connsiteY1" fmla="*/ 10227 h 4223352"/>
              <a:gd name="connsiteX2" fmla="*/ 3599785 w 3599785"/>
              <a:gd name="connsiteY2" fmla="*/ 2178661 h 4223352"/>
              <a:gd name="connsiteX3" fmla="*/ 3589153 w 3599785"/>
              <a:gd name="connsiteY3" fmla="*/ 4223352 h 4223352"/>
              <a:gd name="connsiteX4" fmla="*/ 0 w 3599785"/>
              <a:gd name="connsiteY4" fmla="*/ 4212720 h 4223352"/>
              <a:gd name="connsiteX5" fmla="*/ 0 w 3599785"/>
              <a:gd name="connsiteY5" fmla="*/ 0 h 4223352"/>
              <a:gd name="connsiteX0" fmla="*/ 0 w 3599785"/>
              <a:gd name="connsiteY0" fmla="*/ 7190 h 4230542"/>
              <a:gd name="connsiteX1" fmla="*/ 1484304 w 3599785"/>
              <a:gd name="connsiteY1" fmla="*/ 0 h 4230542"/>
              <a:gd name="connsiteX2" fmla="*/ 3599785 w 3599785"/>
              <a:gd name="connsiteY2" fmla="*/ 2185851 h 4230542"/>
              <a:gd name="connsiteX3" fmla="*/ 3589153 w 3599785"/>
              <a:gd name="connsiteY3" fmla="*/ 4230542 h 4230542"/>
              <a:gd name="connsiteX4" fmla="*/ 0 w 3599785"/>
              <a:gd name="connsiteY4" fmla="*/ 4219910 h 4230542"/>
              <a:gd name="connsiteX5" fmla="*/ 0 w 3599785"/>
              <a:gd name="connsiteY5" fmla="*/ 7190 h 4230542"/>
              <a:gd name="connsiteX0" fmla="*/ 0 w 3607160"/>
              <a:gd name="connsiteY0" fmla="*/ 14564 h 4230542"/>
              <a:gd name="connsiteX1" fmla="*/ 1491679 w 3607160"/>
              <a:gd name="connsiteY1" fmla="*/ 0 h 4230542"/>
              <a:gd name="connsiteX2" fmla="*/ 3607160 w 3607160"/>
              <a:gd name="connsiteY2" fmla="*/ 2185851 h 4230542"/>
              <a:gd name="connsiteX3" fmla="*/ 3596528 w 3607160"/>
              <a:gd name="connsiteY3" fmla="*/ 4230542 h 4230542"/>
              <a:gd name="connsiteX4" fmla="*/ 7375 w 3607160"/>
              <a:gd name="connsiteY4" fmla="*/ 4219910 h 4230542"/>
              <a:gd name="connsiteX5" fmla="*/ 0 w 3607160"/>
              <a:gd name="connsiteY5" fmla="*/ 14564 h 4230542"/>
              <a:gd name="connsiteX0" fmla="*/ 709 w 3600495"/>
              <a:gd name="connsiteY0" fmla="*/ 0 h 4407707"/>
              <a:gd name="connsiteX1" fmla="*/ 1485014 w 3600495"/>
              <a:gd name="connsiteY1" fmla="*/ 177165 h 4407707"/>
              <a:gd name="connsiteX2" fmla="*/ 3600495 w 3600495"/>
              <a:gd name="connsiteY2" fmla="*/ 2363016 h 4407707"/>
              <a:gd name="connsiteX3" fmla="*/ 3589863 w 3600495"/>
              <a:gd name="connsiteY3" fmla="*/ 4407707 h 4407707"/>
              <a:gd name="connsiteX4" fmla="*/ 710 w 3600495"/>
              <a:gd name="connsiteY4" fmla="*/ 4397075 h 4407707"/>
              <a:gd name="connsiteX5" fmla="*/ 709 w 3600495"/>
              <a:gd name="connsiteY5" fmla="*/ 0 h 4407707"/>
              <a:gd name="connsiteX0" fmla="*/ 709 w 3600495"/>
              <a:gd name="connsiteY0" fmla="*/ 0 h 4230727"/>
              <a:gd name="connsiteX1" fmla="*/ 1485014 w 3600495"/>
              <a:gd name="connsiteY1" fmla="*/ 185 h 4230727"/>
              <a:gd name="connsiteX2" fmla="*/ 3600495 w 3600495"/>
              <a:gd name="connsiteY2" fmla="*/ 2186036 h 4230727"/>
              <a:gd name="connsiteX3" fmla="*/ 3589863 w 3600495"/>
              <a:gd name="connsiteY3" fmla="*/ 4230727 h 4230727"/>
              <a:gd name="connsiteX4" fmla="*/ 710 w 3600495"/>
              <a:gd name="connsiteY4" fmla="*/ 4220095 h 4230727"/>
              <a:gd name="connsiteX5" fmla="*/ 709 w 3600495"/>
              <a:gd name="connsiteY5" fmla="*/ 0 h 4230727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3589863 w 5551215"/>
              <a:gd name="connsiteY3" fmla="*/ 4230727 h 4232550"/>
              <a:gd name="connsiteX4" fmla="*/ 710 w 5551215"/>
              <a:gd name="connsiteY4" fmla="*/ 4220095 h 4232550"/>
              <a:gd name="connsiteX5" fmla="*/ 709 w 5551215"/>
              <a:gd name="connsiteY5" fmla="*/ 0 h 4232550"/>
              <a:gd name="connsiteX0" fmla="*/ 709 w 5551215"/>
              <a:gd name="connsiteY0" fmla="*/ 0 h 4232550"/>
              <a:gd name="connsiteX1" fmla="*/ 1485014 w 5551215"/>
              <a:gd name="connsiteY1" fmla="*/ 185 h 4232550"/>
              <a:gd name="connsiteX2" fmla="*/ 5551215 w 5551215"/>
              <a:gd name="connsiteY2" fmla="*/ 4232550 h 4232550"/>
              <a:gd name="connsiteX3" fmla="*/ 710 w 5551215"/>
              <a:gd name="connsiteY3" fmla="*/ 4220095 h 4232550"/>
              <a:gd name="connsiteX4" fmla="*/ 709 w 5551215"/>
              <a:gd name="connsiteY4" fmla="*/ 0 h 4232550"/>
              <a:gd name="connsiteX0" fmla="*/ 709 w 5551215"/>
              <a:gd name="connsiteY0" fmla="*/ 0 h 4224599"/>
              <a:gd name="connsiteX1" fmla="*/ 1485014 w 5551215"/>
              <a:gd name="connsiteY1" fmla="*/ 185 h 4224599"/>
              <a:gd name="connsiteX2" fmla="*/ 5551215 w 5551215"/>
              <a:gd name="connsiteY2" fmla="*/ 4224599 h 4224599"/>
              <a:gd name="connsiteX3" fmla="*/ 710 w 5551215"/>
              <a:gd name="connsiteY3" fmla="*/ 4220095 h 4224599"/>
              <a:gd name="connsiteX4" fmla="*/ 709 w 5551215"/>
              <a:gd name="connsiteY4" fmla="*/ 0 h 422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1215" h="4224599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de-DE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39801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</a:t>
            </a:r>
            <a:r>
              <a:rPr lang="en-US" noProof="0" dirty="0"/>
              <a:t>May 4, </a:t>
            </a:r>
            <a:r>
              <a:rPr lang="de-DE" dirty="0"/>
              <a:t>2022</a:t>
            </a:r>
          </a:p>
        </p:txBody>
      </p:sp>
      <p:pic>
        <p:nvPicPr>
          <p:cNvPr id="21" name="Grafik 2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1804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5"/>
          </p:nvPr>
        </p:nvSpPr>
        <p:spPr>
          <a:xfrm>
            <a:off x="6267450" y="1481138"/>
            <a:ext cx="519588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37324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3384549" cy="434498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80374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0" y="4101152"/>
            <a:ext cx="12191999" cy="2028186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10580687" cy="239847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458050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 und Bild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070849" y="1484314"/>
            <a:ext cx="4121151" cy="4645024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>
          <a:xfrm>
            <a:off x="874713" y="1484313"/>
            <a:ext cx="69992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9757924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874713" y="1481138"/>
            <a:ext cx="3398837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4"/>
          </p:nvPr>
        </p:nvSpPr>
        <p:spPr>
          <a:xfrm>
            <a:off x="4457699" y="1481138"/>
            <a:ext cx="3416301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3"/>
          <p:cNvSpPr>
            <a:spLocks noGrp="1"/>
          </p:cNvSpPr>
          <p:nvPr>
            <p:ph sz="quarter" idx="15"/>
          </p:nvPr>
        </p:nvSpPr>
        <p:spPr>
          <a:xfrm>
            <a:off x="8070850" y="1481138"/>
            <a:ext cx="3384550" cy="436086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4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6"/>
          </p:nvPr>
        </p:nvSpPr>
        <p:spPr>
          <a:xfrm>
            <a:off x="5365750" y="1484313"/>
            <a:ext cx="6089650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pic>
        <p:nvPicPr>
          <p:cNvPr id="4" name="Grafik 3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3" name="Grafik 2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First name Last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</p:spTree>
    <p:extLst>
      <p:ext uri="{BB962C8B-B14F-4D97-AF65-F5344CB8AC3E}">
        <p14:creationId xmlns:p14="http://schemas.microsoft.com/office/powerpoint/2010/main" val="139656438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accent1"/>
                </a:solidFill>
              </a:rPr>
              <a:t>Titelmasterformat durch Klicken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2"/>
          </p:nvPr>
        </p:nvSpPr>
        <p:spPr>
          <a:xfrm>
            <a:off x="874713" y="1484313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Inhaltsplatzhalter 3"/>
          <p:cNvSpPr>
            <a:spLocks noGrp="1"/>
          </p:cNvSpPr>
          <p:nvPr>
            <p:ph sz="quarter" idx="13"/>
          </p:nvPr>
        </p:nvSpPr>
        <p:spPr>
          <a:xfrm>
            <a:off x="6273895" y="1486586"/>
            <a:ext cx="5195887" cy="43576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6531681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1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2"/>
          <p:cNvSpPr>
            <a:spLocks noGrp="1"/>
          </p:cNvSpPr>
          <p:nvPr>
            <p:ph type="pic" sz="quarter" idx="11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2" name="Bildplatzhalter 2"/>
          <p:cNvSpPr>
            <a:spLocks noGrp="1"/>
          </p:cNvSpPr>
          <p:nvPr>
            <p:ph type="pic" sz="quarter" idx="13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6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6" name="Bildplatzhalter 2"/>
          <p:cNvSpPr>
            <a:spLocks noGrp="1"/>
          </p:cNvSpPr>
          <p:nvPr>
            <p:ph type="pic" sz="quarter" idx="17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sz="quarter" idx="18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8" name="Bildplatzhalter 2"/>
          <p:cNvSpPr>
            <a:spLocks noGrp="1"/>
          </p:cNvSpPr>
          <p:nvPr>
            <p:ph type="pic" sz="quarter" idx="19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sz="quarter" idx="20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" name="Bildplatzhalter 2"/>
          <p:cNvSpPr>
            <a:spLocks noGrp="1"/>
          </p:cNvSpPr>
          <p:nvPr>
            <p:ph type="pic" sz="quarter" idx="21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sz="quarter" idx="22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2" name="Bildplatzhalter 2"/>
          <p:cNvSpPr>
            <a:spLocks noGrp="1"/>
          </p:cNvSpPr>
          <p:nvPr>
            <p:ph type="pic" sz="quarter" idx="23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3" name="Bildplatzhalter 2"/>
          <p:cNvSpPr>
            <a:spLocks noGrp="1"/>
          </p:cNvSpPr>
          <p:nvPr>
            <p:ph type="pic" sz="quarter" idx="24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sz="quarter" idx="25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5" name="Bildplatzhalter 2"/>
          <p:cNvSpPr>
            <a:spLocks noGrp="1"/>
          </p:cNvSpPr>
          <p:nvPr>
            <p:ph type="pic" sz="quarter" idx="26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Bildplatzhalter 2"/>
          <p:cNvSpPr>
            <a:spLocks noGrp="1"/>
          </p:cNvSpPr>
          <p:nvPr>
            <p:ph type="pic" sz="quarter" idx="27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8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1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2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3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2"/>
          <p:cNvSpPr>
            <a:spLocks noGrp="1"/>
          </p:cNvSpPr>
          <p:nvPr>
            <p:ph type="pic" sz="quarter" idx="15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6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60595210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6 Bil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2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16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Bildplatzhalter 2"/>
          <p:cNvSpPr>
            <a:spLocks noGrp="1"/>
          </p:cNvSpPr>
          <p:nvPr>
            <p:ph type="pic" sz="quarter" idx="17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3458194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000380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5935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4284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blau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First name Last name</a:t>
            </a: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endParaRPr lang="en-US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bg1">
                    <a:alpha val="7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9" name="Grafik 18" descr="Logo. Acht unregelmäßige Dreiecksflächen sind, im Uhrzeigersinn zu einem regelmäßig achteckigen Ring angeordnet. Links daneben zweizeilig der Schriftzug &quot;DRESDEN concept" title="Logo Dresden concep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694" y="329323"/>
            <a:ext cx="1463906" cy="543600"/>
          </a:xfrm>
          <a:prstGeom prst="rect">
            <a:avLst/>
          </a:prstGeom>
        </p:spPr>
      </p:pic>
      <p:pic>
        <p:nvPicPr>
          <p:cNvPr id="20" name="Grafik 19" descr="Logo. Schriftzug &quot;Technische Universität Dresden&quot;. Links davon befindet sich ein Achteck, das in zwei Bereiche aufgeteilt ist, die zusammen die Buchstaben &quot;T&quot; und &quot;U&quot; ergeben." title="Logo der TU Dresden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5029" cy="5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81077"/>
      </p:ext>
    </p:extLst>
  </p:cSld>
  <p:clrMapOvr>
    <a:masterClrMapping/>
  </p:clrMapOvr>
  <p:hf hd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29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2323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213748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First name Last name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881437" cy="492443"/>
          </a:xfrm>
          <a:noFill/>
          <a:ln>
            <a:noFill/>
          </a:ln>
        </p:spPr>
        <p:txBody>
          <a:bodyPr wrap="none" l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endParaRPr lang="en-US" noProof="0" dirty="0"/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err="1"/>
              <a:t>Formatvorlage</a:t>
            </a:r>
            <a:r>
              <a:rPr lang="en-US" noProof="0" dirty="0"/>
              <a:t> des </a:t>
            </a:r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246402" cy="246221"/>
          </a:xfrm>
          <a:prstGeom prst="rect">
            <a:avLst/>
          </a:prstGeom>
          <a:noFill/>
          <a:ln>
            <a:noFill/>
          </a:ln>
        </p:spPr>
        <p:txBody>
          <a:bodyPr wrap="none" l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244128" cy="246221"/>
          </a:xfrm>
          <a:prstGeom prst="rect">
            <a:avLst/>
          </a:prstGeom>
          <a:noFill/>
        </p:spPr>
        <p:txBody>
          <a:bodyPr wrap="none" l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0" name="Grafik 9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05594" y="327901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92700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</a:t>
            </a:r>
            <a:r>
              <a:rPr lang="en-US" noProof="0" dirty="0"/>
              <a:t>May 4, </a:t>
            </a:r>
            <a:r>
              <a:rPr lang="de-DE" dirty="0"/>
              <a:t>2022</a:t>
            </a:r>
          </a:p>
        </p:txBody>
      </p:sp>
      <p:sp>
        <p:nvSpPr>
          <p:cNvPr id="5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86458" y="346075"/>
            <a:ext cx="1764000" cy="5148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170368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+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Bildplatzhalter 9" descr="Logo. Acht unregelmäßige Dreiecksflächen sind, im Uhrzeigersinn einen Farbverlauf von dunkelblau bis hellgrün ergebend, zu einem regelmäßig achteckigen Ring angeordnet. Links daneben zweizeilig der Schriftzug &quot;DRESDEN concept" title="Logo Dresden concept"/>
          <p:cNvSpPr>
            <a:spLocks noGrp="1"/>
          </p:cNvSpPr>
          <p:nvPr>
            <p:ph type="pic" sz="quarter" idx="16"/>
          </p:nvPr>
        </p:nvSpPr>
        <p:spPr>
          <a:xfrm>
            <a:off x="10442465" y="328249"/>
            <a:ext cx="1468800" cy="550800"/>
          </a:xfrm>
          <a:blipFill>
            <a:blip r:embed="rId2"/>
            <a:srcRect/>
            <a:stretch>
              <a:fillRect l="-493" r="-493"/>
            </a:stretch>
          </a:blipFill>
        </p:spPr>
        <p:txBody>
          <a:bodyPr/>
          <a:lstStyle>
            <a:lvl1pPr>
              <a:defRPr sz="100" b="0">
                <a:solidFill>
                  <a:schemeClr val="bg1"/>
                </a:solidFill>
              </a:defRPr>
            </a:lvl1pPr>
          </a:lstStyle>
          <a:p>
            <a:r>
              <a:rPr lang="de-DE" sz="300" b="0"/>
              <a:t>Bild durch Klicken auf Symbol hinzufügen</a:t>
            </a:r>
            <a:endParaRPr lang="de-DE" dirty="0"/>
          </a:p>
        </p:txBody>
      </p:sp>
      <p:sp>
        <p:nvSpPr>
          <p:cNvPr id="17" name="Bildplatzhalter 4" descr="Logo. Schriftzug &quot;Technische Universität Dresden&quot;. Links davon befindet sich ein Achteck, das in zwei Bereiche aufgeteilt ist, die zusammen die Buchstaben &quot;T&quot; und &quot;U&quot; ergeben." title="Logo der TU Dresden"/>
          <p:cNvSpPr>
            <a:spLocks noGrp="1"/>
          </p:cNvSpPr>
          <p:nvPr>
            <p:ph type="pic" sz="quarter" idx="15"/>
          </p:nvPr>
        </p:nvSpPr>
        <p:spPr>
          <a:xfrm>
            <a:off x="290304" y="349731"/>
            <a:ext cx="1764000" cy="514800"/>
          </a:xfrm>
          <a:blipFill dpi="0" rotWithShape="1">
            <a:blip r:embed="rId3"/>
            <a:srcRect/>
            <a:stretch>
              <a:fillRect l="-29" r="-29"/>
            </a:stretch>
          </a:blip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39801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</a:t>
            </a:r>
            <a:r>
              <a:rPr lang="en-US" noProof="0" dirty="0"/>
              <a:t>May 4, </a:t>
            </a:r>
            <a:r>
              <a:rPr lang="de-DE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00280233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elfolie_TUD_Foto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204913"/>
            <a:ext cx="12192000" cy="565308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1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4239801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Ort oder Anlass des Vortrags // </a:t>
            </a:r>
            <a:r>
              <a:rPr lang="en-US" noProof="0" dirty="0"/>
              <a:t>May 4, </a:t>
            </a:r>
            <a:r>
              <a:rPr lang="de-DE" dirty="0"/>
              <a:t>2022</a:t>
            </a:r>
          </a:p>
        </p:txBody>
      </p:sp>
      <p:pic>
        <p:nvPicPr>
          <p:cNvPr id="16" name="Grafik 15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6289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353183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05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elfolie_TUD_weiß-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2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82808" y="2852116"/>
            <a:ext cx="2322802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First </a:t>
            </a:r>
            <a:r>
              <a:rPr lang="de-DE" dirty="0" err="1"/>
              <a:t>name</a:t>
            </a:r>
            <a:r>
              <a:rPr lang="de-DE" dirty="0"/>
              <a:t> Last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882771" y="3835706"/>
            <a:ext cx="3941317" cy="492443"/>
          </a:xfr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 marL="0" indent="0" algn="l">
              <a:buNone/>
              <a:defRPr b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78DD96F1-BE0C-4FE4-B69F-BA8592656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2808" y="3138045"/>
            <a:ext cx="3355456" cy="24622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txBody>
          <a:bodyPr wrap="none" lIns="72000" tIns="0" rIns="36000" bIns="0">
            <a:spAutoFit/>
          </a:bodyPr>
          <a:lstStyle>
            <a:lvl1pPr>
              <a:spcBef>
                <a:spcPts val="0"/>
              </a:spcBef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Organizational unit of TU Dresden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AB2194A4-CBE4-4A84-B1E9-D417CDD94A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  <a:lvl3pPr marL="72000" indent="0">
              <a:buNone/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de-DE" dirty="0"/>
              <a:t>durch Kicken bearbeiten</a:t>
            </a:r>
          </a:p>
        </p:txBody>
      </p:sp>
      <p:sp>
        <p:nvSpPr>
          <p:cNvPr id="24" name="Textplatzhalter 7">
            <a:extLst>
              <a:ext uri="{FF2B5EF4-FFF2-40B4-BE49-F238E27FC236}">
                <a16:creationId xmlns:a16="http://schemas.microsoft.com/office/drawing/2014/main" id="{F1D71DE1-F9B2-4550-A173-A1C0CE63C0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2808" y="5312641"/>
            <a:ext cx="5353183" cy="24622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none" lIns="72000" tIns="0" rIns="36000" bIns="0">
            <a:spAutoFit/>
          </a:bodyPr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Location or occasion of the presentation // May 4, 2022</a:t>
            </a:r>
          </a:p>
        </p:txBody>
      </p:sp>
      <p:pic>
        <p:nvPicPr>
          <p:cNvPr id="11" name="Grafik 10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348" y="330108"/>
            <a:ext cx="1468046" cy="544572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983"/>
            <a:ext cx="1764000" cy="51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6974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This is a heading</a:t>
            </a:r>
            <a:br>
              <a:rPr lang="en-US" noProof="0" dirty="0"/>
            </a:br>
            <a:r>
              <a:rPr lang="en-US" noProof="0" dirty="0"/>
              <a:t>with two lines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First text level (16 </a:t>
            </a:r>
            <a:r>
              <a:rPr lang="en-US" noProof="0" dirty="0" err="1"/>
              <a:t>pt</a:t>
            </a:r>
            <a:r>
              <a:rPr lang="en-US" noProof="0" dirty="0"/>
              <a:t> up to level 4)</a:t>
            </a:r>
          </a:p>
          <a:p>
            <a:pPr lvl="1"/>
            <a:r>
              <a:rPr lang="en-US" noProof="0" dirty="0"/>
              <a:t>Second text level for enumerations</a:t>
            </a:r>
          </a:p>
          <a:p>
            <a:pPr lvl="2"/>
            <a:r>
              <a:rPr lang="en-US" noProof="0" dirty="0"/>
              <a:t>Third text level if there is a lot of text (14pt)</a:t>
            </a:r>
          </a:p>
          <a:p>
            <a:pPr lvl="3"/>
            <a:r>
              <a:rPr lang="en-US" noProof="0" dirty="0"/>
              <a:t>Fourth text level for enumerations if there is a lot of text</a:t>
            </a:r>
          </a:p>
          <a:p>
            <a:pPr lvl="4"/>
            <a:r>
              <a:rPr lang="en-US" noProof="0" dirty="0"/>
              <a:t>Fifth text level (14 </a:t>
            </a:r>
            <a:r>
              <a:rPr lang="en-US" noProof="0" dirty="0" err="1"/>
              <a:t>pt</a:t>
            </a:r>
            <a:r>
              <a:rPr lang="en-US" noProof="0" dirty="0"/>
              <a:t> for all subsequent levels)</a:t>
            </a:r>
          </a:p>
          <a:p>
            <a:pPr lvl="5"/>
            <a:r>
              <a:rPr lang="en-US" noProof="0" dirty="0"/>
              <a:t>Sixth text level for enumerations if there is a lot of text</a:t>
            </a:r>
          </a:p>
          <a:p>
            <a:pPr lvl="6"/>
            <a:r>
              <a:rPr lang="en-US" noProof="0" dirty="0"/>
              <a:t>Seventh text level for enumerations if there is a lot of text</a:t>
            </a:r>
          </a:p>
          <a:p>
            <a:pPr lvl="7"/>
            <a:r>
              <a:rPr lang="en-US" noProof="0" dirty="0"/>
              <a:t>Eighth text level for enumerations if there is a lot of text</a:t>
            </a:r>
          </a:p>
          <a:p>
            <a:pPr lvl="8"/>
            <a:r>
              <a:rPr lang="en-US" noProof="0" dirty="0"/>
              <a:t>Ninth text level for enumerations if there is a lot of text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2477770" y="6388326"/>
            <a:ext cx="7580630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NNMHA semester project presentation</a:t>
            </a:r>
            <a:endParaRPr lang="en-US" sz="1400" kern="1200" noProof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10725664" y="6372937"/>
            <a:ext cx="1210962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r>
              <a:rPr lang="de-DE" sz="1600" b="1" baseline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1600" b="1" baseline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l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1600" b="1" baseline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7" y="6334048"/>
            <a:ext cx="1116184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4" r:id="rId2"/>
    <p:sldLayoutId id="2147483905" r:id="rId3"/>
    <p:sldLayoutId id="2147483893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894" r:id="rId12"/>
    <p:sldLayoutId id="2147483913" r:id="rId13"/>
    <p:sldLayoutId id="2147483897" r:id="rId14"/>
    <p:sldLayoutId id="2147483914" r:id="rId15"/>
    <p:sldLayoutId id="2147483915" r:id="rId16"/>
    <p:sldLayoutId id="2147483916" r:id="rId17"/>
    <p:sldLayoutId id="2147483899" r:id="rId18"/>
    <p:sldLayoutId id="2147483896" r:id="rId19"/>
    <p:sldLayoutId id="2147483900" r:id="rId20"/>
    <p:sldLayoutId id="2147483901" r:id="rId21"/>
    <p:sldLayoutId id="2147483918" r:id="rId22"/>
    <p:sldLayoutId id="2147483919" r:id="rId23"/>
    <p:sldLayoutId id="2147483917" r:id="rId24"/>
    <p:sldLayoutId id="2147483902" r:id="rId25"/>
    <p:sldLayoutId id="2147483903" r:id="rId26"/>
    <p:sldLayoutId id="2147483895" r:id="rId27"/>
    <p:sldLayoutId id="2147483920" r:id="rId28"/>
    <p:sldLayoutId id="2147483921" r:id="rId29"/>
    <p:sldLayoutId id="2147483922" r:id="rId30"/>
  </p:sldLayoutIdLst>
  <p:hf hdr="0"/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269" rtl="0" eaLnBrk="1" latinLnBrk="0" hangingPunct="1">
        <a:spcBef>
          <a:spcPts val="600"/>
        </a:spcBef>
        <a:buFont typeface="Open Sans" panose="020B0606030504020204" pitchFamily="34" charset="0"/>
        <a:buNone/>
        <a:defRPr sz="1600" kern="1200" baseline="0">
          <a:solidFill>
            <a:schemeClr val="accent1"/>
          </a:solidFill>
          <a:latin typeface="+mn-lt"/>
          <a:ea typeface="+mn-ea"/>
          <a:cs typeface="+mn-cs"/>
        </a:defRPr>
      </a:lvl2pPr>
      <a:lvl3pPr marL="252000" indent="-252000" algn="l" defTabSz="914269" rtl="0" eaLnBrk="1" latinLnBrk="0" hangingPunct="1">
        <a:spcBef>
          <a:spcPts val="0"/>
        </a:spcBef>
        <a:buFont typeface="Arial" panose="020B0604020202020204" pitchFamily="34" charset="0"/>
        <a:buChar char="—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52000" indent="-144000" algn="l" defTabSz="914269" rtl="0" eaLnBrk="1" latinLnBrk="0" hangingPunct="1">
        <a:spcBef>
          <a:spcPts val="0"/>
        </a:spcBef>
        <a:buFont typeface="Open Sans" panose="020B0606030504020204" pitchFamily="34" charset="0"/>
        <a:buChar char="–"/>
        <a:defRPr sz="1600" kern="1200" baseline="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269" rtl="0" eaLnBrk="1" latinLnBrk="0" hangingPunct="1">
        <a:spcBef>
          <a:spcPts val="600"/>
        </a:spcBef>
        <a:spcAft>
          <a:spcPts val="0"/>
        </a:spcAft>
        <a:buFont typeface="Symbol" panose="05050102010706020507" pitchFamily="18" charset="2"/>
        <a:buNone/>
        <a:defRPr sz="1400" b="1" kern="1200" baseline="0">
          <a:solidFill>
            <a:schemeClr val="accent1"/>
          </a:solidFill>
          <a:latin typeface="+mn-lt"/>
          <a:ea typeface="+mn-ea"/>
          <a:cs typeface="+mn-cs"/>
        </a:defRPr>
      </a:lvl5pPr>
      <a:lvl6pPr marL="0" marR="0" indent="0" algn="l" defTabSz="914269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b="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52000" marR="0" indent="-252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—"/>
        <a:tabLst/>
        <a:defRPr lang="de-DE" sz="1400" kern="1200" dirty="0" smtClean="0">
          <a:solidFill>
            <a:schemeClr val="accent1"/>
          </a:solidFill>
          <a:latin typeface="+mn-lt"/>
          <a:ea typeface="+mn-ea"/>
          <a:cs typeface="+mn-cs"/>
        </a:defRPr>
      </a:lvl7pPr>
      <a:lvl8pPr marL="252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Open Sans" panose="020B0606030504020204" pitchFamily="34" charset="0"/>
        <a:buChar char="–"/>
        <a:tabLst/>
        <a:defRPr sz="1400" kern="1200" baseline="0">
          <a:solidFill>
            <a:schemeClr val="accent1"/>
          </a:solidFill>
          <a:latin typeface="+mn-lt"/>
          <a:ea typeface="+mn-ea"/>
          <a:cs typeface="+mn-cs"/>
        </a:defRPr>
      </a:lvl8pPr>
      <a:lvl9pPr marL="396000" marR="0" indent="-144000" algn="l" defTabSz="91426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8" userDrawn="1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85" userDrawn="1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837726/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5" Type="http://schemas.openxmlformats.org/officeDocument/2006/relationships/hyperlink" Target="https://doi.org/10.1109/MOCAST57943.2023.10176398" TargetMode="External"/><Relationship Id="rId4" Type="http://schemas.openxmlformats.org/officeDocument/2006/relationships/hyperlink" Target="https://doi.org/10.1109/MOCAST54814.2022.9837726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hyperlink" Target="https://doi.org/10.1109/MOCAST57943.2023.1017639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837726/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doi.org/10.1109/MOCAST54814.2022.9837726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doi.org/10.1109/MOCAST54814.2022.9837726" TargetMode="Externa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Relationship Id="rId6" Type="http://schemas.openxmlformats.org/officeDocument/2006/relationships/hyperlink" Target="https://ieeexplore.ieee.org/document/9837726/" TargetMode="External"/><Relationship Id="rId5" Type="http://schemas.openxmlformats.org/officeDocument/2006/relationships/hyperlink" Target="https://doi.org/10.1109/MOCAST57943.2023.10176398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705526" y="1835079"/>
            <a:ext cx="3124060" cy="246221"/>
          </a:xfrm>
        </p:spPr>
        <p:txBody>
          <a:bodyPr/>
          <a:lstStyle/>
          <a:p>
            <a:r>
              <a:rPr lang="en-US" dirty="0"/>
              <a:t>Semester project presentation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705526" y="2604458"/>
            <a:ext cx="10693248" cy="984885"/>
          </a:xfrm>
        </p:spPr>
        <p:txBody>
          <a:bodyPr/>
          <a:lstStyle/>
          <a:p>
            <a:r>
              <a:rPr lang="en-US" dirty="0"/>
              <a:t>“Neuro-Transistor simulation with memristor based </a:t>
            </a:r>
            <a:br>
              <a:rPr lang="en-US" dirty="0"/>
            </a:br>
            <a:r>
              <a:rPr lang="en-US" dirty="0"/>
              <a:t>memcapacitor using LTSPICE”</a:t>
            </a:r>
          </a:p>
        </p:txBody>
      </p:sp>
      <p:sp>
        <p:nvSpPr>
          <p:cNvPr id="11" name="Untertitel 10"/>
          <p:cNvSpPr>
            <a:spLocks noGrp="1"/>
          </p:cNvSpPr>
          <p:nvPr>
            <p:ph type="subTitle" idx="1"/>
          </p:nvPr>
        </p:nvSpPr>
        <p:spPr>
          <a:xfrm>
            <a:off x="7045723" y="3719541"/>
            <a:ext cx="4579780" cy="2677656"/>
          </a:xfrm>
        </p:spPr>
        <p:txBody>
          <a:bodyPr/>
          <a:lstStyle/>
          <a:p>
            <a:r>
              <a:rPr lang="en-US" b="1" dirty="0"/>
              <a:t>Group     : K</a:t>
            </a:r>
          </a:p>
          <a:p>
            <a:br>
              <a:rPr lang="en-US" b="1" dirty="0"/>
            </a:br>
            <a:r>
              <a:rPr lang="en-US" b="1" dirty="0"/>
              <a:t>Students: </a:t>
            </a:r>
            <a:r>
              <a:rPr lang="en-US" b="1" dirty="0" err="1"/>
              <a:t>Bibin</a:t>
            </a:r>
            <a:r>
              <a:rPr lang="en-US" b="1" dirty="0"/>
              <a:t> Biju Joshua</a:t>
            </a:r>
          </a:p>
          <a:p>
            <a:r>
              <a:rPr lang="en-US" b="1" dirty="0"/>
              <a:t>	  Dhanush Harish Shetty</a:t>
            </a:r>
          </a:p>
          <a:p>
            <a:r>
              <a:rPr lang="en-US" b="1" dirty="0"/>
              <a:t>	  Nagaraj Venkatesh Reddy</a:t>
            </a:r>
          </a:p>
          <a:p>
            <a:r>
              <a:rPr lang="en-US" b="1" dirty="0"/>
              <a:t>	  Raghuveer </a:t>
            </a:r>
            <a:r>
              <a:rPr lang="en-US" b="1" dirty="0" err="1"/>
              <a:t>Pundaliksa</a:t>
            </a:r>
            <a:r>
              <a:rPr lang="en-US" b="1" dirty="0"/>
              <a:t> </a:t>
            </a:r>
            <a:r>
              <a:rPr lang="en-US" b="1" dirty="0" err="1"/>
              <a:t>Meharwade</a:t>
            </a:r>
            <a:endParaRPr lang="en-US" b="1" dirty="0"/>
          </a:p>
          <a:p>
            <a:endParaRPr lang="en-US" b="1" dirty="0"/>
          </a:p>
          <a:p>
            <a:br>
              <a:rPr lang="en-US" dirty="0"/>
            </a:br>
            <a:r>
              <a:rPr lang="en-US" b="1" dirty="0"/>
              <a:t>Day of presentation</a:t>
            </a:r>
            <a:r>
              <a:rPr lang="en-US" dirty="0"/>
              <a:t>: </a:t>
            </a:r>
            <a:r>
              <a:rPr lang="en-US" b="1" dirty="0"/>
              <a:t>07/02/2025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1"/>
          </p:nvPr>
        </p:nvSpPr>
        <p:spPr>
          <a:xfrm>
            <a:off x="705526" y="2165834"/>
            <a:ext cx="6340197" cy="246221"/>
          </a:xfrm>
        </p:spPr>
        <p:txBody>
          <a:bodyPr/>
          <a:lstStyle/>
          <a:p>
            <a:r>
              <a:rPr lang="en-US" dirty="0"/>
              <a:t>Lecture “Neural Networks and </a:t>
            </a:r>
            <a:r>
              <a:rPr lang="en-US" dirty="0" err="1"/>
              <a:t>Memristive</a:t>
            </a:r>
            <a:r>
              <a:rPr lang="en-US" dirty="0"/>
              <a:t> Hardware Accelerators” </a:t>
            </a:r>
          </a:p>
        </p:txBody>
      </p:sp>
    </p:spTree>
    <p:extLst>
      <p:ext uri="{BB962C8B-B14F-4D97-AF65-F5344CB8AC3E}">
        <p14:creationId xmlns:p14="http://schemas.microsoft.com/office/powerpoint/2010/main" val="86802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934A6-FC2E-2D8F-52FE-45AE7B76D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F7761D0-2E41-F06B-4E61-9A32B0BE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br>
              <a:rPr lang="en-US" dirty="0"/>
            </a:br>
            <a:endParaRPr lang="en-US" b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A1CA48A-9AD4-DA3D-1604-2721E4AE82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030288"/>
            <a:ext cx="10580688" cy="4799012"/>
          </a:xfrm>
        </p:spPr>
        <p:txBody>
          <a:bodyPr/>
          <a:lstStyle/>
          <a:p>
            <a:pPr lvl="2" algn="just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Significantly lower the power dissipation of pseudo-memcapacitor can be used to emulate leaky integrate-and-fire neuron with a transistor.</a:t>
            </a:r>
          </a:p>
          <a:p>
            <a:pPr lvl="2" algn="just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Key considerations are Roff/Ron &gt; 10 and Cgs/Cm &gt; 5</a:t>
            </a:r>
          </a:p>
          <a:p>
            <a:pPr lvl="2" algn="just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In single neuro-transistor, </a:t>
            </a:r>
            <a:r>
              <a:rPr lang="en-US" dirty="0">
                <a:latin typeface="+mj-lt"/>
                <a:ea typeface="+mj-ea"/>
                <a:cs typeface="+mj-cs"/>
              </a:rPr>
              <a:t>a n</a:t>
            </a: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ice gap between the On State current value and Off state current value are observed.</a:t>
            </a:r>
          </a:p>
          <a:p>
            <a:pPr lvl="2" algn="just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In 3x1 neuro-transistor, for TTFS input, observed integration of voltage at the gate of transistor.</a:t>
            </a:r>
          </a:p>
          <a:p>
            <a:pPr lvl="2" algn="just">
              <a:lnSpc>
                <a:spcPct val="200000"/>
              </a:lnSpc>
              <a:spcBef>
                <a:spcPts val="0"/>
              </a:spcBef>
            </a:pPr>
            <a:r>
              <a:rPr lang="en-US" dirty="0"/>
              <a:t>In 3x3 neuro-transistor, observed </a:t>
            </a:r>
            <a:r>
              <a:rPr lang="en-US" dirty="0">
                <a:latin typeface="+mj-lt"/>
                <a:ea typeface="+mj-ea"/>
                <a:cs typeface="+mj-cs"/>
              </a:rPr>
              <a:t>a</a:t>
            </a: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lmost Identical response in </a:t>
            </a:r>
            <a:r>
              <a:rPr lang="en-US" dirty="0">
                <a:latin typeface="+mj-lt"/>
                <a:ea typeface="+mj-ea"/>
                <a:cs typeface="+mj-cs"/>
              </a:rPr>
              <a:t>symmetric row, column arrangement </a:t>
            </a: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when steady state reached. And a small difference observed at the start.</a:t>
            </a:r>
            <a:endParaRPr lang="en-IN" dirty="0"/>
          </a:p>
          <a:p>
            <a:pPr lvl="2" algn="just">
              <a:lnSpc>
                <a:spcPct val="200000"/>
              </a:lnSpc>
              <a:spcBef>
                <a:spcPts val="0"/>
              </a:spcBef>
            </a:pPr>
            <a:r>
              <a:rPr lang="en-US" b="0" dirty="0"/>
              <a:t>A current to voltage amplifier can be used to </a:t>
            </a:r>
            <a:r>
              <a:rPr lang="en-US" dirty="0"/>
              <a:t>c</a:t>
            </a:r>
            <a:r>
              <a:rPr lang="en-US" b="0" dirty="0"/>
              <a:t>ascade neuro-transistor to realize a spiking neural network.</a:t>
            </a:r>
            <a:endParaRPr lang="en-US" dirty="0"/>
          </a:p>
          <a:p>
            <a:pPr lvl="2">
              <a:spcBef>
                <a:spcPts val="0"/>
              </a:spcBef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lvl="2">
              <a:spcBef>
                <a:spcPts val="0"/>
              </a:spcBef>
            </a:pPr>
            <a:endParaRPr lang="en-US" dirty="0"/>
          </a:p>
          <a:p>
            <a:pPr lvl="2">
              <a:spcBef>
                <a:spcPts val="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12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853B0-CC3A-9237-AFFA-2F88CF2BA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3F4F3CA-1135-1CFD-5B09-6177DF83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US" b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46A3FF1-292F-3EAC-A24C-B60DAE758B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4711" y="1030288"/>
            <a:ext cx="10580688" cy="4799012"/>
          </a:xfrm>
        </p:spPr>
        <p:txBody>
          <a:bodyPr/>
          <a:lstStyle/>
          <a:p>
            <a:pPr marL="342900" lvl="2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600" dirty="0"/>
              <a:t>R. </a:t>
            </a:r>
            <a:r>
              <a:rPr lang="en-IN" sz="1600" dirty="0" err="1"/>
              <a:t>Schroedter</a:t>
            </a:r>
            <a:r>
              <a:rPr lang="en-IN" sz="1600" dirty="0"/>
              <a:t>, A. S. </a:t>
            </a:r>
            <a:r>
              <a:rPr lang="en-IN" sz="1600" dirty="0" err="1"/>
              <a:t>Demirkol</a:t>
            </a:r>
            <a:r>
              <a:rPr lang="en-IN" sz="1600" dirty="0"/>
              <a:t>, A. Ascoli, R. Tetzlaff, E. </a:t>
            </a:r>
            <a:r>
              <a:rPr lang="en-IN" sz="1600" dirty="0" err="1"/>
              <a:t>Mgeladze</a:t>
            </a:r>
            <a:r>
              <a:rPr lang="en-IN" sz="1600" dirty="0"/>
              <a:t>, M. Herzig, S. </a:t>
            </a:r>
            <a:r>
              <a:rPr lang="en-IN" sz="1600" dirty="0" err="1"/>
              <a:t>Slesazeck</a:t>
            </a:r>
            <a:r>
              <a:rPr lang="en-IN" sz="1600" dirty="0"/>
              <a:t>, T. </a:t>
            </a:r>
            <a:r>
              <a:rPr lang="en-IN" sz="1600" dirty="0" err="1"/>
              <a:t>Mikolajick</a:t>
            </a:r>
            <a:r>
              <a:rPr lang="en-IN" sz="1600" dirty="0"/>
              <a:t>, "</a:t>
            </a:r>
            <a:r>
              <a:rPr lang="en-IN" sz="1600" dirty="0">
                <a:hlinkClick r:id="rId3"/>
              </a:rPr>
              <a:t>SPICE Compact Model for an Analog Switching Niobium Oxide Memristor</a:t>
            </a:r>
            <a:r>
              <a:rPr lang="en-IN" sz="1600" dirty="0"/>
              <a:t>", International Conference on Modern Circuits and Systems Technologies (MOCAST) on Electronics and Communications, Bremen, 2022</a:t>
            </a:r>
            <a:br>
              <a:rPr lang="en-IN" sz="1600" dirty="0"/>
            </a:br>
            <a:r>
              <a:rPr lang="en-IN" sz="1600" dirty="0"/>
              <a:t>DOI: </a:t>
            </a:r>
            <a:r>
              <a:rPr lang="en-IN" sz="1600" dirty="0">
                <a:hlinkClick r:id="rId4"/>
              </a:rPr>
              <a:t>10.1109/MOCAST54814.2022.9837726</a:t>
            </a:r>
            <a:endParaRPr lang="en-IN" sz="1600" dirty="0"/>
          </a:p>
          <a:p>
            <a:pPr marL="342900" lvl="2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600" dirty="0"/>
              <a:t>R. </a:t>
            </a:r>
            <a:r>
              <a:rPr lang="en-IN" sz="1600" dirty="0" err="1"/>
              <a:t>Schroedter</a:t>
            </a:r>
            <a:r>
              <a:rPr lang="en-IN" sz="1600" dirty="0"/>
              <a:t>, A. S. </a:t>
            </a:r>
            <a:r>
              <a:rPr lang="en-IN" sz="1600" dirty="0" err="1"/>
              <a:t>Demirkol</a:t>
            </a:r>
            <a:r>
              <a:rPr lang="en-IN" sz="1600" dirty="0"/>
              <a:t>, A. Ascoli, B. Max, F. </a:t>
            </a:r>
            <a:r>
              <a:rPr lang="en-IN" sz="1600" dirty="0" err="1"/>
              <a:t>Nebe</a:t>
            </a:r>
            <a:r>
              <a:rPr lang="en-IN" sz="1600" dirty="0"/>
              <a:t>, T. </a:t>
            </a:r>
            <a:r>
              <a:rPr lang="en-IN" sz="1600" dirty="0" err="1"/>
              <a:t>Mikolajick</a:t>
            </a:r>
            <a:r>
              <a:rPr lang="en-IN" sz="1600" dirty="0"/>
              <a:t>,  R. Tetzlaff, "</a:t>
            </a:r>
            <a:r>
              <a:rPr lang="en-IN" sz="1600" dirty="0">
                <a:hlinkClick r:id="rId5"/>
              </a:rPr>
              <a:t>A pseudo-memcapacitive </a:t>
            </a:r>
            <a:r>
              <a:rPr lang="en-IN" sz="1600" dirty="0" err="1">
                <a:hlinkClick r:id="rId5"/>
              </a:rPr>
              <a:t>neurotransistor</a:t>
            </a:r>
            <a:r>
              <a:rPr lang="en-IN" sz="1600" dirty="0">
                <a:hlinkClick r:id="rId5"/>
              </a:rPr>
              <a:t> for spiking neural networks</a:t>
            </a:r>
            <a:r>
              <a:rPr lang="en-IN" sz="1600" dirty="0"/>
              <a:t>", 12th International Conference on Modern Circuits and Systems Technologies (MOCAST) on Electronics and Communications, Athens, Greece, pp. 1-4, 2023, DOI: </a:t>
            </a:r>
            <a:r>
              <a:rPr lang="en-IN" sz="1600" dirty="0">
                <a:hlinkClick r:id="rId5"/>
              </a:rPr>
              <a:t>10.1109/MOCAST57943.2023.10176398</a:t>
            </a:r>
            <a:endParaRPr lang="en-IN" sz="1600" dirty="0"/>
          </a:p>
          <a:p>
            <a:pPr marL="342900" lvl="2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/>
              <a:t>Wang et al. “Capacitive Neural Network with Neuro Transistors.” Nature Communications, vol. 9, no. 1, 1, 2018, https://doi.org/10.1038/s41467-018-05677-5.</a:t>
            </a:r>
            <a:endParaRPr lang="en-IN" sz="1600" dirty="0"/>
          </a:p>
          <a:p>
            <a:pPr lvl="2" algn="just">
              <a:lnSpc>
                <a:spcPct val="200000"/>
              </a:lnSpc>
              <a:spcBef>
                <a:spcPts val="0"/>
              </a:spcBef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lvl="2">
              <a:spcBef>
                <a:spcPts val="0"/>
              </a:spcBef>
            </a:pPr>
            <a:endParaRPr lang="en-US" dirty="0"/>
          </a:p>
          <a:p>
            <a:pPr lvl="2">
              <a:spcBef>
                <a:spcPts val="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241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ECCC3C-6163-5D7F-CD80-CA28E2D9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744" y="3114778"/>
            <a:ext cx="6080511" cy="1231106"/>
          </a:xfrm>
        </p:spPr>
        <p:txBody>
          <a:bodyPr/>
          <a:lstStyle/>
          <a:p>
            <a:r>
              <a:rPr lang="en-US" sz="8000" dirty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8737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437695"/>
          </a:xfrm>
        </p:spPr>
        <p:txBody>
          <a:bodyPr/>
          <a:lstStyle/>
          <a:p>
            <a:r>
              <a:rPr lang="en-US" dirty="0"/>
              <a:t>Introduction</a:t>
            </a:r>
            <a:endParaRPr lang="en-US" b="0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874711" y="925975"/>
            <a:ext cx="10580688" cy="4903325"/>
          </a:xfrm>
        </p:spPr>
        <p:txBody>
          <a:bodyPr/>
          <a:lstStyle/>
          <a:p>
            <a:pPr marL="0" lvl="2" indent="0" algn="just">
              <a:spcBef>
                <a:spcPts val="0"/>
              </a:spcBef>
              <a:buNone/>
            </a:pPr>
            <a:r>
              <a:rPr lang="en-US" b="1" dirty="0"/>
              <a:t>Topic: </a:t>
            </a:r>
            <a:r>
              <a:rPr lang="en-US" dirty="0"/>
              <a:t>Realization of the neuron functionality with a pseudo-memcapacitive transistor using LTSPICE </a:t>
            </a:r>
          </a:p>
          <a:p>
            <a:pPr marL="0" lvl="2" indent="0" algn="just">
              <a:spcBef>
                <a:spcPts val="0"/>
              </a:spcBef>
              <a:buNone/>
            </a:pPr>
            <a:endParaRPr lang="en-US" dirty="0"/>
          </a:p>
          <a:p>
            <a:pPr marL="0" lvl="2" indent="0" algn="just">
              <a:spcBef>
                <a:spcPts val="0"/>
              </a:spcBef>
              <a:buNone/>
            </a:pPr>
            <a:r>
              <a:rPr lang="en-US" dirty="0"/>
              <a:t>A pseudo-memcapacitive device can be formed by the memristors intrinsic parallel capacitance, and a series capacitor. This can significantly lower the power dissipation of the circuit because the signal is expressed as a voltage rather than a current. </a:t>
            </a:r>
          </a:p>
          <a:p>
            <a:pPr marL="0" lvl="2" indent="0" algn="just">
              <a:spcBef>
                <a:spcPts val="0"/>
              </a:spcBef>
              <a:buNone/>
            </a:pPr>
            <a:endParaRPr lang="en-US" dirty="0"/>
          </a:p>
          <a:p>
            <a:pPr marL="0" lvl="2" indent="0" algn="just">
              <a:spcBef>
                <a:spcPts val="0"/>
              </a:spcBef>
              <a:buNone/>
            </a:pPr>
            <a:r>
              <a:rPr lang="en-US" dirty="0"/>
              <a:t>The pseudo-memcapacitor at the gate of a transistor, can be used in leaky integrate-and-fire neuron emulator. </a:t>
            </a:r>
          </a:p>
          <a:p>
            <a:pPr marL="0" lvl="2" indent="0" algn="just">
              <a:spcBef>
                <a:spcPts val="0"/>
              </a:spcBef>
              <a:buNone/>
            </a:pPr>
            <a:endParaRPr lang="en-US" dirty="0"/>
          </a:p>
          <a:p>
            <a:pPr marL="0" lvl="2" indent="0" algn="just">
              <a:spcBef>
                <a:spcPts val="0"/>
              </a:spcBef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C56F3-EDA7-C29D-5602-FD1556F68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037" y="2647322"/>
            <a:ext cx="5222799" cy="2772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113EE-0626-BFE4-892B-BA17E4206E88}"/>
              </a:ext>
            </a:extLst>
          </p:cNvPr>
          <p:cNvSpPr txBox="1"/>
          <p:nvPr/>
        </p:nvSpPr>
        <p:spPr>
          <a:xfrm>
            <a:off x="805656" y="5490746"/>
            <a:ext cx="10580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800" dirty="0"/>
              <a:t>R. </a:t>
            </a:r>
            <a:r>
              <a:rPr lang="en-IN" sz="800" dirty="0" err="1"/>
              <a:t>Schroedter</a:t>
            </a:r>
            <a:r>
              <a:rPr lang="en-IN" sz="800" dirty="0"/>
              <a:t>, A. S. </a:t>
            </a:r>
            <a:r>
              <a:rPr lang="en-IN" sz="800" dirty="0" err="1"/>
              <a:t>Demirkol</a:t>
            </a:r>
            <a:r>
              <a:rPr lang="en-IN" sz="800" dirty="0"/>
              <a:t>, A. Ascoli, B. Max, F. </a:t>
            </a:r>
            <a:r>
              <a:rPr lang="en-IN" sz="800" dirty="0" err="1"/>
              <a:t>Nebe</a:t>
            </a:r>
            <a:r>
              <a:rPr lang="en-IN" sz="800" dirty="0"/>
              <a:t>, T. </a:t>
            </a:r>
            <a:r>
              <a:rPr lang="en-IN" sz="800" dirty="0" err="1"/>
              <a:t>Mikolajick</a:t>
            </a:r>
            <a:r>
              <a:rPr lang="en-IN" sz="800" dirty="0"/>
              <a:t>,  R. Tetzlaff, "</a:t>
            </a:r>
            <a:r>
              <a:rPr lang="en-IN" sz="800" dirty="0">
                <a:hlinkClick r:id="rId4"/>
              </a:rPr>
              <a:t>A pseudo-memcapacitive </a:t>
            </a:r>
            <a:r>
              <a:rPr lang="en-IN" sz="800" dirty="0" err="1">
                <a:hlinkClick r:id="rId4"/>
              </a:rPr>
              <a:t>neurotransistor</a:t>
            </a:r>
            <a:r>
              <a:rPr lang="en-IN" sz="800" dirty="0">
                <a:hlinkClick r:id="rId4"/>
              </a:rPr>
              <a:t> for spiking neural networks</a:t>
            </a:r>
            <a:r>
              <a:rPr lang="en-IN" sz="800" dirty="0"/>
              <a:t>", 12th International Conference on Modern Circuits and Systems Technologies (MOCAST) on Electronics and Communications, Athens, Greece, pp. 1-4, 2023, DOI: </a:t>
            </a:r>
            <a:r>
              <a:rPr lang="en-IN" sz="800" dirty="0">
                <a:hlinkClick r:id="rId4"/>
              </a:rPr>
              <a:t>10.1109/MOCAST57943.2023.10176398</a:t>
            </a:r>
            <a:endParaRPr lang="en-IN" sz="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123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problem formulation and data  </a:t>
            </a:r>
            <a:br>
              <a:rPr lang="en-US" dirty="0"/>
            </a:br>
            <a:endParaRPr lang="en-US" b="0" dirty="0"/>
          </a:p>
        </p:txBody>
      </p:sp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>
          <a:xfrm>
            <a:off x="874711" y="922021"/>
            <a:ext cx="10580688" cy="4907280"/>
          </a:xfrm>
        </p:spPr>
        <p:txBody>
          <a:bodyPr/>
          <a:lstStyle/>
          <a:p>
            <a:pPr marL="342900" lvl="2" indent="-342900" algn="just">
              <a:spcBef>
                <a:spcPts val="0"/>
              </a:spcBef>
              <a:buAutoNum type="arabicPeriod"/>
            </a:pPr>
            <a:r>
              <a:rPr lang="en-US" dirty="0"/>
              <a:t>Find a pulse input setting which realizes the neuron firing after integration through the transistor </a:t>
            </a:r>
            <a:r>
              <a:rPr lang="en-IN" dirty="0"/>
              <a:t>depending on memristor states in neuro-transistor</a:t>
            </a:r>
            <a:r>
              <a:rPr lang="en-US" dirty="0"/>
              <a:t>. </a:t>
            </a:r>
          </a:p>
          <a:p>
            <a:pPr marL="342900" lvl="2" indent="-342900" algn="just">
              <a:spcBef>
                <a:spcPts val="0"/>
              </a:spcBef>
              <a:buAutoNum type="arabicPeriod"/>
            </a:pPr>
            <a:r>
              <a:rPr lang="en-US" dirty="0"/>
              <a:t>Discuss the neuro-transistor in cascade to form a spiking neural network.</a:t>
            </a:r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  <a:p>
            <a:pPr marL="0" lvl="2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ED483-1AEB-A68A-5049-FC5AAFFFB36D}"/>
              </a:ext>
            </a:extLst>
          </p:cNvPr>
          <p:cNvSpPr txBox="1"/>
          <p:nvPr/>
        </p:nvSpPr>
        <p:spPr>
          <a:xfrm>
            <a:off x="874712" y="4790957"/>
            <a:ext cx="401534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5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Memristor</a:t>
            </a:r>
            <a:r>
              <a:rPr lang="en-IN" sz="1050" b="1" dirty="0"/>
              <a:t> </a:t>
            </a:r>
            <a:r>
              <a:rPr lang="en-IN" sz="105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Model</a:t>
            </a:r>
          </a:p>
          <a:p>
            <a:pPr algn="just"/>
            <a:r>
              <a:rPr lang="en-IN" sz="800" dirty="0"/>
              <a:t>R. </a:t>
            </a:r>
            <a:r>
              <a:rPr lang="en-IN" sz="800" dirty="0" err="1"/>
              <a:t>Schroedter</a:t>
            </a:r>
            <a:r>
              <a:rPr lang="en-IN" sz="800" dirty="0"/>
              <a:t>, A. S. </a:t>
            </a:r>
            <a:r>
              <a:rPr lang="en-IN" sz="800" dirty="0" err="1"/>
              <a:t>Demirkol</a:t>
            </a:r>
            <a:r>
              <a:rPr lang="en-IN" sz="800" dirty="0"/>
              <a:t>, A. Ascoli, R. Tetzlaff, E. </a:t>
            </a:r>
            <a:r>
              <a:rPr lang="en-IN" sz="800" dirty="0" err="1"/>
              <a:t>Mgeladze</a:t>
            </a:r>
            <a:r>
              <a:rPr lang="en-IN" sz="800" dirty="0"/>
              <a:t>, M. Herzig, S. </a:t>
            </a:r>
            <a:r>
              <a:rPr lang="en-IN" sz="800" dirty="0" err="1"/>
              <a:t>Slesazeck</a:t>
            </a:r>
            <a:r>
              <a:rPr lang="en-IN" sz="800" dirty="0"/>
              <a:t>, T. </a:t>
            </a:r>
            <a:r>
              <a:rPr lang="en-IN" sz="800" dirty="0" err="1"/>
              <a:t>Mikolajick</a:t>
            </a:r>
            <a:r>
              <a:rPr lang="en-IN" sz="800" dirty="0"/>
              <a:t>, "</a:t>
            </a:r>
            <a:r>
              <a:rPr lang="en-IN" sz="800" dirty="0">
                <a:hlinkClick r:id="rId3"/>
              </a:rPr>
              <a:t>SPICE Compact Model for an Analog Switching Niobium Oxide Memristor</a:t>
            </a:r>
            <a:r>
              <a:rPr lang="en-IN" sz="800" dirty="0"/>
              <a:t>", International Conference on Modern Circuits and Systems Technologies (MOCAST) on Electronics and Communications, Bremen, 2022</a:t>
            </a:r>
            <a:br>
              <a:rPr lang="en-IN" sz="800" dirty="0"/>
            </a:br>
            <a:r>
              <a:rPr lang="en-IN" sz="800" dirty="0"/>
              <a:t>DOI: </a:t>
            </a:r>
            <a:r>
              <a:rPr lang="en-IN" sz="800" dirty="0">
                <a:hlinkClick r:id="rId4"/>
              </a:rPr>
              <a:t>10.1109/MOCAST54814.2022.9837726</a:t>
            </a:r>
            <a:endParaRPr lang="en-IN" sz="800" dirty="0"/>
          </a:p>
          <a:p>
            <a:endParaRPr lang="en-IN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862C6-BEA8-F102-316F-9E40EE461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712" y="1651999"/>
            <a:ext cx="3164793" cy="313895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1632924-3643-70ED-F231-F09FD34B1383}"/>
              </a:ext>
            </a:extLst>
          </p:cNvPr>
          <p:cNvSpPr/>
          <p:nvPr/>
        </p:nvSpPr>
        <p:spPr>
          <a:xfrm>
            <a:off x="4419135" y="3142352"/>
            <a:ext cx="620005" cy="5543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9971AC-CFE9-5D1E-9E7D-D281BD7C1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8772" y="1771387"/>
            <a:ext cx="6036627" cy="40121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635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B1A69-B36F-29CC-FAEB-FF5E81589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3FC96D5-BA3A-ED95-94BF-99A897E5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Considerations and calculations:</a:t>
            </a:r>
            <a:br>
              <a:rPr lang="en-US" b="1" dirty="0"/>
            </a:br>
            <a:br>
              <a:rPr lang="en-US" dirty="0"/>
            </a:br>
            <a:endParaRPr lang="en-US" b="0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126538-414A-70CA-173A-E587396C06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4713" y="925975"/>
            <a:ext cx="3398837" cy="4916025"/>
          </a:xfrm>
        </p:spPr>
        <p:txBody>
          <a:bodyPr/>
          <a:lstStyle/>
          <a:p>
            <a:pPr marL="342900" lvl="2" indent="-342900">
              <a:spcBef>
                <a:spcPts val="0"/>
              </a:spcBef>
              <a:buAutoNum type="arabicPeriod"/>
            </a:pPr>
            <a:r>
              <a:rPr lang="el-GR" dirty="0"/>
              <a:t>τ</a:t>
            </a:r>
            <a:r>
              <a:rPr lang="en-IN" dirty="0"/>
              <a:t>on = Ron(Cm + Cgs)</a:t>
            </a:r>
          </a:p>
          <a:p>
            <a:pPr marL="342900" lvl="2" indent="-342900">
              <a:buFont typeface="Arial" panose="020B0604020202020204" pitchFamily="34" charset="0"/>
              <a:buAutoNum type="arabicPeriod"/>
            </a:pPr>
            <a:r>
              <a:rPr lang="el-GR" dirty="0"/>
              <a:t>τ</a:t>
            </a:r>
            <a:r>
              <a:rPr lang="en-IN" dirty="0"/>
              <a:t>off = Roff(Cm + Cgs)</a:t>
            </a:r>
          </a:p>
          <a:p>
            <a:pPr marL="342900" lvl="2" indent="-342900">
              <a:buFont typeface="Arial" panose="020B0604020202020204" pitchFamily="34" charset="0"/>
              <a:buAutoNum type="arabicPeriod"/>
            </a:pPr>
            <a:r>
              <a:rPr lang="en-IN" dirty="0"/>
              <a:t>Roff/Ron &gt; 10</a:t>
            </a:r>
          </a:p>
          <a:p>
            <a:pPr marL="342900" lvl="2" indent="-342900">
              <a:buFont typeface="Arial" panose="020B0604020202020204" pitchFamily="34" charset="0"/>
              <a:buAutoNum type="arabicPeriod"/>
            </a:pPr>
            <a:r>
              <a:rPr lang="en-IN" dirty="0"/>
              <a:t>Cgs/Cm &gt; 5</a:t>
            </a:r>
          </a:p>
          <a:p>
            <a:pPr marL="0" lvl="2" indent="0">
              <a:spcBef>
                <a:spcPts val="0"/>
              </a:spcBef>
              <a:buNone/>
            </a:pP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B700DE-D2CD-E63E-18CE-486BE9131A6C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387849" y="759001"/>
            <a:ext cx="3416300" cy="2546157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0F5865-0709-4BBE-2869-D5CAA8F8B34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70849" y="925975"/>
            <a:ext cx="3617567" cy="4916025"/>
          </a:xfrm>
        </p:spPr>
        <p:txBody>
          <a:bodyPr/>
          <a:lstStyle/>
          <a:p>
            <a:pPr algn="just"/>
            <a:r>
              <a:rPr lang="en-US" dirty="0"/>
              <a:t>Calculation:</a:t>
            </a:r>
          </a:p>
          <a:p>
            <a:endParaRPr lang="en-US" dirty="0"/>
          </a:p>
          <a:p>
            <a:r>
              <a:rPr lang="en-IN" sz="1600" b="0" dirty="0" err="1">
                <a:solidFill>
                  <a:schemeClr val="accent1"/>
                </a:solidFill>
              </a:rPr>
              <a:t>Ceff</a:t>
            </a:r>
            <a:r>
              <a:rPr lang="en-IN" sz="1600" b="0" dirty="0">
                <a:solidFill>
                  <a:schemeClr val="accent1"/>
                </a:solidFill>
              </a:rPr>
              <a:t> = Cm + Cgs </a:t>
            </a:r>
          </a:p>
          <a:p>
            <a:r>
              <a:rPr lang="en-IN" b="0" dirty="0"/>
              <a:t>         = (100pF x 10pF)/ (100pF + 10pF)</a:t>
            </a:r>
            <a:endParaRPr lang="en-IN" sz="1600" b="0" dirty="0">
              <a:solidFill>
                <a:schemeClr val="accent1"/>
              </a:solidFill>
            </a:endParaRPr>
          </a:p>
          <a:p>
            <a:r>
              <a:rPr lang="en-IN" dirty="0"/>
              <a:t>         </a:t>
            </a:r>
            <a:r>
              <a:rPr lang="en-IN" sz="1600" dirty="0">
                <a:solidFill>
                  <a:schemeClr val="accent1"/>
                </a:solidFill>
              </a:rPr>
              <a:t>= 9.09 pF</a:t>
            </a:r>
            <a:endParaRPr lang="en-US" sz="1600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l-GR" b="0" dirty="0"/>
              <a:t>τ</a:t>
            </a:r>
            <a:r>
              <a:rPr lang="en-IN" b="0" dirty="0"/>
              <a:t>on = Ron(Cm + Cgs)</a:t>
            </a:r>
          </a:p>
          <a:p>
            <a:pPr algn="just"/>
            <a:r>
              <a:rPr lang="en-IN" dirty="0"/>
              <a:t> </a:t>
            </a:r>
            <a:r>
              <a:rPr lang="en-IN" b="0" dirty="0"/>
              <a:t>       = </a:t>
            </a:r>
            <a:r>
              <a:rPr lang="en-US" sz="1600" b="0" dirty="0">
                <a:solidFill>
                  <a:schemeClr val="accent1"/>
                </a:solidFill>
              </a:rPr>
              <a:t>53 k</a:t>
            </a:r>
            <a:r>
              <a:rPr lang="el-GR" sz="1600" b="0" dirty="0">
                <a:solidFill>
                  <a:schemeClr val="accent1"/>
                </a:solidFill>
              </a:rPr>
              <a:t>Ω</a:t>
            </a:r>
            <a:r>
              <a:rPr lang="en-US" sz="1600" b="0" dirty="0">
                <a:solidFill>
                  <a:schemeClr val="accent1"/>
                </a:solidFill>
              </a:rPr>
              <a:t> x </a:t>
            </a:r>
            <a:r>
              <a:rPr lang="en-IN" sz="1600" b="0" dirty="0">
                <a:solidFill>
                  <a:schemeClr val="accent1"/>
                </a:solidFill>
              </a:rPr>
              <a:t>9.09 pF</a:t>
            </a:r>
          </a:p>
          <a:p>
            <a:pPr algn="just"/>
            <a:r>
              <a:rPr lang="en-IN" dirty="0"/>
              <a:t>        = 0.48181</a:t>
            </a:r>
            <a:r>
              <a:rPr lang="el-GR" dirty="0"/>
              <a:t> μ</a:t>
            </a:r>
            <a:r>
              <a:rPr lang="en-IN" dirty="0"/>
              <a:t>s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r>
              <a:rPr lang="el-GR" b="0" dirty="0"/>
              <a:t>τ</a:t>
            </a:r>
            <a:r>
              <a:rPr lang="en-IN" b="0" dirty="0"/>
              <a:t>off = Roff(Cm + Cgs)</a:t>
            </a:r>
          </a:p>
          <a:p>
            <a:pPr algn="just"/>
            <a:r>
              <a:rPr lang="en-IN" b="0" dirty="0"/>
              <a:t>        = </a:t>
            </a:r>
            <a:r>
              <a:rPr lang="en-IN" sz="1600" b="0" dirty="0">
                <a:solidFill>
                  <a:schemeClr val="accent1"/>
                </a:solidFill>
              </a:rPr>
              <a:t>247 k</a:t>
            </a:r>
            <a:r>
              <a:rPr lang="el-GR" sz="1600" b="0" dirty="0">
                <a:solidFill>
                  <a:schemeClr val="accent1"/>
                </a:solidFill>
              </a:rPr>
              <a:t>Ω</a:t>
            </a:r>
            <a:r>
              <a:rPr lang="en-US" sz="1600" b="0" dirty="0">
                <a:solidFill>
                  <a:schemeClr val="accent1"/>
                </a:solidFill>
              </a:rPr>
              <a:t> x </a:t>
            </a:r>
            <a:r>
              <a:rPr lang="en-IN" sz="1600" b="0" dirty="0">
                <a:solidFill>
                  <a:schemeClr val="accent1"/>
                </a:solidFill>
              </a:rPr>
              <a:t>9.09 pF</a:t>
            </a:r>
          </a:p>
          <a:p>
            <a:pPr algn="just"/>
            <a:r>
              <a:rPr lang="en-IN" dirty="0"/>
              <a:t>        = 2.245 </a:t>
            </a:r>
            <a:r>
              <a:rPr lang="el-GR" dirty="0"/>
              <a:t>μ</a:t>
            </a:r>
            <a:r>
              <a:rPr lang="en-IN" dirty="0"/>
              <a:t>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CC59D-534C-A134-4F11-5AF0F5D44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12" y="2040738"/>
            <a:ext cx="3280600" cy="2561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63B4E-EE14-B509-E0B0-A15A69DBE820}"/>
              </a:ext>
            </a:extLst>
          </p:cNvPr>
          <p:cNvSpPr txBox="1"/>
          <p:nvPr/>
        </p:nvSpPr>
        <p:spPr>
          <a:xfrm>
            <a:off x="874712" y="5011003"/>
            <a:ext cx="3280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800" dirty="0"/>
              <a:t>R. </a:t>
            </a:r>
            <a:r>
              <a:rPr lang="en-IN" sz="800" dirty="0" err="1"/>
              <a:t>Schroedter</a:t>
            </a:r>
            <a:r>
              <a:rPr lang="en-IN" sz="800" dirty="0"/>
              <a:t>, A. S. </a:t>
            </a:r>
            <a:r>
              <a:rPr lang="en-IN" sz="800" dirty="0" err="1"/>
              <a:t>Demirkol</a:t>
            </a:r>
            <a:r>
              <a:rPr lang="en-IN" sz="800" dirty="0"/>
              <a:t>, A. Ascoli, B. Max, F. </a:t>
            </a:r>
            <a:r>
              <a:rPr lang="en-IN" sz="800" dirty="0" err="1"/>
              <a:t>Nebe</a:t>
            </a:r>
            <a:r>
              <a:rPr lang="en-IN" sz="800" dirty="0"/>
              <a:t>, T. </a:t>
            </a:r>
            <a:r>
              <a:rPr lang="en-IN" sz="800" dirty="0" err="1"/>
              <a:t>Mikolajick</a:t>
            </a:r>
            <a:r>
              <a:rPr lang="en-IN" sz="800" dirty="0"/>
              <a:t>,  R. Tetzlaff, "</a:t>
            </a:r>
            <a:r>
              <a:rPr lang="en-IN" sz="800" dirty="0">
                <a:hlinkClick r:id="rId5"/>
              </a:rPr>
              <a:t>A pseudo-memcapacitive </a:t>
            </a:r>
            <a:r>
              <a:rPr lang="en-IN" sz="800" dirty="0" err="1">
                <a:hlinkClick r:id="rId5"/>
              </a:rPr>
              <a:t>neurotransistor</a:t>
            </a:r>
            <a:r>
              <a:rPr lang="en-IN" sz="800" dirty="0">
                <a:hlinkClick r:id="rId5"/>
              </a:rPr>
              <a:t> for spiking neural networks</a:t>
            </a:r>
            <a:r>
              <a:rPr lang="en-IN" sz="800" dirty="0"/>
              <a:t>", 12th International Conference on Modern Circuits and Systems Technologies (MOCAST) on Electronics and Communications, Athens, Greece, pp. 1-4, 2023, DOI: </a:t>
            </a:r>
            <a:r>
              <a:rPr lang="en-IN" sz="800" dirty="0">
                <a:hlinkClick r:id="rId5"/>
              </a:rPr>
              <a:t>10.1109/MOCAST57943.2023.10176398</a:t>
            </a:r>
            <a:endParaRPr lang="en-IN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127641-4743-0853-C404-96F2C68C828B}"/>
              </a:ext>
            </a:extLst>
          </p:cNvPr>
          <p:cNvSpPr txBox="1"/>
          <p:nvPr/>
        </p:nvSpPr>
        <p:spPr>
          <a:xfrm>
            <a:off x="4387849" y="3647918"/>
            <a:ext cx="3416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800" dirty="0"/>
              <a:t>R. </a:t>
            </a:r>
            <a:r>
              <a:rPr lang="en-IN" sz="800" dirty="0" err="1"/>
              <a:t>Schroedter</a:t>
            </a:r>
            <a:r>
              <a:rPr lang="en-IN" sz="800" dirty="0"/>
              <a:t>, A. S. </a:t>
            </a:r>
            <a:r>
              <a:rPr lang="en-IN" sz="800" dirty="0" err="1"/>
              <a:t>Demirkol</a:t>
            </a:r>
            <a:r>
              <a:rPr lang="en-IN" sz="800" dirty="0"/>
              <a:t>, A. Ascoli, R. Tetzlaff, E. </a:t>
            </a:r>
            <a:r>
              <a:rPr lang="en-IN" sz="800" dirty="0" err="1"/>
              <a:t>Mgeladze</a:t>
            </a:r>
            <a:r>
              <a:rPr lang="en-IN" sz="800" dirty="0"/>
              <a:t>, M. Herzig, S. </a:t>
            </a:r>
            <a:r>
              <a:rPr lang="en-IN" sz="800" dirty="0" err="1"/>
              <a:t>Slesazeck</a:t>
            </a:r>
            <a:r>
              <a:rPr lang="en-IN" sz="800" dirty="0"/>
              <a:t>, T. </a:t>
            </a:r>
            <a:r>
              <a:rPr lang="en-IN" sz="800" dirty="0" err="1"/>
              <a:t>Mikolajick</a:t>
            </a:r>
            <a:r>
              <a:rPr lang="en-IN" sz="800" dirty="0"/>
              <a:t>, "</a:t>
            </a:r>
            <a:r>
              <a:rPr lang="en-IN" sz="800" dirty="0">
                <a:hlinkClick r:id="rId6"/>
              </a:rPr>
              <a:t>SPICE Compact Model for an Analog Switching Niobium Oxide Memristor</a:t>
            </a:r>
            <a:r>
              <a:rPr lang="en-IN" sz="800" dirty="0"/>
              <a:t>", International Conference on Modern Circuits and Systems Technologies (MOCAST) on Electronics and Communications, Bremen, 2022</a:t>
            </a:r>
            <a:br>
              <a:rPr lang="en-IN" sz="800" dirty="0"/>
            </a:br>
            <a:r>
              <a:rPr lang="en-IN" sz="800" dirty="0"/>
              <a:t>DOI: </a:t>
            </a:r>
            <a:r>
              <a:rPr lang="en-IN" sz="800" dirty="0">
                <a:hlinkClick r:id="rId7"/>
              </a:rPr>
              <a:t>10.1109/MOCAST54814.2022.9837726</a:t>
            </a:r>
            <a:endParaRPr lang="en-IN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EE477-B903-82C7-B4F1-9CC97A8021DF}"/>
              </a:ext>
            </a:extLst>
          </p:cNvPr>
          <p:cNvSpPr txBox="1"/>
          <p:nvPr/>
        </p:nvSpPr>
        <p:spPr>
          <a:xfrm>
            <a:off x="4387850" y="4760677"/>
            <a:ext cx="33017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defTabSz="914269"/>
            <a:r>
              <a:rPr lang="en-US" sz="1600" b="1" dirty="0">
                <a:solidFill>
                  <a:schemeClr val="accent1"/>
                </a:solidFill>
              </a:rPr>
              <a:t>Values:</a:t>
            </a:r>
          </a:p>
          <a:p>
            <a:pPr marL="0" lvl="2" defTabSz="914269"/>
            <a:r>
              <a:rPr lang="en-US" sz="1600" dirty="0">
                <a:solidFill>
                  <a:schemeClr val="accent1"/>
                </a:solidFill>
              </a:rPr>
              <a:t>Ron at 1V = 53k</a:t>
            </a:r>
            <a:r>
              <a:rPr lang="el-GR" sz="1600" dirty="0">
                <a:solidFill>
                  <a:schemeClr val="accent1"/>
                </a:solidFill>
              </a:rPr>
              <a:t>Ω</a:t>
            </a:r>
            <a:endParaRPr lang="en-US" sz="1600" dirty="0">
              <a:solidFill>
                <a:schemeClr val="accent1"/>
              </a:solidFill>
            </a:endParaRPr>
          </a:p>
          <a:p>
            <a:pPr marL="0" lvl="2" defTabSz="914269"/>
            <a:r>
              <a:rPr lang="en-US" sz="1600" dirty="0">
                <a:solidFill>
                  <a:schemeClr val="accent1"/>
                </a:solidFill>
              </a:rPr>
              <a:t>Roff at 1V = </a:t>
            </a:r>
            <a:r>
              <a:rPr lang="en-IN" sz="1600" dirty="0">
                <a:solidFill>
                  <a:schemeClr val="accent1"/>
                </a:solidFill>
              </a:rPr>
              <a:t>247k</a:t>
            </a:r>
            <a:r>
              <a:rPr lang="el-GR" sz="1600" dirty="0">
                <a:solidFill>
                  <a:schemeClr val="accent1"/>
                </a:solidFill>
              </a:rPr>
              <a:t>Ω</a:t>
            </a:r>
            <a:endParaRPr lang="en-US" sz="1600" dirty="0">
              <a:solidFill>
                <a:schemeClr val="accent1"/>
              </a:solidFill>
            </a:endParaRPr>
          </a:p>
          <a:p>
            <a:pPr marL="0" lvl="2" defTabSz="914269"/>
            <a:r>
              <a:rPr lang="en-US" sz="1600" dirty="0">
                <a:solidFill>
                  <a:schemeClr val="accent1"/>
                </a:solidFill>
              </a:rPr>
              <a:t>Cgs = 100pF and Cm = 10pF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203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BF99-23D0-BC87-A497-465C3338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41FF2-E734-E7F8-9863-27643C8D153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4713" y="1030289"/>
            <a:ext cx="5195887" cy="4811712"/>
          </a:xfrm>
        </p:spPr>
        <p:txBody>
          <a:bodyPr/>
          <a:lstStyle/>
          <a:p>
            <a:pPr algn="just"/>
            <a:r>
              <a:rPr lang="en-IN" dirty="0"/>
              <a:t>Steps for Problem 1</a:t>
            </a:r>
          </a:p>
          <a:p>
            <a:pPr algn="just"/>
            <a:endParaRPr lang="en-IN" sz="800" dirty="0"/>
          </a:p>
          <a:p>
            <a:pPr marL="342900" indent="-342900" algn="just">
              <a:buAutoNum type="arabicPeriod"/>
            </a:pPr>
            <a:r>
              <a:rPr lang="en-IN" b="0" dirty="0"/>
              <a:t>Input pulse setting for single neuro-transistor.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n-IN" b="0" dirty="0"/>
              <a:t>Input pulse setting for 3x1 neuro-transistor.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n-IN" b="0" dirty="0"/>
              <a:t>Input pulse setting for 3x3 neuro-transistor.</a:t>
            </a:r>
          </a:p>
          <a:p>
            <a:pPr marL="342900" indent="-342900" algn="just">
              <a:buAutoNum type="arabicPeriod"/>
            </a:pPr>
            <a:endParaRPr lang="en-IN" b="0" dirty="0"/>
          </a:p>
          <a:p>
            <a:pPr algn="just"/>
            <a:r>
              <a:rPr lang="en-IN" dirty="0"/>
              <a:t>Sweeping Values:</a:t>
            </a:r>
          </a:p>
          <a:p>
            <a:pPr algn="just"/>
            <a:endParaRPr lang="en-IN" sz="800" b="0" dirty="0"/>
          </a:p>
          <a:p>
            <a:pPr marL="342900" indent="-342900" algn="just">
              <a:buAutoNum type="arabicPeriod"/>
            </a:pPr>
            <a:r>
              <a:rPr lang="en-IN" b="0" dirty="0"/>
              <a:t>Voltage : 0.8V, 1V, 1.2V</a:t>
            </a:r>
          </a:p>
          <a:p>
            <a:pPr marL="342900" indent="-342900" algn="just">
              <a:buAutoNum type="arabicPeriod"/>
            </a:pPr>
            <a:r>
              <a:rPr lang="en-IN" b="0" dirty="0"/>
              <a:t>Ton : 1us, 2us, 3us</a:t>
            </a:r>
          </a:p>
          <a:p>
            <a:pPr marL="342900" indent="-342900" algn="just">
              <a:buAutoNum type="arabicPeriod"/>
            </a:pPr>
            <a:r>
              <a:rPr lang="en-IN" b="0" dirty="0" err="1"/>
              <a:t>Tperiod</a:t>
            </a:r>
            <a:r>
              <a:rPr lang="en-IN" b="0" dirty="0"/>
              <a:t> : 10us, 50us, 100us</a:t>
            </a:r>
          </a:p>
          <a:p>
            <a:pPr marL="342900" indent="-342900" algn="just">
              <a:buAutoNum type="arabicPeriod"/>
            </a:pPr>
            <a:r>
              <a:rPr lang="en-IN" b="0" dirty="0"/>
              <a:t>State : 0.1, 0.192, 0.284</a:t>
            </a:r>
          </a:p>
          <a:p>
            <a:pPr marL="342900" indent="-342900" algn="just">
              <a:buAutoNum type="arabicPeriod"/>
            </a:pPr>
            <a:endParaRPr lang="en-IN" sz="800" b="0" dirty="0"/>
          </a:p>
          <a:p>
            <a:pPr marL="342900" indent="-342900" algn="just">
              <a:buAutoNum type="arabicPeriod"/>
            </a:pPr>
            <a:endParaRPr lang="en-IN" sz="800" b="0" dirty="0"/>
          </a:p>
          <a:p>
            <a:pPr algn="just"/>
            <a:r>
              <a:rPr lang="en-IN" dirty="0"/>
              <a:t>NOTE: </a:t>
            </a:r>
            <a:r>
              <a:rPr lang="en-IN" b="0" dirty="0" err="1"/>
              <a:t>PyLTSpice</a:t>
            </a:r>
            <a:r>
              <a:rPr lang="en-IN" b="0" dirty="0"/>
              <a:t> library is used to automate multiple run. </a:t>
            </a:r>
          </a:p>
          <a:p>
            <a:endParaRPr lang="en-IN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D898542-BF3B-57D3-6370-C73E9615DB66}"/>
              </a:ext>
            </a:extLst>
          </p:cNvPr>
          <p:cNvSpPr txBox="1">
            <a:spLocks/>
          </p:cNvSpPr>
          <p:nvPr/>
        </p:nvSpPr>
        <p:spPr>
          <a:xfrm>
            <a:off x="6259512" y="1030289"/>
            <a:ext cx="5195887" cy="481171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269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269" rtl="0" eaLnBrk="1" latinLnBrk="0" hangingPunct="1">
              <a:spcBef>
                <a:spcPts val="600"/>
              </a:spcBef>
              <a:buFont typeface="Open Sans" panose="020B0606030504020204" pitchFamily="34" charset="0"/>
              <a:buNone/>
              <a:defRPr sz="16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269" rtl="0" eaLnBrk="1" latinLnBrk="0" hangingPunct="1">
              <a:spcBef>
                <a:spcPts val="0"/>
              </a:spcBef>
              <a:buFont typeface="Arial" panose="020B0604020202020204" pitchFamily="34" charset="0"/>
              <a:buChar char="—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252000" indent="-144000" algn="l" defTabSz="914269" rtl="0" eaLnBrk="1" latinLnBrk="0" hangingPunct="1">
              <a:spcBef>
                <a:spcPts val="0"/>
              </a:spcBef>
              <a:buFont typeface="Open Sans" panose="020B0606030504020204" pitchFamily="34" charset="0"/>
              <a:buChar char="–"/>
              <a:defRPr sz="16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269" rtl="0" eaLnBrk="1" latinLnBrk="0" hangingPunct="1"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None/>
              <a:defRPr sz="14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0" marR="0" indent="0" algn="l" defTabSz="91426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52000" marR="0" indent="-25200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—"/>
              <a:tabLst/>
              <a:defRPr lang="de-DE" sz="14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52000" marR="0" indent="-14400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Open Sans" panose="020B0606030504020204" pitchFamily="34" charset="0"/>
              <a:buChar char="–"/>
              <a:tabLst/>
              <a:defRPr sz="14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96000" marR="0" indent="-14400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Steps for Problem 2</a:t>
            </a:r>
          </a:p>
          <a:p>
            <a:pPr algn="just"/>
            <a:endParaRPr lang="en-IN" sz="800" dirty="0"/>
          </a:p>
          <a:p>
            <a:pPr algn="just"/>
            <a:r>
              <a:rPr lang="en-US" b="0" dirty="0"/>
              <a:t>Used current to voltage amplifier to Cascade neuro-transistor.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6D4240-0191-C9E1-19D0-330AD71FD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640" y="2216426"/>
            <a:ext cx="2924386" cy="336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1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1" y="346076"/>
            <a:ext cx="10580687" cy="684213"/>
          </a:xfrm>
        </p:spPr>
        <p:txBody>
          <a:bodyPr/>
          <a:lstStyle/>
          <a:p>
            <a:r>
              <a:rPr lang="en-US" dirty="0"/>
              <a:t>Single </a:t>
            </a:r>
            <a:r>
              <a:rPr lang="en-IN" dirty="0"/>
              <a:t>neuro-transistor</a:t>
            </a:r>
            <a:br>
              <a:rPr lang="en-US" dirty="0"/>
            </a:br>
            <a:endParaRPr lang="en-US" b="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7D6EF1D-0EF6-D6C5-79E9-2C1A3B403A0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894986" y="688182"/>
            <a:ext cx="6560412" cy="2680182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D96B18-97AE-698D-834A-1287B9CB8A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1" y="786883"/>
            <a:ext cx="4020275" cy="26801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D68846-6B28-30D5-1FB9-6425A1A141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1" y="3518452"/>
            <a:ext cx="4020275" cy="26801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9E4F81-8456-FD3D-A3CA-A93CA2522E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986" y="3518452"/>
            <a:ext cx="4020275" cy="26801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C60D794-3750-05CE-4E6D-A31167F2862B}"/>
              </a:ext>
            </a:extLst>
          </p:cNvPr>
          <p:cNvSpPr txBox="1"/>
          <p:nvPr/>
        </p:nvSpPr>
        <p:spPr>
          <a:xfrm>
            <a:off x="8915261" y="4196823"/>
            <a:ext cx="25401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Observation:</a:t>
            </a:r>
            <a:br>
              <a:rPr lang="en-US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Nice gap between the On State current value and Off state current value.</a:t>
            </a:r>
            <a:endParaRPr lang="en-IN" sz="1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118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3E6FF-10E5-C55C-F566-94AC73477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383B450-D31F-521A-2B2E-D9B979D0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3x1 </a:t>
            </a:r>
            <a:r>
              <a:rPr lang="en-IN" dirty="0"/>
              <a:t>neuro-transistor</a:t>
            </a:r>
            <a:br>
              <a:rPr lang="en-US" dirty="0"/>
            </a:br>
            <a:br>
              <a:rPr lang="en-US" dirty="0"/>
            </a:br>
            <a:endParaRPr lang="en-US" b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3DA38-3634-8E95-8466-CF2EFA4B666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736602" y="894523"/>
            <a:ext cx="3519489" cy="43135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8734F-6C24-185A-0D87-18CD3F2E92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25" y="1120534"/>
            <a:ext cx="3519489" cy="23987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6CC432-6957-9D82-9435-0AE791D9EB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025" y="3609492"/>
            <a:ext cx="3519489" cy="23987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9545DE-E63C-0626-E98D-267DD81ED5E4}"/>
              </a:ext>
            </a:extLst>
          </p:cNvPr>
          <p:cNvSpPr txBox="1"/>
          <p:nvPr/>
        </p:nvSpPr>
        <p:spPr>
          <a:xfrm>
            <a:off x="5013774" y="733779"/>
            <a:ext cx="261399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E2526"/>
                </a:solidFill>
              </a:rPr>
              <a:t>Pulse Input</a:t>
            </a:r>
            <a:endParaRPr lang="en-IN" b="1" dirty="0">
              <a:solidFill>
                <a:srgbClr val="DE252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1F9C9-68C6-DAA5-67A7-ACFCEE299157}"/>
              </a:ext>
            </a:extLst>
          </p:cNvPr>
          <p:cNvSpPr txBox="1"/>
          <p:nvPr/>
        </p:nvSpPr>
        <p:spPr>
          <a:xfrm>
            <a:off x="8696437" y="723707"/>
            <a:ext cx="261399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E2526"/>
                </a:solidFill>
              </a:rPr>
              <a:t>TTFS Input</a:t>
            </a:r>
            <a:endParaRPr lang="en-IN" b="1" dirty="0">
              <a:solidFill>
                <a:srgbClr val="DE2526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5EF8598-E1D7-82AA-A023-00F519F7869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447" y="1120534"/>
            <a:ext cx="3235971" cy="23084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39AD2BF-00C0-5C92-C906-58F20D8141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447" y="3609491"/>
            <a:ext cx="3235971" cy="239871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44D1EC1-BA73-C2FF-96DE-D48402B8BEC4}"/>
              </a:ext>
            </a:extLst>
          </p:cNvPr>
          <p:cNvSpPr txBox="1"/>
          <p:nvPr/>
        </p:nvSpPr>
        <p:spPr>
          <a:xfrm>
            <a:off x="736602" y="5330810"/>
            <a:ext cx="3519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TTFS Input: </a:t>
            </a: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A1.png from Project1,</a:t>
            </a:r>
            <a:b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resized to 3x3 pixels.</a:t>
            </a:r>
            <a:endParaRPr lang="en-IN" sz="1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589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82180-ECD6-8907-93BA-83F63A95E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D298901-9FD3-8835-A20D-C60DA1AF9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3x3 neuro-transistor</a:t>
            </a:r>
            <a:br>
              <a:rPr lang="en-US" dirty="0"/>
            </a:br>
            <a:endParaRPr lang="en-US" b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9166CC-DD5E-7298-9263-105C6D6B905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874712" y="874643"/>
            <a:ext cx="3657531" cy="4641573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BD62A1-2550-0CB5-94E7-201557C31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31782"/>
              </p:ext>
            </p:extLst>
          </p:nvPr>
        </p:nvGraphicFramePr>
        <p:xfrm>
          <a:off x="5373203" y="1232460"/>
          <a:ext cx="20585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1">
                  <a:extLst>
                    <a:ext uri="{9D8B030D-6E8A-4147-A177-3AD203B41FA5}">
                      <a16:colId xmlns:a16="http://schemas.microsoft.com/office/drawing/2014/main" val="3521477546"/>
                    </a:ext>
                  </a:extLst>
                </a:gridCol>
                <a:gridCol w="686191">
                  <a:extLst>
                    <a:ext uri="{9D8B030D-6E8A-4147-A177-3AD203B41FA5}">
                      <a16:colId xmlns:a16="http://schemas.microsoft.com/office/drawing/2014/main" val="854420662"/>
                    </a:ext>
                  </a:extLst>
                </a:gridCol>
                <a:gridCol w="686191">
                  <a:extLst>
                    <a:ext uri="{9D8B030D-6E8A-4147-A177-3AD203B41FA5}">
                      <a16:colId xmlns:a16="http://schemas.microsoft.com/office/drawing/2014/main" val="530502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U1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U4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U7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29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U2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U5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U8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93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U3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U6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U9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86515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A0ECB14-D12C-DD0B-9F27-C26485549B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589" y="2567022"/>
            <a:ext cx="3395802" cy="273967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4A309CC-FAF0-7E9E-DF7D-C9EBCAAEB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69335"/>
              </p:ext>
            </p:extLst>
          </p:nvPr>
        </p:nvGraphicFramePr>
        <p:xfrm>
          <a:off x="8995486" y="1232460"/>
          <a:ext cx="20585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91">
                  <a:extLst>
                    <a:ext uri="{9D8B030D-6E8A-4147-A177-3AD203B41FA5}">
                      <a16:colId xmlns:a16="http://schemas.microsoft.com/office/drawing/2014/main" val="3521477546"/>
                    </a:ext>
                  </a:extLst>
                </a:gridCol>
                <a:gridCol w="686191">
                  <a:extLst>
                    <a:ext uri="{9D8B030D-6E8A-4147-A177-3AD203B41FA5}">
                      <a16:colId xmlns:a16="http://schemas.microsoft.com/office/drawing/2014/main" val="854420662"/>
                    </a:ext>
                  </a:extLst>
                </a:gridCol>
                <a:gridCol w="686191">
                  <a:extLst>
                    <a:ext uri="{9D8B030D-6E8A-4147-A177-3AD203B41FA5}">
                      <a16:colId xmlns:a16="http://schemas.microsoft.com/office/drawing/2014/main" val="530502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U1</a:t>
                      </a:r>
                      <a:endParaRPr lang="en-IN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U4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U7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296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U2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U5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U8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93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U3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U6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6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Open Sans"/>
                          <a:ea typeface="+mn-ea"/>
                          <a:cs typeface="+mn-cs"/>
                        </a:rPr>
                        <a:t>U9</a:t>
                      </a:r>
                      <a:endParaRPr kumimoji="0" lang="en-I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Open Sans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86515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5ED1EC20-B5C8-AE3C-96B6-28F4B137CF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37" y="2567022"/>
            <a:ext cx="3395802" cy="2739673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A36E539-C00C-C700-E0B8-2D6DBAAF2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102287"/>
              </p:ext>
            </p:extLst>
          </p:nvPr>
        </p:nvGraphicFramePr>
        <p:xfrm>
          <a:off x="7803433" y="1252330"/>
          <a:ext cx="79071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713">
                  <a:extLst>
                    <a:ext uri="{9D8B030D-6E8A-4147-A177-3AD203B41FA5}">
                      <a16:colId xmlns:a16="http://schemas.microsoft.com/office/drawing/2014/main" val="1280704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x=0.1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27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x=0.192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65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2"/>
                          </a:solidFill>
                        </a:rPr>
                        <a:t>x=0.284</a:t>
                      </a:r>
                      <a:endParaRPr lang="en-IN" sz="1200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47648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A518DA7-9EF6-9C00-9DE8-4A75C008736D}"/>
              </a:ext>
            </a:extLst>
          </p:cNvPr>
          <p:cNvSpPr txBox="1"/>
          <p:nvPr/>
        </p:nvSpPr>
        <p:spPr>
          <a:xfrm>
            <a:off x="874711" y="5641724"/>
            <a:ext cx="365753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Note: </a:t>
            </a: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Cgs name used for </a:t>
            </a:r>
            <a:r>
              <a:rPr lang="en-US" sz="1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Cgb</a:t>
            </a: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endParaRPr lang="en-IN" sz="1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379D46-C543-5453-EA71-9B654A6DBA3C}"/>
              </a:ext>
            </a:extLst>
          </p:cNvPr>
          <p:cNvSpPr txBox="1"/>
          <p:nvPr/>
        </p:nvSpPr>
        <p:spPr>
          <a:xfrm>
            <a:off x="4704589" y="5392425"/>
            <a:ext cx="6963950" cy="83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Observation:</a:t>
            </a:r>
          </a:p>
          <a:p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Almost Identical response in both case when steady state reached.</a:t>
            </a:r>
            <a:b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sz="1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Small difference observed at the start.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7ED878-4FA9-4102-1529-A4F52EB4BE61}"/>
              </a:ext>
            </a:extLst>
          </p:cNvPr>
          <p:cNvSpPr txBox="1"/>
          <p:nvPr/>
        </p:nvSpPr>
        <p:spPr>
          <a:xfrm>
            <a:off x="5095493" y="805098"/>
            <a:ext cx="261399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E2526"/>
                </a:solidFill>
              </a:rPr>
              <a:t>COL</a:t>
            </a:r>
            <a:endParaRPr lang="en-IN" b="1" dirty="0">
              <a:solidFill>
                <a:srgbClr val="DE252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DD7736-243D-99CA-05C5-5EB6DAEB7C3A}"/>
              </a:ext>
            </a:extLst>
          </p:cNvPr>
          <p:cNvSpPr txBox="1"/>
          <p:nvPr/>
        </p:nvSpPr>
        <p:spPr>
          <a:xfrm>
            <a:off x="8717776" y="805106"/>
            <a:ext cx="2613991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E2526"/>
                </a:solidFill>
              </a:rPr>
              <a:t>ROW</a:t>
            </a:r>
            <a:endParaRPr lang="en-IN" b="1" dirty="0">
              <a:solidFill>
                <a:srgbClr val="DE252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26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Spiking Neural Network</a:t>
            </a:r>
            <a:br>
              <a:rPr lang="en-US" dirty="0"/>
            </a:br>
            <a:br>
              <a:rPr lang="en-US" dirty="0"/>
            </a:br>
            <a:endParaRPr lang="en-US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BF15F5-186D-2F58-C3D0-D41C8C682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2" y="1028700"/>
            <a:ext cx="4144549" cy="45521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91649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2|17"/>
</p:tagLst>
</file>

<file path=ppt/theme/theme1.xml><?xml version="1.0" encoding="utf-8"?>
<a:theme xmlns:a="http://schemas.openxmlformats.org/drawingml/2006/main" name="TUD_2018_16zu9">
  <a:themeElements>
    <a:clrScheme name="TUD_2021-08_grün">
      <a:dk1>
        <a:srgbClr val="000000"/>
      </a:dk1>
      <a:lt1>
        <a:sysClr val="window" lastClr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2.04_TUD_PPT_16zu9_Vorlage_ENG.potx" id="{4A8999F3-52A7-4DD7-B42B-A2AC677FDF0C}" vid="{69B7EF8F-342A-47BA-91BB-6D6B0D94D854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</TotalTime>
  <Words>1066</Words>
  <Application>Microsoft Office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Wingdings</vt:lpstr>
      <vt:lpstr>Symbol</vt:lpstr>
      <vt:lpstr>Arial</vt:lpstr>
      <vt:lpstr>Open Sans</vt:lpstr>
      <vt:lpstr>Calibri</vt:lpstr>
      <vt:lpstr>TUD_2018_16zu9</vt:lpstr>
      <vt:lpstr>“Neuro-Transistor simulation with memristor based  memcapacitor using LTSPICE”</vt:lpstr>
      <vt:lpstr>Introduction</vt:lpstr>
      <vt:lpstr>Detailed problem formulation and data   </vt:lpstr>
      <vt:lpstr>Considerations and calculations:  </vt:lpstr>
      <vt:lpstr>Approach</vt:lpstr>
      <vt:lpstr>Single neuro-transistor </vt:lpstr>
      <vt:lpstr>3x1 neuro-transistor  </vt:lpstr>
      <vt:lpstr>3x3 neuro-transistor </vt:lpstr>
      <vt:lpstr>Spiking Neural Network  </vt:lpstr>
      <vt:lpstr>Summary 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templates</dc:title>
  <dc:subject>Präsentationsvorlage</dc:subject>
  <dc:creator>Flämig,Anne</dc:creator>
  <cp:lastModifiedBy>NAGARAJ V REDDY</cp:lastModifiedBy>
  <cp:revision>112</cp:revision>
  <dcterms:created xsi:type="dcterms:W3CDTF">2022-05-04T09:57:14Z</dcterms:created>
  <dcterms:modified xsi:type="dcterms:W3CDTF">2025-02-05T10:36:29Z</dcterms:modified>
</cp:coreProperties>
</file>