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4" r:id="rId3"/>
    <p:sldId id="306" r:id="rId4"/>
    <p:sldId id="307" r:id="rId5"/>
    <p:sldId id="296" r:id="rId6"/>
    <p:sldId id="308" r:id="rId7"/>
    <p:sldId id="301" r:id="rId8"/>
    <p:sldId id="302" r:id="rId9"/>
    <p:sldId id="297" r:id="rId10"/>
    <p:sldId id="303" r:id="rId11"/>
    <p:sldId id="304" r:id="rId12"/>
  </p:sldIdLst>
  <p:sldSz cx="12192000" cy="6858000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526"/>
    <a:srgbClr val="CD1719"/>
    <a:srgbClr val="951B81"/>
    <a:srgbClr val="59358C"/>
    <a:srgbClr val="FFFFFF"/>
    <a:srgbClr val="0069B4"/>
    <a:srgbClr val="F2F2F2"/>
    <a:srgbClr val="000000"/>
    <a:srgbClr val="13A983"/>
    <a:srgbClr val="009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1210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pic>
        <p:nvPicPr>
          <p:cNvPr id="21" name="Grafik 2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0" name="Grafik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927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pic>
        <p:nvPicPr>
          <p:cNvPr id="16" name="Grafik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This is a heading</a:t>
            </a:r>
            <a:br>
              <a:rPr lang="en-US" noProof="0" dirty="0"/>
            </a:br>
            <a:r>
              <a:rPr lang="en-US" noProof="0" dirty="0"/>
              <a:t>with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text level (16 </a:t>
            </a:r>
            <a:r>
              <a:rPr lang="en-US" noProof="0" dirty="0" err="1"/>
              <a:t>pt</a:t>
            </a:r>
            <a:r>
              <a:rPr lang="en-US" noProof="0" dirty="0"/>
              <a:t> up to level 4)</a:t>
            </a:r>
          </a:p>
          <a:p>
            <a:pPr lvl="1"/>
            <a:r>
              <a:rPr lang="en-US" noProof="0" dirty="0"/>
              <a:t>Second text level for enumerations</a:t>
            </a:r>
          </a:p>
          <a:p>
            <a:pPr lvl="2"/>
            <a:r>
              <a:rPr lang="en-US" noProof="0" dirty="0"/>
              <a:t>Third text level if there is a lot of text (14pt)</a:t>
            </a:r>
          </a:p>
          <a:p>
            <a:pPr lvl="3"/>
            <a:r>
              <a:rPr lang="en-US" noProof="0" dirty="0"/>
              <a:t>Fourth text level for enumerations if there is a lot of text</a:t>
            </a:r>
          </a:p>
          <a:p>
            <a:pPr lvl="4"/>
            <a:r>
              <a:rPr lang="en-US" noProof="0" dirty="0"/>
              <a:t>Fifth text level (14 </a:t>
            </a:r>
            <a:r>
              <a:rPr lang="en-US" noProof="0" dirty="0" err="1"/>
              <a:t>pt</a:t>
            </a:r>
            <a:r>
              <a:rPr lang="en-US" noProof="0" dirty="0"/>
              <a:t> for all subsequent levels)</a:t>
            </a:r>
          </a:p>
          <a:p>
            <a:pPr lvl="5"/>
            <a:r>
              <a:rPr lang="en-US" noProof="0" dirty="0"/>
              <a:t>Sixth text level for enumerations if there is a lot of text</a:t>
            </a:r>
          </a:p>
          <a:p>
            <a:pPr lvl="6"/>
            <a:r>
              <a:rPr lang="en-US" noProof="0" dirty="0"/>
              <a:t>Seventh text level for enumerations if there is a lot of text</a:t>
            </a:r>
          </a:p>
          <a:p>
            <a:pPr lvl="7"/>
            <a:r>
              <a:rPr lang="en-US" noProof="0" dirty="0"/>
              <a:t>Eighth text level for enumerations if there is a lot of text</a:t>
            </a:r>
          </a:p>
          <a:p>
            <a:pPr lvl="8"/>
            <a:r>
              <a:rPr lang="en-US" noProof="0" dirty="0"/>
              <a:t>Ninth text level for enumerations if there is a lot of text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88326"/>
            <a:ext cx="758063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NNMHA semester project presentation</a:t>
            </a:r>
            <a:endParaRPr lang="en-US" sz="1400" kern="1200" noProof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0725664" y="6372937"/>
            <a:ext cx="1210962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1600" b="1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600" b="1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600" b="1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7" y="6334048"/>
            <a:ext cx="11161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 baseline="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hyperlink" Target="https://doi.org/10.1109/MOCAST54814.2022.9837726" TargetMode="External"/><Relationship Id="rId5" Type="http://schemas.openxmlformats.org/officeDocument/2006/relationships/hyperlink" Target="https://ieeexplore.ieee.org/document/9837726/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MOCAST54814.2022.9837726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ieeexplore.ieee.org/document/9837726/" TargetMode="Externa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6" Type="http://schemas.openxmlformats.org/officeDocument/2006/relationships/hyperlink" Target="https://doi.org/10.1109/MOCAST57943.2023.10176398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705526" y="1835079"/>
            <a:ext cx="3124060" cy="246221"/>
          </a:xfrm>
        </p:spPr>
        <p:txBody>
          <a:bodyPr/>
          <a:lstStyle/>
          <a:p>
            <a:r>
              <a:rPr lang="en-US" dirty="0"/>
              <a:t>Semester project presentation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05526" y="2604458"/>
            <a:ext cx="10693248" cy="984885"/>
          </a:xfrm>
        </p:spPr>
        <p:txBody>
          <a:bodyPr/>
          <a:lstStyle/>
          <a:p>
            <a:r>
              <a:rPr lang="en-US" dirty="0"/>
              <a:t>“Neuro-Transistor simulation with memristor based </a:t>
            </a:r>
            <a:br>
              <a:rPr lang="en-US" dirty="0"/>
            </a:br>
            <a:r>
              <a:rPr lang="en-US" dirty="0"/>
              <a:t>memcapacitor using LTSPICE”</a:t>
            </a:r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7045723" y="3719541"/>
            <a:ext cx="4579780" cy="2677656"/>
          </a:xfrm>
        </p:spPr>
        <p:txBody>
          <a:bodyPr/>
          <a:lstStyle/>
          <a:p>
            <a:r>
              <a:rPr lang="en-US" b="1" dirty="0"/>
              <a:t>Group     : K</a:t>
            </a:r>
          </a:p>
          <a:p>
            <a:br>
              <a:rPr lang="en-US" b="1" dirty="0"/>
            </a:br>
            <a:r>
              <a:rPr lang="en-US" b="1" dirty="0"/>
              <a:t>Students: </a:t>
            </a:r>
            <a:r>
              <a:rPr lang="en-US" b="1" dirty="0" err="1"/>
              <a:t>Bibin</a:t>
            </a:r>
            <a:r>
              <a:rPr lang="en-US" b="1" dirty="0"/>
              <a:t> Biju Joshua</a:t>
            </a:r>
          </a:p>
          <a:p>
            <a:r>
              <a:rPr lang="en-US" b="1" dirty="0"/>
              <a:t>	  Dhanush Harish Shetty</a:t>
            </a:r>
          </a:p>
          <a:p>
            <a:r>
              <a:rPr lang="en-US" b="1" dirty="0"/>
              <a:t>	  Nagaraj Venkatesh Reddy</a:t>
            </a:r>
          </a:p>
          <a:p>
            <a:r>
              <a:rPr lang="en-US" b="1" dirty="0"/>
              <a:t>	  Raghuveer </a:t>
            </a:r>
            <a:r>
              <a:rPr lang="en-US" b="1" dirty="0" err="1"/>
              <a:t>Pundaliksa</a:t>
            </a:r>
            <a:r>
              <a:rPr lang="en-US" b="1" dirty="0"/>
              <a:t> </a:t>
            </a:r>
            <a:r>
              <a:rPr lang="en-US" b="1" dirty="0" err="1"/>
              <a:t>Meharwade</a:t>
            </a:r>
            <a:endParaRPr lang="en-US" b="1" dirty="0"/>
          </a:p>
          <a:p>
            <a:endParaRPr lang="en-US" b="1" dirty="0"/>
          </a:p>
          <a:p>
            <a:br>
              <a:rPr lang="en-US" dirty="0"/>
            </a:br>
            <a:r>
              <a:rPr lang="en-US" b="1" dirty="0"/>
              <a:t>Day of presentation</a:t>
            </a:r>
            <a:r>
              <a:rPr lang="en-US" dirty="0"/>
              <a:t>: </a:t>
            </a:r>
            <a:r>
              <a:rPr lang="en-US" b="1" dirty="0"/>
              <a:t>07/02/2025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705526" y="2165834"/>
            <a:ext cx="6340197" cy="246221"/>
          </a:xfrm>
        </p:spPr>
        <p:txBody>
          <a:bodyPr/>
          <a:lstStyle/>
          <a:p>
            <a:r>
              <a:rPr lang="en-US" dirty="0"/>
              <a:t>Lecture “Neural Networks and </a:t>
            </a:r>
            <a:r>
              <a:rPr lang="en-US" dirty="0" err="1"/>
              <a:t>Memristive</a:t>
            </a:r>
            <a:r>
              <a:rPr lang="en-US" dirty="0"/>
              <a:t> Hardware Accelerators” </a:t>
            </a:r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934A6-FC2E-2D8F-52FE-45AE7B76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7761D0-2E41-F06B-4E61-9A32B0BE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endParaRPr lang="en-US" b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1CA48A-9AD4-DA3D-1604-2721E4AE82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030288"/>
            <a:ext cx="10580688" cy="4799012"/>
          </a:xfrm>
        </p:spPr>
        <p:txBody>
          <a:bodyPr/>
          <a:lstStyle/>
          <a:p>
            <a:pPr lvl="2" algn="just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Significantly lower the power dissipation of pseudo-memcapacitor can be used to emulate leaky integrate-and-fire neuron with a transistor.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Key considerations are Roff/Ron &gt; 10 and Cgs/Cm &gt; 5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In single neuro-transistor, </a:t>
            </a:r>
            <a:r>
              <a:rPr lang="en-US" dirty="0">
                <a:latin typeface="+mj-lt"/>
                <a:ea typeface="+mj-ea"/>
                <a:cs typeface="+mj-cs"/>
              </a:rPr>
              <a:t>a n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ice gap between the On State current value and Off state current value are observed.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In 3x1 neuro-transistor, for TTFS input, observed integration of voltage at the gate of transistor.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In 3x3 neuro-transistor, observed </a:t>
            </a:r>
            <a:r>
              <a:rPr lang="en-US" dirty="0">
                <a:latin typeface="+mj-lt"/>
                <a:ea typeface="+mj-ea"/>
                <a:cs typeface="+mj-cs"/>
              </a:rPr>
              <a:t>a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lmost Identical response in </a:t>
            </a:r>
            <a:r>
              <a:rPr lang="en-US" dirty="0">
                <a:latin typeface="+mj-lt"/>
                <a:ea typeface="+mj-ea"/>
                <a:cs typeface="+mj-cs"/>
              </a:rPr>
              <a:t>symmetric row, column arrangement 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when steady state reached. And a small difference observed at the start.</a:t>
            </a:r>
            <a:endParaRPr lang="en-IN" dirty="0"/>
          </a:p>
          <a:p>
            <a:pPr lvl="2" algn="just">
              <a:lnSpc>
                <a:spcPct val="200000"/>
              </a:lnSpc>
              <a:spcBef>
                <a:spcPts val="0"/>
              </a:spcBef>
            </a:pPr>
            <a:r>
              <a:rPr lang="en-US" b="0" dirty="0"/>
              <a:t>A current to voltage amplifier can be used to </a:t>
            </a:r>
            <a:r>
              <a:rPr lang="en-US" dirty="0"/>
              <a:t>c</a:t>
            </a:r>
            <a:r>
              <a:rPr lang="en-US" b="0" dirty="0"/>
              <a:t>ascade neuro-transistor to realize a spiking neural network.</a:t>
            </a:r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12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ECCC3C-6163-5D7F-CD80-CA28E2D9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744" y="3114778"/>
            <a:ext cx="6080511" cy="1231106"/>
          </a:xfrm>
        </p:spPr>
        <p:txBody>
          <a:bodyPr/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8737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437695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925975"/>
            <a:ext cx="10580688" cy="1909507"/>
          </a:xfrm>
        </p:spPr>
        <p:txBody>
          <a:bodyPr/>
          <a:lstStyle/>
          <a:p>
            <a:pPr marL="0" lvl="2" indent="0" algn="just">
              <a:spcBef>
                <a:spcPts val="0"/>
              </a:spcBef>
              <a:buNone/>
            </a:pPr>
            <a:r>
              <a:rPr lang="en-US" b="1" dirty="0"/>
              <a:t>Topic: </a:t>
            </a:r>
            <a:r>
              <a:rPr lang="en-US" dirty="0"/>
              <a:t>Realization of the neuron functionality with a pseudo-memcapacitive transistor using LTSPICE </a:t>
            </a:r>
          </a:p>
          <a:p>
            <a:pPr marL="0" lvl="2" indent="0" algn="just">
              <a:spcBef>
                <a:spcPts val="0"/>
              </a:spcBef>
              <a:buNone/>
            </a:pPr>
            <a:endParaRPr lang="en-US" dirty="0"/>
          </a:p>
          <a:p>
            <a:pPr marL="0" lvl="2" indent="0" algn="just">
              <a:spcBef>
                <a:spcPts val="0"/>
              </a:spcBef>
              <a:buNone/>
            </a:pPr>
            <a:r>
              <a:rPr lang="en-US" dirty="0"/>
              <a:t>A pseudo-memcapacitive device can be formed by the memristors intrinsic parallel capacitance, and a series capacitor. This can significantly lower the power dissipation of the circuit because the signal is expressed as a voltage rather than a current. </a:t>
            </a:r>
          </a:p>
          <a:p>
            <a:pPr marL="0" lvl="2" indent="0" algn="just">
              <a:spcBef>
                <a:spcPts val="0"/>
              </a:spcBef>
              <a:buNone/>
            </a:pPr>
            <a:endParaRPr lang="en-US" dirty="0"/>
          </a:p>
          <a:p>
            <a:pPr marL="0" lvl="2" indent="0" algn="just">
              <a:spcBef>
                <a:spcPts val="0"/>
              </a:spcBef>
              <a:buNone/>
            </a:pPr>
            <a:r>
              <a:rPr lang="en-US" dirty="0"/>
              <a:t>The pseudo-memcapacitor at the gate of a transistor, can be used in leaky integrate-and-fire neuron emulator. </a:t>
            </a:r>
          </a:p>
          <a:p>
            <a:pPr marL="0" lvl="2" indent="0" algn="just">
              <a:spcBef>
                <a:spcPts val="0"/>
              </a:spcBef>
              <a:buNone/>
            </a:pPr>
            <a:endParaRPr lang="en-US" dirty="0"/>
          </a:p>
          <a:p>
            <a:pPr marL="0" lvl="2" indent="0" algn="just">
              <a:spcBef>
                <a:spcPts val="0"/>
              </a:spcBef>
              <a:buNone/>
            </a:pPr>
            <a:r>
              <a:rPr lang="en-US" dirty="0"/>
              <a:t>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CC84E5-7D2F-9C98-94C8-A349A0C6D776}"/>
              </a:ext>
            </a:extLst>
          </p:cNvPr>
          <p:cNvGrpSpPr/>
          <p:nvPr/>
        </p:nvGrpSpPr>
        <p:grpSpPr>
          <a:xfrm>
            <a:off x="2251962" y="2847371"/>
            <a:ext cx="7688075" cy="2964149"/>
            <a:chOff x="2251962" y="2847371"/>
            <a:chExt cx="7688075" cy="33103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52B748-05B7-837C-60E7-652F69A33018}"/>
                </a:ext>
              </a:extLst>
            </p:cNvPr>
            <p:cNvGrpSpPr/>
            <p:nvPr/>
          </p:nvGrpSpPr>
          <p:grpSpPr>
            <a:xfrm>
              <a:off x="2251962" y="2847371"/>
              <a:ext cx="7688075" cy="3310360"/>
              <a:chOff x="2251962" y="2679954"/>
              <a:chExt cx="7688075" cy="331036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1D5F5D7-FB6B-0491-0145-BF2D6D9ED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612" t="7775" r="9864" b="12804"/>
              <a:stretch/>
            </p:blipFill>
            <p:spPr>
              <a:xfrm>
                <a:off x="2251962" y="2679954"/>
                <a:ext cx="7688075" cy="3310360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CADAB-5041-1DDD-3BAA-1513375FFF14}"/>
                  </a:ext>
                </a:extLst>
              </p:cNvPr>
              <p:cNvSpPr/>
              <p:nvPr/>
            </p:nvSpPr>
            <p:spPr>
              <a:xfrm>
                <a:off x="2986268" y="2766348"/>
                <a:ext cx="2280213" cy="173620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noFill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9F16CF-7018-1FCC-48DC-84CB8E1CA073}"/>
                  </a:ext>
                </a:extLst>
              </p:cNvPr>
              <p:cNvSpPr/>
              <p:nvPr/>
            </p:nvSpPr>
            <p:spPr>
              <a:xfrm>
                <a:off x="7373074" y="2766348"/>
                <a:ext cx="1608220" cy="173620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noFill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E8B8542-A674-2AB5-9115-DA9643082683}"/>
                </a:ext>
              </a:extLst>
            </p:cNvPr>
            <p:cNvGrpSpPr/>
            <p:nvPr/>
          </p:nvGrpSpPr>
          <p:grpSpPr>
            <a:xfrm>
              <a:off x="5501552" y="2847371"/>
              <a:ext cx="1704470" cy="1909506"/>
              <a:chOff x="5501552" y="2847371"/>
              <a:chExt cx="1704470" cy="1909506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C705EC8-E5E4-B597-49F2-1D9598D5E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6774" y="2847371"/>
                <a:ext cx="774025" cy="1909506"/>
              </a:xfrm>
              <a:prstGeom prst="rect">
                <a:avLst/>
              </a:prstGeom>
            </p:spPr>
          </p:pic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1BAC0C9F-09A2-D82B-BA68-8554C43AE508}"/>
                  </a:ext>
                </a:extLst>
              </p:cNvPr>
              <p:cNvSpPr/>
              <p:nvPr/>
            </p:nvSpPr>
            <p:spPr>
              <a:xfrm>
                <a:off x="5501552" y="3720586"/>
                <a:ext cx="264160" cy="19304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A3B9FEC6-4A3D-A948-28F9-A62343E26BDE}"/>
                  </a:ext>
                </a:extLst>
              </p:cNvPr>
              <p:cNvSpPr/>
              <p:nvPr/>
            </p:nvSpPr>
            <p:spPr>
              <a:xfrm>
                <a:off x="6941862" y="3705346"/>
                <a:ext cx="264160" cy="19304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5D127641-4743-0853-C404-96F2C68C828B}"/>
              </a:ext>
            </a:extLst>
          </p:cNvPr>
          <p:cNvSpPr txBox="1"/>
          <p:nvPr/>
        </p:nvSpPr>
        <p:spPr>
          <a:xfrm>
            <a:off x="874711" y="5939415"/>
            <a:ext cx="10580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800" dirty="0"/>
              <a:t>R. </a:t>
            </a:r>
            <a:r>
              <a:rPr lang="en-IN" sz="800" dirty="0" err="1"/>
              <a:t>Schroedter</a:t>
            </a:r>
            <a:r>
              <a:rPr lang="en-IN" sz="800" dirty="0"/>
              <a:t>, A. S. </a:t>
            </a:r>
            <a:r>
              <a:rPr lang="en-IN" sz="800" dirty="0" err="1"/>
              <a:t>Demirkol</a:t>
            </a:r>
            <a:r>
              <a:rPr lang="en-IN" sz="800" dirty="0"/>
              <a:t>, A. Ascoli, R. Tetzlaff, E. </a:t>
            </a:r>
            <a:r>
              <a:rPr lang="en-IN" sz="800" dirty="0" err="1"/>
              <a:t>Mgeladze</a:t>
            </a:r>
            <a:r>
              <a:rPr lang="en-IN" sz="800" dirty="0"/>
              <a:t>, M. Herzig, S. </a:t>
            </a:r>
            <a:r>
              <a:rPr lang="en-IN" sz="800" dirty="0" err="1"/>
              <a:t>Slesazeck</a:t>
            </a:r>
            <a:r>
              <a:rPr lang="en-IN" sz="800" dirty="0"/>
              <a:t>, T. </a:t>
            </a:r>
            <a:r>
              <a:rPr lang="en-IN" sz="800" dirty="0" err="1"/>
              <a:t>Mikolajick</a:t>
            </a:r>
            <a:r>
              <a:rPr lang="en-IN" sz="800" dirty="0"/>
              <a:t>, "</a:t>
            </a:r>
            <a:r>
              <a:rPr lang="en-IN" sz="800" dirty="0">
                <a:hlinkClick r:id="rId5"/>
              </a:rPr>
              <a:t>SPICE Compact Model for an Analog Switching Niobium Oxide Memristor</a:t>
            </a:r>
            <a:r>
              <a:rPr lang="en-IN" sz="800" dirty="0"/>
              <a:t>", International Conference on Modern Circuits and Systems Technologies (MOCAST) on Electronics and Communications, Bremen, 2022 DOI: </a:t>
            </a:r>
            <a:r>
              <a:rPr lang="en-IN" sz="800" dirty="0">
                <a:hlinkClick r:id="rId6"/>
              </a:rPr>
              <a:t>10.1109/MOCAST54814.2022.9837726</a:t>
            </a:r>
            <a:endParaRPr lang="en-IN" sz="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23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9E5D5-7597-17B2-3398-F1062ED9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8777411-781F-CCB1-AE6F-43482F85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489875"/>
          </a:xfrm>
        </p:spPr>
        <p:txBody>
          <a:bodyPr/>
          <a:lstStyle/>
          <a:p>
            <a:r>
              <a:rPr lang="en-US" b="1" dirty="0"/>
              <a:t>Calculations:</a:t>
            </a:r>
            <a:br>
              <a:rPr lang="en-US" dirty="0"/>
            </a:br>
            <a:endParaRPr lang="en-US" b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41E007-C78A-321C-EBC3-E53050676E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4713" y="925976"/>
            <a:ext cx="3398837" cy="769506"/>
          </a:xfrm>
        </p:spPr>
        <p:txBody>
          <a:bodyPr/>
          <a:lstStyle/>
          <a:p>
            <a:pPr marL="342900" lvl="2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l-GR" dirty="0"/>
              <a:t>τ</a:t>
            </a:r>
            <a:r>
              <a:rPr lang="en-IN" dirty="0"/>
              <a:t>on = Ron(Cm + Cgs)</a:t>
            </a:r>
          </a:p>
          <a:p>
            <a:pPr marL="342900" lvl="2" indent="-342900">
              <a:buFont typeface="Arial" panose="020B0604020202020204" pitchFamily="34" charset="0"/>
              <a:buAutoNum type="arabicPeriod"/>
            </a:pPr>
            <a:r>
              <a:rPr lang="el-GR" dirty="0"/>
              <a:t>τ</a:t>
            </a:r>
            <a:r>
              <a:rPr lang="en-IN" dirty="0"/>
              <a:t>off = Roff(Cm + Cgs)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91F123-286D-5671-A58B-CEC57D1543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36560" y="580437"/>
            <a:ext cx="3280727" cy="5261564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Calculation:</a:t>
            </a:r>
          </a:p>
          <a:p>
            <a:pPr algn="just"/>
            <a:r>
              <a:rPr lang="el-GR" b="0" dirty="0"/>
              <a:t>τ</a:t>
            </a:r>
            <a:r>
              <a:rPr lang="en-IN" b="0" dirty="0"/>
              <a:t>on = Ron(Cm + Cgs)</a:t>
            </a:r>
          </a:p>
          <a:p>
            <a:pPr algn="just"/>
            <a:r>
              <a:rPr lang="en-IN" dirty="0"/>
              <a:t> </a:t>
            </a:r>
            <a:r>
              <a:rPr lang="en-IN" b="0" dirty="0"/>
              <a:t>       = </a:t>
            </a:r>
            <a:r>
              <a:rPr lang="en-US" b="0" dirty="0"/>
              <a:t>45.56</a:t>
            </a:r>
            <a:r>
              <a:rPr lang="en-US" sz="1600" b="0" dirty="0">
                <a:solidFill>
                  <a:schemeClr val="accent1"/>
                </a:solidFill>
              </a:rPr>
              <a:t> k</a:t>
            </a:r>
            <a:r>
              <a:rPr lang="el-GR" sz="1600" b="0" dirty="0">
                <a:solidFill>
                  <a:schemeClr val="accent1"/>
                </a:solidFill>
              </a:rPr>
              <a:t>Ω</a:t>
            </a:r>
            <a:r>
              <a:rPr lang="en-US" sz="1600" b="0" dirty="0">
                <a:solidFill>
                  <a:schemeClr val="accent1"/>
                </a:solidFill>
              </a:rPr>
              <a:t> x </a:t>
            </a:r>
            <a:r>
              <a:rPr lang="en-IN" b="0" dirty="0"/>
              <a:t>(10 pF + 100 pF)</a:t>
            </a:r>
            <a:endParaRPr lang="en-IN" sz="1600" b="0" dirty="0">
              <a:solidFill>
                <a:schemeClr val="accent1"/>
              </a:solidFill>
            </a:endParaRPr>
          </a:p>
          <a:p>
            <a:pPr algn="just"/>
            <a:r>
              <a:rPr lang="en-IN" dirty="0"/>
              <a:t>        = 5.0116 </a:t>
            </a:r>
            <a:r>
              <a:rPr lang="el-GR" dirty="0"/>
              <a:t>μ</a:t>
            </a:r>
            <a:r>
              <a:rPr lang="en-IN" dirty="0"/>
              <a:t>s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US" dirty="0"/>
              <a:t>Calculation:</a:t>
            </a:r>
            <a:endParaRPr lang="en-IN" dirty="0"/>
          </a:p>
          <a:p>
            <a:pPr algn="just"/>
            <a:r>
              <a:rPr lang="el-GR" b="0" dirty="0"/>
              <a:t>τ</a:t>
            </a:r>
            <a:r>
              <a:rPr lang="en-IN" b="0" dirty="0"/>
              <a:t>off = Roff(Cm + Cgs)</a:t>
            </a:r>
          </a:p>
          <a:p>
            <a:pPr algn="just"/>
            <a:r>
              <a:rPr lang="en-IN" b="0" dirty="0"/>
              <a:t>        = 484.97 k</a:t>
            </a:r>
            <a:r>
              <a:rPr lang="el-GR" sz="1600" b="0" dirty="0">
                <a:solidFill>
                  <a:schemeClr val="accent1"/>
                </a:solidFill>
              </a:rPr>
              <a:t>Ω</a:t>
            </a:r>
            <a:r>
              <a:rPr lang="en-US" sz="1600" b="0" dirty="0">
                <a:solidFill>
                  <a:schemeClr val="accent1"/>
                </a:solidFill>
              </a:rPr>
              <a:t> x </a:t>
            </a:r>
            <a:r>
              <a:rPr lang="en-IN" b="0" dirty="0"/>
              <a:t>(10 pF + 100 pF)</a:t>
            </a:r>
            <a:endParaRPr lang="en-IN" sz="1600" b="0" dirty="0">
              <a:solidFill>
                <a:schemeClr val="accent1"/>
              </a:solidFill>
            </a:endParaRPr>
          </a:p>
          <a:p>
            <a:pPr algn="just"/>
            <a:r>
              <a:rPr lang="en-IN" dirty="0"/>
              <a:t>        = 53.3467 </a:t>
            </a:r>
            <a:r>
              <a:rPr lang="el-GR" dirty="0"/>
              <a:t>μ</a:t>
            </a:r>
            <a:r>
              <a:rPr lang="en-IN" dirty="0"/>
              <a:t>s</a:t>
            </a:r>
          </a:p>
          <a:p>
            <a:endParaRPr lang="en-IN" dirty="0"/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5E52F0B1-B351-C763-B149-1A54E0266F1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874712" y="1682357"/>
            <a:ext cx="4305266" cy="3493285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64712E-DAA7-AE5A-4163-F234CC109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54" y="615415"/>
            <a:ext cx="1757565" cy="22300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FBC01B-EA5B-C0D3-D5F2-531AA4B52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554" y="3429000"/>
            <a:ext cx="1756677" cy="221951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515A7E-1666-A421-3D6A-8CF87AA23960}"/>
              </a:ext>
            </a:extLst>
          </p:cNvPr>
          <p:cNvCxnSpPr/>
          <p:nvPr/>
        </p:nvCxnSpPr>
        <p:spPr>
          <a:xfrm>
            <a:off x="5537200" y="264160"/>
            <a:ext cx="0" cy="59842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CB886E-833C-D9EE-ADDE-A7DABC2EF1D2}"/>
              </a:ext>
            </a:extLst>
          </p:cNvPr>
          <p:cNvCxnSpPr>
            <a:cxnSpLocks/>
          </p:cNvCxnSpPr>
          <p:nvPr/>
        </p:nvCxnSpPr>
        <p:spPr>
          <a:xfrm>
            <a:off x="5537200" y="3149341"/>
            <a:ext cx="591819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">
            <a:extLst>
              <a:ext uri="{FF2B5EF4-FFF2-40B4-BE49-F238E27FC236}">
                <a16:creationId xmlns:a16="http://schemas.microsoft.com/office/drawing/2014/main" id="{3A7113EE-0626-BFE4-892B-BA17E4206E88}"/>
              </a:ext>
            </a:extLst>
          </p:cNvPr>
          <p:cNvSpPr txBox="1"/>
          <p:nvPr/>
        </p:nvSpPr>
        <p:spPr>
          <a:xfrm>
            <a:off x="5586253" y="5731110"/>
            <a:ext cx="586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800" dirty="0"/>
              <a:t>R. </a:t>
            </a:r>
            <a:r>
              <a:rPr lang="en-IN" sz="800" dirty="0" err="1"/>
              <a:t>Schroedter</a:t>
            </a:r>
            <a:r>
              <a:rPr lang="en-IN" sz="800" dirty="0"/>
              <a:t>, A. S. </a:t>
            </a:r>
            <a:r>
              <a:rPr lang="en-IN" sz="800" dirty="0" err="1"/>
              <a:t>Demirkol</a:t>
            </a:r>
            <a:r>
              <a:rPr lang="en-IN" sz="800" dirty="0"/>
              <a:t>, A. Ascoli, B. Max, F. </a:t>
            </a:r>
            <a:r>
              <a:rPr lang="en-IN" sz="800" dirty="0" err="1"/>
              <a:t>Nebe</a:t>
            </a:r>
            <a:r>
              <a:rPr lang="en-IN" sz="800" dirty="0"/>
              <a:t>, T. </a:t>
            </a:r>
            <a:r>
              <a:rPr lang="en-IN" sz="800" dirty="0" err="1"/>
              <a:t>Mikolajick</a:t>
            </a:r>
            <a:r>
              <a:rPr lang="en-IN" sz="800" dirty="0"/>
              <a:t>,  R. Tetzlaff, "</a:t>
            </a:r>
            <a:r>
              <a:rPr lang="en-IN" sz="800" dirty="0">
                <a:hlinkClick r:id="rId6"/>
              </a:rPr>
              <a:t>A pseudo-memcapacitive </a:t>
            </a:r>
            <a:r>
              <a:rPr lang="en-IN" sz="800" dirty="0" err="1">
                <a:hlinkClick r:id="rId6"/>
              </a:rPr>
              <a:t>neurotransistor</a:t>
            </a:r>
            <a:r>
              <a:rPr lang="en-IN" sz="800" dirty="0">
                <a:hlinkClick r:id="rId6"/>
              </a:rPr>
              <a:t> for spiking neural networks</a:t>
            </a:r>
            <a:r>
              <a:rPr lang="en-IN" sz="800" dirty="0"/>
              <a:t>", 12th International Conference on Modern Circuits and Systems Technologies (MOCAST) on Electronics and Communications, Athens, Greece, pp. 1-4, 2023, DOI: </a:t>
            </a:r>
            <a:r>
              <a:rPr lang="en-IN" sz="800" dirty="0">
                <a:hlinkClick r:id="rId6"/>
              </a:rPr>
              <a:t>10.1109/MOCAST57943.2023.10176398</a:t>
            </a:r>
            <a:endParaRPr lang="en-IN" sz="800" dirty="0"/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5D127641-4743-0853-C404-96F2C68C828B}"/>
              </a:ext>
            </a:extLst>
          </p:cNvPr>
          <p:cNvSpPr txBox="1"/>
          <p:nvPr/>
        </p:nvSpPr>
        <p:spPr>
          <a:xfrm>
            <a:off x="736602" y="5488058"/>
            <a:ext cx="444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800" dirty="0"/>
              <a:t>R. </a:t>
            </a:r>
            <a:r>
              <a:rPr lang="en-IN" sz="800" dirty="0" err="1"/>
              <a:t>Schroedter</a:t>
            </a:r>
            <a:r>
              <a:rPr lang="en-IN" sz="800" dirty="0"/>
              <a:t>, A. S. </a:t>
            </a:r>
            <a:r>
              <a:rPr lang="en-IN" sz="800" dirty="0" err="1"/>
              <a:t>Demirkol</a:t>
            </a:r>
            <a:r>
              <a:rPr lang="en-IN" sz="800" dirty="0"/>
              <a:t>, A. Ascoli, R. Tetzlaff, E. </a:t>
            </a:r>
            <a:r>
              <a:rPr lang="en-IN" sz="800" dirty="0" err="1"/>
              <a:t>Mgeladze</a:t>
            </a:r>
            <a:r>
              <a:rPr lang="en-IN" sz="800" dirty="0"/>
              <a:t>, M. Herzig, S. </a:t>
            </a:r>
            <a:r>
              <a:rPr lang="en-IN" sz="800" dirty="0" err="1"/>
              <a:t>Slesazeck</a:t>
            </a:r>
            <a:r>
              <a:rPr lang="en-IN" sz="800" dirty="0"/>
              <a:t>, T. </a:t>
            </a:r>
            <a:r>
              <a:rPr lang="en-IN" sz="800" dirty="0" err="1"/>
              <a:t>Mikolajick</a:t>
            </a:r>
            <a:r>
              <a:rPr lang="en-IN" sz="800" dirty="0"/>
              <a:t>, "</a:t>
            </a:r>
            <a:r>
              <a:rPr lang="en-IN" sz="800" dirty="0">
                <a:hlinkClick r:id="rId7"/>
              </a:rPr>
              <a:t>SPICE Compact Model for an Analog Switching Niobium Oxide Memristor</a:t>
            </a:r>
            <a:r>
              <a:rPr lang="en-IN" sz="800" dirty="0"/>
              <a:t>", International Conference on Modern Circuits and Systems Technologies (MOCAST) on Electronics and Communications, Bremen, 2022</a:t>
            </a:r>
            <a:br>
              <a:rPr lang="en-IN" sz="800" dirty="0"/>
            </a:br>
            <a:r>
              <a:rPr lang="en-IN" sz="800" dirty="0"/>
              <a:t>DOI: </a:t>
            </a:r>
            <a:r>
              <a:rPr lang="en-IN" sz="800" dirty="0">
                <a:hlinkClick r:id="rId8"/>
              </a:rPr>
              <a:t>10.1109/MOCAST54814.2022.9837726</a:t>
            </a:r>
            <a:endParaRPr lang="en-IN" sz="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30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C106-5F78-A8AF-BDF7-05292AE4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509879"/>
          </a:xfrm>
        </p:spPr>
        <p:txBody>
          <a:bodyPr/>
          <a:lstStyle/>
          <a:p>
            <a:r>
              <a:rPr lang="en-IN" dirty="0"/>
              <a:t>I-V Plot of LCS and HCS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500184-0185-FA3F-3EA9-4AF6663B91D1}"/>
              </a:ext>
            </a:extLst>
          </p:cNvPr>
          <p:cNvGrpSpPr/>
          <p:nvPr/>
        </p:nvGrpSpPr>
        <p:grpSpPr>
          <a:xfrm>
            <a:off x="1395600" y="1235849"/>
            <a:ext cx="9400800" cy="4735208"/>
            <a:chOff x="838215" y="1371600"/>
            <a:chExt cx="10617183" cy="496223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661A786-32FD-7794-1F78-0D0552D46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6479" y="1452880"/>
              <a:ext cx="10408919" cy="478869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2BF486A-FDEC-64EC-E948-F6B404E2BFE3}"/>
                </a:ext>
              </a:extLst>
            </p:cNvPr>
            <p:cNvSpPr/>
            <p:nvPr/>
          </p:nvSpPr>
          <p:spPr>
            <a:xfrm>
              <a:off x="5892800" y="1371600"/>
              <a:ext cx="955040" cy="257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AF5FF4-44A3-36A7-89BE-2F4864C55180}"/>
                </a:ext>
              </a:extLst>
            </p:cNvPr>
            <p:cNvSpPr/>
            <p:nvPr/>
          </p:nvSpPr>
          <p:spPr>
            <a:xfrm>
              <a:off x="5593080" y="6076163"/>
              <a:ext cx="1823720" cy="257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Voltage (V)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8C8E094-AB89-788D-FCD6-6BE00D037B61}"/>
                </a:ext>
              </a:extLst>
            </p:cNvPr>
            <p:cNvSpPr/>
            <p:nvPr/>
          </p:nvSpPr>
          <p:spPr>
            <a:xfrm rot="16200000">
              <a:off x="43247" y="3435525"/>
              <a:ext cx="1823720" cy="233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Current (A)</a:t>
              </a:r>
            </a:p>
          </p:txBody>
        </p:sp>
      </p:grpSp>
      <p:sp>
        <p:nvSpPr>
          <p:cNvPr id="36" name="Inhaltsplatzhalter 1">
            <a:extLst>
              <a:ext uri="{FF2B5EF4-FFF2-40B4-BE49-F238E27FC236}">
                <a16:creationId xmlns:a16="http://schemas.microsoft.com/office/drawing/2014/main" id="{DADAB554-1ACD-CB7A-89EA-B07DAD7F1A82}"/>
              </a:ext>
            </a:extLst>
          </p:cNvPr>
          <p:cNvSpPr txBox="1">
            <a:spLocks/>
          </p:cNvSpPr>
          <p:nvPr/>
        </p:nvSpPr>
        <p:spPr>
          <a:xfrm>
            <a:off x="805657" y="816933"/>
            <a:ext cx="10580686" cy="509879"/>
          </a:xfrm>
          <a:prstGeom prst="rect">
            <a:avLst/>
          </a:prstGeom>
        </p:spPr>
        <p:txBody>
          <a:bodyPr/>
          <a:lstStyle>
            <a:lvl1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269" rtl="0" eaLnBrk="1" latinLnBrk="0" hangingPunct="1">
              <a:spcBef>
                <a:spcPts val="600"/>
              </a:spcBef>
              <a:buFont typeface="Open Sans" panose="020B0606030504020204" pitchFamily="34" charset="0"/>
              <a:buNone/>
              <a:defRPr sz="1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Char char="—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52000" indent="-144000" algn="l" defTabSz="914269" rtl="0" eaLnBrk="1" latinLnBrk="0" hangingPunct="1">
              <a:spcBef>
                <a:spcPts val="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269" rtl="0" eaLnBrk="1" latinLnBrk="0" hangingPunct="1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None/>
              <a:defRPr sz="1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marR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52000" marR="0" indent="-25200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—"/>
              <a:tabLst/>
              <a:defRPr lang="de-DE" sz="1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52000" marR="0" indent="-14400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–"/>
              <a:tabLst/>
              <a:defRPr sz="1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96000" marR="0" indent="-14400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50000"/>
              </a:lnSpc>
              <a:buNone/>
            </a:pPr>
            <a:r>
              <a:rPr lang="en-IN" dirty="0"/>
              <a:t>For Sine input of 100KHz </a:t>
            </a:r>
            <a:r>
              <a:rPr lang="de-DE" dirty="0"/>
              <a:t>± 1V, HCS current is </a:t>
            </a:r>
            <a:r>
              <a:rPr lang="de-DE" b="1" dirty="0"/>
              <a:t>5.7 times </a:t>
            </a:r>
            <a:r>
              <a:rPr lang="de-DE" dirty="0"/>
              <a:t>greater than LCS current.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1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1" y="346077"/>
            <a:ext cx="10580687" cy="386756"/>
          </a:xfrm>
        </p:spPr>
        <p:txBody>
          <a:bodyPr/>
          <a:lstStyle/>
          <a:p>
            <a:r>
              <a:rPr lang="en-US" dirty="0"/>
              <a:t>Single </a:t>
            </a:r>
            <a:r>
              <a:rPr lang="en-IN" dirty="0"/>
              <a:t>neuro-transistor with pulse input</a:t>
            </a:r>
            <a:br>
              <a:rPr lang="en-US" dirty="0"/>
            </a:br>
            <a:endParaRPr lang="en-US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60D794-3750-05CE-4E6D-A31167F2862B}"/>
              </a:ext>
            </a:extLst>
          </p:cNvPr>
          <p:cNvSpPr txBox="1"/>
          <p:nvPr/>
        </p:nvSpPr>
        <p:spPr>
          <a:xfrm>
            <a:off x="874711" y="5242608"/>
            <a:ext cx="10580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Observation:</a:t>
            </a:r>
            <a:b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Id (drain current) in ON state is approximately </a:t>
            </a:r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twice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the OFF state. Integration of Id is observed until the steady state reached.  </a:t>
            </a:r>
            <a:endParaRPr lang="en-IN" sz="1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F7DED-B927-329A-9B7D-88CCEEBAE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1" y="813132"/>
            <a:ext cx="5097509" cy="4349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6A32E9-3AF7-E21E-82B2-7E77ABC81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33" y="813132"/>
            <a:ext cx="5097508" cy="43491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118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4EAAB-8071-1A4D-D1AF-B97E29FCD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4A1E691-0304-DD1B-E08A-9A2E0D81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391043"/>
          </a:xfrm>
        </p:spPr>
        <p:txBody>
          <a:bodyPr/>
          <a:lstStyle/>
          <a:p>
            <a:r>
              <a:rPr lang="en-US" dirty="0"/>
              <a:t>3x1 </a:t>
            </a:r>
            <a:r>
              <a:rPr lang="en-IN" dirty="0"/>
              <a:t>neuro-transistor with pulse input</a:t>
            </a:r>
            <a:br>
              <a:rPr lang="en-US" dirty="0"/>
            </a:br>
            <a:endParaRPr lang="en-US" b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BF316C-461C-2454-3C1B-0E56DA8290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76" r="42633"/>
          <a:stretch/>
        </p:blipFill>
        <p:spPr>
          <a:xfrm>
            <a:off x="8681293" y="1030288"/>
            <a:ext cx="3037956" cy="3439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53BFFD-7E63-A461-D7AF-29FDA18CF2EC}"/>
              </a:ext>
            </a:extLst>
          </p:cNvPr>
          <p:cNvSpPr txBox="1"/>
          <p:nvPr/>
        </p:nvSpPr>
        <p:spPr>
          <a:xfrm>
            <a:off x="874712" y="5098802"/>
            <a:ext cx="1084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Observation:</a:t>
            </a:r>
            <a:b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Steady state reached </a:t>
            </a:r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faster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in memristor ON state than OFF state.</a:t>
            </a:r>
            <a:endParaRPr lang="en-IN" sz="1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E7203-6D0B-71A8-BB49-9C208EE8A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788540"/>
            <a:ext cx="3834235" cy="4258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E9384-B1AE-EB82-E346-4267870172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19" y="788541"/>
            <a:ext cx="3834235" cy="42588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926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3E6FF-10E5-C55C-F566-94AC73477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383B450-D31F-521A-2B2E-D9B979D0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372382"/>
          </a:xfrm>
        </p:spPr>
        <p:txBody>
          <a:bodyPr/>
          <a:lstStyle/>
          <a:p>
            <a:r>
              <a:rPr lang="en-US" dirty="0"/>
              <a:t>3x1 </a:t>
            </a:r>
            <a:r>
              <a:rPr lang="en-IN" dirty="0"/>
              <a:t>neuro-transistor with TTFP input</a:t>
            </a:r>
            <a:br>
              <a:rPr lang="en-US" dirty="0"/>
            </a:b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89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82180-ECD6-8907-93BA-83F63A95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D298901-9FD3-8835-A20D-C60DA1AF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3x3 neuro-transistor</a:t>
            </a:r>
            <a:br>
              <a:rPr lang="en-US" dirty="0"/>
            </a:br>
            <a:endParaRPr lang="en-US" b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BD62A1-2550-0CB5-94E7-201557C31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31782"/>
              </p:ext>
            </p:extLst>
          </p:nvPr>
        </p:nvGraphicFramePr>
        <p:xfrm>
          <a:off x="5373203" y="1232460"/>
          <a:ext cx="20585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1">
                  <a:extLst>
                    <a:ext uri="{9D8B030D-6E8A-4147-A177-3AD203B41FA5}">
                      <a16:colId xmlns:a16="http://schemas.microsoft.com/office/drawing/2014/main" val="3521477546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854420662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530502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U1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U4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U7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9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U2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U5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U8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3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U3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U6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U9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86515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A0ECB14-D12C-DD0B-9F27-C26485549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89" y="2567022"/>
            <a:ext cx="3395802" cy="273967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4A309CC-FAF0-7E9E-DF7D-C9EBCAAEB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69335"/>
              </p:ext>
            </p:extLst>
          </p:nvPr>
        </p:nvGraphicFramePr>
        <p:xfrm>
          <a:off x="8995486" y="1232460"/>
          <a:ext cx="20585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1">
                  <a:extLst>
                    <a:ext uri="{9D8B030D-6E8A-4147-A177-3AD203B41FA5}">
                      <a16:colId xmlns:a16="http://schemas.microsoft.com/office/drawing/2014/main" val="3521477546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854420662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530502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U1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U4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U7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9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U2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U5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U8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3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U3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U6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U9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86515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ED1EC20-B5C8-AE3C-96B6-28F4B137CF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37" y="2567022"/>
            <a:ext cx="3395802" cy="2739673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A36E539-C00C-C700-E0B8-2D6DBAAF2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02287"/>
              </p:ext>
            </p:extLst>
          </p:nvPr>
        </p:nvGraphicFramePr>
        <p:xfrm>
          <a:off x="7803433" y="1252330"/>
          <a:ext cx="79071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713">
                  <a:extLst>
                    <a:ext uri="{9D8B030D-6E8A-4147-A177-3AD203B41FA5}">
                      <a16:colId xmlns:a16="http://schemas.microsoft.com/office/drawing/2014/main" val="128070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x=0.1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7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x=0.192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5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x=0.284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7648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A518DA7-9EF6-9C00-9DE8-4A75C008736D}"/>
              </a:ext>
            </a:extLst>
          </p:cNvPr>
          <p:cNvSpPr txBox="1"/>
          <p:nvPr/>
        </p:nvSpPr>
        <p:spPr>
          <a:xfrm>
            <a:off x="874711" y="5641724"/>
            <a:ext cx="36575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Note: 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Cgs name used for </a:t>
            </a:r>
            <a:r>
              <a:rPr lang="en-US" sz="1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Cgb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n-IN" sz="1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379D46-C543-5453-EA71-9B654A6DBA3C}"/>
              </a:ext>
            </a:extLst>
          </p:cNvPr>
          <p:cNvSpPr txBox="1"/>
          <p:nvPr/>
        </p:nvSpPr>
        <p:spPr>
          <a:xfrm>
            <a:off x="4704589" y="5392425"/>
            <a:ext cx="6963950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Observation:</a:t>
            </a:r>
          </a:p>
          <a:p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Almost Identical response in both case when steady state reached.</a:t>
            </a:r>
            <a:b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Small difference observed at the start.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ED878-4FA9-4102-1529-A4F52EB4BE61}"/>
              </a:ext>
            </a:extLst>
          </p:cNvPr>
          <p:cNvSpPr txBox="1"/>
          <p:nvPr/>
        </p:nvSpPr>
        <p:spPr>
          <a:xfrm>
            <a:off x="5095493" y="805098"/>
            <a:ext cx="26139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E2526"/>
                </a:solidFill>
              </a:rPr>
              <a:t>COL</a:t>
            </a:r>
            <a:endParaRPr lang="en-IN" b="1" dirty="0">
              <a:solidFill>
                <a:srgbClr val="DE252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DD7736-243D-99CA-05C5-5EB6DAEB7C3A}"/>
              </a:ext>
            </a:extLst>
          </p:cNvPr>
          <p:cNvSpPr txBox="1"/>
          <p:nvPr/>
        </p:nvSpPr>
        <p:spPr>
          <a:xfrm>
            <a:off x="8717776" y="805106"/>
            <a:ext cx="26139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E2526"/>
                </a:solidFill>
              </a:rPr>
              <a:t>ROW</a:t>
            </a:r>
            <a:endParaRPr lang="en-IN" b="1" dirty="0">
              <a:solidFill>
                <a:srgbClr val="DE2526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363EE3-2287-1ECF-A78A-0C62811700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097" r="28496"/>
          <a:stretch/>
        </p:blipFill>
        <p:spPr>
          <a:xfrm>
            <a:off x="410637" y="780873"/>
            <a:ext cx="4170320" cy="3632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926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Spiking Neural Network</a:t>
            </a:r>
            <a:br>
              <a:rPr lang="en-US" dirty="0"/>
            </a:br>
            <a:br>
              <a:rPr lang="en-US" dirty="0"/>
            </a:br>
            <a:endParaRPr lang="en-US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F15F5-186D-2F58-C3D0-D41C8C682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2" y="1028700"/>
            <a:ext cx="4144549" cy="45521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9164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.04_TUD_PPT_16zu9_Vorlage_ENG.potx" id="{4A8999F3-52A7-4DD7-B42B-A2AC677FDF0C}" vid="{69B7EF8F-342A-47BA-91BB-6D6B0D94D8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Words>699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Symbol</vt:lpstr>
      <vt:lpstr>Arial</vt:lpstr>
      <vt:lpstr>Calibri</vt:lpstr>
      <vt:lpstr>Open Sans</vt:lpstr>
      <vt:lpstr>Wingdings</vt:lpstr>
      <vt:lpstr>TUD_2018_16zu9</vt:lpstr>
      <vt:lpstr>“Neuro-Transistor simulation with memristor based  memcapacitor using LTSPICE”</vt:lpstr>
      <vt:lpstr>Introduction</vt:lpstr>
      <vt:lpstr>Calculations: </vt:lpstr>
      <vt:lpstr>I-V Plot of LCS and HCS</vt:lpstr>
      <vt:lpstr>Single neuro-transistor with pulse input </vt:lpstr>
      <vt:lpstr>3x1 neuro-transistor with pulse input </vt:lpstr>
      <vt:lpstr>3x1 neuro-transistor with TTFP input </vt:lpstr>
      <vt:lpstr>3x3 neuro-transistor </vt:lpstr>
      <vt:lpstr>Spiking Neural Network 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templates</dc:title>
  <dc:subject>Präsentationsvorlage</dc:subject>
  <dc:creator>Flämig,Anne</dc:creator>
  <cp:lastModifiedBy>NAGARAJ V REDDY</cp:lastModifiedBy>
  <cp:revision>138</cp:revision>
  <dcterms:created xsi:type="dcterms:W3CDTF">2022-05-04T09:57:14Z</dcterms:created>
  <dcterms:modified xsi:type="dcterms:W3CDTF">2025-02-06T09:09:32Z</dcterms:modified>
</cp:coreProperties>
</file>