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4" r:id="rId3"/>
    <p:sldId id="306" r:id="rId4"/>
    <p:sldId id="296" r:id="rId5"/>
    <p:sldId id="308" r:id="rId6"/>
    <p:sldId id="301" r:id="rId7"/>
    <p:sldId id="309" r:id="rId8"/>
    <p:sldId id="310" r:id="rId9"/>
    <p:sldId id="311" r:id="rId10"/>
    <p:sldId id="297" r:id="rId11"/>
    <p:sldId id="303" r:id="rId12"/>
    <p:sldId id="304" r:id="rId13"/>
  </p:sldIdLst>
  <p:sldSz cx="12192000" cy="685800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26"/>
    <a:srgbClr val="CD1719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85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16" name="Grafik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This is a heading</a:t>
            </a:r>
            <a:br>
              <a:rPr lang="en-US" noProof="0" dirty="0"/>
            </a:br>
            <a:r>
              <a:rPr lang="en-US" noProof="0" dirty="0"/>
              <a:t>with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text level (16 </a:t>
            </a:r>
            <a:r>
              <a:rPr lang="en-US" noProof="0" dirty="0" err="1"/>
              <a:t>pt</a:t>
            </a:r>
            <a:r>
              <a:rPr lang="en-US" noProof="0" dirty="0"/>
              <a:t> up to level 4)</a:t>
            </a:r>
          </a:p>
          <a:p>
            <a:pPr lvl="1"/>
            <a:r>
              <a:rPr lang="en-US" noProof="0" dirty="0"/>
              <a:t>Second text level for enumerations</a:t>
            </a:r>
          </a:p>
          <a:p>
            <a:pPr lvl="2"/>
            <a:r>
              <a:rPr lang="en-US" noProof="0" dirty="0"/>
              <a:t>Third text level if there is a lot of text (14pt)</a:t>
            </a:r>
          </a:p>
          <a:p>
            <a:pPr lvl="3"/>
            <a:r>
              <a:rPr lang="en-US" noProof="0" dirty="0"/>
              <a:t>Fourth text level for enumerations if there is a lot of text</a:t>
            </a:r>
          </a:p>
          <a:p>
            <a:pPr lvl="4"/>
            <a:r>
              <a:rPr lang="en-US" noProof="0" dirty="0"/>
              <a:t>Fifth text level (14 </a:t>
            </a:r>
            <a:r>
              <a:rPr lang="en-US" noProof="0" dirty="0" err="1"/>
              <a:t>pt</a:t>
            </a:r>
            <a:r>
              <a:rPr lang="en-US" noProof="0" dirty="0"/>
              <a:t> for all subsequent levels)</a:t>
            </a:r>
          </a:p>
          <a:p>
            <a:pPr lvl="5"/>
            <a:r>
              <a:rPr lang="en-US" noProof="0" dirty="0"/>
              <a:t>Sixth text level for enumerations if there is a lot of text</a:t>
            </a:r>
          </a:p>
          <a:p>
            <a:pPr lvl="6"/>
            <a:r>
              <a:rPr lang="en-US" noProof="0" dirty="0"/>
              <a:t>Seventh text level for enumerations if there is a lot of text</a:t>
            </a:r>
          </a:p>
          <a:p>
            <a:pPr lvl="7"/>
            <a:r>
              <a:rPr lang="en-US" noProof="0" dirty="0"/>
              <a:t>Eighth text level for enumerations if there is a lot of text</a:t>
            </a:r>
          </a:p>
          <a:p>
            <a:pPr lvl="8"/>
            <a:r>
              <a:rPr lang="en-US" noProof="0" dirty="0"/>
              <a:t>Ninth text level for enumerations if there is a lot of text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88326"/>
            <a:ext cx="758063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NNMHA semester project presentation</a:t>
            </a:r>
            <a:endParaRPr lang="en-US" sz="1400" kern="1200" noProof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725664" y="6372937"/>
            <a:ext cx="1210962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1600" b="1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600" b="1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600" b="1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" y="6334048"/>
            <a:ext cx="11161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hyperlink" Target="https://doi.org/10.1109/MOCAST54814.2022.9837726" TargetMode="External"/><Relationship Id="rId5" Type="http://schemas.openxmlformats.org/officeDocument/2006/relationships/hyperlink" Target="https://ieeexplore.ieee.org/document/9837726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837726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hyperlink" Target="https://doi.org/10.1109/MOCAST57943.2023.10176398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doi.org/10.1109/MOCAST54814.2022.983772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05526" y="1835079"/>
            <a:ext cx="3124060" cy="246221"/>
          </a:xfrm>
        </p:spPr>
        <p:txBody>
          <a:bodyPr/>
          <a:lstStyle/>
          <a:p>
            <a:r>
              <a:rPr lang="en-US" dirty="0"/>
              <a:t>Semester project presentation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05526" y="2604458"/>
            <a:ext cx="10693248" cy="984885"/>
          </a:xfrm>
        </p:spPr>
        <p:txBody>
          <a:bodyPr/>
          <a:lstStyle/>
          <a:p>
            <a:r>
              <a:rPr lang="en-US" dirty="0"/>
              <a:t>“Neuro-Transistor simulation with memristor based </a:t>
            </a:r>
            <a:br>
              <a:rPr lang="en-US" dirty="0"/>
            </a:br>
            <a:r>
              <a:rPr lang="en-US" dirty="0"/>
              <a:t>memcapacitor using LTSPICE”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6713196" y="3716799"/>
            <a:ext cx="4685578" cy="2677656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Students  : </a:t>
            </a:r>
            <a:r>
              <a:rPr lang="en-US" b="1" dirty="0" err="1"/>
              <a:t>Bibin</a:t>
            </a:r>
            <a:r>
              <a:rPr lang="en-US" b="1" dirty="0"/>
              <a:t> Biju Joshua</a:t>
            </a:r>
          </a:p>
          <a:p>
            <a:r>
              <a:rPr lang="en-US" b="1" dirty="0"/>
              <a:t>	    Dhanush Harish Shetty</a:t>
            </a:r>
          </a:p>
          <a:p>
            <a:r>
              <a:rPr lang="en-US" b="1" dirty="0"/>
              <a:t>	    Nagaraj Venkatesh Reddy</a:t>
            </a:r>
          </a:p>
          <a:p>
            <a:r>
              <a:rPr lang="en-US" b="1" dirty="0"/>
              <a:t>	    Raghuveer </a:t>
            </a:r>
            <a:r>
              <a:rPr lang="en-US" b="1" dirty="0" err="1"/>
              <a:t>Pundaliksa</a:t>
            </a:r>
            <a:r>
              <a:rPr lang="en-US" b="1" dirty="0"/>
              <a:t> </a:t>
            </a:r>
            <a:r>
              <a:rPr lang="en-US" b="1" dirty="0" err="1"/>
              <a:t>Meharwade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Supervisor: Dr. Richard </a:t>
            </a:r>
            <a:r>
              <a:rPr lang="en-US" b="1" dirty="0" err="1"/>
              <a:t>Schroedter</a:t>
            </a:r>
            <a:endParaRPr lang="en-US" b="1" dirty="0"/>
          </a:p>
          <a:p>
            <a:br>
              <a:rPr lang="en-US" dirty="0"/>
            </a:br>
            <a:r>
              <a:rPr lang="en-US" b="1" dirty="0"/>
              <a:t>Day of presentation</a:t>
            </a:r>
            <a:r>
              <a:rPr lang="en-US" dirty="0"/>
              <a:t>: </a:t>
            </a:r>
            <a:r>
              <a:rPr lang="en-US" b="1" dirty="0"/>
              <a:t>07/02/2025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705526" y="2165834"/>
            <a:ext cx="6340197" cy="246221"/>
          </a:xfrm>
        </p:spPr>
        <p:txBody>
          <a:bodyPr/>
          <a:lstStyle/>
          <a:p>
            <a:r>
              <a:rPr lang="en-US" dirty="0"/>
              <a:t>Lecture “Neural Networks and </a:t>
            </a:r>
            <a:r>
              <a:rPr lang="en-US" dirty="0" err="1"/>
              <a:t>Memristive</a:t>
            </a:r>
            <a:r>
              <a:rPr lang="en-US" dirty="0"/>
              <a:t> Hardware Accelerators”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1537EF-5FB8-EF9B-9104-1724AD6F4806}"/>
              </a:ext>
            </a:extLst>
          </p:cNvPr>
          <p:cNvSpPr/>
          <p:nvPr/>
        </p:nvSpPr>
        <p:spPr>
          <a:xfrm>
            <a:off x="4354466" y="4467799"/>
            <a:ext cx="2248677" cy="5878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Group K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AC0F56-6E57-79EE-A4ED-E095EE0B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25" r="36875"/>
          <a:stretch/>
        </p:blipFill>
        <p:spPr>
          <a:xfrm>
            <a:off x="736600" y="877025"/>
            <a:ext cx="4450080" cy="52135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30950"/>
          </a:xfrm>
        </p:spPr>
        <p:txBody>
          <a:bodyPr/>
          <a:lstStyle/>
          <a:p>
            <a:r>
              <a:rPr lang="en-US" dirty="0"/>
              <a:t>Spiking Neural Network</a:t>
            </a:r>
            <a:br>
              <a:rPr lang="en-US" dirty="0"/>
            </a:br>
            <a:endParaRPr lang="en-US" b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D8140A-7E4B-5149-D147-3CC543B17087}"/>
              </a:ext>
            </a:extLst>
          </p:cNvPr>
          <p:cNvCxnSpPr>
            <a:cxnSpLocks/>
          </p:cNvCxnSpPr>
          <p:nvPr/>
        </p:nvCxnSpPr>
        <p:spPr>
          <a:xfrm>
            <a:off x="736600" y="4210039"/>
            <a:ext cx="4450080" cy="0"/>
          </a:xfrm>
          <a:prstGeom prst="line">
            <a:avLst/>
          </a:prstGeom>
          <a:ln w="2857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71F35F-0FED-4114-EDC7-08DB291105EA}"/>
              </a:ext>
            </a:extLst>
          </p:cNvPr>
          <p:cNvSpPr txBox="1"/>
          <p:nvPr/>
        </p:nvSpPr>
        <p:spPr>
          <a:xfrm>
            <a:off x="5655366" y="808578"/>
            <a:ext cx="5800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TIA (Transimpedance Amplifier) are used to cascade the pseudo-memcapacitive transistor to realize a spiking neural network structure.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Cascaded 3x3 pseudo-memcapacitive transistor with single pseudo-memcapacitive transistor.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160CEC-FC5F-85FA-4978-72D70C459D84}"/>
              </a:ext>
            </a:extLst>
          </p:cNvPr>
          <p:cNvGrpSpPr/>
          <p:nvPr/>
        </p:nvGrpSpPr>
        <p:grpSpPr>
          <a:xfrm>
            <a:off x="5655366" y="2228172"/>
            <a:ext cx="5872569" cy="3958321"/>
            <a:chOff x="5655366" y="2132017"/>
            <a:chExt cx="5872569" cy="395832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D0F548-DC3E-8579-7ADB-D04165BB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5366" y="2132017"/>
              <a:ext cx="5872569" cy="376468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B3E7D0-BA6A-C2EB-49D3-003EB15DE4EB}"/>
                </a:ext>
              </a:extLst>
            </p:cNvPr>
            <p:cNvSpPr txBox="1"/>
            <p:nvPr/>
          </p:nvSpPr>
          <p:spPr>
            <a:xfrm>
              <a:off x="8126499" y="5828728"/>
              <a:ext cx="11131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/>
                <a:t>Time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5916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934A6-FC2E-2D8F-52FE-45AE7B76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7761D0-2E41-F06B-4E61-9A32B0BE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1CA48A-9AD4-DA3D-1604-2721E4AE8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248586"/>
            <a:ext cx="10580688" cy="4360827"/>
          </a:xfrm>
        </p:spPr>
        <p:txBody>
          <a:bodyPr/>
          <a:lstStyle/>
          <a:p>
            <a:pPr marL="285750" marR="0" lvl="0" indent="-285750" algn="just" defTabSz="82296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Id (drain current) spikes when gate voltage exceeds Vth of transistor = 0.2V. </a:t>
            </a:r>
          </a:p>
          <a:p>
            <a:pPr marL="285750" marR="0" lvl="0" indent="-285750" algn="just" defTabSz="82296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For 1V pulse input of 2us the ON state Id is approximately four times the OFF state in single pseudo-memcapacitive transistor</a:t>
            </a:r>
          </a:p>
          <a:p>
            <a:pPr marL="285750" marR="0" lvl="0" indent="-285750" algn="just" defTabSz="82296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TTFP (Time to First Pulse) input displays a measurable Id when all the memristors are ON, and a negligible Id when all the memristors are OFF in 3x1 </a:t>
            </a:r>
            <a:r>
              <a:rPr lang="en-US" sz="1600" b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pseudo-memcapacitive transistor.</a:t>
            </a:r>
          </a:p>
          <a:p>
            <a:pPr marL="285750" marR="0" lvl="0" indent="-285750" algn="just" defTabSz="82296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maximum current flows when all the memristors are in LRS because the transistors are turned on in 3x3 </a:t>
            </a:r>
            <a:r>
              <a:rPr lang="en-US" sz="1600" b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pseudo-memcapacitive transistor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</a:p>
          <a:p>
            <a:pPr marL="285750" marR="0" lvl="0" indent="-285750" algn="just" defTabSz="82296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TIA (Transimpedance Amplifier) are used to cascade the pseudo-memcapacitive transistor to realize a spiking neural network structure. </a:t>
            </a:r>
          </a:p>
          <a:p>
            <a:pPr marL="285750" marR="0" lvl="0" indent="-28575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05D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85750" marR="0" lvl="0" indent="-28575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305D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2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ECCC3C-6163-5D7F-CD80-CA28E2D9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744" y="3114778"/>
            <a:ext cx="6080511" cy="1231106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873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43769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925975"/>
            <a:ext cx="10580688" cy="1909507"/>
          </a:xfrm>
        </p:spPr>
        <p:txBody>
          <a:bodyPr/>
          <a:lstStyle/>
          <a:p>
            <a:pPr marL="0" lvl="2" indent="0" algn="just">
              <a:spcBef>
                <a:spcPts val="0"/>
              </a:spcBef>
              <a:buNone/>
            </a:pPr>
            <a:r>
              <a:rPr lang="en-US" b="1" dirty="0"/>
              <a:t>Topic: </a:t>
            </a:r>
            <a:r>
              <a:rPr lang="en-US" dirty="0"/>
              <a:t>Realization of the neuron functionality with a pseudo-memcapacitive transistor using LTSPICE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A pseudo-memcapacitive device can be formed by the memristors intrinsic parallel capacitance, and a series capacitor. This can significantly lower the power dissipation of the circuit because the signal is expressed as a voltage rather than a current.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The pseudo-memcapacitor at the gate of a transistor, can be used in leaky integrate-and-fire neuron emulator.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CC84E5-7D2F-9C98-94C8-A349A0C6D776}"/>
              </a:ext>
            </a:extLst>
          </p:cNvPr>
          <p:cNvGrpSpPr/>
          <p:nvPr/>
        </p:nvGrpSpPr>
        <p:grpSpPr>
          <a:xfrm>
            <a:off x="2251962" y="2847371"/>
            <a:ext cx="7688075" cy="2964149"/>
            <a:chOff x="2251962" y="2847371"/>
            <a:chExt cx="7688075" cy="33103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52B748-05B7-837C-60E7-652F69A33018}"/>
                </a:ext>
              </a:extLst>
            </p:cNvPr>
            <p:cNvGrpSpPr/>
            <p:nvPr/>
          </p:nvGrpSpPr>
          <p:grpSpPr>
            <a:xfrm>
              <a:off x="2251962" y="2847371"/>
              <a:ext cx="7688075" cy="3310360"/>
              <a:chOff x="2251962" y="2679954"/>
              <a:chExt cx="7688075" cy="331036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1D5F5D7-FB6B-0491-0145-BF2D6D9ED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612" t="7775" r="9864" b="12804"/>
              <a:stretch/>
            </p:blipFill>
            <p:spPr>
              <a:xfrm>
                <a:off x="2251962" y="2679954"/>
                <a:ext cx="7688075" cy="331036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CADAB-5041-1DDD-3BAA-1513375FFF14}"/>
                  </a:ext>
                </a:extLst>
              </p:cNvPr>
              <p:cNvSpPr/>
              <p:nvPr/>
            </p:nvSpPr>
            <p:spPr>
              <a:xfrm>
                <a:off x="2986268" y="2766348"/>
                <a:ext cx="2280213" cy="17362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noFill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9F16CF-7018-1FCC-48DC-84CB8E1CA073}"/>
                  </a:ext>
                </a:extLst>
              </p:cNvPr>
              <p:cNvSpPr/>
              <p:nvPr/>
            </p:nvSpPr>
            <p:spPr>
              <a:xfrm>
                <a:off x="7373074" y="2766348"/>
                <a:ext cx="1608220" cy="17362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noFill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8B8542-A674-2AB5-9115-DA9643082683}"/>
                </a:ext>
              </a:extLst>
            </p:cNvPr>
            <p:cNvGrpSpPr/>
            <p:nvPr/>
          </p:nvGrpSpPr>
          <p:grpSpPr>
            <a:xfrm>
              <a:off x="5501552" y="2847371"/>
              <a:ext cx="1704470" cy="1909506"/>
              <a:chOff x="5501552" y="2847371"/>
              <a:chExt cx="1704470" cy="190950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C705EC8-E5E4-B597-49F2-1D9598D5E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774" y="2847371"/>
                <a:ext cx="774025" cy="1909506"/>
              </a:xfrm>
              <a:prstGeom prst="rect">
                <a:avLst/>
              </a:prstGeom>
            </p:spPr>
          </p:pic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1BAC0C9F-09A2-D82B-BA68-8554C43AE508}"/>
                  </a:ext>
                </a:extLst>
              </p:cNvPr>
              <p:cNvSpPr/>
              <p:nvPr/>
            </p:nvSpPr>
            <p:spPr>
              <a:xfrm>
                <a:off x="5501552" y="3720586"/>
                <a:ext cx="264160" cy="19304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A3B9FEC6-4A3D-A948-28F9-A62343E26BDE}"/>
                  </a:ext>
                </a:extLst>
              </p:cNvPr>
              <p:cNvSpPr/>
              <p:nvPr/>
            </p:nvSpPr>
            <p:spPr>
              <a:xfrm>
                <a:off x="6941862" y="3705346"/>
                <a:ext cx="264160" cy="19304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5D127641-4743-0853-C404-96F2C68C828B}"/>
              </a:ext>
            </a:extLst>
          </p:cNvPr>
          <p:cNvSpPr txBox="1"/>
          <p:nvPr/>
        </p:nvSpPr>
        <p:spPr>
          <a:xfrm>
            <a:off x="874711" y="5939415"/>
            <a:ext cx="1058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R. Tetzlaff, E. </a:t>
            </a:r>
            <a:r>
              <a:rPr lang="en-IN" sz="800" dirty="0" err="1"/>
              <a:t>Mgeladze</a:t>
            </a:r>
            <a:r>
              <a:rPr lang="en-IN" sz="800" dirty="0"/>
              <a:t>, M. Herzig, S. </a:t>
            </a:r>
            <a:r>
              <a:rPr lang="en-IN" sz="800" dirty="0" err="1"/>
              <a:t>Slesazeck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 "</a:t>
            </a:r>
            <a:r>
              <a:rPr lang="en-IN" sz="800" dirty="0">
                <a:hlinkClick r:id="rId5"/>
              </a:rPr>
              <a:t>SPICE Compact Model for an Analog Switching Niobium Oxide Memristor</a:t>
            </a:r>
            <a:r>
              <a:rPr lang="en-IN" sz="800" dirty="0"/>
              <a:t>", International Conference on Modern Circuits and Systems Technologies (MOCAST) on Electronics and Communications, Bremen, 2022 DOI: </a:t>
            </a:r>
            <a:r>
              <a:rPr lang="en-IN" sz="800" dirty="0">
                <a:hlinkClick r:id="rId6"/>
              </a:rPr>
              <a:t>10.1109/MOCAST54814.2022.9837726</a:t>
            </a:r>
            <a:endParaRPr lang="en-IN" sz="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2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9E5D5-7597-17B2-3398-F1062ED9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777411-781F-CCB1-AE6F-43482F85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489875"/>
          </a:xfrm>
        </p:spPr>
        <p:txBody>
          <a:bodyPr/>
          <a:lstStyle/>
          <a:p>
            <a:r>
              <a:rPr lang="en-IN" dirty="0"/>
              <a:t>I-V Plot of LCS and HCS</a:t>
            </a:r>
            <a:br>
              <a:rPr lang="en-US" dirty="0"/>
            </a:br>
            <a:endParaRPr lang="en-US" b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64712E-DAA7-AE5A-4163-F234CC10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018" y="487970"/>
            <a:ext cx="1757565" cy="22300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FBC01B-EA5B-C0D3-D5F2-531AA4B5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54" y="3296224"/>
            <a:ext cx="1756677" cy="221951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15A7E-1666-A421-3D6A-8CF87AA23960}"/>
              </a:ext>
            </a:extLst>
          </p:cNvPr>
          <p:cNvCxnSpPr/>
          <p:nvPr/>
        </p:nvCxnSpPr>
        <p:spPr>
          <a:xfrm>
            <a:off x="5537200" y="264160"/>
            <a:ext cx="0" cy="59842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CB886E-833C-D9EE-ADDE-A7DABC2EF1D2}"/>
              </a:ext>
            </a:extLst>
          </p:cNvPr>
          <p:cNvCxnSpPr>
            <a:cxnSpLocks/>
          </p:cNvCxnSpPr>
          <p:nvPr/>
        </p:nvCxnSpPr>
        <p:spPr>
          <a:xfrm>
            <a:off x="5537198" y="3038794"/>
            <a:ext cx="591819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>
            <a:extLst>
              <a:ext uri="{FF2B5EF4-FFF2-40B4-BE49-F238E27FC236}">
                <a16:creationId xmlns:a16="http://schemas.microsoft.com/office/drawing/2014/main" id="{3A7113EE-0626-BFE4-892B-BA17E4206E88}"/>
              </a:ext>
            </a:extLst>
          </p:cNvPr>
          <p:cNvSpPr txBox="1"/>
          <p:nvPr/>
        </p:nvSpPr>
        <p:spPr>
          <a:xfrm>
            <a:off x="5586253" y="5731110"/>
            <a:ext cx="586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B. Max, F. </a:t>
            </a:r>
            <a:r>
              <a:rPr lang="en-IN" sz="800" dirty="0" err="1"/>
              <a:t>Nebe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  R. Tetzlaff, "</a:t>
            </a:r>
            <a:r>
              <a:rPr lang="en-IN" sz="800" dirty="0">
                <a:hlinkClick r:id="rId5"/>
              </a:rPr>
              <a:t>A pseudo-memcapacitive </a:t>
            </a:r>
            <a:r>
              <a:rPr lang="en-IN" sz="800" dirty="0" err="1">
                <a:hlinkClick r:id="rId5"/>
              </a:rPr>
              <a:t>neurotransistor</a:t>
            </a:r>
            <a:r>
              <a:rPr lang="en-IN" sz="800" dirty="0">
                <a:hlinkClick r:id="rId5"/>
              </a:rPr>
              <a:t> for spiking neural networks</a:t>
            </a:r>
            <a:r>
              <a:rPr lang="en-IN" sz="800" dirty="0"/>
              <a:t>", 12th International Conference on Modern Circuits and Systems Technologies (MOCAST) on Electronics and Communications, Athens, Greece, pp. 1-4, 2023, DOI: </a:t>
            </a:r>
            <a:r>
              <a:rPr lang="en-IN" sz="800" dirty="0">
                <a:hlinkClick r:id="rId5"/>
              </a:rPr>
              <a:t>10.1109/MOCAST57943.2023.10176398</a:t>
            </a:r>
            <a:endParaRPr lang="en-IN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8EDB8-CC45-411C-689D-E479E2EA2AD2}"/>
              </a:ext>
            </a:extLst>
          </p:cNvPr>
          <p:cNvSpPr txBox="1"/>
          <p:nvPr/>
        </p:nvSpPr>
        <p:spPr>
          <a:xfrm>
            <a:off x="7541230" y="482664"/>
            <a:ext cx="3914169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600" dirty="0">
                <a:solidFill>
                  <a:schemeClr val="accent1"/>
                </a:solidFill>
              </a:rPr>
              <a:t>Memristor in Low resistance state(LRS), corresponds to a High capacitance state (HCS) which is Cgs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marL="0" marR="0" lvl="0" indent="0" algn="just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Calculation:</a:t>
            </a:r>
          </a:p>
          <a:p>
            <a:pPr marL="0" marR="0" lvl="0" indent="0" algn="just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τ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 = Ron(Cm + Cgs)</a:t>
            </a:r>
          </a:p>
          <a:p>
            <a:pPr marL="0" marR="0" lvl="0" indent="0" algn="just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     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45.56 k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Ω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x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(10 pF + 100 pF)</a:t>
            </a:r>
          </a:p>
          <a:p>
            <a:pPr marL="0" marR="0" lvl="0" indent="0" algn="just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       = 5.0116 </a:t>
            </a: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μ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4A11-0434-D39F-1BDB-62D042327B1E}"/>
              </a:ext>
            </a:extLst>
          </p:cNvPr>
          <p:cNvSpPr txBox="1"/>
          <p:nvPr/>
        </p:nvSpPr>
        <p:spPr>
          <a:xfrm>
            <a:off x="7533583" y="3254167"/>
            <a:ext cx="3921816" cy="26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Memristor in High resistance state(HRS), corresponds to Low capacitance state (LCS) which is Cm.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00305D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just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Calculation: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00305D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just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τ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off = Roff(Cm + Cgs)</a:t>
            </a:r>
          </a:p>
          <a:p>
            <a:pPr marL="0" marR="0" lvl="0" indent="0" algn="just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       = 484.97 k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Ω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x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(10 pF + 100 pF)</a:t>
            </a:r>
          </a:p>
          <a:p>
            <a:pPr marL="0" marR="0" lvl="0" indent="0" algn="just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       = 53.3467 </a:t>
            </a: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μ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305D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</a:t>
            </a:r>
          </a:p>
          <a:p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73C329-073A-CF12-C0DC-116C29D502A5}"/>
              </a:ext>
            </a:extLst>
          </p:cNvPr>
          <p:cNvGrpSpPr/>
          <p:nvPr/>
        </p:nvGrpSpPr>
        <p:grpSpPr>
          <a:xfrm>
            <a:off x="736602" y="835296"/>
            <a:ext cx="4372813" cy="2593703"/>
            <a:chOff x="2416940" y="1326812"/>
            <a:chExt cx="7136052" cy="47151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7CAAF3-6A0B-CA2F-C5DA-12AA97500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39007" y="1392596"/>
              <a:ext cx="6913985" cy="464847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CFDA07-C1E4-F423-4A68-6B938743FD19}"/>
                </a:ext>
              </a:extLst>
            </p:cNvPr>
            <p:cNvSpPr/>
            <p:nvPr/>
          </p:nvSpPr>
          <p:spPr>
            <a:xfrm>
              <a:off x="5859624" y="1326812"/>
              <a:ext cx="727788" cy="22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AA35FA-2E10-4385-5E72-C94C30A2FA7C}"/>
                </a:ext>
              </a:extLst>
            </p:cNvPr>
            <p:cNvSpPr/>
            <p:nvPr/>
          </p:nvSpPr>
          <p:spPr>
            <a:xfrm>
              <a:off x="4903373" y="5819870"/>
              <a:ext cx="2640290" cy="22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Voltage (V)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7152F3-1F58-CBE3-F1ED-248779E762D0}"/>
                </a:ext>
              </a:extLst>
            </p:cNvPr>
            <p:cNvSpPr/>
            <p:nvPr/>
          </p:nvSpPr>
          <p:spPr>
            <a:xfrm rot="16200000">
              <a:off x="1411834" y="3261144"/>
              <a:ext cx="2232283" cy="222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Current (A)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444741-02E7-6ACD-3C18-3B7BA89865AF}"/>
              </a:ext>
            </a:extLst>
          </p:cNvPr>
          <p:cNvCxnSpPr>
            <a:cxnSpLocks/>
          </p:cNvCxnSpPr>
          <p:nvPr/>
        </p:nvCxnSpPr>
        <p:spPr>
          <a:xfrm>
            <a:off x="662473" y="3532384"/>
            <a:ext cx="487472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">
            <a:extLst>
              <a:ext uri="{FF2B5EF4-FFF2-40B4-BE49-F238E27FC236}">
                <a16:creationId xmlns:a16="http://schemas.microsoft.com/office/drawing/2014/main" id="{385EE477-B903-82C7-B4F1-9CC97A8021DF}"/>
              </a:ext>
            </a:extLst>
          </p:cNvPr>
          <p:cNvSpPr txBox="1"/>
          <p:nvPr/>
        </p:nvSpPr>
        <p:spPr>
          <a:xfrm>
            <a:off x="3292174" y="3969632"/>
            <a:ext cx="2335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defTabSz="914269"/>
            <a:r>
              <a:rPr lang="en-US" sz="1600" b="1" dirty="0">
                <a:solidFill>
                  <a:schemeClr val="accent1"/>
                </a:solidFill>
              </a:rPr>
              <a:t>Values:</a:t>
            </a: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Ron at 1V = 45.56 k</a:t>
            </a:r>
            <a:r>
              <a:rPr lang="el-GR" sz="1600" dirty="0">
                <a:solidFill>
                  <a:schemeClr val="accent1"/>
                </a:solidFill>
              </a:rPr>
              <a:t>Ω</a:t>
            </a:r>
            <a:endParaRPr lang="en-US" sz="1600" dirty="0">
              <a:solidFill>
                <a:schemeClr val="accent1"/>
              </a:solidFill>
            </a:endParaRP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Roff at 1V = </a:t>
            </a:r>
            <a:r>
              <a:rPr lang="en-IN" sz="1600" dirty="0">
                <a:solidFill>
                  <a:schemeClr val="accent1"/>
                </a:solidFill>
              </a:rPr>
              <a:t>484.97 k</a:t>
            </a:r>
            <a:r>
              <a:rPr lang="el-GR" sz="1600" dirty="0">
                <a:solidFill>
                  <a:schemeClr val="accent1"/>
                </a:solidFill>
              </a:rPr>
              <a:t>Ω</a:t>
            </a:r>
            <a:endParaRPr lang="en-US" sz="1600" dirty="0">
              <a:solidFill>
                <a:schemeClr val="accent1"/>
              </a:solidFill>
            </a:endParaRP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Cgs = 100 pF </a:t>
            </a: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Cm = 10 pF</a:t>
            </a:r>
          </a:p>
        </p:txBody>
      </p:sp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9B700DE-D2CD-E63E-18CE-486BE9131A6C}"/>
              </a:ext>
            </a:extLst>
          </p:cNvPr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57" y="3635770"/>
            <a:ext cx="2816441" cy="2095339"/>
          </a:xfrm>
          <a:prstGeom prst="rect">
            <a:avLst/>
          </a:prstGeom>
          <a:ln>
            <a:noFill/>
          </a:ln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5D127641-4743-0853-C404-96F2C68C828B}"/>
              </a:ext>
            </a:extLst>
          </p:cNvPr>
          <p:cNvSpPr txBox="1"/>
          <p:nvPr/>
        </p:nvSpPr>
        <p:spPr>
          <a:xfrm>
            <a:off x="553132" y="5663625"/>
            <a:ext cx="4971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algn="l" defTabSz="822960" rtl="0" eaLnBrk="1" latinLnBrk="0" hangingPunct="1"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R. Tetzlaff, E. </a:t>
            </a:r>
            <a:r>
              <a:rPr lang="en-IN" sz="800" dirty="0" err="1"/>
              <a:t>Mgeladze</a:t>
            </a:r>
            <a:r>
              <a:rPr lang="en-IN" sz="800" dirty="0"/>
              <a:t>, M. Herzig, S. </a:t>
            </a:r>
            <a:r>
              <a:rPr lang="en-IN" sz="800" dirty="0" err="1"/>
              <a:t>Slesazeck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 "</a:t>
            </a:r>
            <a:r>
              <a:rPr lang="en-IN" sz="800" dirty="0">
                <a:hlinkClick r:id="rId8"/>
              </a:rPr>
              <a:t>SPICE Compact Model for an Analog Switching Niobium Oxide Memristor</a:t>
            </a:r>
            <a:r>
              <a:rPr lang="en-IN" sz="800" dirty="0"/>
              <a:t>", International Conference on Modern Circuits and Systems Technologies (MOCAST) on Electronics and Communications, Bremen, 2022 DOI: </a:t>
            </a:r>
            <a:r>
              <a:rPr lang="en-IN" sz="800" dirty="0">
                <a:hlinkClick r:id="rId9"/>
              </a:rPr>
              <a:t>10.1109/MOCAST54814.2022.9837726</a:t>
            </a:r>
            <a:endParaRPr lang="en-IN" sz="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30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1" y="346077"/>
            <a:ext cx="10580687" cy="386756"/>
          </a:xfrm>
        </p:spPr>
        <p:txBody>
          <a:bodyPr/>
          <a:lstStyle/>
          <a:p>
            <a:r>
              <a:rPr lang="en-IN" dirty="0"/>
              <a:t>Pulse input response of </a:t>
            </a:r>
            <a:r>
              <a:rPr lang="en-US" dirty="0"/>
              <a:t>single pseudo-memcapacitive transistor </a:t>
            </a:r>
            <a:br>
              <a:rPr lang="en-US" dirty="0"/>
            </a:br>
            <a:endParaRPr lang="en-US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0D794-3750-05CE-4E6D-A31167F2862B}"/>
              </a:ext>
            </a:extLst>
          </p:cNvPr>
          <p:cNvSpPr txBox="1"/>
          <p:nvPr/>
        </p:nvSpPr>
        <p:spPr>
          <a:xfrm>
            <a:off x="874710" y="5505453"/>
            <a:ext cx="10580687" cy="66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Id (drain current) spikes when gate voltage exceeds Vth of transistor = 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0.2V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 1V pulse input of 2us the ON state Id is approximately four times the OFF state. 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2C443-A08E-307D-459E-419BE8763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74" y="823006"/>
            <a:ext cx="5098724" cy="4592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E385C-BC4D-CF22-2911-9FB3F4E5A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823008"/>
            <a:ext cx="5098724" cy="4592272"/>
          </a:xfrm>
          <a:prstGeom prst="rect">
            <a:avLst/>
          </a:prstGeom>
          <a:ln w="15875" cap="rnd">
            <a:noFill/>
          </a:ln>
          <a:effectLst>
            <a:outerShdw dist="50800" sx="1000" sy="1000" algn="ctr" rotWithShape="0">
              <a:srgbClr val="000000"/>
            </a:outerShdw>
            <a:softEdge rad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18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EAAB-8071-1A4D-D1AF-B97E29FCD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4A1E691-0304-DD1B-E08A-9A2E0D81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391043"/>
          </a:xfrm>
        </p:spPr>
        <p:txBody>
          <a:bodyPr/>
          <a:lstStyle/>
          <a:p>
            <a:r>
              <a:rPr lang="en-IN" dirty="0"/>
              <a:t>Pulse input response of </a:t>
            </a:r>
            <a:r>
              <a:rPr lang="en-US" dirty="0"/>
              <a:t>3x1 pseudo-memcapacitive transistor </a:t>
            </a:r>
            <a:br>
              <a:rPr lang="en-US" dirty="0"/>
            </a:br>
            <a:endParaRPr lang="en-US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BF316C-461C-2454-3C1B-0E56DA82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76" r="42633"/>
          <a:stretch/>
        </p:blipFill>
        <p:spPr>
          <a:xfrm>
            <a:off x="8968126" y="1543472"/>
            <a:ext cx="2825484" cy="343907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53BFFD-7E63-A461-D7AF-29FDA18CF2EC}"/>
              </a:ext>
            </a:extLst>
          </p:cNvPr>
          <p:cNvSpPr txBox="1"/>
          <p:nvPr/>
        </p:nvSpPr>
        <p:spPr>
          <a:xfrm>
            <a:off x="874712" y="5496513"/>
            <a:ext cx="1058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When all memristor state are ON, the current (Id) is about 20 µA. When all memristor state are OFF, the current (Id) is roughly 5 µA.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38E8A-3454-35E1-BF3D-C3AE1EDFA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845102"/>
            <a:ext cx="3834235" cy="4583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95F7E-2142-E24D-869C-E0CD7CE20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19" y="845102"/>
            <a:ext cx="3834235" cy="4583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3423FF-8032-3A68-0672-F5ABB74AFE8E}"/>
              </a:ext>
            </a:extLst>
          </p:cNvPr>
          <p:cNvSpPr txBox="1"/>
          <p:nvPr/>
        </p:nvSpPr>
        <p:spPr>
          <a:xfrm>
            <a:off x="9254028" y="1117212"/>
            <a:ext cx="2041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26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E6FF-10E5-C55C-F566-94AC7347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83B450-D31F-521A-2B2E-D9B979D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372382"/>
          </a:xfrm>
        </p:spPr>
        <p:txBody>
          <a:bodyPr/>
          <a:lstStyle/>
          <a:p>
            <a:r>
              <a:rPr lang="en-IN" dirty="0"/>
              <a:t> TTFP input response of </a:t>
            </a:r>
            <a:r>
              <a:rPr lang="en-US" dirty="0"/>
              <a:t>3x1 pseudo-memcapacitive transistor </a:t>
            </a:r>
            <a:br>
              <a:rPr lang="en-US" dirty="0"/>
            </a:b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4E337-6414-F46B-AD11-E77467A0EEB2}"/>
              </a:ext>
            </a:extLst>
          </p:cNvPr>
          <p:cNvSpPr txBox="1"/>
          <p:nvPr/>
        </p:nvSpPr>
        <p:spPr>
          <a:xfrm>
            <a:off x="874712" y="5416499"/>
            <a:ext cx="1084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TTFP (Time to First Pulse) input displays a measurable Id when all the memristors are ON, and a negligible Id when all the memristors are OFF.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263D5-7114-8B4F-FB0A-169026997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845102"/>
            <a:ext cx="5040896" cy="4454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202E3-4A3F-C63E-489F-CB0D57E29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55" y="845103"/>
            <a:ext cx="5040896" cy="4454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589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7BB6F-E628-BAE2-CAD4-AEC355783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AB672D-1D90-BF0F-1175-58AE04E4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418003"/>
          </a:xfrm>
        </p:spPr>
        <p:txBody>
          <a:bodyPr/>
          <a:lstStyle/>
          <a:p>
            <a:r>
              <a:rPr lang="en-IN" dirty="0"/>
              <a:t>Pulse input response of </a:t>
            </a:r>
            <a:r>
              <a:rPr lang="en-US" dirty="0"/>
              <a:t>3x3 pseudo-memcapacitive transistor </a:t>
            </a:r>
            <a:br>
              <a:rPr lang="en-US" dirty="0"/>
            </a:br>
            <a:endParaRPr lang="en-US" b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9AABB4-30FF-2747-B4C1-11524F8F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16226"/>
              </p:ext>
            </p:extLst>
          </p:nvPr>
        </p:nvGraphicFramePr>
        <p:xfrm>
          <a:off x="1466510" y="4610562"/>
          <a:ext cx="205857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DE2526"/>
                          </a:solidFill>
                        </a:rPr>
                        <a:t>3X3 Memristor State</a:t>
                      </a:r>
                      <a:endParaRPr lang="en-IN" sz="1200" b="1" dirty="0">
                        <a:solidFill>
                          <a:srgbClr val="DE252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1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LRS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6548037-54FE-04E4-FD5C-0B051727B2AB}"/>
              </a:ext>
            </a:extLst>
          </p:cNvPr>
          <p:cNvSpPr txBox="1"/>
          <p:nvPr/>
        </p:nvSpPr>
        <p:spPr>
          <a:xfrm>
            <a:off x="5019867" y="5408024"/>
            <a:ext cx="6435531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When all the memristor are in low resistance state (LRS), an Id of approximately 2 µA 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Vth of NMOS transistor = 0.4V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0A81E-87D8-5C74-8842-765603FBA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8" y="877290"/>
            <a:ext cx="6435531" cy="4517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AC6FA-03F8-256B-7EC6-D1A4D931BE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34" t="2767" r="29484" b="2767"/>
          <a:stretch/>
        </p:blipFill>
        <p:spPr>
          <a:xfrm>
            <a:off x="874712" y="877291"/>
            <a:ext cx="3826497" cy="34362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921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25ACE-18D2-DF70-2B74-36C5781A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27F2B5-04E1-1B66-F605-522FCD04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0" y="346075"/>
            <a:ext cx="10757709" cy="419035"/>
          </a:xfrm>
        </p:spPr>
        <p:txBody>
          <a:bodyPr/>
          <a:lstStyle/>
          <a:p>
            <a:r>
              <a:rPr lang="en-IN" dirty="0"/>
              <a:t>Response of </a:t>
            </a:r>
            <a:r>
              <a:rPr lang="en-US" dirty="0"/>
              <a:t>3x3 pseudo-memcapacitive transistor </a:t>
            </a:r>
            <a:r>
              <a:rPr lang="en-IN" dirty="0"/>
              <a:t>for different state</a:t>
            </a:r>
            <a:endParaRPr lang="en-US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E2E92C-AE53-D7B1-5996-DD9B5AE0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9330"/>
              </p:ext>
            </p:extLst>
          </p:nvPr>
        </p:nvGraphicFramePr>
        <p:xfrm>
          <a:off x="1682755" y="852813"/>
          <a:ext cx="205857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DE2526"/>
                          </a:solidFill>
                        </a:rPr>
                        <a:t>3X3 Memristor State</a:t>
                      </a:r>
                      <a:endParaRPr lang="en-IN" sz="1200" b="1" dirty="0">
                        <a:solidFill>
                          <a:srgbClr val="DE252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1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LRS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IRS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IRS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IRS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909CC-96FD-1602-89CA-879ECF0B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43854"/>
              </p:ext>
            </p:extLst>
          </p:nvPr>
        </p:nvGraphicFramePr>
        <p:xfrm>
          <a:off x="8366412" y="865413"/>
          <a:ext cx="205857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DE2526"/>
                          </a:solidFill>
                        </a:rPr>
                        <a:t>3X3 Memristor State</a:t>
                      </a:r>
                      <a:endParaRPr lang="en-IN" sz="1200" b="1" dirty="0">
                        <a:solidFill>
                          <a:srgbClr val="DE252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1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LRS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LRS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IRS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IRS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IRS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084F366-56CB-31D7-A276-8523601E2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0" y="2524879"/>
            <a:ext cx="5000979" cy="3712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ECA40-1DD0-08C3-0C67-640CA39FE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00" y="2524880"/>
            <a:ext cx="5000979" cy="37122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FDDFDE-1B1F-D3F9-C395-20D680A96980}"/>
              </a:ext>
            </a:extLst>
          </p:cNvPr>
          <p:cNvSpPr txBox="1"/>
          <p:nvPr/>
        </p:nvSpPr>
        <p:spPr>
          <a:xfrm>
            <a:off x="4369599" y="1229496"/>
            <a:ext cx="359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LRS</a:t>
            </a:r>
            <a:r>
              <a:rPr lang="en-US" sz="1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– Low Resistance State</a:t>
            </a:r>
          </a:p>
          <a:p>
            <a:r>
              <a:rPr lang="en-US" sz="16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IRS</a:t>
            </a:r>
            <a:r>
              <a:rPr lang="en-US" sz="16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 – Intermediate Resistance State</a:t>
            </a:r>
          </a:p>
          <a:p>
            <a:r>
              <a:rPr lang="en-US" sz="1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HRS</a:t>
            </a:r>
            <a:r>
              <a:rPr lang="en-US" sz="1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– High Resistance State</a:t>
            </a:r>
            <a:endParaRPr lang="en-I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54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2D732-F35C-85B3-D0A5-4CEF5414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BB217B3-243A-91A0-3BF1-44177558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0" y="346075"/>
            <a:ext cx="10757709" cy="419035"/>
          </a:xfrm>
        </p:spPr>
        <p:txBody>
          <a:bodyPr/>
          <a:lstStyle/>
          <a:p>
            <a:r>
              <a:rPr lang="en-IN" dirty="0"/>
              <a:t>Conclusion of </a:t>
            </a:r>
            <a:r>
              <a:rPr lang="en-US" dirty="0"/>
              <a:t>3x3 pseudo-memcapacitive transistor</a:t>
            </a:r>
            <a:endParaRPr lang="en-US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9F6D23-A100-C7A1-CC17-6FEEE820D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14511"/>
              </p:ext>
            </p:extLst>
          </p:nvPr>
        </p:nvGraphicFramePr>
        <p:xfrm>
          <a:off x="1672913" y="1161990"/>
          <a:ext cx="205857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DE2526"/>
                          </a:solidFill>
                        </a:rPr>
                        <a:t>3X3 Memristor State</a:t>
                      </a:r>
                      <a:endParaRPr lang="en-IN" sz="1200" b="1" dirty="0">
                        <a:solidFill>
                          <a:srgbClr val="DE252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1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HRS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43A3F08-C8E5-5288-57F5-1EB418B5E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309" y="852814"/>
            <a:ext cx="6084746" cy="440209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2581D7-2836-D708-EAF2-C00EB6EA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09346"/>
              </p:ext>
            </p:extLst>
          </p:nvPr>
        </p:nvGraphicFramePr>
        <p:xfrm>
          <a:off x="697690" y="3046054"/>
          <a:ext cx="4009020" cy="2604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3658">
                  <a:extLst>
                    <a:ext uri="{9D8B030D-6E8A-4147-A177-3AD203B41FA5}">
                      <a16:colId xmlns:a16="http://schemas.microsoft.com/office/drawing/2014/main" val="1606844695"/>
                    </a:ext>
                  </a:extLst>
                </a:gridCol>
                <a:gridCol w="885362">
                  <a:extLst>
                    <a:ext uri="{9D8B030D-6E8A-4147-A177-3AD203B41FA5}">
                      <a16:colId xmlns:a16="http://schemas.microsoft.com/office/drawing/2014/main" val="2815355034"/>
                    </a:ext>
                  </a:extLst>
                </a:gridCol>
              </a:tblGrid>
              <a:tr h="498307"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MEMRISTOR STATE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 (</a:t>
                      </a: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µA</a:t>
                      </a:r>
                      <a:r>
                        <a:rPr lang="en-IN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25861"/>
                  </a:ext>
                </a:extLst>
              </a:tr>
              <a:tr h="49830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1"/>
                          </a:solidFill>
                        </a:rPr>
                        <a:t>All in LRS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µA </a:t>
                      </a:r>
                      <a:endParaRPr lang="en-IN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138396"/>
                  </a:ext>
                </a:extLst>
              </a:tr>
              <a:tr h="49830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1"/>
                          </a:solidFill>
                        </a:rPr>
                        <a:t>3 in LRS, IRS and HRS (row)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 µA </a:t>
                      </a:r>
                      <a:endParaRPr lang="en-IN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19014"/>
                  </a:ext>
                </a:extLst>
              </a:tr>
              <a:tr h="611077">
                <a:tc>
                  <a:txBody>
                    <a:bodyPr/>
                    <a:lstStyle/>
                    <a:p>
                      <a:pPr marL="0" marR="0" lvl="0" indent="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accent1"/>
                          </a:solidFill>
                        </a:rPr>
                        <a:t>3 in LRS, IRS and HRS (column)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0.5 µA </a:t>
                      </a:r>
                      <a:endParaRPr lang="en-IN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573180"/>
                  </a:ext>
                </a:extLst>
              </a:tr>
              <a:tr h="49830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1"/>
                          </a:solidFill>
                        </a:rPr>
                        <a:t>All in HRS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0.4 µA </a:t>
                      </a:r>
                      <a:endParaRPr lang="en-IN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1405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0BDDD0-D2F3-AE83-8013-297BCCD8055E}"/>
              </a:ext>
            </a:extLst>
          </p:cNvPr>
          <p:cNvSpPr txBox="1"/>
          <p:nvPr/>
        </p:nvSpPr>
        <p:spPr>
          <a:xfrm>
            <a:off x="4901878" y="5342610"/>
            <a:ext cx="6605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maximum current flows when all the memristors are in LRS.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observed Id is four times greater when all the memristors are in the LRS compared to when they are in the HRS.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79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4_TUD_PPT_16zu9_Vorlage_ENG.potx" id="{4A8999F3-52A7-4DD7-B42B-A2AC677FDF0C}" vid="{69B7EF8F-342A-47BA-91BB-6D6B0D94D8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944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Open Sans</vt:lpstr>
      <vt:lpstr>Wingdings</vt:lpstr>
      <vt:lpstr>Symbol</vt:lpstr>
      <vt:lpstr>Arial</vt:lpstr>
      <vt:lpstr>TUD_2018_16zu9</vt:lpstr>
      <vt:lpstr>“Neuro-Transistor simulation with memristor based  memcapacitor using LTSPICE”</vt:lpstr>
      <vt:lpstr>Introduction</vt:lpstr>
      <vt:lpstr>I-V Plot of LCS and HCS </vt:lpstr>
      <vt:lpstr>Pulse input response of single pseudo-memcapacitive transistor  </vt:lpstr>
      <vt:lpstr>Pulse input response of 3x1 pseudo-memcapacitive transistor  </vt:lpstr>
      <vt:lpstr> TTFP input response of 3x1 pseudo-memcapacitive transistor  </vt:lpstr>
      <vt:lpstr>Pulse input response of 3x3 pseudo-memcapacitive transistor  </vt:lpstr>
      <vt:lpstr>Response of 3x3 pseudo-memcapacitive transistor for different state</vt:lpstr>
      <vt:lpstr>Conclusion of 3x3 pseudo-memcapacitive transistor</vt:lpstr>
      <vt:lpstr>Spiking Neural Network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templates</dc:title>
  <dc:subject>Präsentationsvorlage</dc:subject>
  <dc:creator>Flämig,Anne</dc:creator>
  <cp:lastModifiedBy>NAGARAJ V REDDY</cp:lastModifiedBy>
  <cp:revision>247</cp:revision>
  <dcterms:created xsi:type="dcterms:W3CDTF">2022-05-04T09:57:14Z</dcterms:created>
  <dcterms:modified xsi:type="dcterms:W3CDTF">2025-02-06T21:14:17Z</dcterms:modified>
</cp:coreProperties>
</file>