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4" r:id="rId3"/>
    <p:sldId id="295" r:id="rId4"/>
    <p:sldId id="299" r:id="rId5"/>
    <p:sldId id="300" r:id="rId6"/>
    <p:sldId id="296" r:id="rId7"/>
    <p:sldId id="301" r:id="rId8"/>
    <p:sldId id="302" r:id="rId9"/>
    <p:sldId id="297" r:id="rId10"/>
    <p:sldId id="303" r:id="rId11"/>
    <p:sldId id="304" r:id="rId12"/>
  </p:sldIdLst>
  <p:sldSz cx="12192000" cy="6858000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526"/>
    <a:srgbClr val="CD1719"/>
    <a:srgbClr val="951B81"/>
    <a:srgbClr val="59358C"/>
    <a:srgbClr val="FFFFFF"/>
    <a:srgbClr val="0069B4"/>
    <a:srgbClr val="F2F2F2"/>
    <a:srgbClr val="000000"/>
    <a:srgbClr val="13A983"/>
    <a:srgbClr val="009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pic>
        <p:nvPicPr>
          <p:cNvPr id="21" name="Grafik 2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0" name="Grafik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927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pic>
        <p:nvPicPr>
          <p:cNvPr id="16" name="Grafik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This is a heading</a:t>
            </a:r>
            <a:br>
              <a:rPr lang="en-US" noProof="0" dirty="0"/>
            </a:br>
            <a:r>
              <a:rPr lang="en-US" noProof="0" dirty="0"/>
              <a:t>with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text level (16 </a:t>
            </a:r>
            <a:r>
              <a:rPr lang="en-US" noProof="0" dirty="0" err="1"/>
              <a:t>pt</a:t>
            </a:r>
            <a:r>
              <a:rPr lang="en-US" noProof="0" dirty="0"/>
              <a:t> up to level 4)</a:t>
            </a:r>
          </a:p>
          <a:p>
            <a:pPr lvl="1"/>
            <a:r>
              <a:rPr lang="en-US" noProof="0" dirty="0"/>
              <a:t>Second text level for enumerations</a:t>
            </a:r>
          </a:p>
          <a:p>
            <a:pPr lvl="2"/>
            <a:r>
              <a:rPr lang="en-US" noProof="0" dirty="0"/>
              <a:t>Third text level if there is a lot of text (14pt)</a:t>
            </a:r>
          </a:p>
          <a:p>
            <a:pPr lvl="3"/>
            <a:r>
              <a:rPr lang="en-US" noProof="0" dirty="0"/>
              <a:t>Fourth text level for enumerations if there is a lot of text</a:t>
            </a:r>
          </a:p>
          <a:p>
            <a:pPr lvl="4"/>
            <a:r>
              <a:rPr lang="en-US" noProof="0" dirty="0"/>
              <a:t>Fifth text level (14 </a:t>
            </a:r>
            <a:r>
              <a:rPr lang="en-US" noProof="0" dirty="0" err="1"/>
              <a:t>pt</a:t>
            </a:r>
            <a:r>
              <a:rPr lang="en-US" noProof="0" dirty="0"/>
              <a:t> for all subsequent levels)</a:t>
            </a:r>
          </a:p>
          <a:p>
            <a:pPr lvl="5"/>
            <a:r>
              <a:rPr lang="en-US" noProof="0" dirty="0"/>
              <a:t>Sixth text level for enumerations if there is a lot of text</a:t>
            </a:r>
          </a:p>
          <a:p>
            <a:pPr lvl="6"/>
            <a:r>
              <a:rPr lang="en-US" noProof="0" dirty="0"/>
              <a:t>Seventh text level for enumerations if there is a lot of text</a:t>
            </a:r>
          </a:p>
          <a:p>
            <a:pPr lvl="7"/>
            <a:r>
              <a:rPr lang="en-US" noProof="0" dirty="0"/>
              <a:t>Eighth text level for enumerations if there is a lot of text</a:t>
            </a:r>
          </a:p>
          <a:p>
            <a:pPr lvl="8"/>
            <a:r>
              <a:rPr lang="en-US" noProof="0" dirty="0"/>
              <a:t>Ninth text level for enumerations if there is a lot of text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88326"/>
            <a:ext cx="758063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NNMHA semester project presentation</a:t>
            </a:r>
            <a:endParaRPr lang="en-US" sz="1400" kern="1200" noProof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0725664" y="6372937"/>
            <a:ext cx="1210962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1600" b="1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600" b="1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600" b="1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7" y="6334048"/>
            <a:ext cx="11161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 baseline="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hyperlink" Target="https://doi.org/10.1109/MOCAST57943.2023.1017639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837726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oi.org/10.1109/MOCAST54814.2022.983772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doi.org/10.1109/MOCAST54814.2022.9837726" TargetMode="Externa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6" Type="http://schemas.openxmlformats.org/officeDocument/2006/relationships/hyperlink" Target="https://ieeexplore.ieee.org/document/9837726/" TargetMode="External"/><Relationship Id="rId5" Type="http://schemas.openxmlformats.org/officeDocument/2006/relationships/hyperlink" Target="https://doi.org/10.1109/MOCAST57943.2023.10176398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705526" y="1835079"/>
            <a:ext cx="3124060" cy="246221"/>
          </a:xfrm>
        </p:spPr>
        <p:txBody>
          <a:bodyPr/>
          <a:lstStyle/>
          <a:p>
            <a:r>
              <a:rPr lang="en-US" dirty="0"/>
              <a:t>Semester project presentation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05526" y="2604458"/>
            <a:ext cx="10693248" cy="984885"/>
          </a:xfrm>
        </p:spPr>
        <p:txBody>
          <a:bodyPr/>
          <a:lstStyle/>
          <a:p>
            <a:r>
              <a:rPr lang="en-US" dirty="0"/>
              <a:t>“Neuro-Transistor simulation with memristor based </a:t>
            </a:r>
            <a:br>
              <a:rPr lang="en-US" dirty="0"/>
            </a:br>
            <a:r>
              <a:rPr lang="en-US" dirty="0"/>
              <a:t>memcapacitor using LTSPICE”</a:t>
            </a:r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7045723" y="3719541"/>
            <a:ext cx="4579780" cy="2677656"/>
          </a:xfrm>
        </p:spPr>
        <p:txBody>
          <a:bodyPr/>
          <a:lstStyle/>
          <a:p>
            <a:r>
              <a:rPr lang="en-US" b="1" dirty="0"/>
              <a:t>Group     : K</a:t>
            </a:r>
          </a:p>
          <a:p>
            <a:br>
              <a:rPr lang="en-US" b="1" dirty="0"/>
            </a:br>
            <a:r>
              <a:rPr lang="en-US" b="1" dirty="0"/>
              <a:t>Students: </a:t>
            </a:r>
            <a:r>
              <a:rPr lang="en-US" b="1" dirty="0" err="1"/>
              <a:t>Bibin</a:t>
            </a:r>
            <a:r>
              <a:rPr lang="en-US" b="1" dirty="0"/>
              <a:t> Biju Joshua</a:t>
            </a:r>
          </a:p>
          <a:p>
            <a:r>
              <a:rPr lang="en-US" b="1" dirty="0"/>
              <a:t>	  Dhanush Harish Shetty</a:t>
            </a:r>
          </a:p>
          <a:p>
            <a:r>
              <a:rPr lang="en-US" b="1" dirty="0"/>
              <a:t>	  Nagaraj Venkatesh Reddy</a:t>
            </a:r>
          </a:p>
          <a:p>
            <a:r>
              <a:rPr lang="en-US" b="1" dirty="0"/>
              <a:t>	  Raghuveer </a:t>
            </a:r>
            <a:r>
              <a:rPr lang="en-US" b="1" dirty="0" err="1"/>
              <a:t>Pundaliksa</a:t>
            </a:r>
            <a:r>
              <a:rPr lang="en-US" b="1" dirty="0"/>
              <a:t> </a:t>
            </a:r>
            <a:r>
              <a:rPr lang="en-US" b="1" dirty="0" err="1"/>
              <a:t>Meharwade</a:t>
            </a:r>
            <a:endParaRPr lang="en-US" b="1" dirty="0"/>
          </a:p>
          <a:p>
            <a:endParaRPr lang="en-US" b="1" dirty="0"/>
          </a:p>
          <a:p>
            <a:br>
              <a:rPr lang="en-US" dirty="0"/>
            </a:br>
            <a:r>
              <a:rPr lang="en-US" b="1" dirty="0"/>
              <a:t>Day of presentation</a:t>
            </a:r>
            <a:r>
              <a:rPr lang="en-US" dirty="0"/>
              <a:t>: </a:t>
            </a:r>
            <a:r>
              <a:rPr lang="en-US" b="1" dirty="0"/>
              <a:t>07/02/2025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705526" y="2165834"/>
            <a:ext cx="6340197" cy="246221"/>
          </a:xfrm>
        </p:spPr>
        <p:txBody>
          <a:bodyPr/>
          <a:lstStyle/>
          <a:p>
            <a:r>
              <a:rPr lang="en-US" dirty="0"/>
              <a:t>Lecture “Neural Networks and </a:t>
            </a:r>
            <a:r>
              <a:rPr lang="en-US" dirty="0" err="1"/>
              <a:t>Memristive</a:t>
            </a:r>
            <a:r>
              <a:rPr lang="en-US" dirty="0"/>
              <a:t> Hardware Accelerators” </a:t>
            </a:r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934A6-FC2E-2D8F-52FE-45AE7B76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7761D0-2E41-F06B-4E61-9A32B0BE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br>
              <a:rPr lang="en-US" dirty="0"/>
            </a:br>
            <a:endParaRPr lang="en-US" b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1CA48A-9AD4-DA3D-1604-2721E4AE82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Significantly lower the power dissipation of pseudo-memcapacitor can be used to emulate leaky integrate-and-fire neuron with a transistor.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Key considerations are Roff/Ron &gt; 10 and Cgs/Cm &gt; 5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In single neuro-transistor, </a:t>
            </a:r>
            <a:r>
              <a:rPr lang="en-US" dirty="0">
                <a:latin typeface="+mj-lt"/>
                <a:ea typeface="+mj-ea"/>
                <a:cs typeface="+mj-cs"/>
              </a:rPr>
              <a:t>a n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ice gap between the On State current value and Off state current value are observed.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In 3x1 neuro-transistor, for TTFS input, observed integration of voltage at the gate of transistor.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In 3x3 neuro-transistor, observed </a:t>
            </a:r>
            <a:r>
              <a:rPr lang="en-US" dirty="0">
                <a:latin typeface="+mj-lt"/>
                <a:ea typeface="+mj-ea"/>
                <a:cs typeface="+mj-cs"/>
              </a:rPr>
              <a:t>a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lmost Identical response in </a:t>
            </a:r>
            <a:r>
              <a:rPr lang="en-US" dirty="0">
                <a:latin typeface="+mj-lt"/>
                <a:ea typeface="+mj-ea"/>
                <a:cs typeface="+mj-cs"/>
              </a:rPr>
              <a:t>symmetric row, column arrangement 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when steady state reached. And a small difference observed at the start.</a:t>
            </a:r>
            <a:endParaRPr lang="en-IN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b="0" dirty="0"/>
              <a:t>A current to voltage amplifier can be used to </a:t>
            </a:r>
            <a:r>
              <a:rPr lang="en-US" dirty="0"/>
              <a:t>c</a:t>
            </a:r>
            <a:r>
              <a:rPr lang="en-US" b="0" dirty="0"/>
              <a:t>ascade neuro-transistor to realize a spiking neural network.</a:t>
            </a:r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12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ECCC3C-6163-5D7F-CD80-CA28E2D9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744" y="3114778"/>
            <a:ext cx="6080511" cy="1231106"/>
          </a:xfrm>
        </p:spPr>
        <p:txBody>
          <a:bodyPr/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8737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437695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925975"/>
            <a:ext cx="10580688" cy="4903325"/>
          </a:xfrm>
        </p:spPr>
        <p:txBody>
          <a:bodyPr/>
          <a:lstStyle/>
          <a:p>
            <a:pPr marL="0" lvl="2" indent="0" algn="just">
              <a:spcBef>
                <a:spcPts val="0"/>
              </a:spcBef>
              <a:buNone/>
            </a:pPr>
            <a:r>
              <a:rPr lang="en-US" b="1" dirty="0"/>
              <a:t>Topic: </a:t>
            </a:r>
            <a:r>
              <a:rPr lang="en-US" dirty="0"/>
              <a:t>Realization of the neuron functionality with a pseudo-memcapacitive transistor using LTSPICE </a:t>
            </a:r>
          </a:p>
          <a:p>
            <a:pPr marL="0" lvl="2" indent="0" algn="just">
              <a:spcBef>
                <a:spcPts val="0"/>
              </a:spcBef>
              <a:buNone/>
            </a:pPr>
            <a:endParaRPr lang="en-US" dirty="0"/>
          </a:p>
          <a:p>
            <a:pPr marL="0" lvl="2" indent="0" algn="just">
              <a:spcBef>
                <a:spcPts val="0"/>
              </a:spcBef>
              <a:buNone/>
            </a:pPr>
            <a:r>
              <a:rPr lang="en-US" dirty="0"/>
              <a:t>A pseudo-memcapacitive device can be formed by the memristors intrinsic parallel capacitance, and a series capacitor. This can significantly lower the power dissipation of the circuit because the signal is expressed as a voltage rather than a current. </a:t>
            </a:r>
          </a:p>
          <a:p>
            <a:pPr marL="0" lvl="2" indent="0" algn="just">
              <a:spcBef>
                <a:spcPts val="0"/>
              </a:spcBef>
              <a:buNone/>
            </a:pPr>
            <a:endParaRPr lang="en-US" dirty="0"/>
          </a:p>
          <a:p>
            <a:pPr marL="0" lvl="2" indent="0" algn="just">
              <a:spcBef>
                <a:spcPts val="0"/>
              </a:spcBef>
              <a:buNone/>
            </a:pPr>
            <a:r>
              <a:rPr lang="en-US" dirty="0"/>
              <a:t>The pseudo-memcapacitor at the gate of a transistor, can be used in leaky integrate-and-fire neuron emulator. </a:t>
            </a:r>
          </a:p>
          <a:p>
            <a:pPr marL="0" lvl="2" indent="0" algn="just">
              <a:spcBef>
                <a:spcPts val="0"/>
              </a:spcBef>
              <a:buNone/>
            </a:pPr>
            <a:endParaRPr lang="en-US" dirty="0"/>
          </a:p>
          <a:p>
            <a:pPr marL="0" lvl="2" indent="0" algn="just">
              <a:spcBef>
                <a:spcPts val="0"/>
              </a:spcBef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C56F3-EDA7-C29D-5602-FD1556F68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037" y="2647322"/>
            <a:ext cx="5222799" cy="2772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113EE-0626-BFE4-892B-BA17E4206E88}"/>
              </a:ext>
            </a:extLst>
          </p:cNvPr>
          <p:cNvSpPr txBox="1"/>
          <p:nvPr/>
        </p:nvSpPr>
        <p:spPr>
          <a:xfrm>
            <a:off x="805656" y="5490746"/>
            <a:ext cx="10580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/>
              <a:t>R. </a:t>
            </a:r>
            <a:r>
              <a:rPr lang="en-IN" sz="800" dirty="0" err="1"/>
              <a:t>Schroedter</a:t>
            </a:r>
            <a:r>
              <a:rPr lang="en-IN" sz="800" dirty="0"/>
              <a:t>, A. S. </a:t>
            </a:r>
            <a:r>
              <a:rPr lang="en-IN" sz="800" dirty="0" err="1"/>
              <a:t>Demirkol</a:t>
            </a:r>
            <a:r>
              <a:rPr lang="en-IN" sz="800" dirty="0"/>
              <a:t>, A. Ascoli, B. Max, F. </a:t>
            </a:r>
            <a:r>
              <a:rPr lang="en-IN" sz="800" dirty="0" err="1"/>
              <a:t>Nebe</a:t>
            </a:r>
            <a:r>
              <a:rPr lang="en-IN" sz="800" dirty="0"/>
              <a:t>, T. </a:t>
            </a:r>
            <a:r>
              <a:rPr lang="en-IN" sz="800" dirty="0" err="1"/>
              <a:t>Mikolajick</a:t>
            </a:r>
            <a:r>
              <a:rPr lang="en-IN" sz="800" dirty="0"/>
              <a:t>,  R. Tetzlaff, "</a:t>
            </a:r>
            <a:r>
              <a:rPr lang="en-IN" sz="800" dirty="0">
                <a:hlinkClick r:id="rId4"/>
              </a:rPr>
              <a:t>A pseudo-memcapacitive </a:t>
            </a:r>
            <a:r>
              <a:rPr lang="en-IN" sz="800" dirty="0" err="1">
                <a:hlinkClick r:id="rId4"/>
              </a:rPr>
              <a:t>neurotransistor</a:t>
            </a:r>
            <a:r>
              <a:rPr lang="en-IN" sz="800" dirty="0">
                <a:hlinkClick r:id="rId4"/>
              </a:rPr>
              <a:t> for spiking neural networks</a:t>
            </a:r>
            <a:r>
              <a:rPr lang="en-IN" sz="800" dirty="0"/>
              <a:t>", 12th International Conference on Modern Circuits and Systems Technologies (MOCAST) on Electronics and Communications, Athens, Greece, pp. 1-4, 2023, DOI: </a:t>
            </a:r>
            <a:r>
              <a:rPr lang="en-IN" sz="800" dirty="0">
                <a:hlinkClick r:id="rId4"/>
              </a:rPr>
              <a:t>10.1109/MOCAST57943.2023.10176398</a:t>
            </a:r>
            <a:endParaRPr lang="en-IN" sz="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23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problem formulation and data  </a:t>
            </a:r>
            <a:br>
              <a:rPr lang="en-US" dirty="0"/>
            </a:br>
            <a:endParaRPr lang="en-US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922021"/>
            <a:ext cx="10580688" cy="4907280"/>
          </a:xfrm>
        </p:spPr>
        <p:txBody>
          <a:bodyPr/>
          <a:lstStyle/>
          <a:p>
            <a:pPr marL="342900" lvl="2" indent="-342900" algn="just">
              <a:spcBef>
                <a:spcPts val="0"/>
              </a:spcBef>
              <a:buAutoNum type="arabicPeriod"/>
            </a:pPr>
            <a:r>
              <a:rPr lang="en-US" dirty="0"/>
              <a:t>Find a pulse input setting which realizes the neuron firing after integration through the transistor </a:t>
            </a:r>
            <a:r>
              <a:rPr lang="en-IN" dirty="0"/>
              <a:t>depending on memristor states in neuro-transistor</a:t>
            </a:r>
            <a:r>
              <a:rPr lang="en-US" dirty="0"/>
              <a:t>. </a:t>
            </a:r>
          </a:p>
          <a:p>
            <a:pPr marL="342900" lvl="2" indent="-342900" algn="just">
              <a:spcBef>
                <a:spcPts val="0"/>
              </a:spcBef>
              <a:buAutoNum type="arabicPeriod"/>
            </a:pPr>
            <a:r>
              <a:rPr lang="en-US" dirty="0"/>
              <a:t>Discuss the neuro-transistor in cascade to form a spiking neural network.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ED483-1AEB-A68A-5049-FC5AAFFFB36D}"/>
              </a:ext>
            </a:extLst>
          </p:cNvPr>
          <p:cNvSpPr txBox="1"/>
          <p:nvPr/>
        </p:nvSpPr>
        <p:spPr>
          <a:xfrm>
            <a:off x="874712" y="4790957"/>
            <a:ext cx="401534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5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Memristor</a:t>
            </a:r>
            <a:r>
              <a:rPr lang="en-IN" sz="1050" b="1" dirty="0"/>
              <a:t> </a:t>
            </a:r>
            <a:r>
              <a:rPr lang="en-IN" sz="105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</a:t>
            </a:r>
          </a:p>
          <a:p>
            <a:pPr algn="just"/>
            <a:r>
              <a:rPr lang="en-IN" sz="800" dirty="0"/>
              <a:t>R. </a:t>
            </a:r>
            <a:r>
              <a:rPr lang="en-IN" sz="800" dirty="0" err="1"/>
              <a:t>Schroedter</a:t>
            </a:r>
            <a:r>
              <a:rPr lang="en-IN" sz="800" dirty="0"/>
              <a:t>, A. S. </a:t>
            </a:r>
            <a:r>
              <a:rPr lang="en-IN" sz="800" dirty="0" err="1"/>
              <a:t>Demirkol</a:t>
            </a:r>
            <a:r>
              <a:rPr lang="en-IN" sz="800" dirty="0"/>
              <a:t>, A. Ascoli, R. Tetzlaff, E. </a:t>
            </a:r>
            <a:r>
              <a:rPr lang="en-IN" sz="800" dirty="0" err="1"/>
              <a:t>Mgeladze</a:t>
            </a:r>
            <a:r>
              <a:rPr lang="en-IN" sz="800" dirty="0"/>
              <a:t>, M. Herzig, S. </a:t>
            </a:r>
            <a:r>
              <a:rPr lang="en-IN" sz="800" dirty="0" err="1"/>
              <a:t>Slesazeck</a:t>
            </a:r>
            <a:r>
              <a:rPr lang="en-IN" sz="800" dirty="0"/>
              <a:t>, T. </a:t>
            </a:r>
            <a:r>
              <a:rPr lang="en-IN" sz="800" dirty="0" err="1"/>
              <a:t>Mikolajick</a:t>
            </a:r>
            <a:r>
              <a:rPr lang="en-IN" sz="800" dirty="0"/>
              <a:t>, "</a:t>
            </a:r>
            <a:r>
              <a:rPr lang="en-IN" sz="800" dirty="0">
                <a:hlinkClick r:id="rId3"/>
              </a:rPr>
              <a:t>SPICE Compact Model for an Analog Switching Niobium Oxide Memristor</a:t>
            </a:r>
            <a:r>
              <a:rPr lang="en-IN" sz="800" dirty="0"/>
              <a:t>", International Conference on Modern Circuits and Systems Technologies (MOCAST) on Electronics and Communications, Bremen, 2022</a:t>
            </a:r>
            <a:br>
              <a:rPr lang="en-IN" sz="800" dirty="0"/>
            </a:br>
            <a:r>
              <a:rPr lang="en-IN" sz="800" dirty="0"/>
              <a:t>DOI: </a:t>
            </a:r>
            <a:r>
              <a:rPr lang="en-IN" sz="800" dirty="0">
                <a:hlinkClick r:id="rId4"/>
              </a:rPr>
              <a:t>10.1109/MOCAST54814.2022.9837726</a:t>
            </a:r>
            <a:endParaRPr lang="en-IN" sz="800" dirty="0"/>
          </a:p>
          <a:p>
            <a:endParaRPr lang="en-IN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862C6-BEA8-F102-316F-9E40EE461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712" y="1651999"/>
            <a:ext cx="3164793" cy="313895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1632924-3643-70ED-F231-F09FD34B1383}"/>
              </a:ext>
            </a:extLst>
          </p:cNvPr>
          <p:cNvSpPr/>
          <p:nvPr/>
        </p:nvSpPr>
        <p:spPr>
          <a:xfrm>
            <a:off x="4419135" y="3142352"/>
            <a:ext cx="620005" cy="5543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9971AC-CFE9-5D1E-9E7D-D281BD7C1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772" y="1771387"/>
            <a:ext cx="6036627" cy="40121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635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B1A69-B36F-29CC-FAEB-FF5E81589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3FC96D5-BA3A-ED95-94BF-99A897E5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Considerations and calculations:</a:t>
            </a:r>
            <a:br>
              <a:rPr lang="en-US" b="1" dirty="0"/>
            </a:br>
            <a:br>
              <a:rPr lang="en-US" dirty="0"/>
            </a:br>
            <a:endParaRPr lang="en-US" b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126538-414A-70CA-173A-E587396C06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4713" y="925975"/>
            <a:ext cx="3398837" cy="4916025"/>
          </a:xfrm>
        </p:spPr>
        <p:txBody>
          <a:bodyPr/>
          <a:lstStyle/>
          <a:p>
            <a:pPr marL="342900" lvl="2" indent="-342900">
              <a:spcBef>
                <a:spcPts val="0"/>
              </a:spcBef>
              <a:buAutoNum type="arabicPeriod"/>
            </a:pPr>
            <a:r>
              <a:rPr lang="el-GR" dirty="0"/>
              <a:t>τ</a:t>
            </a:r>
            <a:r>
              <a:rPr lang="en-IN" dirty="0"/>
              <a:t>on = Ron(Cm + Cgs)</a:t>
            </a:r>
          </a:p>
          <a:p>
            <a:pPr marL="342900" lvl="2" indent="-342900">
              <a:buFont typeface="Arial" panose="020B0604020202020204" pitchFamily="34" charset="0"/>
              <a:buAutoNum type="arabicPeriod"/>
            </a:pPr>
            <a:r>
              <a:rPr lang="el-GR" dirty="0"/>
              <a:t>τ</a:t>
            </a:r>
            <a:r>
              <a:rPr lang="en-IN" dirty="0"/>
              <a:t>off = Roff(Cm + Cgs)</a:t>
            </a:r>
          </a:p>
          <a:p>
            <a:pPr marL="342900" lvl="2" indent="-342900">
              <a:buFont typeface="Arial" panose="020B0604020202020204" pitchFamily="34" charset="0"/>
              <a:buAutoNum type="arabicPeriod"/>
            </a:pPr>
            <a:r>
              <a:rPr lang="en-IN" dirty="0"/>
              <a:t>Roff/Ron &gt; 10</a:t>
            </a:r>
          </a:p>
          <a:p>
            <a:pPr marL="342900" lvl="2" indent="-342900">
              <a:buFont typeface="Arial" panose="020B0604020202020204" pitchFamily="34" charset="0"/>
              <a:buAutoNum type="arabicPeriod"/>
            </a:pPr>
            <a:r>
              <a:rPr lang="en-IN" dirty="0"/>
              <a:t>Cgs/Cm &gt; 5</a:t>
            </a:r>
          </a:p>
          <a:p>
            <a:pPr marL="0" lvl="2" indent="0">
              <a:spcBef>
                <a:spcPts val="0"/>
              </a:spcBef>
              <a:buNone/>
            </a:pP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B700DE-D2CD-E63E-18CE-486BE9131A6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387849" y="759001"/>
            <a:ext cx="3416300" cy="2546157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0F5865-0709-4BBE-2869-D5CAA8F8B3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70849" y="925975"/>
            <a:ext cx="3617567" cy="4916025"/>
          </a:xfrm>
        </p:spPr>
        <p:txBody>
          <a:bodyPr/>
          <a:lstStyle/>
          <a:p>
            <a:pPr algn="just"/>
            <a:r>
              <a:rPr lang="en-US" dirty="0"/>
              <a:t>Calculation:</a:t>
            </a:r>
          </a:p>
          <a:p>
            <a:endParaRPr lang="en-US" dirty="0"/>
          </a:p>
          <a:p>
            <a:r>
              <a:rPr lang="en-IN" sz="1600" b="0" dirty="0" err="1">
                <a:solidFill>
                  <a:schemeClr val="accent1"/>
                </a:solidFill>
              </a:rPr>
              <a:t>Ceff</a:t>
            </a:r>
            <a:r>
              <a:rPr lang="en-IN" sz="1600" b="0" dirty="0">
                <a:solidFill>
                  <a:schemeClr val="accent1"/>
                </a:solidFill>
              </a:rPr>
              <a:t> = Cm + Cgs </a:t>
            </a:r>
          </a:p>
          <a:p>
            <a:r>
              <a:rPr lang="en-IN" b="0" dirty="0"/>
              <a:t>         = (100pF x 10pF)/ (100pF + 10pF)</a:t>
            </a:r>
            <a:endParaRPr lang="en-IN" sz="1600" b="0" dirty="0">
              <a:solidFill>
                <a:schemeClr val="accent1"/>
              </a:solidFill>
            </a:endParaRPr>
          </a:p>
          <a:p>
            <a:r>
              <a:rPr lang="en-IN" dirty="0"/>
              <a:t>         </a:t>
            </a:r>
            <a:r>
              <a:rPr lang="en-IN" sz="1600" dirty="0">
                <a:solidFill>
                  <a:schemeClr val="accent1"/>
                </a:solidFill>
              </a:rPr>
              <a:t>= 9.09 pF</a:t>
            </a:r>
            <a:endParaRPr lang="en-US" sz="1600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l-GR" b="0" dirty="0"/>
              <a:t>τ</a:t>
            </a:r>
            <a:r>
              <a:rPr lang="en-IN" b="0" dirty="0"/>
              <a:t>on = Ron(Cm + Cgs)</a:t>
            </a:r>
          </a:p>
          <a:p>
            <a:pPr algn="just"/>
            <a:r>
              <a:rPr lang="en-IN" dirty="0"/>
              <a:t> </a:t>
            </a:r>
            <a:r>
              <a:rPr lang="en-IN" b="0" dirty="0"/>
              <a:t>       = </a:t>
            </a:r>
            <a:r>
              <a:rPr lang="en-US" sz="1600" b="0" dirty="0">
                <a:solidFill>
                  <a:schemeClr val="accent1"/>
                </a:solidFill>
              </a:rPr>
              <a:t>53 k</a:t>
            </a:r>
            <a:r>
              <a:rPr lang="el-GR" sz="1600" b="0" dirty="0">
                <a:solidFill>
                  <a:schemeClr val="accent1"/>
                </a:solidFill>
              </a:rPr>
              <a:t>Ω</a:t>
            </a:r>
            <a:r>
              <a:rPr lang="en-US" sz="1600" b="0" dirty="0">
                <a:solidFill>
                  <a:schemeClr val="accent1"/>
                </a:solidFill>
              </a:rPr>
              <a:t> x </a:t>
            </a:r>
            <a:r>
              <a:rPr lang="en-IN" sz="1600" b="0" dirty="0">
                <a:solidFill>
                  <a:schemeClr val="accent1"/>
                </a:solidFill>
              </a:rPr>
              <a:t>9.09 pF</a:t>
            </a:r>
          </a:p>
          <a:p>
            <a:pPr algn="just"/>
            <a:r>
              <a:rPr lang="en-IN" dirty="0"/>
              <a:t>        = 0.48181</a:t>
            </a:r>
            <a:r>
              <a:rPr lang="el-GR" dirty="0"/>
              <a:t> μ</a:t>
            </a:r>
            <a:r>
              <a:rPr lang="en-IN" dirty="0"/>
              <a:t>s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l-GR" b="0" dirty="0"/>
              <a:t>τ</a:t>
            </a:r>
            <a:r>
              <a:rPr lang="en-IN" b="0" dirty="0"/>
              <a:t>off = Roff(Cm + Cgs)</a:t>
            </a:r>
          </a:p>
          <a:p>
            <a:pPr algn="just"/>
            <a:r>
              <a:rPr lang="en-IN" b="0" dirty="0"/>
              <a:t>        = </a:t>
            </a:r>
            <a:r>
              <a:rPr lang="en-IN" sz="1600" b="0" dirty="0">
                <a:solidFill>
                  <a:schemeClr val="accent1"/>
                </a:solidFill>
              </a:rPr>
              <a:t>247 k</a:t>
            </a:r>
            <a:r>
              <a:rPr lang="el-GR" sz="1600" b="0" dirty="0">
                <a:solidFill>
                  <a:schemeClr val="accent1"/>
                </a:solidFill>
              </a:rPr>
              <a:t>Ω</a:t>
            </a:r>
            <a:r>
              <a:rPr lang="en-US" sz="1600" b="0" dirty="0">
                <a:solidFill>
                  <a:schemeClr val="accent1"/>
                </a:solidFill>
              </a:rPr>
              <a:t> x </a:t>
            </a:r>
            <a:r>
              <a:rPr lang="en-IN" sz="1600" b="0" dirty="0">
                <a:solidFill>
                  <a:schemeClr val="accent1"/>
                </a:solidFill>
              </a:rPr>
              <a:t>9.09 pF</a:t>
            </a:r>
          </a:p>
          <a:p>
            <a:pPr algn="just"/>
            <a:r>
              <a:rPr lang="en-IN" dirty="0"/>
              <a:t>        = 2.245 </a:t>
            </a:r>
            <a:r>
              <a:rPr lang="el-GR" dirty="0"/>
              <a:t>μ</a:t>
            </a:r>
            <a:r>
              <a:rPr lang="en-IN" dirty="0"/>
              <a:t>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CC59D-534C-A134-4F11-5AF0F5D44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12" y="2040738"/>
            <a:ext cx="3280600" cy="256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63B4E-EE14-B509-E0B0-A15A69DBE820}"/>
              </a:ext>
            </a:extLst>
          </p:cNvPr>
          <p:cNvSpPr txBox="1"/>
          <p:nvPr/>
        </p:nvSpPr>
        <p:spPr>
          <a:xfrm>
            <a:off x="874712" y="5011003"/>
            <a:ext cx="3280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/>
              <a:t>R. </a:t>
            </a:r>
            <a:r>
              <a:rPr lang="en-IN" sz="800" dirty="0" err="1"/>
              <a:t>Schroedter</a:t>
            </a:r>
            <a:r>
              <a:rPr lang="en-IN" sz="800" dirty="0"/>
              <a:t>, A. S. </a:t>
            </a:r>
            <a:r>
              <a:rPr lang="en-IN" sz="800" dirty="0" err="1"/>
              <a:t>Demirkol</a:t>
            </a:r>
            <a:r>
              <a:rPr lang="en-IN" sz="800" dirty="0"/>
              <a:t>, A. Ascoli, B. Max, F. </a:t>
            </a:r>
            <a:r>
              <a:rPr lang="en-IN" sz="800" dirty="0" err="1"/>
              <a:t>Nebe</a:t>
            </a:r>
            <a:r>
              <a:rPr lang="en-IN" sz="800" dirty="0"/>
              <a:t>, T. </a:t>
            </a:r>
            <a:r>
              <a:rPr lang="en-IN" sz="800" dirty="0" err="1"/>
              <a:t>Mikolajick</a:t>
            </a:r>
            <a:r>
              <a:rPr lang="en-IN" sz="800" dirty="0"/>
              <a:t>,  R. Tetzlaff, "</a:t>
            </a:r>
            <a:r>
              <a:rPr lang="en-IN" sz="800" dirty="0">
                <a:hlinkClick r:id="rId5"/>
              </a:rPr>
              <a:t>A pseudo-memcapacitive </a:t>
            </a:r>
            <a:r>
              <a:rPr lang="en-IN" sz="800" dirty="0" err="1">
                <a:hlinkClick r:id="rId5"/>
              </a:rPr>
              <a:t>neurotransistor</a:t>
            </a:r>
            <a:r>
              <a:rPr lang="en-IN" sz="800" dirty="0">
                <a:hlinkClick r:id="rId5"/>
              </a:rPr>
              <a:t> for spiking neural networks</a:t>
            </a:r>
            <a:r>
              <a:rPr lang="en-IN" sz="800" dirty="0"/>
              <a:t>", 12th International Conference on Modern Circuits and Systems Technologies (MOCAST) on Electronics and Communications, Athens, Greece, pp. 1-4, 2023, DOI: </a:t>
            </a:r>
            <a:r>
              <a:rPr lang="en-IN" sz="800" dirty="0">
                <a:hlinkClick r:id="rId5"/>
              </a:rPr>
              <a:t>10.1109/MOCAST57943.2023.10176398</a:t>
            </a:r>
            <a:endParaRPr lang="en-IN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27641-4743-0853-C404-96F2C68C828B}"/>
              </a:ext>
            </a:extLst>
          </p:cNvPr>
          <p:cNvSpPr txBox="1"/>
          <p:nvPr/>
        </p:nvSpPr>
        <p:spPr>
          <a:xfrm>
            <a:off x="4387849" y="3647918"/>
            <a:ext cx="3416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/>
              <a:t>R. </a:t>
            </a:r>
            <a:r>
              <a:rPr lang="en-IN" sz="800" dirty="0" err="1"/>
              <a:t>Schroedter</a:t>
            </a:r>
            <a:r>
              <a:rPr lang="en-IN" sz="800" dirty="0"/>
              <a:t>, A. S. </a:t>
            </a:r>
            <a:r>
              <a:rPr lang="en-IN" sz="800" dirty="0" err="1"/>
              <a:t>Demirkol</a:t>
            </a:r>
            <a:r>
              <a:rPr lang="en-IN" sz="800" dirty="0"/>
              <a:t>, A. Ascoli, R. Tetzlaff, E. </a:t>
            </a:r>
            <a:r>
              <a:rPr lang="en-IN" sz="800" dirty="0" err="1"/>
              <a:t>Mgeladze</a:t>
            </a:r>
            <a:r>
              <a:rPr lang="en-IN" sz="800" dirty="0"/>
              <a:t>, M. Herzig, S. </a:t>
            </a:r>
            <a:r>
              <a:rPr lang="en-IN" sz="800" dirty="0" err="1"/>
              <a:t>Slesazeck</a:t>
            </a:r>
            <a:r>
              <a:rPr lang="en-IN" sz="800" dirty="0"/>
              <a:t>, T. </a:t>
            </a:r>
            <a:r>
              <a:rPr lang="en-IN" sz="800" dirty="0" err="1"/>
              <a:t>Mikolajick</a:t>
            </a:r>
            <a:r>
              <a:rPr lang="en-IN" sz="800" dirty="0"/>
              <a:t>, "</a:t>
            </a:r>
            <a:r>
              <a:rPr lang="en-IN" sz="800" dirty="0">
                <a:hlinkClick r:id="rId6"/>
              </a:rPr>
              <a:t>SPICE Compact Model for an Analog Switching Niobium Oxide Memristor</a:t>
            </a:r>
            <a:r>
              <a:rPr lang="en-IN" sz="800" dirty="0"/>
              <a:t>", International Conference on Modern Circuits and Systems Technologies (MOCAST) on Electronics and Communications, Bremen, 2022</a:t>
            </a:r>
            <a:br>
              <a:rPr lang="en-IN" sz="800" dirty="0"/>
            </a:br>
            <a:r>
              <a:rPr lang="en-IN" sz="800" dirty="0"/>
              <a:t>DOI: </a:t>
            </a:r>
            <a:r>
              <a:rPr lang="en-IN" sz="800" dirty="0">
                <a:hlinkClick r:id="rId7"/>
              </a:rPr>
              <a:t>10.1109/MOCAST54814.2022.9837726</a:t>
            </a:r>
            <a:endParaRPr lang="en-IN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EE477-B903-82C7-B4F1-9CC97A8021DF}"/>
              </a:ext>
            </a:extLst>
          </p:cNvPr>
          <p:cNvSpPr txBox="1"/>
          <p:nvPr/>
        </p:nvSpPr>
        <p:spPr>
          <a:xfrm>
            <a:off x="4387850" y="4760677"/>
            <a:ext cx="3301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defTabSz="914269"/>
            <a:r>
              <a:rPr lang="en-US" sz="1600" b="1" dirty="0">
                <a:solidFill>
                  <a:schemeClr val="accent1"/>
                </a:solidFill>
              </a:rPr>
              <a:t>Values:</a:t>
            </a:r>
          </a:p>
          <a:p>
            <a:pPr marL="0" lvl="2" defTabSz="914269"/>
            <a:r>
              <a:rPr lang="en-US" sz="1600" dirty="0">
                <a:solidFill>
                  <a:schemeClr val="accent1"/>
                </a:solidFill>
              </a:rPr>
              <a:t>Ron at 1V = 53k</a:t>
            </a:r>
            <a:r>
              <a:rPr lang="el-GR" sz="1600" dirty="0">
                <a:solidFill>
                  <a:schemeClr val="accent1"/>
                </a:solidFill>
              </a:rPr>
              <a:t>Ω</a:t>
            </a:r>
            <a:endParaRPr lang="en-US" sz="1600" dirty="0">
              <a:solidFill>
                <a:schemeClr val="accent1"/>
              </a:solidFill>
            </a:endParaRPr>
          </a:p>
          <a:p>
            <a:pPr marL="0" lvl="2" defTabSz="914269"/>
            <a:r>
              <a:rPr lang="en-US" sz="1600" dirty="0">
                <a:solidFill>
                  <a:schemeClr val="accent1"/>
                </a:solidFill>
              </a:rPr>
              <a:t>Roff at 1V = </a:t>
            </a:r>
            <a:r>
              <a:rPr lang="en-IN" sz="1600" dirty="0">
                <a:solidFill>
                  <a:schemeClr val="accent1"/>
                </a:solidFill>
              </a:rPr>
              <a:t>247k</a:t>
            </a:r>
            <a:r>
              <a:rPr lang="el-GR" sz="1600" dirty="0">
                <a:solidFill>
                  <a:schemeClr val="accent1"/>
                </a:solidFill>
              </a:rPr>
              <a:t>Ω</a:t>
            </a:r>
            <a:endParaRPr lang="en-US" sz="1600" dirty="0">
              <a:solidFill>
                <a:schemeClr val="accent1"/>
              </a:solidFill>
            </a:endParaRPr>
          </a:p>
          <a:p>
            <a:pPr marL="0" lvl="2" defTabSz="914269"/>
            <a:r>
              <a:rPr lang="en-US" sz="1600" dirty="0">
                <a:solidFill>
                  <a:schemeClr val="accent1"/>
                </a:solidFill>
              </a:rPr>
              <a:t>Cgs = 100pF and Cm = 10pF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03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BF99-23D0-BC87-A497-465C3338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41FF2-E734-E7F8-9863-27643C8D153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4713" y="1030289"/>
            <a:ext cx="5195887" cy="4811712"/>
          </a:xfrm>
        </p:spPr>
        <p:txBody>
          <a:bodyPr/>
          <a:lstStyle/>
          <a:p>
            <a:pPr algn="just"/>
            <a:r>
              <a:rPr lang="en-IN" dirty="0"/>
              <a:t>Steps for Problem 1</a:t>
            </a:r>
          </a:p>
          <a:p>
            <a:pPr algn="just"/>
            <a:endParaRPr lang="en-IN" sz="800" dirty="0"/>
          </a:p>
          <a:p>
            <a:pPr marL="342900" indent="-342900" algn="just">
              <a:buAutoNum type="arabicPeriod"/>
            </a:pPr>
            <a:r>
              <a:rPr lang="en-IN" b="0" dirty="0"/>
              <a:t>Input pulse setting for single neuro-transistor.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IN" b="0" dirty="0"/>
              <a:t>Input pulse setting for 3x1 neuro-transistor.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IN" b="0" dirty="0"/>
              <a:t>Input pulse setting for 3x3 neuro-transistor.</a:t>
            </a:r>
          </a:p>
          <a:p>
            <a:pPr marL="342900" indent="-342900" algn="just">
              <a:buAutoNum type="arabicPeriod"/>
            </a:pPr>
            <a:endParaRPr lang="en-IN" b="0" dirty="0"/>
          </a:p>
          <a:p>
            <a:pPr algn="just"/>
            <a:r>
              <a:rPr lang="en-IN" dirty="0"/>
              <a:t>Sweeping Values:</a:t>
            </a:r>
          </a:p>
          <a:p>
            <a:pPr algn="just"/>
            <a:endParaRPr lang="en-IN" sz="800" b="0" dirty="0"/>
          </a:p>
          <a:p>
            <a:pPr marL="342900" indent="-342900" algn="just">
              <a:buAutoNum type="arabicPeriod"/>
            </a:pPr>
            <a:r>
              <a:rPr lang="en-IN" b="0" dirty="0"/>
              <a:t>Voltage : 0.8V, 1V, 1.2V</a:t>
            </a:r>
          </a:p>
          <a:p>
            <a:pPr marL="342900" indent="-342900" algn="just">
              <a:buAutoNum type="arabicPeriod"/>
            </a:pPr>
            <a:r>
              <a:rPr lang="en-IN" b="0" dirty="0"/>
              <a:t>Ton : 1us, 2us, 3us</a:t>
            </a:r>
          </a:p>
          <a:p>
            <a:pPr marL="342900" indent="-342900" algn="just">
              <a:buAutoNum type="arabicPeriod"/>
            </a:pPr>
            <a:r>
              <a:rPr lang="en-IN" b="0" dirty="0" err="1"/>
              <a:t>Tperiod</a:t>
            </a:r>
            <a:r>
              <a:rPr lang="en-IN" b="0" dirty="0"/>
              <a:t> : 10us, 50us, 100us</a:t>
            </a:r>
          </a:p>
          <a:p>
            <a:pPr marL="342900" indent="-342900" algn="just">
              <a:buAutoNum type="arabicPeriod"/>
            </a:pPr>
            <a:r>
              <a:rPr lang="en-IN" b="0" dirty="0"/>
              <a:t>State : 0.1, 0.192, 0.284</a:t>
            </a:r>
          </a:p>
          <a:p>
            <a:pPr marL="342900" indent="-342900" algn="just">
              <a:buAutoNum type="arabicPeriod"/>
            </a:pPr>
            <a:endParaRPr lang="en-IN" sz="800" b="0" dirty="0"/>
          </a:p>
          <a:p>
            <a:pPr marL="342900" indent="-342900" algn="just">
              <a:buAutoNum type="arabicPeriod"/>
            </a:pPr>
            <a:endParaRPr lang="en-IN" sz="800" b="0" dirty="0"/>
          </a:p>
          <a:p>
            <a:pPr algn="just"/>
            <a:r>
              <a:rPr lang="en-IN" dirty="0"/>
              <a:t>NOTE: </a:t>
            </a:r>
            <a:r>
              <a:rPr lang="en-IN" b="0" dirty="0" err="1"/>
              <a:t>PyLTSpice</a:t>
            </a:r>
            <a:r>
              <a:rPr lang="en-IN" b="0" dirty="0"/>
              <a:t> library is used to automate multiple run. </a:t>
            </a:r>
          </a:p>
          <a:p>
            <a:endParaRPr lang="en-IN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D898542-BF3B-57D3-6370-C73E9615DB66}"/>
              </a:ext>
            </a:extLst>
          </p:cNvPr>
          <p:cNvSpPr txBox="1">
            <a:spLocks/>
          </p:cNvSpPr>
          <p:nvPr/>
        </p:nvSpPr>
        <p:spPr>
          <a:xfrm>
            <a:off x="6259512" y="1030289"/>
            <a:ext cx="5195887" cy="481171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269" rtl="0" eaLnBrk="1" latinLnBrk="0" hangingPunct="1">
              <a:spcBef>
                <a:spcPts val="600"/>
              </a:spcBef>
              <a:buFont typeface="Open Sans" panose="020B0606030504020204" pitchFamily="34" charset="0"/>
              <a:buNone/>
              <a:defRPr sz="1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Char char="—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52000" indent="-144000" algn="l" defTabSz="914269" rtl="0" eaLnBrk="1" latinLnBrk="0" hangingPunct="1">
              <a:spcBef>
                <a:spcPts val="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269" rtl="0" eaLnBrk="1" latinLnBrk="0" hangingPunct="1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None/>
              <a:defRPr sz="1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marR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52000" marR="0" indent="-25200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—"/>
              <a:tabLst/>
              <a:defRPr lang="de-DE" sz="1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52000" marR="0" indent="-14400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–"/>
              <a:tabLst/>
              <a:defRPr sz="1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96000" marR="0" indent="-14400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Steps for Problem 2</a:t>
            </a:r>
          </a:p>
          <a:p>
            <a:pPr algn="just"/>
            <a:endParaRPr lang="en-IN" sz="800" dirty="0"/>
          </a:p>
          <a:p>
            <a:pPr algn="just"/>
            <a:r>
              <a:rPr lang="en-US" b="0" dirty="0"/>
              <a:t>Used current to voltage amplifier to Cascade neuro-transistor.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6D4240-0191-C9E1-19D0-330AD71F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40" y="2216426"/>
            <a:ext cx="2924386" cy="336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1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1" y="346076"/>
            <a:ext cx="10580687" cy="684213"/>
          </a:xfrm>
        </p:spPr>
        <p:txBody>
          <a:bodyPr/>
          <a:lstStyle/>
          <a:p>
            <a:r>
              <a:rPr lang="en-US" dirty="0"/>
              <a:t>Single </a:t>
            </a:r>
            <a:r>
              <a:rPr lang="en-IN" dirty="0"/>
              <a:t>neuro-transistor</a:t>
            </a:r>
            <a:br>
              <a:rPr lang="en-US" dirty="0"/>
            </a:br>
            <a:endParaRPr lang="en-US" b="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D6EF1D-0EF6-D6C5-79E9-2C1A3B403A0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894986" y="688182"/>
            <a:ext cx="6560412" cy="2680182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D96B18-97AE-698D-834A-1287B9CB8A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1" y="786883"/>
            <a:ext cx="4020275" cy="26801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D68846-6B28-30D5-1FB9-6425A1A141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1" y="3518452"/>
            <a:ext cx="4020275" cy="26801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9E4F81-8456-FD3D-A3CA-A93CA2522E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6" y="3518452"/>
            <a:ext cx="4020275" cy="26801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C60D794-3750-05CE-4E6D-A31167F2862B}"/>
              </a:ext>
            </a:extLst>
          </p:cNvPr>
          <p:cNvSpPr txBox="1"/>
          <p:nvPr/>
        </p:nvSpPr>
        <p:spPr>
          <a:xfrm>
            <a:off x="8915261" y="4196823"/>
            <a:ext cx="2540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Observation:</a:t>
            </a:r>
            <a:b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Nice gap between the On State current value and Off state current value.</a:t>
            </a:r>
            <a:endParaRPr lang="en-IN" sz="1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18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3E6FF-10E5-C55C-F566-94AC73477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383B450-D31F-521A-2B2E-D9B979D0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3x1 </a:t>
            </a:r>
            <a:r>
              <a:rPr lang="en-IN" dirty="0"/>
              <a:t>neuro-transistor</a:t>
            </a:r>
            <a:br>
              <a:rPr lang="en-US" dirty="0"/>
            </a:br>
            <a:br>
              <a:rPr lang="en-US" dirty="0"/>
            </a:br>
            <a:endParaRPr lang="en-US" b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3DA38-3634-8E95-8466-CF2EFA4B666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36602" y="894523"/>
            <a:ext cx="3519489" cy="4313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8734F-6C24-185A-0D87-18CD3F2E92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25" y="1120534"/>
            <a:ext cx="3519489" cy="2398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6CC432-6957-9D82-9435-0AE791D9EB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25" y="3609492"/>
            <a:ext cx="3519489" cy="23987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9545DE-E63C-0626-E98D-267DD81ED5E4}"/>
              </a:ext>
            </a:extLst>
          </p:cNvPr>
          <p:cNvSpPr txBox="1"/>
          <p:nvPr/>
        </p:nvSpPr>
        <p:spPr>
          <a:xfrm>
            <a:off x="5013774" y="733779"/>
            <a:ext cx="26139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E2526"/>
                </a:solidFill>
              </a:rPr>
              <a:t>Pulse Input</a:t>
            </a:r>
            <a:endParaRPr lang="en-IN" b="1" dirty="0">
              <a:solidFill>
                <a:srgbClr val="DE252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1F9C9-68C6-DAA5-67A7-ACFCEE299157}"/>
              </a:ext>
            </a:extLst>
          </p:cNvPr>
          <p:cNvSpPr txBox="1"/>
          <p:nvPr/>
        </p:nvSpPr>
        <p:spPr>
          <a:xfrm>
            <a:off x="8696437" y="723707"/>
            <a:ext cx="26139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E2526"/>
                </a:solidFill>
              </a:rPr>
              <a:t>TTFS Input</a:t>
            </a:r>
            <a:endParaRPr lang="en-IN" b="1" dirty="0">
              <a:solidFill>
                <a:srgbClr val="DE2526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EF8598-E1D7-82AA-A023-00F519F786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47" y="1120534"/>
            <a:ext cx="3235971" cy="23084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9AD2BF-00C0-5C92-C906-58F20D8141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47" y="3609491"/>
            <a:ext cx="3235971" cy="23987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4D1EC1-BA73-C2FF-96DE-D48402B8BEC4}"/>
              </a:ext>
            </a:extLst>
          </p:cNvPr>
          <p:cNvSpPr txBox="1"/>
          <p:nvPr/>
        </p:nvSpPr>
        <p:spPr>
          <a:xfrm>
            <a:off x="736602" y="5330810"/>
            <a:ext cx="3519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TTFS Input: 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A1.png from Project1,</a:t>
            </a:r>
            <a:b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resized to 3x3 pixels.</a:t>
            </a:r>
            <a:endParaRPr lang="en-IN" sz="1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89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82180-ECD6-8907-93BA-83F63A95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D298901-9FD3-8835-A20D-C60DA1AF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3x3 neuro-transistor</a:t>
            </a:r>
            <a:br>
              <a:rPr lang="en-US" dirty="0"/>
            </a:br>
            <a:endParaRPr lang="en-US" b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166CC-DD5E-7298-9263-105C6D6B905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74712" y="874643"/>
            <a:ext cx="3657531" cy="4641573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BD62A1-2550-0CB5-94E7-201557C31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31782"/>
              </p:ext>
            </p:extLst>
          </p:nvPr>
        </p:nvGraphicFramePr>
        <p:xfrm>
          <a:off x="5373203" y="1232460"/>
          <a:ext cx="20585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1">
                  <a:extLst>
                    <a:ext uri="{9D8B030D-6E8A-4147-A177-3AD203B41FA5}">
                      <a16:colId xmlns:a16="http://schemas.microsoft.com/office/drawing/2014/main" val="3521477546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854420662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530502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U1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U4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U7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9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U2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U5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U8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3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U3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U6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U9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86515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A0ECB14-D12C-DD0B-9F27-C26485549B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89" y="2567022"/>
            <a:ext cx="3395802" cy="273967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4A309CC-FAF0-7E9E-DF7D-C9EBCAAEB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69335"/>
              </p:ext>
            </p:extLst>
          </p:nvPr>
        </p:nvGraphicFramePr>
        <p:xfrm>
          <a:off x="8995486" y="1232460"/>
          <a:ext cx="20585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1">
                  <a:extLst>
                    <a:ext uri="{9D8B030D-6E8A-4147-A177-3AD203B41FA5}">
                      <a16:colId xmlns:a16="http://schemas.microsoft.com/office/drawing/2014/main" val="3521477546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854420662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530502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U1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U4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U7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9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U2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U5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U8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3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U3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U6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U9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86515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ED1EC20-B5C8-AE3C-96B6-28F4B137CF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37" y="2567022"/>
            <a:ext cx="3395802" cy="2739673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A36E539-C00C-C700-E0B8-2D6DBAAF2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02287"/>
              </p:ext>
            </p:extLst>
          </p:nvPr>
        </p:nvGraphicFramePr>
        <p:xfrm>
          <a:off x="7803433" y="1252330"/>
          <a:ext cx="79071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713">
                  <a:extLst>
                    <a:ext uri="{9D8B030D-6E8A-4147-A177-3AD203B41FA5}">
                      <a16:colId xmlns:a16="http://schemas.microsoft.com/office/drawing/2014/main" val="128070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x=0.1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7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x=0.192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5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x=0.284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7648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A518DA7-9EF6-9C00-9DE8-4A75C008736D}"/>
              </a:ext>
            </a:extLst>
          </p:cNvPr>
          <p:cNvSpPr txBox="1"/>
          <p:nvPr/>
        </p:nvSpPr>
        <p:spPr>
          <a:xfrm>
            <a:off x="874711" y="5641724"/>
            <a:ext cx="36575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Note: 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Cgs name used for </a:t>
            </a:r>
            <a:r>
              <a:rPr lang="en-US" sz="1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Cgb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n-IN" sz="1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379D46-C543-5453-EA71-9B654A6DBA3C}"/>
              </a:ext>
            </a:extLst>
          </p:cNvPr>
          <p:cNvSpPr txBox="1"/>
          <p:nvPr/>
        </p:nvSpPr>
        <p:spPr>
          <a:xfrm>
            <a:off x="4704589" y="5392425"/>
            <a:ext cx="6963950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Observation:</a:t>
            </a:r>
          </a:p>
          <a:p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Almost Identical response in both case when steady state reached.</a:t>
            </a:r>
            <a:b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Small difference observed at the start.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ED878-4FA9-4102-1529-A4F52EB4BE61}"/>
              </a:ext>
            </a:extLst>
          </p:cNvPr>
          <p:cNvSpPr txBox="1"/>
          <p:nvPr/>
        </p:nvSpPr>
        <p:spPr>
          <a:xfrm>
            <a:off x="5095493" y="805098"/>
            <a:ext cx="26139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E2526"/>
                </a:solidFill>
              </a:rPr>
              <a:t>COL</a:t>
            </a:r>
            <a:endParaRPr lang="en-IN" b="1" dirty="0">
              <a:solidFill>
                <a:srgbClr val="DE252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DD7736-243D-99CA-05C5-5EB6DAEB7C3A}"/>
              </a:ext>
            </a:extLst>
          </p:cNvPr>
          <p:cNvSpPr txBox="1"/>
          <p:nvPr/>
        </p:nvSpPr>
        <p:spPr>
          <a:xfrm>
            <a:off x="8717776" y="805106"/>
            <a:ext cx="26139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E2526"/>
                </a:solidFill>
              </a:rPr>
              <a:t>ROW</a:t>
            </a:r>
            <a:endParaRPr lang="en-IN" b="1" dirty="0">
              <a:solidFill>
                <a:srgbClr val="DE252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26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Spiking Neural Network</a:t>
            </a:r>
            <a:br>
              <a:rPr lang="en-US" dirty="0"/>
            </a:br>
            <a:br>
              <a:rPr lang="en-US" dirty="0"/>
            </a:br>
            <a:endParaRPr lang="en-US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F15F5-186D-2F58-C3D0-D41C8C682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2" y="1028700"/>
            <a:ext cx="4144549" cy="45521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9164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.04_TUD_PPT_16zu9_Vorlage_ENG.potx" id="{4A8999F3-52A7-4DD7-B42B-A2AC677FDF0C}" vid="{69B7EF8F-342A-47BA-91BB-6D6B0D94D8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887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</vt:lpstr>
      <vt:lpstr>Open Sans</vt:lpstr>
      <vt:lpstr>Symbol</vt:lpstr>
      <vt:lpstr>Arial</vt:lpstr>
      <vt:lpstr>Calibri</vt:lpstr>
      <vt:lpstr>TUD_2018_16zu9</vt:lpstr>
      <vt:lpstr>“Neuro-Transistor simulation with memristor based  memcapacitor using LTSPICE”</vt:lpstr>
      <vt:lpstr>Introduction</vt:lpstr>
      <vt:lpstr>Detailed problem formulation and data   </vt:lpstr>
      <vt:lpstr>Considerations and calculations:  </vt:lpstr>
      <vt:lpstr>Approach</vt:lpstr>
      <vt:lpstr>Single neuro-transistor </vt:lpstr>
      <vt:lpstr>3x1 neuro-transistor  </vt:lpstr>
      <vt:lpstr>3x3 neuro-transistor </vt:lpstr>
      <vt:lpstr>Spiking Neural Network  </vt:lpstr>
      <vt:lpstr>Summary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templates</dc:title>
  <dc:subject>Präsentationsvorlage</dc:subject>
  <dc:creator>Flämig,Anne</dc:creator>
  <cp:lastModifiedBy>NAGARAJ V REDDY</cp:lastModifiedBy>
  <cp:revision>110</cp:revision>
  <dcterms:created xsi:type="dcterms:W3CDTF">2022-05-04T09:57:14Z</dcterms:created>
  <dcterms:modified xsi:type="dcterms:W3CDTF">2025-02-05T10:12:25Z</dcterms:modified>
</cp:coreProperties>
</file>