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Montserrat"/>
      <p:regular r:id="rId22"/>
      <p:bold r:id="rId23"/>
      <p:italic r:id="rId24"/>
      <p:boldItalic r:id="rId25"/>
    </p:embeddedFont>
    <p:embeddedFont>
      <p:font typeface="Book Antiqua"/>
      <p:regular r:id="rId26"/>
      <p:bold r:id="rId27"/>
      <p:italic r:id="rId28"/>
      <p:boldItalic r:id="rId29"/>
    </p:embeddedFont>
    <p:embeddedFont>
      <p:font typeface="Lustria"/>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regular.fntdata"/><Relationship Id="rId21" Type="http://schemas.openxmlformats.org/officeDocument/2006/relationships/slide" Target="slides/slide14.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BookAntiqua-regular.fntdata"/><Relationship Id="rId25" Type="http://schemas.openxmlformats.org/officeDocument/2006/relationships/font" Target="fonts/Montserrat-boldItalic.fntdata"/><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ookAntiqua-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Lustria-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f4e406230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3f4e406230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f4e406230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13f4e406230_2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f4e406230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13f4e406230_2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f4e406230_2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3f4e406230_2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f4e406230_2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3f4e406230_2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f4e406230_2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13f4e406230_2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f4e406230_2_86:notes"/>
          <p:cNvSpPr txBox="1"/>
          <p:nvPr>
            <p:ph idx="1" type="body"/>
          </p:nvPr>
        </p:nvSpPr>
        <p:spPr>
          <a:xfrm>
            <a:off x="679768" y="4715153"/>
            <a:ext cx="5438140" cy="446698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Los datos utilizados son abiertos y pertenecen la base de datos de la UNE Secretaria de Movilidad – Subsecretaria Técnica </a:t>
            </a:r>
            <a:r>
              <a:rPr b="1" lang="es"/>
              <a:t>(CLICK 1)</a:t>
            </a:r>
            <a:r>
              <a:rPr lang="es"/>
              <a:t>  de la Alcadia de Medellín, disponibles en la pagina.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Antes que nada, podemos describir al Incidente de Transito. ”Como</a:t>
            </a:r>
            <a:r>
              <a:rPr i="1" lang="es"/>
              <a:t> un evento generalmente involuntario, generado al menos por un vehiculo en movimiento, que causa daños a personas y bienes involucrados en el, e igualmente afecta la normal circulacion de los vehículos que se movilizan por la via o vias comprendidas en el lugar del hecho”</a:t>
            </a:r>
            <a:endParaRPr/>
          </a:p>
          <a:p>
            <a:pPr indent="0" lvl="0" marL="0" rtl="0" algn="l">
              <a:lnSpc>
                <a:spcPct val="100000"/>
              </a:lnSpc>
              <a:spcBef>
                <a:spcPts val="0"/>
              </a:spcBef>
              <a:spcAft>
                <a:spcPts val="0"/>
              </a:spcAft>
              <a:buSzPts val="1100"/>
              <a:buNone/>
            </a:pPr>
            <a:r>
              <a:rPr i="1" lang="es"/>
              <a:t> </a:t>
            </a:r>
            <a:r>
              <a:rPr lang="es"/>
              <a:t> </a:t>
            </a:r>
            <a:endParaRPr/>
          </a:p>
          <a:p>
            <a:pPr indent="0" lvl="0" marL="0" rtl="0" algn="l">
              <a:lnSpc>
                <a:spcPct val="100000"/>
              </a:lnSpc>
              <a:spcBef>
                <a:spcPts val="0"/>
              </a:spcBef>
              <a:spcAft>
                <a:spcPts val="0"/>
              </a:spcAft>
              <a:buSzPts val="1100"/>
              <a:buNone/>
            </a:pPr>
            <a:r>
              <a:rPr lang="es"/>
              <a:t>A medida que nuestros sistemas de informacion evolucionan, se facilita la recolección, administración y almacenamiento de informacion que permita la búsqueda de soluciones y medidas para la prevención de los Accidentes.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La Alcaldia de Medellin ha dado un paso adelante utilizando esta tecnología y liberando informacion desde el </a:t>
            </a:r>
            <a:r>
              <a:rPr b="1" lang="es"/>
              <a:t>(CLICK 2)</a:t>
            </a:r>
            <a:r>
              <a:rPr b="0" lang="es"/>
              <a:t> para que se puedan plantear nuevas formas de abordar esta problemática basada en los datos recopilados. Realizar con ellos análisis mas detallados para llevar adelante acciones que permitan reducir la cantidad de estos trágico eventos.</a:t>
            </a:r>
            <a:endParaRPr/>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0" lang="es"/>
              <a:t>Nuestro Objetivo es  estudiar, analizar y comprender </a:t>
            </a:r>
            <a:r>
              <a:rPr b="1" lang="es"/>
              <a:t>(CLICK 3)</a:t>
            </a:r>
            <a:r>
              <a:rPr b="0" lang="es"/>
              <a:t> los datos y su complejidad para obtener informacion sobre la ocurrencia de los accidentes viales para disminuir y prevenir los mismos.</a:t>
            </a:r>
            <a:r>
              <a:rPr b="1" lang="es"/>
              <a:t> </a:t>
            </a:r>
            <a:r>
              <a:rPr b="0" lang="es"/>
              <a:t> </a:t>
            </a:r>
            <a:endParaRPr/>
          </a:p>
          <a:p>
            <a:pPr indent="0" lvl="0" marL="0" rtl="0" algn="l">
              <a:lnSpc>
                <a:spcPct val="100000"/>
              </a:lnSpc>
              <a:spcBef>
                <a:spcPts val="0"/>
              </a:spcBef>
              <a:spcAft>
                <a:spcPts val="0"/>
              </a:spcAft>
              <a:buSzPts val="1100"/>
              <a:buNone/>
            </a:pPr>
            <a:r>
              <a:rPr b="0" lang="es"/>
              <a:t>Lo vamos a encarar aplicando modelos de Machine Learning </a:t>
            </a:r>
            <a:r>
              <a:rPr b="1" lang="es"/>
              <a:t>(CLICK 4)</a:t>
            </a:r>
            <a:r>
              <a:rPr b="0" lang="es"/>
              <a:t>para detectar los patrones y determinar los factores que generan los accidentes de transito, usando estas herramientas como apoyo para la toma de desiciones frente a estos hechos. </a:t>
            </a:r>
            <a:endParaRPr/>
          </a:p>
        </p:txBody>
      </p:sp>
      <p:sp>
        <p:nvSpPr>
          <p:cNvPr id="213" name="Google Shape;213;g13f4e406230_2_8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f4e406230_2_106:notes"/>
          <p:cNvSpPr txBox="1"/>
          <p:nvPr>
            <p:ph idx="1" type="body"/>
          </p:nvPr>
        </p:nvSpPr>
        <p:spPr>
          <a:xfrm>
            <a:off x="679768" y="4715153"/>
            <a:ext cx="5438140" cy="446698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Entonces vamos a tomar el data set de datos que libero la Alcaldia de medellin con la siguiente informacion. En una primera exploración </a:t>
            </a:r>
            <a:r>
              <a:rPr b="1" lang="es"/>
              <a:t>(CLICK 1)</a:t>
            </a:r>
            <a:r>
              <a:rPr b="0" lang="es"/>
              <a:t> vemos que esta base de datos esta conformada por 19 columnas que identifican las distintas variables registradas y vemos que todas al momento de la importación y por el contenido se definieron de tipo OBJECT (String) </a:t>
            </a:r>
            <a:r>
              <a:rPr b="1" lang="es"/>
              <a:t>(CLICK 2)</a:t>
            </a:r>
            <a:r>
              <a:rPr b="0" lang="es"/>
              <a:t> cuenta con 235843 </a:t>
            </a:r>
            <a:r>
              <a:rPr b="1" lang="es"/>
              <a:t>(CLICK 3)</a:t>
            </a:r>
            <a:r>
              <a:rPr b="0" lang="es"/>
              <a:t> y la base liberada en principio posee muy pocos datos nulos.</a:t>
            </a:r>
            <a:endParaRPr/>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0" lang="es"/>
              <a:t>Considerando la informacion que contienen las variables del data set a pesar del tipo con la cual fueron importadas para su análisis, realizamos una primera exploración de los datos observando los valores únicos y podemos clasificarlas como </a:t>
            </a:r>
            <a:endParaRPr/>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1" lang="es"/>
              <a:t>(CLICK 4)</a:t>
            </a:r>
            <a:r>
              <a:rPr b="0" lang="es"/>
              <a:t> y </a:t>
            </a:r>
            <a:r>
              <a:rPr b="1" lang="es"/>
              <a:t>(CLICK 5). </a:t>
            </a:r>
            <a:r>
              <a:rPr b="0" lang="es"/>
              <a:t>A su ves a las variables que se fijaron como categóricas podemos subdividirlas en </a:t>
            </a:r>
            <a:r>
              <a:rPr b="1" lang="es"/>
              <a:t>(CLICK 6) (CLICK 7)</a:t>
            </a:r>
            <a:r>
              <a:rPr b="0" lang="es"/>
              <a:t>.</a:t>
            </a:r>
            <a:r>
              <a:rPr b="1" lang="es"/>
              <a:t> </a:t>
            </a:r>
            <a:r>
              <a:rPr b="0" lang="es"/>
              <a:t>Como </a:t>
            </a:r>
            <a:r>
              <a:rPr b="1" lang="es"/>
              <a:t>ORDINALES (CLICK 8)</a:t>
            </a:r>
            <a:r>
              <a:rPr b="0" lang="es"/>
              <a:t> porque definen un orden o secuencia de la informacion</a:t>
            </a:r>
            <a:r>
              <a:rPr b="1" lang="es"/>
              <a:t> </a:t>
            </a:r>
            <a:r>
              <a:rPr b="0" lang="es"/>
              <a:t>tenemos ……… En cuanto a </a:t>
            </a:r>
            <a:r>
              <a:rPr b="1" lang="es"/>
              <a:t>NOMINALES (CLICK 9) </a:t>
            </a:r>
            <a:r>
              <a:rPr b="0" lang="es"/>
              <a:t>porque definen una clasificación de los datos tenemos…….</a:t>
            </a:r>
            <a:endParaRPr/>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0" lang="es"/>
              <a:t>Ahora las variable que se definieron como cuantitativas podemos subdividirlas en (</a:t>
            </a:r>
            <a:r>
              <a:rPr b="1" lang="es"/>
              <a:t>CLICK 10) (CLICK 11)</a:t>
            </a:r>
            <a:r>
              <a:rPr b="0" lang="es"/>
              <a:t>.</a:t>
            </a:r>
            <a:r>
              <a:rPr b="1" lang="es"/>
              <a:t> </a:t>
            </a:r>
            <a:r>
              <a:rPr b="0" lang="es"/>
              <a:t>Como </a:t>
            </a:r>
            <a:r>
              <a:rPr b="1" lang="es"/>
              <a:t>DISCRETAS (CLICK 12)</a:t>
            </a:r>
            <a:r>
              <a:rPr b="0" lang="es"/>
              <a:t> tenemos ……….porque son datos que están dentro del conjunto de números enteros. En cuanto a </a:t>
            </a:r>
            <a:r>
              <a:rPr b="1" lang="es"/>
              <a:t>CONTINUAS (CLICK 13)</a:t>
            </a:r>
            <a:r>
              <a:rPr b="0" lang="es"/>
              <a:t> tenemos la ……</a:t>
            </a:r>
            <a:r>
              <a:rPr b="1" lang="es"/>
              <a:t> </a:t>
            </a:r>
            <a:r>
              <a:rPr b="0" lang="es"/>
              <a:t>porque sus datos son parte del conjunto de numero reales</a:t>
            </a:r>
            <a:endParaRPr b="0"/>
          </a:p>
        </p:txBody>
      </p:sp>
      <p:sp>
        <p:nvSpPr>
          <p:cNvPr id="234" name="Google Shape;234;g13f4e406230_2_10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f4e406230_2_136:notes"/>
          <p:cNvSpPr txBox="1"/>
          <p:nvPr>
            <p:ph idx="1" type="body"/>
          </p:nvPr>
        </p:nvSpPr>
        <p:spPr>
          <a:xfrm>
            <a:off x="679768" y="4715153"/>
            <a:ext cx="5438140" cy="446698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Ahora de la exploración de los datos que realizamos en el paso anterior es necesario realizar pequeños ajustes sobre los datos almacenados en el data set para que podamos realizar un optimo proceso de análisis y visualización.</a:t>
            </a:r>
            <a:endParaRPr/>
          </a:p>
          <a:p>
            <a:pPr indent="0" lvl="0" marL="0" rtl="0" algn="l">
              <a:lnSpc>
                <a:spcPct val="100000"/>
              </a:lnSpc>
              <a:spcBef>
                <a:spcPts val="0"/>
              </a:spcBef>
              <a:spcAft>
                <a:spcPts val="0"/>
              </a:spcAft>
              <a:buSzPts val="1100"/>
              <a:buNone/>
            </a:pPr>
            <a:r>
              <a:rPr lang="es"/>
              <a:t>Entonces tomamos la misma clasificación de las variables que definimos en la filmina anterior </a:t>
            </a:r>
            <a:r>
              <a:rPr b="1" lang="es"/>
              <a:t>(CLICK 1) (CLICK 2)</a:t>
            </a:r>
            <a:r>
              <a:rPr b="0" lang="es"/>
              <a:t>. </a:t>
            </a:r>
            <a:endParaRPr/>
          </a:p>
          <a:p>
            <a:pPr indent="0" lvl="0" marL="0" rtl="0" algn="l">
              <a:lnSpc>
                <a:spcPct val="100000"/>
              </a:lnSpc>
              <a:spcBef>
                <a:spcPts val="0"/>
              </a:spcBef>
              <a:spcAft>
                <a:spcPts val="0"/>
              </a:spcAft>
              <a:buSzPts val="1100"/>
              <a:buNone/>
            </a:pPr>
            <a:r>
              <a:rPr b="0" lang="es"/>
              <a:t>Para las variables que habíamos definido como categóricas </a:t>
            </a:r>
            <a:r>
              <a:rPr b="1" lang="es"/>
              <a:t>(CLICK 3) </a:t>
            </a:r>
            <a:r>
              <a:rPr b="0" lang="es"/>
              <a:t>para el mes …… </a:t>
            </a:r>
            <a:r>
              <a:rPr b="1" lang="es"/>
              <a:t>(CLICK 4)</a:t>
            </a:r>
            <a:r>
              <a:rPr b="0" lang="es"/>
              <a:t> para el grupo_edad……., </a:t>
            </a:r>
            <a:r>
              <a:rPr b="1" lang="es"/>
              <a:t>(CLICK 5)</a:t>
            </a:r>
            <a:r>
              <a:rPr b="0" lang="es"/>
              <a:t> en el caso del sexo ……… y por uiltimo </a:t>
            </a:r>
            <a:r>
              <a:rPr b="1" lang="es"/>
              <a:t>(CLICK 6)</a:t>
            </a:r>
            <a:r>
              <a:rPr b="0" lang="es"/>
              <a:t> la condición …….. En síntesis para </a:t>
            </a:r>
            <a:r>
              <a:rPr b="1" lang="es"/>
              <a:t>(CLICK 7)</a:t>
            </a:r>
            <a:r>
              <a:rPr b="0" lang="es"/>
              <a:t> las variables categóricas…….</a:t>
            </a:r>
            <a:endParaRPr/>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0" lang="es"/>
              <a:t>Ahora analizando la variables cuantitativas </a:t>
            </a:r>
            <a:r>
              <a:rPr b="1" lang="es"/>
              <a:t>(CLICK 8) </a:t>
            </a:r>
            <a:r>
              <a:rPr b="0" lang="es"/>
              <a:t>para la edad…… </a:t>
            </a:r>
            <a:r>
              <a:rPr b="1" lang="es"/>
              <a:t>(CLICK 9)</a:t>
            </a:r>
            <a:r>
              <a:rPr b="0" lang="es"/>
              <a:t> para el numero_dia……., </a:t>
            </a:r>
            <a:r>
              <a:rPr b="1" lang="es"/>
              <a:t>(CLICK 10)</a:t>
            </a:r>
            <a:r>
              <a:rPr b="0" lang="es"/>
              <a:t> en el caso de la hora………, </a:t>
            </a:r>
            <a:r>
              <a:rPr b="1" lang="es"/>
              <a:t>(CLICK 11) </a:t>
            </a:r>
            <a:r>
              <a:rPr b="0" lang="es"/>
              <a:t>para el radicando, la latitud </a:t>
            </a:r>
            <a:r>
              <a:rPr b="1" lang="es"/>
              <a:t>(CLICK 12)</a:t>
            </a:r>
            <a:r>
              <a:rPr b="0" lang="es"/>
              <a:t> y la longitud </a:t>
            </a:r>
            <a:r>
              <a:rPr b="1" lang="es"/>
              <a:t>(CLICK 13) (CLICK 14)</a:t>
            </a:r>
            <a:endParaRPr b="0"/>
          </a:p>
          <a:p>
            <a:pPr indent="0" lvl="0" marL="0" rtl="0" algn="l">
              <a:lnSpc>
                <a:spcPct val="100000"/>
              </a:lnSpc>
              <a:spcBef>
                <a:spcPts val="0"/>
              </a:spcBef>
              <a:spcAft>
                <a:spcPts val="0"/>
              </a:spcAft>
              <a:buSzPts val="1100"/>
              <a:buNone/>
            </a:pPr>
            <a:r>
              <a:t/>
            </a:r>
            <a:endParaRPr b="0"/>
          </a:p>
          <a:p>
            <a:pPr indent="0" lvl="0" marL="0" rtl="0" algn="l">
              <a:lnSpc>
                <a:spcPct val="100000"/>
              </a:lnSpc>
              <a:spcBef>
                <a:spcPts val="0"/>
              </a:spcBef>
              <a:spcAft>
                <a:spcPts val="0"/>
              </a:spcAft>
              <a:buSzPts val="1100"/>
              <a:buNone/>
            </a:pPr>
            <a:r>
              <a:rPr b="0" lang="es"/>
              <a:t>Por lo tanto una vez aplicada esta </a:t>
            </a:r>
            <a:r>
              <a:rPr b="1" lang="es"/>
              <a:t>(CLICK 15)</a:t>
            </a:r>
            <a:r>
              <a:rPr b="0" lang="es"/>
              <a:t> corrección de datos atípicos y ajustando los valores del data set se dejaron corregidos para realizar un analisis y visualización optima de los datos. </a:t>
            </a:r>
            <a:endParaRPr/>
          </a:p>
          <a:p>
            <a:pPr indent="0" lvl="0" marL="0" rtl="0" algn="l">
              <a:lnSpc>
                <a:spcPct val="100000"/>
              </a:lnSpc>
              <a:spcBef>
                <a:spcPts val="0"/>
              </a:spcBef>
              <a:spcAft>
                <a:spcPts val="0"/>
              </a:spcAft>
              <a:buSzPts val="1100"/>
              <a:buNone/>
            </a:pPr>
            <a:r>
              <a:t/>
            </a:r>
            <a:endParaRPr b="0"/>
          </a:p>
        </p:txBody>
      </p:sp>
      <p:sp>
        <p:nvSpPr>
          <p:cNvPr id="265" name="Google Shape;265;g13f4e406230_2_13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4e406230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13f4e406230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f4e406230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13f4e406230_2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f4e406230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13f4e406230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f4e406230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3f4e406230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f4e406230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13f4e406230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1" name="Shape 131"/>
        <p:cNvGrpSpPr/>
        <p:nvPr/>
      </p:nvGrpSpPr>
      <p:grpSpPr>
        <a:xfrm>
          <a:off x="0" y="0"/>
          <a:ext cx="0" cy="0"/>
          <a:chOff x="0" y="0"/>
          <a:chExt cx="0" cy="0"/>
        </a:xfrm>
      </p:grpSpPr>
      <p:sp>
        <p:nvSpPr>
          <p:cNvPr id="132" name="Google Shape;132;p26"/>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6"/>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4" name="Google Shape;134;p2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7" name="Shape 137"/>
        <p:cNvGrpSpPr/>
        <p:nvPr/>
      </p:nvGrpSpPr>
      <p:grpSpPr>
        <a:xfrm>
          <a:off x="0" y="0"/>
          <a:ext cx="0" cy="0"/>
          <a:chOff x="0" y="0"/>
          <a:chExt cx="0" cy="0"/>
        </a:xfrm>
      </p:grpSpPr>
      <p:sp>
        <p:nvSpPr>
          <p:cNvPr id="138" name="Google Shape;138;p27"/>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0"/>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33"/>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4"/>
          <p:cNvSpPr/>
          <p:nvPr>
            <p:ph idx="2" type="pic"/>
          </p:nvPr>
        </p:nvSpPr>
        <p:spPr>
          <a:xfrm>
            <a:off x="3887391" y="740569"/>
            <a:ext cx="4629150" cy="3655125"/>
          </a:xfrm>
          <a:prstGeom prst="rect">
            <a:avLst/>
          </a:prstGeom>
          <a:noFill/>
          <a:ln>
            <a:noFill/>
          </a:ln>
        </p:spPr>
      </p:sp>
      <p:sp>
        <p:nvSpPr>
          <p:cNvPr id="184" name="Google Shape;184;p34"/>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6"/>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203" name="Shape 203"/>
        <p:cNvGrpSpPr/>
        <p:nvPr/>
      </p:nvGrpSpPr>
      <p:grpSpPr>
        <a:xfrm>
          <a:off x="0" y="0"/>
          <a:ext cx="0" cy="0"/>
          <a:chOff x="0" y="0"/>
          <a:chExt cx="0" cy="0"/>
        </a:xfrm>
      </p:grpSpPr>
      <p:sp>
        <p:nvSpPr>
          <p:cNvPr id="204" name="Google Shape;204;p37"/>
          <p:cNvSpPr/>
          <p:nvPr/>
        </p:nvSpPr>
        <p:spPr>
          <a:xfrm>
            <a:off x="2381" y="2381"/>
            <a:ext cx="4462151" cy="5141119"/>
          </a:xfrm>
          <a:custGeom>
            <a:rect b="b" l="l" r="r" t="t"/>
            <a:pathLst>
              <a:path extrusionOk="0" h="2244" w="1946">
                <a:moveTo>
                  <a:pt x="0" y="0"/>
                </a:moveTo>
                <a:cubicBezTo>
                  <a:pt x="864" y="0"/>
                  <a:pt x="864" y="0"/>
                  <a:pt x="864" y="0"/>
                </a:cubicBezTo>
                <a:cubicBezTo>
                  <a:pt x="1703" y="839"/>
                  <a:pt x="1703" y="839"/>
                  <a:pt x="1703" y="839"/>
                </a:cubicBezTo>
                <a:cubicBezTo>
                  <a:pt x="1703" y="839"/>
                  <a:pt x="1946" y="1052"/>
                  <a:pt x="1703" y="1294"/>
                </a:cubicBezTo>
                <a:cubicBezTo>
                  <a:pt x="1461" y="1537"/>
                  <a:pt x="1461" y="1537"/>
                  <a:pt x="1461" y="1537"/>
                </a:cubicBezTo>
                <a:cubicBezTo>
                  <a:pt x="754" y="2244"/>
                  <a:pt x="754" y="2244"/>
                  <a:pt x="754" y="2244"/>
                </a:cubicBezTo>
                <a:cubicBezTo>
                  <a:pt x="0" y="2244"/>
                  <a:pt x="0" y="2244"/>
                  <a:pt x="0" y="2244"/>
                </a:cubicBezTo>
                <a:lnTo>
                  <a:pt x="0" y="0"/>
                </a:lnTo>
                <a:close/>
              </a:path>
            </a:pathLst>
          </a:custGeom>
          <a:gradFill>
            <a:gsLst>
              <a:gs pos="0">
                <a:srgbClr val="0B6FC7">
                  <a:alpha val="62352"/>
                </a:srgbClr>
              </a:gs>
              <a:gs pos="62000">
                <a:srgbClr val="1DA2DD">
                  <a:alpha val="71372"/>
                </a:srgbClr>
              </a:gs>
              <a:gs pos="100000">
                <a:srgbClr val="24AFE4">
                  <a:alpha val="68235"/>
                </a:srgbClr>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Imágenes de Mapa De America Latina | Descarga imágenes gratuitas en Unsplash" id="205" name="Google Shape;205;p37"/>
          <p:cNvPicPr preferRelativeResize="0"/>
          <p:nvPr/>
        </p:nvPicPr>
        <p:blipFill rotWithShape="1">
          <a:blip r:embed="rId3">
            <a:alphaModFix/>
          </a:blip>
          <a:srcRect b="0" l="0" r="0" t="0"/>
          <a:stretch/>
        </p:blipFill>
        <p:spPr>
          <a:xfrm>
            <a:off x="94910" y="1113332"/>
            <a:ext cx="3271838" cy="2678906"/>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descr="Marcador" id="206" name="Google Shape;206;p37"/>
          <p:cNvPicPr preferRelativeResize="0"/>
          <p:nvPr/>
        </p:nvPicPr>
        <p:blipFill rotWithShape="1">
          <a:blip r:embed="rId4">
            <a:alphaModFix/>
          </a:blip>
          <a:srcRect b="0" l="0" r="0" t="0"/>
          <a:stretch/>
        </p:blipFill>
        <p:spPr>
          <a:xfrm>
            <a:off x="1254968" y="1305120"/>
            <a:ext cx="685800" cy="685800"/>
          </a:xfrm>
          <a:prstGeom prst="rect">
            <a:avLst/>
          </a:prstGeom>
          <a:noFill/>
          <a:ln>
            <a:noFill/>
          </a:ln>
        </p:spPr>
      </p:pic>
      <p:sp>
        <p:nvSpPr>
          <p:cNvPr id="207" name="Google Shape;207;p37"/>
          <p:cNvSpPr txBox="1"/>
          <p:nvPr/>
        </p:nvSpPr>
        <p:spPr>
          <a:xfrm>
            <a:off x="3758585" y="1389171"/>
            <a:ext cx="5290505" cy="99257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3A3838"/>
                </a:solidFill>
                <a:latin typeface="Calibri"/>
                <a:ea typeface="Calibri"/>
                <a:cs typeface="Calibri"/>
                <a:sym typeface="Calibri"/>
              </a:rPr>
              <a:t>M08 – VÍCTIMAS DE INCIDENTES VIALES</a:t>
            </a:r>
            <a:endParaRPr b="0" i="0" sz="1100" u="none" cap="none" strike="noStrike">
              <a:solidFill>
                <a:srgbClr val="000000"/>
              </a:solidFill>
              <a:latin typeface="Arial"/>
              <a:ea typeface="Arial"/>
              <a:cs typeface="Arial"/>
              <a:sym typeface="Arial"/>
            </a:endParaRPr>
          </a:p>
        </p:txBody>
      </p:sp>
      <p:sp>
        <p:nvSpPr>
          <p:cNvPr id="208" name="Google Shape;208;p37"/>
          <p:cNvSpPr txBox="1"/>
          <p:nvPr/>
        </p:nvSpPr>
        <p:spPr>
          <a:xfrm>
            <a:off x="4926563" y="3408000"/>
            <a:ext cx="4037400" cy="117742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Profesora: Isabel Mejía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Grupo formado por: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Lustria"/>
                <a:ea typeface="Lustria"/>
                <a:cs typeface="Lustria"/>
                <a:sym typeface="Lustria"/>
              </a:rPr>
              <a:t>*  Giovine – Spitale - Venchiarutti</a:t>
            </a:r>
            <a:endParaRPr b="0" i="0" sz="1100" u="none" cap="none" strike="noStrike">
              <a:solidFill>
                <a:srgbClr val="000000"/>
              </a:solidFill>
              <a:latin typeface="Arial"/>
              <a:ea typeface="Arial"/>
              <a:cs typeface="Arial"/>
              <a:sym typeface="Arial"/>
            </a:endParaRPr>
          </a:p>
        </p:txBody>
      </p:sp>
      <p:pic>
        <p:nvPicPr>
          <p:cNvPr id="209" name="Google Shape;209;p37"/>
          <p:cNvPicPr preferRelativeResize="0"/>
          <p:nvPr/>
        </p:nvPicPr>
        <p:blipFill rotWithShape="1">
          <a:blip r:embed="rId5">
            <a:alphaModFix/>
          </a:blip>
          <a:srcRect b="0" l="0" r="0" t="0"/>
          <a:stretch/>
        </p:blipFill>
        <p:spPr>
          <a:xfrm>
            <a:off x="5189260" y="130742"/>
            <a:ext cx="3657600" cy="464344"/>
          </a:xfrm>
          <a:prstGeom prst="rect">
            <a:avLst/>
          </a:prstGeom>
          <a:noFill/>
          <a:ln>
            <a:noFill/>
          </a:ln>
        </p:spPr>
      </p:pic>
      <p:sp>
        <p:nvSpPr>
          <p:cNvPr id="210" name="Google Shape;210;p37"/>
          <p:cNvSpPr txBox="1"/>
          <p:nvPr/>
        </p:nvSpPr>
        <p:spPr>
          <a:xfrm>
            <a:off x="1" y="73427"/>
            <a:ext cx="5189259" cy="90024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323F4F"/>
                </a:solidFill>
                <a:latin typeface="Montserrat"/>
                <a:ea typeface="Montserrat"/>
                <a:cs typeface="Montserrat"/>
                <a:sym typeface="Montserrat"/>
              </a:rPr>
              <a:t>DIPLOMATURA EN CIENCIA DE DATOS, APRENDIZAJE AUTOMÁTICO Y SUS APLICACIONES.</a:t>
            </a:r>
            <a:br>
              <a:rPr b="1" i="0" lang="es" sz="1400" u="none" cap="none" strike="noStrike">
                <a:solidFill>
                  <a:srgbClr val="323F4F"/>
                </a:solidFill>
                <a:latin typeface="Montserrat"/>
                <a:ea typeface="Montserrat"/>
                <a:cs typeface="Montserrat"/>
                <a:sym typeface="Montserrat"/>
              </a:rPr>
            </a:br>
            <a:r>
              <a:rPr b="1" i="0" lang="es" sz="1400" u="none" cap="none" strike="noStrike">
                <a:solidFill>
                  <a:srgbClr val="323F4F"/>
                </a:solidFill>
                <a:latin typeface="Montserrat"/>
                <a:ea typeface="Montserrat"/>
                <a:cs typeface="Montserrat"/>
                <a:sym typeface="Montserrat"/>
              </a:rPr>
              <a:t>COHORTE 2022 VIRTUAL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52" name="Shape 352"/>
        <p:cNvGrpSpPr/>
        <p:nvPr/>
      </p:nvGrpSpPr>
      <p:grpSpPr>
        <a:xfrm>
          <a:off x="0" y="0"/>
          <a:ext cx="0" cy="0"/>
          <a:chOff x="0" y="0"/>
          <a:chExt cx="0" cy="0"/>
        </a:xfrm>
      </p:grpSpPr>
      <p:sp>
        <p:nvSpPr>
          <p:cNvPr id="353" name="Google Shape;353;p46"/>
          <p:cNvSpPr txBox="1"/>
          <p:nvPr/>
        </p:nvSpPr>
        <p:spPr>
          <a:xfrm>
            <a:off x="143681" y="1112231"/>
            <a:ext cx="3547125" cy="969750"/>
          </a:xfrm>
          <a:prstGeom prst="rect">
            <a:avLst/>
          </a:prstGeom>
          <a:noFill/>
          <a:ln>
            <a:noFill/>
          </a:ln>
        </p:spPr>
        <p:txBody>
          <a:bodyPr anchorCtr="0" anchor="t" bIns="68575" lIns="68575" spcFirstLastPara="1" rIns="68575" wrap="square" tIns="68575">
            <a:spAutoFit/>
          </a:bodyPr>
          <a:lstStyle/>
          <a:p>
            <a:pPr indent="0" lvl="0" marL="342900" marR="0" rtl="0" algn="l">
              <a:lnSpc>
                <a:spcPct val="100000"/>
              </a:lnSpc>
              <a:spcBef>
                <a:spcPts val="0"/>
              </a:spcBef>
              <a:spcAft>
                <a:spcPts val="0"/>
              </a:spcAft>
              <a:buClr>
                <a:srgbClr val="000000"/>
              </a:buClr>
              <a:buSzPts val="1400"/>
              <a:buFont typeface="Arial"/>
              <a:buNone/>
            </a:pPr>
            <a:r>
              <a:rPr b="0" i="0" lang="es" sz="1400" u="sng" cap="none" strike="noStrike">
                <a:solidFill>
                  <a:srgbClr val="000000"/>
                </a:solidFill>
                <a:latin typeface="Calibri"/>
                <a:ea typeface="Calibri"/>
                <a:cs typeface="Calibri"/>
                <a:sym typeface="Calibri"/>
              </a:rPr>
              <a:t>Valores faltantes</a:t>
            </a:r>
            <a:endParaRPr b="0" i="0" sz="1400" u="sng" cap="none" strike="noStrike">
              <a:solidFill>
                <a:srgbClr val="000000"/>
              </a:solidFill>
              <a:latin typeface="Calibri"/>
              <a:ea typeface="Calibri"/>
              <a:cs typeface="Calibri"/>
              <a:sym typeface="Calibri"/>
            </a:endParaRPr>
          </a:p>
          <a:p>
            <a:pPr indent="-254000" lvl="0" marL="342900" marR="0" rtl="0" algn="l">
              <a:lnSpc>
                <a:spcPct val="100000"/>
              </a:lnSpc>
              <a:spcBef>
                <a:spcPts val="0"/>
              </a:spcBef>
              <a:spcAft>
                <a:spcPts val="0"/>
              </a:spcAft>
              <a:buClr>
                <a:srgbClr val="000000"/>
              </a:buClr>
              <a:buSzPts val="1400"/>
              <a:buFont typeface="Calibri"/>
              <a:buChar char="●"/>
            </a:pPr>
            <a:r>
              <a:rPr b="0" i="0" lang="es" sz="1400" u="none" cap="none" strike="noStrike">
                <a:solidFill>
                  <a:srgbClr val="000000"/>
                </a:solidFill>
                <a:latin typeface="Calibri"/>
                <a:ea typeface="Calibri"/>
                <a:cs typeface="Calibri"/>
                <a:sym typeface="Calibri"/>
              </a:rPr>
              <a:t>Presencia de valor ‘Sin Inf’ y sus variantes en algunas variables categóricas: </a:t>
            </a:r>
            <a:r>
              <a:rPr b="1" i="0" lang="es" sz="1400" u="none" cap="none" strike="noStrike">
                <a:solidFill>
                  <a:srgbClr val="000000"/>
                </a:solidFill>
                <a:latin typeface="Calibri"/>
                <a:ea typeface="Calibri"/>
                <a:cs typeface="Calibri"/>
                <a:sym typeface="Calibri"/>
              </a:rPr>
              <a:t>Sexo</a:t>
            </a:r>
            <a:r>
              <a:rPr b="0" i="0" lang="es" sz="1400" u="none" cap="none" strike="noStrike">
                <a:solidFill>
                  <a:srgbClr val="000000"/>
                </a:solidFill>
                <a:latin typeface="Calibri"/>
                <a:ea typeface="Calibri"/>
                <a:cs typeface="Calibri"/>
                <a:sym typeface="Calibri"/>
              </a:rPr>
              <a:t>, </a:t>
            </a:r>
            <a:r>
              <a:rPr b="1" i="0" lang="es" sz="1400" u="none" cap="none" strike="noStrike">
                <a:solidFill>
                  <a:srgbClr val="000000"/>
                </a:solidFill>
                <a:latin typeface="Calibri"/>
                <a:ea typeface="Calibri"/>
                <a:cs typeface="Calibri"/>
                <a:sym typeface="Calibri"/>
              </a:rPr>
              <a:t>Grupo_edad</a:t>
            </a:r>
            <a:r>
              <a:rPr b="0" i="0" lang="es" sz="1400" u="none" cap="none" strike="noStrike">
                <a:solidFill>
                  <a:srgbClr val="000000"/>
                </a:solidFill>
                <a:latin typeface="Calibri"/>
                <a:ea typeface="Calibri"/>
                <a:cs typeface="Calibri"/>
                <a:sym typeface="Calibri"/>
              </a:rPr>
              <a:t>, </a:t>
            </a:r>
            <a:r>
              <a:rPr b="1" i="0" lang="es" sz="1400" u="none" cap="none" strike="noStrike">
                <a:solidFill>
                  <a:srgbClr val="000000"/>
                </a:solidFill>
                <a:latin typeface="Calibri"/>
                <a:ea typeface="Calibri"/>
                <a:cs typeface="Calibri"/>
                <a:sym typeface="Calibri"/>
              </a:rPr>
              <a:t>Comuna</a:t>
            </a:r>
            <a:r>
              <a:rPr b="0" i="0" lang="es" sz="1400" u="none" cap="none" strike="noStrike">
                <a:solidFill>
                  <a:srgbClr val="000000"/>
                </a:solidFill>
                <a:latin typeface="Calibri"/>
                <a:ea typeface="Calibri"/>
                <a:cs typeface="Calibri"/>
                <a:sym typeface="Calibri"/>
              </a:rPr>
              <a:t>, </a:t>
            </a:r>
            <a:r>
              <a:rPr b="1" i="0" lang="es" sz="1400" u="none" cap="none" strike="noStrike">
                <a:solidFill>
                  <a:srgbClr val="000000"/>
                </a:solidFill>
                <a:latin typeface="Calibri"/>
                <a:ea typeface="Calibri"/>
                <a:cs typeface="Calibri"/>
                <a:sym typeface="Calibri"/>
              </a:rPr>
              <a:t>Barrio</a:t>
            </a:r>
            <a:r>
              <a:rPr b="0" i="0" lang="e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pic>
        <p:nvPicPr>
          <p:cNvPr id="354" name="Google Shape;354;p46"/>
          <p:cNvPicPr preferRelativeResize="0"/>
          <p:nvPr/>
        </p:nvPicPr>
        <p:blipFill rotWithShape="1">
          <a:blip r:embed="rId3">
            <a:alphaModFix/>
          </a:blip>
          <a:srcRect b="0" l="5047" r="55453" t="0"/>
          <a:stretch/>
        </p:blipFill>
        <p:spPr>
          <a:xfrm>
            <a:off x="6734663" y="1180444"/>
            <a:ext cx="2268488" cy="3315524"/>
          </a:xfrm>
          <a:prstGeom prst="rect">
            <a:avLst/>
          </a:prstGeom>
          <a:noFill/>
          <a:ln>
            <a:noFill/>
          </a:ln>
        </p:spPr>
      </p:pic>
      <p:sp>
        <p:nvSpPr>
          <p:cNvPr id="355" name="Google Shape;355;p46"/>
          <p:cNvSpPr txBox="1"/>
          <p:nvPr/>
        </p:nvSpPr>
        <p:spPr>
          <a:xfrm>
            <a:off x="3846694" y="1123294"/>
            <a:ext cx="2675925" cy="761850"/>
          </a:xfrm>
          <a:prstGeom prst="rect">
            <a:avLst/>
          </a:prstGeom>
          <a:noFill/>
          <a:ln>
            <a:noFill/>
          </a:ln>
        </p:spPr>
        <p:txBody>
          <a:bodyPr anchorCtr="0" anchor="t" bIns="68575" lIns="68575" spcFirstLastPara="1" rIns="68575" wrap="square" tIns="68575">
            <a:spAutoFit/>
          </a:bodyPr>
          <a:lstStyle/>
          <a:p>
            <a:pPr indent="0" lvl="0" marL="342900" marR="0" rtl="0" algn="l">
              <a:lnSpc>
                <a:spcPct val="100000"/>
              </a:lnSpc>
              <a:spcBef>
                <a:spcPts val="0"/>
              </a:spcBef>
              <a:spcAft>
                <a:spcPts val="0"/>
              </a:spcAft>
              <a:buClr>
                <a:srgbClr val="000000"/>
              </a:buClr>
              <a:buSzPts val="1400"/>
              <a:buFont typeface="Arial"/>
              <a:buNone/>
            </a:pPr>
            <a:r>
              <a:rPr b="0" i="0" lang="es" sz="1400" u="sng" cap="none" strike="noStrike">
                <a:solidFill>
                  <a:schemeClr val="dk1"/>
                </a:solidFill>
                <a:latin typeface="Calibri"/>
                <a:ea typeface="Calibri"/>
                <a:cs typeface="Calibri"/>
                <a:sym typeface="Calibri"/>
              </a:rPr>
              <a:t>Primeras decisiones</a:t>
            </a:r>
            <a:endParaRPr b="0" i="0" sz="1400" u="sng" cap="none" strike="noStrike">
              <a:solidFill>
                <a:schemeClr val="dk1"/>
              </a:solidFill>
              <a:latin typeface="Calibri"/>
              <a:ea typeface="Calibri"/>
              <a:cs typeface="Calibri"/>
              <a:sym typeface="Calibri"/>
            </a:endParaRPr>
          </a:p>
          <a:p>
            <a:pPr indent="-254000" lvl="0" marL="342900" marR="0" rtl="0" algn="l">
              <a:lnSpc>
                <a:spcPct val="100000"/>
              </a:lnSpc>
              <a:spcBef>
                <a:spcPts val="0"/>
              </a:spcBef>
              <a:spcAft>
                <a:spcPts val="0"/>
              </a:spcAft>
              <a:buClr>
                <a:schemeClr val="dk1"/>
              </a:buClr>
              <a:buSzPts val="1400"/>
              <a:buFont typeface="Calibri"/>
              <a:buChar char="●"/>
            </a:pPr>
            <a:r>
              <a:rPr b="0" i="0" lang="es" sz="1400" u="none" cap="none" strike="noStrike">
                <a:solidFill>
                  <a:schemeClr val="dk1"/>
                </a:solidFill>
                <a:latin typeface="Calibri"/>
                <a:ea typeface="Calibri"/>
                <a:cs typeface="Calibri"/>
                <a:sym typeface="Calibri"/>
              </a:rPr>
              <a:t>Reemplazar a valor nulo</a:t>
            </a:r>
            <a:endParaRPr b="0" i="0" sz="1400" u="none" cap="none" strike="noStrike">
              <a:solidFill>
                <a:schemeClr val="dk1"/>
              </a:solidFill>
              <a:latin typeface="Calibri"/>
              <a:ea typeface="Calibri"/>
              <a:cs typeface="Calibri"/>
              <a:sym typeface="Calibri"/>
            </a:endParaRPr>
          </a:p>
          <a:p>
            <a:pPr indent="-254000" lvl="0" marL="342900" marR="0" rtl="0" algn="l">
              <a:lnSpc>
                <a:spcPct val="100000"/>
              </a:lnSpc>
              <a:spcBef>
                <a:spcPts val="0"/>
              </a:spcBef>
              <a:spcAft>
                <a:spcPts val="0"/>
              </a:spcAft>
              <a:buClr>
                <a:schemeClr val="dk1"/>
              </a:buClr>
              <a:buSzPts val="1400"/>
              <a:buFont typeface="Calibri"/>
              <a:buChar char="●"/>
            </a:pPr>
            <a:r>
              <a:rPr b="0" i="0" lang="es" sz="1400" u="none" cap="none" strike="noStrike">
                <a:solidFill>
                  <a:schemeClr val="dk1"/>
                </a:solidFill>
                <a:latin typeface="Calibri"/>
                <a:ea typeface="Calibri"/>
                <a:cs typeface="Calibri"/>
                <a:sym typeface="Calibri"/>
              </a:rPr>
              <a:t>Excepción de la variable Sexo</a:t>
            </a:r>
            <a:endParaRPr b="0" i="0" sz="1400" u="none" cap="none" strike="noStrike">
              <a:solidFill>
                <a:schemeClr val="dk1"/>
              </a:solidFill>
              <a:latin typeface="Calibri"/>
              <a:ea typeface="Calibri"/>
              <a:cs typeface="Calibri"/>
              <a:sym typeface="Calibri"/>
            </a:endParaRPr>
          </a:p>
        </p:txBody>
      </p:sp>
      <p:pic>
        <p:nvPicPr>
          <p:cNvPr id="356" name="Google Shape;356;p46"/>
          <p:cNvPicPr preferRelativeResize="0"/>
          <p:nvPr/>
        </p:nvPicPr>
        <p:blipFill rotWithShape="1">
          <a:blip r:embed="rId4">
            <a:alphaModFix/>
          </a:blip>
          <a:srcRect b="0" l="0" r="0" t="0"/>
          <a:stretch/>
        </p:blipFill>
        <p:spPr>
          <a:xfrm>
            <a:off x="143681" y="2185219"/>
            <a:ext cx="6506062" cy="2310751"/>
          </a:xfrm>
          <a:prstGeom prst="rect">
            <a:avLst/>
          </a:prstGeom>
          <a:noFill/>
          <a:ln>
            <a:noFill/>
          </a:ln>
        </p:spPr>
      </p:pic>
      <p:sp>
        <p:nvSpPr>
          <p:cNvPr id="357" name="Google Shape;357;p46"/>
          <p:cNvSpPr/>
          <p:nvPr/>
        </p:nvSpPr>
        <p:spPr>
          <a:xfrm>
            <a:off x="5386256" y="4170281"/>
            <a:ext cx="558000" cy="13342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8" name="Google Shape;358;p46"/>
          <p:cNvSpPr/>
          <p:nvPr/>
        </p:nvSpPr>
        <p:spPr>
          <a:xfrm>
            <a:off x="5386256" y="3988256"/>
            <a:ext cx="558000" cy="13342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9" name="Google Shape;359;p46"/>
          <p:cNvSpPr/>
          <p:nvPr/>
        </p:nvSpPr>
        <p:spPr>
          <a:xfrm>
            <a:off x="5410519" y="3806269"/>
            <a:ext cx="558000" cy="13342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0" name="Google Shape;360;p46"/>
          <p:cNvSpPr/>
          <p:nvPr/>
        </p:nvSpPr>
        <p:spPr>
          <a:xfrm>
            <a:off x="5410519" y="3566963"/>
            <a:ext cx="558000" cy="13342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46"/>
          <p:cNvSpPr txBox="1"/>
          <p:nvPr/>
        </p:nvSpPr>
        <p:spPr>
          <a:xfrm>
            <a:off x="-183844" y="4543200"/>
            <a:ext cx="6987375" cy="554175"/>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¿Se podría imputar Latitud y Longitud a partir de inferencia de otros datos?</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¿Se podría imputar Barrio y Comuna siguiendo la misma idea?</a:t>
            </a:r>
            <a:endParaRPr b="0" i="0" sz="1400" u="none" cap="none" strike="noStrike">
              <a:solidFill>
                <a:srgbClr val="000000"/>
              </a:solidFill>
              <a:latin typeface="Calibri"/>
              <a:ea typeface="Calibri"/>
              <a:cs typeface="Calibri"/>
              <a:sym typeface="Calibri"/>
            </a:endParaRPr>
          </a:p>
        </p:txBody>
      </p:sp>
      <p:pic>
        <p:nvPicPr>
          <p:cNvPr id="362" name="Google Shape;362;p46"/>
          <p:cNvPicPr preferRelativeResize="0"/>
          <p:nvPr/>
        </p:nvPicPr>
        <p:blipFill rotWithShape="1">
          <a:blip r:embed="rId5">
            <a:alphaModFix/>
          </a:blip>
          <a:srcRect b="0" l="-637" r="-626" t="0"/>
          <a:stretch/>
        </p:blipFill>
        <p:spPr>
          <a:xfrm>
            <a:off x="-114300" y="-57150"/>
            <a:ext cx="9511067" cy="1066144"/>
          </a:xfrm>
          <a:prstGeom prst="rect">
            <a:avLst/>
          </a:prstGeom>
          <a:noFill/>
          <a:ln>
            <a:noFill/>
          </a:ln>
        </p:spPr>
      </p:pic>
      <p:sp>
        <p:nvSpPr>
          <p:cNvPr id="363" name="Google Shape;363;p46"/>
          <p:cNvSpPr txBox="1"/>
          <p:nvPr>
            <p:ph type="ctrTitle"/>
          </p:nvPr>
        </p:nvSpPr>
        <p:spPr>
          <a:xfrm>
            <a:off x="3848044" y="147806"/>
            <a:ext cx="5320125" cy="543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4500"/>
              <a:buNone/>
            </a:pPr>
            <a:r>
              <a:rPr lang="es" sz="3100">
                <a:solidFill>
                  <a:schemeClr val="lt1"/>
                </a:solidFill>
                <a:highlight>
                  <a:schemeClr val="dk1"/>
                </a:highlight>
              </a:rPr>
              <a:t>Exploración y Curación de Datos</a:t>
            </a:r>
            <a:endParaRPr sz="4600">
              <a:solidFill>
                <a:schemeClr val="lt1"/>
              </a:solidFill>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67" name="Shape 367"/>
        <p:cNvGrpSpPr/>
        <p:nvPr/>
      </p:nvGrpSpPr>
      <p:grpSpPr>
        <a:xfrm>
          <a:off x="0" y="0"/>
          <a:ext cx="0" cy="0"/>
          <a:chOff x="0" y="0"/>
          <a:chExt cx="0" cy="0"/>
        </a:xfrm>
      </p:grpSpPr>
      <p:pic>
        <p:nvPicPr>
          <p:cNvPr id="368" name="Google Shape;368;p47"/>
          <p:cNvPicPr preferRelativeResize="0"/>
          <p:nvPr/>
        </p:nvPicPr>
        <p:blipFill rotWithShape="1">
          <a:blip r:embed="rId3">
            <a:alphaModFix/>
          </a:blip>
          <a:srcRect b="0" l="0" r="0" t="0"/>
          <a:stretch/>
        </p:blipFill>
        <p:spPr>
          <a:xfrm>
            <a:off x="308400" y="1412288"/>
            <a:ext cx="4421101" cy="3482513"/>
          </a:xfrm>
          <a:prstGeom prst="rect">
            <a:avLst/>
          </a:prstGeom>
          <a:noFill/>
          <a:ln>
            <a:noFill/>
          </a:ln>
        </p:spPr>
      </p:pic>
      <p:pic>
        <p:nvPicPr>
          <p:cNvPr id="369" name="Google Shape;369;p47"/>
          <p:cNvPicPr preferRelativeResize="0"/>
          <p:nvPr/>
        </p:nvPicPr>
        <p:blipFill rotWithShape="1">
          <a:blip r:embed="rId4">
            <a:alphaModFix/>
          </a:blip>
          <a:srcRect b="0" l="0" r="0" t="0"/>
          <a:stretch/>
        </p:blipFill>
        <p:spPr>
          <a:xfrm>
            <a:off x="4963556" y="690206"/>
            <a:ext cx="3835669" cy="4204593"/>
          </a:xfrm>
          <a:prstGeom prst="rect">
            <a:avLst/>
          </a:prstGeom>
          <a:noFill/>
          <a:ln>
            <a:noFill/>
          </a:ln>
        </p:spPr>
      </p:pic>
      <p:sp>
        <p:nvSpPr>
          <p:cNvPr id="370" name="Google Shape;370;p47"/>
          <p:cNvSpPr txBox="1"/>
          <p:nvPr/>
        </p:nvSpPr>
        <p:spPr>
          <a:xfrm>
            <a:off x="356925" y="551963"/>
            <a:ext cx="4100175" cy="727200"/>
          </a:xfrm>
          <a:prstGeom prst="rect">
            <a:avLst/>
          </a:prstGeom>
          <a:noFill/>
          <a:ln>
            <a:noFill/>
          </a:ln>
        </p:spPr>
        <p:txBody>
          <a:bodyPr anchorCtr="0" anchor="t" bIns="68575" lIns="68575" spcFirstLastPara="1" rIns="68575" wrap="square" tIns="68575">
            <a:spAutoFit/>
          </a:bodyPr>
          <a:lstStyle/>
          <a:p>
            <a:pPr indent="-247650" lvl="0" marL="342900" marR="0" rtl="0" algn="l">
              <a:lnSpc>
                <a:spcPct val="100000"/>
              </a:lnSpc>
              <a:spcBef>
                <a:spcPts val="0"/>
              </a:spcBef>
              <a:spcAft>
                <a:spcPts val="0"/>
              </a:spcAft>
              <a:buClr>
                <a:srgbClr val="000000"/>
              </a:buClr>
              <a:buSzPts val="1300"/>
              <a:buFont typeface="Calibri"/>
              <a:buChar char="●"/>
            </a:pPr>
            <a:r>
              <a:rPr b="0" i="0" lang="es" sz="1300" u="none" cap="none" strike="noStrike">
                <a:solidFill>
                  <a:srgbClr val="000000"/>
                </a:solidFill>
                <a:latin typeface="Calibri"/>
                <a:ea typeface="Calibri"/>
                <a:cs typeface="Calibri"/>
                <a:sym typeface="Calibri"/>
              </a:rPr>
              <a:t>Valores invertidos de las coordenadas de los incidentes, considerando las coordenadas de Medellín (</a:t>
            </a:r>
            <a:r>
              <a:rPr b="1" i="0" lang="es" sz="1300" u="none" cap="none" strike="noStrike">
                <a:solidFill>
                  <a:schemeClr val="dk1"/>
                </a:solidFill>
                <a:latin typeface="Arial"/>
                <a:ea typeface="Arial"/>
                <a:cs typeface="Arial"/>
                <a:sym typeface="Arial"/>
              </a:rPr>
              <a:t>Lat </a:t>
            </a:r>
            <a:r>
              <a:rPr b="0" i="0" lang="es" sz="1300" u="none" cap="none" strike="noStrike">
                <a:solidFill>
                  <a:schemeClr val="dk1"/>
                </a:solidFill>
                <a:latin typeface="Arial"/>
                <a:ea typeface="Arial"/>
                <a:cs typeface="Arial"/>
                <a:sym typeface="Arial"/>
              </a:rPr>
              <a:t>6.217,  </a:t>
            </a:r>
            <a:r>
              <a:rPr b="1" i="0" lang="es" sz="1300" u="none" cap="none" strike="noStrike">
                <a:solidFill>
                  <a:schemeClr val="dk1"/>
                </a:solidFill>
                <a:latin typeface="Arial"/>
                <a:ea typeface="Arial"/>
                <a:cs typeface="Arial"/>
                <a:sym typeface="Arial"/>
              </a:rPr>
              <a:t>Lon</a:t>
            </a:r>
            <a:r>
              <a:rPr b="0" i="0" lang="es" sz="1300" u="none" cap="none" strike="noStrike">
                <a:solidFill>
                  <a:schemeClr val="dk1"/>
                </a:solidFill>
                <a:latin typeface="Arial"/>
                <a:ea typeface="Arial"/>
                <a:cs typeface="Arial"/>
                <a:sym typeface="Arial"/>
              </a:rPr>
              <a:t> -75.567). 1949 registros.</a:t>
            </a:r>
            <a:endParaRPr b="0" i="0" sz="1300" u="none" cap="none" strike="noStrike">
              <a:solidFill>
                <a:srgbClr val="000000"/>
              </a:solidFill>
              <a:latin typeface="Calibri"/>
              <a:ea typeface="Calibri"/>
              <a:cs typeface="Calibri"/>
              <a:sym typeface="Calibri"/>
            </a:endParaRPr>
          </a:p>
        </p:txBody>
      </p:sp>
      <p:sp>
        <p:nvSpPr>
          <p:cNvPr id="371" name="Google Shape;371;p47"/>
          <p:cNvSpPr txBox="1"/>
          <p:nvPr/>
        </p:nvSpPr>
        <p:spPr>
          <a:xfrm>
            <a:off x="3321038" y="159563"/>
            <a:ext cx="2656575" cy="392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s" sz="1700" u="sng" cap="none" strike="noStrike">
                <a:solidFill>
                  <a:srgbClr val="000000"/>
                </a:solidFill>
                <a:latin typeface="Calibri"/>
                <a:ea typeface="Calibri"/>
                <a:cs typeface="Calibri"/>
                <a:sym typeface="Calibri"/>
              </a:rPr>
              <a:t>Datos erróneos/atípicos</a:t>
            </a:r>
            <a:endParaRPr b="0" i="0" sz="1700" u="sng"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75" name="Shape 375"/>
        <p:cNvGrpSpPr/>
        <p:nvPr/>
      </p:nvGrpSpPr>
      <p:grpSpPr>
        <a:xfrm>
          <a:off x="0" y="0"/>
          <a:ext cx="0" cy="0"/>
          <a:chOff x="0" y="0"/>
          <a:chExt cx="0" cy="0"/>
        </a:xfrm>
      </p:grpSpPr>
      <p:sp>
        <p:nvSpPr>
          <p:cNvPr id="376" name="Google Shape;376;p48"/>
          <p:cNvSpPr txBox="1"/>
          <p:nvPr/>
        </p:nvSpPr>
        <p:spPr>
          <a:xfrm>
            <a:off x="5755631" y="595275"/>
            <a:ext cx="2614275" cy="577125"/>
          </a:xfrm>
          <a:prstGeom prst="rect">
            <a:avLst/>
          </a:prstGeom>
          <a:noFill/>
          <a:ln>
            <a:noFill/>
          </a:ln>
        </p:spPr>
        <p:txBody>
          <a:bodyPr anchorCtr="0" anchor="t" bIns="68575" lIns="68575" spcFirstLastPara="1" rIns="68575" wrap="square" tIns="68575">
            <a:spAutoFit/>
          </a:bodyPr>
          <a:lstStyle/>
          <a:p>
            <a:pPr indent="-254000" lvl="0" marL="342900" marR="0" rtl="0" algn="l">
              <a:lnSpc>
                <a:spcPct val="100000"/>
              </a:lnSpc>
              <a:spcBef>
                <a:spcPts val="0"/>
              </a:spcBef>
              <a:spcAft>
                <a:spcPts val="0"/>
              </a:spcAft>
              <a:buClr>
                <a:schemeClr val="dk1"/>
              </a:buClr>
              <a:buSzPts val="1400"/>
              <a:buFont typeface="Calibri"/>
              <a:buChar char="●"/>
            </a:pPr>
            <a:r>
              <a:rPr b="0" i="0" lang="es" sz="1400" u="none" cap="none" strike="noStrike">
                <a:solidFill>
                  <a:schemeClr val="dk1"/>
                </a:solidFill>
                <a:latin typeface="Calibri"/>
                <a:ea typeface="Calibri"/>
                <a:cs typeface="Calibri"/>
                <a:sym typeface="Calibri"/>
              </a:rPr>
              <a:t>Análisis de Sexo por Condición </a:t>
            </a:r>
            <a:endParaRPr b="0" i="0" sz="1200" u="none" cap="none" strike="noStrike">
              <a:solidFill>
                <a:srgbClr val="000000"/>
              </a:solidFill>
              <a:latin typeface="Calibri"/>
              <a:ea typeface="Calibri"/>
              <a:cs typeface="Calibri"/>
              <a:sym typeface="Calibri"/>
            </a:endParaRPr>
          </a:p>
        </p:txBody>
      </p:sp>
      <p:pic>
        <p:nvPicPr>
          <p:cNvPr id="377" name="Google Shape;377;p48"/>
          <p:cNvPicPr preferRelativeResize="0"/>
          <p:nvPr/>
        </p:nvPicPr>
        <p:blipFill rotWithShape="1">
          <a:blip r:embed="rId3">
            <a:alphaModFix/>
          </a:blip>
          <a:srcRect b="16789" l="5713" r="0" t="4606"/>
          <a:stretch/>
        </p:blipFill>
        <p:spPr>
          <a:xfrm>
            <a:off x="5755594" y="1341038"/>
            <a:ext cx="2721075" cy="2268488"/>
          </a:xfrm>
          <a:prstGeom prst="rect">
            <a:avLst/>
          </a:prstGeom>
          <a:noFill/>
          <a:ln>
            <a:noFill/>
          </a:ln>
        </p:spPr>
      </p:pic>
      <p:sp>
        <p:nvSpPr>
          <p:cNvPr id="378" name="Google Shape;378;p48"/>
          <p:cNvSpPr txBox="1"/>
          <p:nvPr/>
        </p:nvSpPr>
        <p:spPr>
          <a:xfrm>
            <a:off x="1036481" y="482850"/>
            <a:ext cx="2972925" cy="380925"/>
          </a:xfrm>
          <a:prstGeom prst="rect">
            <a:avLst/>
          </a:prstGeom>
          <a:noFill/>
          <a:ln>
            <a:noFill/>
          </a:ln>
        </p:spPr>
        <p:txBody>
          <a:bodyPr anchorCtr="0" anchor="t" bIns="68575" lIns="68575" spcFirstLastPara="1" rIns="68575" wrap="square" tIns="68575">
            <a:spAutoFit/>
          </a:bodyPr>
          <a:lstStyle/>
          <a:p>
            <a:pPr indent="-266700" lvl="0" marL="342900" marR="0" rtl="0" algn="l">
              <a:lnSpc>
                <a:spcPct val="100000"/>
              </a:lnSpc>
              <a:spcBef>
                <a:spcPts val="0"/>
              </a:spcBef>
              <a:spcAft>
                <a:spcPts val="0"/>
              </a:spcAft>
              <a:buClr>
                <a:schemeClr val="dk1"/>
              </a:buClr>
              <a:buSzPts val="1600"/>
              <a:buFont typeface="Calibri"/>
              <a:buChar char="●"/>
            </a:pPr>
            <a:r>
              <a:rPr b="0" i="0" lang="es" sz="1600" u="none" cap="none" strike="noStrike">
                <a:solidFill>
                  <a:schemeClr val="dk1"/>
                </a:solidFill>
                <a:latin typeface="Calibri"/>
                <a:ea typeface="Calibri"/>
                <a:cs typeface="Calibri"/>
                <a:sym typeface="Calibri"/>
              </a:rPr>
              <a:t>Exploración de Radicado</a:t>
            </a:r>
            <a:endParaRPr b="0" i="0" sz="1400" u="none" cap="none" strike="noStrike">
              <a:solidFill>
                <a:srgbClr val="000000"/>
              </a:solidFill>
              <a:latin typeface="Calibri"/>
              <a:ea typeface="Calibri"/>
              <a:cs typeface="Calibri"/>
              <a:sym typeface="Calibri"/>
            </a:endParaRPr>
          </a:p>
        </p:txBody>
      </p:sp>
      <p:sp>
        <p:nvSpPr>
          <p:cNvPr id="379" name="Google Shape;379;p48"/>
          <p:cNvSpPr txBox="1"/>
          <p:nvPr/>
        </p:nvSpPr>
        <p:spPr>
          <a:xfrm>
            <a:off x="527719" y="3946875"/>
            <a:ext cx="4548150" cy="761850"/>
          </a:xfrm>
          <a:prstGeom prst="rect">
            <a:avLst/>
          </a:prstGeom>
          <a:noFill/>
          <a:ln>
            <a:noFill/>
          </a:ln>
        </p:spPr>
        <p:txBody>
          <a:bodyPr anchorCtr="0" anchor="t" bIns="68575" lIns="68575" spcFirstLastPara="1" rIns="68575" wrap="square" tIns="68575">
            <a:spAutoFit/>
          </a:bodyPr>
          <a:lstStyle/>
          <a:p>
            <a:pPr indent="-254000" lvl="0" marL="342900" marR="0" rtl="0" algn="l">
              <a:lnSpc>
                <a:spcPct val="100000"/>
              </a:lnSpc>
              <a:spcBef>
                <a:spcPts val="0"/>
              </a:spcBef>
              <a:spcAft>
                <a:spcPts val="0"/>
              </a:spcAft>
              <a:buClr>
                <a:srgbClr val="000000"/>
              </a:buClr>
              <a:buSzPts val="1400"/>
              <a:buFont typeface="Calibri"/>
              <a:buChar char="●"/>
            </a:pPr>
            <a:r>
              <a:rPr b="0" i="0" lang="es" sz="1400" u="none" cap="none" strike="noStrike">
                <a:solidFill>
                  <a:srgbClr val="000000"/>
                </a:solidFill>
                <a:latin typeface="Calibri"/>
                <a:ea typeface="Calibri"/>
                <a:cs typeface="Calibri"/>
                <a:sym typeface="Calibri"/>
              </a:rPr>
              <a:t>Obtener sólo un registro de cada grupo de radicado repetido, y unirlos con los de un único valor</a:t>
            </a:r>
            <a:endParaRPr b="0" i="0" sz="1400" u="none" cap="none" strike="noStrike">
              <a:solidFill>
                <a:srgbClr val="000000"/>
              </a:solidFill>
              <a:latin typeface="Calibri"/>
              <a:ea typeface="Calibri"/>
              <a:cs typeface="Calibri"/>
              <a:sym typeface="Calibri"/>
            </a:endParaRPr>
          </a:p>
          <a:p>
            <a:pPr indent="-254000" lvl="0" marL="342900" marR="0" rtl="0" algn="l">
              <a:lnSpc>
                <a:spcPct val="100000"/>
              </a:lnSpc>
              <a:spcBef>
                <a:spcPts val="0"/>
              </a:spcBef>
              <a:spcAft>
                <a:spcPts val="0"/>
              </a:spcAft>
              <a:buClr>
                <a:srgbClr val="000000"/>
              </a:buClr>
              <a:buSzPts val="1400"/>
              <a:buFont typeface="Calibri"/>
              <a:buChar char="●"/>
            </a:pPr>
            <a:r>
              <a:rPr b="0" i="0" lang="es" sz="1400" u="none" cap="none" strike="noStrike">
                <a:solidFill>
                  <a:srgbClr val="000000"/>
                </a:solidFill>
                <a:latin typeface="Calibri"/>
                <a:ea typeface="Calibri"/>
                <a:cs typeface="Calibri"/>
                <a:sym typeface="Calibri"/>
              </a:rPr>
              <a:t>Agregar nuevas columnas a partir de esta</a:t>
            </a:r>
            <a:endParaRPr b="0" i="0" sz="1400" u="none" cap="none" strike="noStrike">
              <a:solidFill>
                <a:srgbClr val="000000"/>
              </a:solidFill>
              <a:latin typeface="Calibri"/>
              <a:ea typeface="Calibri"/>
              <a:cs typeface="Calibri"/>
              <a:sym typeface="Calibri"/>
            </a:endParaRPr>
          </a:p>
        </p:txBody>
      </p:sp>
      <p:pic>
        <p:nvPicPr>
          <p:cNvPr id="380" name="Google Shape;380;p48"/>
          <p:cNvPicPr preferRelativeResize="0"/>
          <p:nvPr/>
        </p:nvPicPr>
        <p:blipFill rotWithShape="1">
          <a:blip r:embed="rId4">
            <a:alphaModFix/>
          </a:blip>
          <a:srcRect b="0" l="14094" r="2258" t="0"/>
          <a:stretch/>
        </p:blipFill>
        <p:spPr>
          <a:xfrm>
            <a:off x="527719" y="996225"/>
            <a:ext cx="5046451" cy="2721150"/>
          </a:xfrm>
          <a:prstGeom prst="rect">
            <a:avLst/>
          </a:prstGeom>
          <a:noFill/>
          <a:ln>
            <a:noFill/>
          </a:ln>
        </p:spPr>
      </p:pic>
      <p:pic>
        <p:nvPicPr>
          <p:cNvPr id="381" name="Google Shape;381;p48"/>
          <p:cNvPicPr preferRelativeResize="0"/>
          <p:nvPr/>
        </p:nvPicPr>
        <p:blipFill rotWithShape="1">
          <a:blip r:embed="rId5">
            <a:alphaModFix/>
          </a:blip>
          <a:srcRect b="0" l="0" r="64968" t="12891"/>
          <a:stretch/>
        </p:blipFill>
        <p:spPr>
          <a:xfrm>
            <a:off x="527710" y="987609"/>
            <a:ext cx="1254000" cy="19707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8"/>
        </a:solidFill>
      </p:bgPr>
    </p:bg>
    <p:spTree>
      <p:nvGrpSpPr>
        <p:cNvPr id="385" name="Shape 385"/>
        <p:cNvGrpSpPr/>
        <p:nvPr/>
      </p:nvGrpSpPr>
      <p:grpSpPr>
        <a:xfrm>
          <a:off x="0" y="0"/>
          <a:ext cx="0" cy="0"/>
          <a:chOff x="0" y="0"/>
          <a:chExt cx="0" cy="0"/>
        </a:xfrm>
      </p:grpSpPr>
      <p:pic>
        <p:nvPicPr>
          <p:cNvPr id="386" name="Google Shape;386;p49"/>
          <p:cNvPicPr preferRelativeResize="0"/>
          <p:nvPr/>
        </p:nvPicPr>
        <p:blipFill rotWithShape="1">
          <a:blip r:embed="rId3">
            <a:alphaModFix/>
          </a:blip>
          <a:srcRect b="0" l="7417" r="2565" t="0"/>
          <a:stretch/>
        </p:blipFill>
        <p:spPr>
          <a:xfrm>
            <a:off x="57150" y="57150"/>
            <a:ext cx="5555962" cy="3086100"/>
          </a:xfrm>
          <a:prstGeom prst="rect">
            <a:avLst/>
          </a:prstGeom>
          <a:noFill/>
          <a:ln>
            <a:noFill/>
          </a:ln>
        </p:spPr>
      </p:pic>
      <p:pic>
        <p:nvPicPr>
          <p:cNvPr id="387" name="Google Shape;387;p49"/>
          <p:cNvPicPr preferRelativeResize="0"/>
          <p:nvPr/>
        </p:nvPicPr>
        <p:blipFill rotWithShape="1">
          <a:blip r:embed="rId4">
            <a:alphaModFix/>
          </a:blip>
          <a:srcRect b="0" l="7700" r="3069" t="0"/>
          <a:stretch/>
        </p:blipFill>
        <p:spPr>
          <a:xfrm>
            <a:off x="3589256" y="2000250"/>
            <a:ext cx="5507438" cy="3086100"/>
          </a:xfrm>
          <a:prstGeom prst="rect">
            <a:avLst/>
          </a:prstGeom>
          <a:noFill/>
          <a:ln>
            <a:noFill/>
          </a:ln>
        </p:spPr>
      </p:pic>
      <p:sp>
        <p:nvSpPr>
          <p:cNvPr id="388" name="Google Shape;388;p49"/>
          <p:cNvSpPr txBox="1"/>
          <p:nvPr/>
        </p:nvSpPr>
        <p:spPr>
          <a:xfrm>
            <a:off x="5727806" y="302344"/>
            <a:ext cx="3117600" cy="147757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s" sz="1700" u="sng" cap="none" strike="noStrike">
                <a:solidFill>
                  <a:srgbClr val="000000"/>
                </a:solidFill>
                <a:latin typeface="Calibri"/>
                <a:ea typeface="Calibri"/>
                <a:cs typeface="Calibri"/>
                <a:sym typeface="Calibri"/>
              </a:rPr>
              <a:t>Imputación de Barrio y Comuna </a:t>
            </a:r>
            <a:endParaRPr b="0" i="0" sz="17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0" i="0" lang="es" sz="1400" u="none" cap="none" strike="noStrike">
                <a:solidFill>
                  <a:schemeClr val="dk1"/>
                </a:solidFill>
                <a:latin typeface="Calibri"/>
                <a:ea typeface="Calibri"/>
                <a:cs typeface="Calibri"/>
                <a:sym typeface="Calibri"/>
              </a:rPr>
              <a:t>Se utilizó la función </a:t>
            </a:r>
            <a:r>
              <a:rPr b="1" i="0" lang="es" sz="1400" u="none" cap="none" strike="noStrike">
                <a:solidFill>
                  <a:schemeClr val="dk1"/>
                </a:solidFill>
                <a:latin typeface="Calibri"/>
                <a:ea typeface="Calibri"/>
                <a:cs typeface="Calibri"/>
                <a:sym typeface="Calibri"/>
              </a:rPr>
              <a:t>Nominatim</a:t>
            </a:r>
            <a:r>
              <a:rPr b="0" i="0" lang="es" sz="1400" u="none" cap="none" strike="noStrike">
                <a:solidFill>
                  <a:schemeClr val="dk1"/>
                </a:solidFill>
                <a:latin typeface="Calibri"/>
                <a:ea typeface="Calibri"/>
                <a:cs typeface="Calibri"/>
                <a:sym typeface="Calibri"/>
              </a:rPr>
              <a:t> de la librería </a:t>
            </a:r>
            <a:r>
              <a:rPr b="1" i="0" lang="es" sz="1400" u="none" cap="none" strike="noStrike">
                <a:solidFill>
                  <a:schemeClr val="dk1"/>
                </a:solidFill>
                <a:latin typeface="Calibri"/>
                <a:ea typeface="Calibri"/>
                <a:cs typeface="Calibri"/>
                <a:sym typeface="Calibri"/>
              </a:rPr>
              <a:t>geopy.geocoders</a:t>
            </a:r>
            <a:r>
              <a:rPr b="0" i="0" lang="es" sz="1400" u="none" cap="none" strike="noStrike">
                <a:solidFill>
                  <a:schemeClr val="dk1"/>
                </a:solidFill>
                <a:latin typeface="Calibri"/>
                <a:ea typeface="Calibri"/>
                <a:cs typeface="Calibri"/>
                <a:sym typeface="Calibri"/>
              </a:rPr>
              <a:t> y se imputaron los registros que contaban con ‘Latitud’ y ‘Longitud’ como información de ubicación.</a:t>
            </a:r>
            <a:endParaRPr b="0" i="0" sz="1700" u="sng" cap="none" strike="noStrike">
              <a:solidFill>
                <a:srgbClr val="000000"/>
              </a:solidFill>
              <a:latin typeface="Calibri"/>
              <a:ea typeface="Calibri"/>
              <a:cs typeface="Calibri"/>
              <a:sym typeface="Calibri"/>
            </a:endParaRPr>
          </a:p>
        </p:txBody>
      </p:sp>
      <p:sp>
        <p:nvSpPr>
          <p:cNvPr id="389" name="Google Shape;389;p49"/>
          <p:cNvSpPr txBox="1"/>
          <p:nvPr/>
        </p:nvSpPr>
        <p:spPr>
          <a:xfrm>
            <a:off x="139894" y="3660713"/>
            <a:ext cx="3235050" cy="969750"/>
          </a:xfrm>
          <a:prstGeom prst="rect">
            <a:avLst/>
          </a:prstGeom>
          <a:noFill/>
          <a:ln>
            <a:noFill/>
          </a:ln>
        </p:spPr>
        <p:txBody>
          <a:bodyPr anchorCtr="0" anchor="t" bIns="68575" lIns="68575" spcFirstLastPara="1" rIns="68575" wrap="square" tIns="68575">
            <a:spAutoFit/>
          </a:bodyPr>
          <a:lstStyle/>
          <a:p>
            <a:pPr indent="-254000" lvl="0" marL="342900" marR="0" rtl="0" algn="l">
              <a:lnSpc>
                <a:spcPct val="100000"/>
              </a:lnSpc>
              <a:spcBef>
                <a:spcPts val="0"/>
              </a:spcBef>
              <a:spcAft>
                <a:spcPts val="0"/>
              </a:spcAft>
              <a:buClr>
                <a:schemeClr val="dk1"/>
              </a:buClr>
              <a:buSzPts val="1400"/>
              <a:buFont typeface="Calibri"/>
              <a:buChar char="●"/>
            </a:pPr>
            <a:r>
              <a:rPr b="0" i="0" lang="es" sz="1400" u="none" cap="none" strike="noStrike">
                <a:solidFill>
                  <a:schemeClr val="dk1"/>
                </a:solidFill>
                <a:latin typeface="Calibri"/>
                <a:ea typeface="Calibri"/>
                <a:cs typeface="Calibri"/>
                <a:sym typeface="Calibri"/>
              </a:rPr>
              <a:t>873/875 registros con coordenadas no nulas  imputados para Comuna</a:t>
            </a:r>
            <a:endParaRPr b="0" i="0" sz="1400" u="none" cap="none" strike="noStrike">
              <a:solidFill>
                <a:schemeClr val="dk1"/>
              </a:solidFill>
              <a:latin typeface="Calibri"/>
              <a:ea typeface="Calibri"/>
              <a:cs typeface="Calibri"/>
              <a:sym typeface="Calibri"/>
            </a:endParaRPr>
          </a:p>
          <a:p>
            <a:pPr indent="-254000" lvl="0" marL="342900" marR="0" rtl="0" algn="l">
              <a:lnSpc>
                <a:spcPct val="100000"/>
              </a:lnSpc>
              <a:spcBef>
                <a:spcPts val="0"/>
              </a:spcBef>
              <a:spcAft>
                <a:spcPts val="0"/>
              </a:spcAft>
              <a:buClr>
                <a:schemeClr val="dk1"/>
              </a:buClr>
              <a:buSzPts val="1400"/>
              <a:buFont typeface="Calibri"/>
              <a:buChar char="●"/>
            </a:pPr>
            <a:r>
              <a:rPr b="0" i="0" lang="es" sz="1400" u="none" cap="none" strike="noStrike">
                <a:solidFill>
                  <a:schemeClr val="dk1"/>
                </a:solidFill>
                <a:latin typeface="Calibri"/>
                <a:ea typeface="Calibri"/>
                <a:cs typeface="Calibri"/>
                <a:sym typeface="Calibri"/>
              </a:rPr>
              <a:t>921/1382  registros con coordenadas no nulas imputados para Barrio </a:t>
            </a:r>
            <a:endParaRPr b="0" i="0" sz="1400" u="none" cap="none" strike="noStrike">
              <a:solidFill>
                <a:srgbClr val="000000"/>
              </a:solidFill>
              <a:latin typeface="Calibri"/>
              <a:ea typeface="Calibri"/>
              <a:cs typeface="Calibri"/>
              <a:sym typeface="Calibri"/>
            </a:endParaRPr>
          </a:p>
        </p:txBody>
      </p:sp>
      <p:sp>
        <p:nvSpPr>
          <p:cNvPr id="390" name="Google Shape;390;p49"/>
          <p:cNvSpPr/>
          <p:nvPr/>
        </p:nvSpPr>
        <p:spPr>
          <a:xfrm>
            <a:off x="466500" y="57150"/>
            <a:ext cx="400275" cy="419850"/>
          </a:xfrm>
          <a:prstGeom prst="diagStripe">
            <a:avLst>
              <a:gd fmla="val 50000" name="adj"/>
            </a:avLst>
          </a:prstGeom>
          <a:noFill/>
          <a:ln cap="flat" cmpd="sng" w="19050">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1" name="Google Shape;391;p49"/>
          <p:cNvSpPr/>
          <p:nvPr/>
        </p:nvSpPr>
        <p:spPr>
          <a:xfrm>
            <a:off x="738488" y="57150"/>
            <a:ext cx="400275" cy="419850"/>
          </a:xfrm>
          <a:prstGeom prst="diagStripe">
            <a:avLst>
              <a:gd fmla="val 50000" name="adj"/>
            </a:avLst>
          </a:prstGeom>
          <a:noFill/>
          <a:ln cap="flat" cmpd="sng" w="19050">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2" name="Google Shape;392;p49"/>
          <p:cNvSpPr/>
          <p:nvPr/>
        </p:nvSpPr>
        <p:spPr>
          <a:xfrm>
            <a:off x="4006819" y="2000250"/>
            <a:ext cx="400275" cy="419850"/>
          </a:xfrm>
          <a:prstGeom prst="diagStripe">
            <a:avLst>
              <a:gd fmla="val 50000" name="adj"/>
            </a:avLst>
          </a:prstGeom>
          <a:noFill/>
          <a:ln cap="flat" cmpd="sng" w="19050">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3" name="Google Shape;393;p49"/>
          <p:cNvSpPr/>
          <p:nvPr/>
        </p:nvSpPr>
        <p:spPr>
          <a:xfrm>
            <a:off x="4254563" y="2000250"/>
            <a:ext cx="400275" cy="419850"/>
          </a:xfrm>
          <a:prstGeom prst="diagStripe">
            <a:avLst>
              <a:gd fmla="val 50000" name="adj"/>
            </a:avLst>
          </a:prstGeom>
          <a:noFill/>
          <a:ln cap="flat" cmpd="sng" w="19050">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0"/>
          <p:cNvPicPr preferRelativeResize="0"/>
          <p:nvPr/>
        </p:nvPicPr>
        <p:blipFill rotWithShape="1">
          <a:blip r:embed="rId3">
            <a:alphaModFix/>
          </a:blip>
          <a:srcRect b="0" l="0" r="0" t="0"/>
          <a:stretch/>
        </p:blipFill>
        <p:spPr>
          <a:xfrm>
            <a:off x="533644" y="601819"/>
            <a:ext cx="6773736" cy="3429469"/>
          </a:xfrm>
          <a:prstGeom prst="rect">
            <a:avLst/>
          </a:prstGeom>
          <a:noFill/>
          <a:ln>
            <a:noFill/>
          </a:ln>
        </p:spPr>
      </p:pic>
      <p:sp>
        <p:nvSpPr>
          <p:cNvPr id="399" name="Google Shape;399;p50"/>
          <p:cNvSpPr/>
          <p:nvPr/>
        </p:nvSpPr>
        <p:spPr>
          <a:xfrm rot="5400000">
            <a:off x="4891994" y="2524163"/>
            <a:ext cx="5143500" cy="95175"/>
          </a:xfrm>
          <a:prstGeom prst="rect">
            <a:avLst/>
          </a:prstGeom>
          <a:solidFill>
            <a:srgbClr val="00B0F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0" name="Google Shape;400;p50"/>
          <p:cNvSpPr txBox="1"/>
          <p:nvPr/>
        </p:nvSpPr>
        <p:spPr>
          <a:xfrm>
            <a:off x="7559429" y="3660537"/>
            <a:ext cx="1545075" cy="122377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1"/>
                </a:solidFill>
                <a:latin typeface="Book Antiqua"/>
                <a:ea typeface="Book Antiqua"/>
                <a:cs typeface="Book Antiqua"/>
                <a:sym typeface="Book Antiqua"/>
              </a:rPr>
              <a:t>Muchas Gracias.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1"/>
                </a:solidFill>
                <a:latin typeface="Book Antiqua"/>
                <a:ea typeface="Book Antiqua"/>
                <a:cs typeface="Book Antiqua"/>
                <a:sym typeface="Book Antiqua"/>
              </a:rPr>
              <a:t>Candela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1"/>
                </a:solidFill>
                <a:latin typeface="Book Antiqua"/>
                <a:ea typeface="Book Antiqua"/>
                <a:cs typeface="Book Antiqua"/>
                <a:sym typeface="Book Antiqua"/>
              </a:rPr>
              <a:t>Gustavo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1"/>
                </a:solidFill>
                <a:latin typeface="Book Antiqua"/>
                <a:ea typeface="Book Antiqua"/>
                <a:cs typeface="Book Antiqua"/>
                <a:sym typeface="Book Antiqua"/>
              </a:rPr>
              <a:t>Carina.</a:t>
            </a:r>
            <a:endParaRPr b="0" i="0" sz="1100" u="none" cap="none" strike="noStrike">
              <a:solidFill>
                <a:srgbClr val="000000"/>
              </a:solidFill>
              <a:latin typeface="Arial"/>
              <a:ea typeface="Arial"/>
              <a:cs typeface="Arial"/>
              <a:sym typeface="Arial"/>
            </a:endParaRPr>
          </a:p>
        </p:txBody>
      </p:sp>
      <p:cxnSp>
        <p:nvCxnSpPr>
          <p:cNvPr id="401" name="Google Shape;401;p50"/>
          <p:cNvCxnSpPr/>
          <p:nvPr/>
        </p:nvCxnSpPr>
        <p:spPr>
          <a:xfrm>
            <a:off x="7559444" y="4031287"/>
            <a:ext cx="1561950" cy="0"/>
          </a:xfrm>
          <a:prstGeom prst="straightConnector1">
            <a:avLst/>
          </a:prstGeom>
          <a:noFill/>
          <a:ln cap="flat" cmpd="sng" w="9525">
            <a:solidFill>
              <a:schemeClr val="accent1"/>
            </a:solidFill>
            <a:prstDash val="solid"/>
            <a:miter lim="800000"/>
            <a:headEnd len="sm" w="sm" type="none"/>
            <a:tailEnd len="sm" w="sm" type="none"/>
          </a:ln>
        </p:spPr>
      </p:cxnSp>
      <p:sp>
        <p:nvSpPr>
          <p:cNvPr id="402" name="Google Shape;402;p50"/>
          <p:cNvSpPr txBox="1"/>
          <p:nvPr/>
        </p:nvSpPr>
        <p:spPr>
          <a:xfrm>
            <a:off x="799463" y="700425"/>
            <a:ext cx="4068225" cy="550575"/>
          </a:xfrm>
          <a:prstGeom prst="rect">
            <a:avLst/>
          </a:prstGeom>
          <a:noFill/>
          <a:ln>
            <a:noFill/>
          </a:ln>
        </p:spPr>
        <p:txBody>
          <a:bodyPr anchorCtr="0" anchor="t" bIns="68575" lIns="68575" spcFirstLastPara="1" rIns="68575" wrap="square" tIns="68575">
            <a:spAutoFit/>
          </a:bodyPr>
          <a:lstStyle/>
          <a:p>
            <a:pPr indent="0" lvl="0" marL="0" marR="0" rtl="0" algn="just">
              <a:lnSpc>
                <a:spcPct val="110000"/>
              </a:lnSpc>
              <a:spcBef>
                <a:spcPts val="0"/>
              </a:spcBef>
              <a:spcAft>
                <a:spcPts val="0"/>
              </a:spcAft>
              <a:buClr>
                <a:schemeClr val="dk1"/>
              </a:buClr>
              <a:buSzPts val="800"/>
              <a:buFont typeface="Arial"/>
              <a:buNone/>
            </a:pPr>
            <a:r>
              <a:rPr b="1" i="0" lang="es" sz="1300" u="none" cap="none" strike="noStrike">
                <a:solidFill>
                  <a:srgbClr val="7F7F7F"/>
                </a:solidFill>
                <a:latin typeface="Arial"/>
                <a:ea typeface="Arial"/>
                <a:cs typeface="Arial"/>
                <a:sym typeface="Arial"/>
              </a:rPr>
              <a:t>En esta primera etapa hemos analizado, visualizado y curado nuestros datos.</a:t>
            </a:r>
            <a:endParaRPr b="1" i="0" sz="1400" u="none" cap="none" strike="noStrike">
              <a:solidFill>
                <a:srgbClr val="7F7F7F"/>
              </a:solidFill>
              <a:latin typeface="Arial"/>
              <a:ea typeface="Arial"/>
              <a:cs typeface="Arial"/>
              <a:sym typeface="Arial"/>
            </a:endParaRPr>
          </a:p>
        </p:txBody>
      </p:sp>
      <p:sp>
        <p:nvSpPr>
          <p:cNvPr id="403" name="Google Shape;403;p50"/>
          <p:cNvSpPr txBox="1"/>
          <p:nvPr/>
        </p:nvSpPr>
        <p:spPr>
          <a:xfrm>
            <a:off x="799463" y="3246300"/>
            <a:ext cx="4336875" cy="1454625"/>
          </a:xfrm>
          <a:prstGeom prst="rect">
            <a:avLst/>
          </a:prstGeom>
          <a:noFill/>
          <a:ln>
            <a:noFill/>
          </a:ln>
        </p:spPr>
        <p:txBody>
          <a:bodyPr anchorCtr="0" anchor="t" bIns="68575" lIns="68575" spcFirstLastPara="1" rIns="68575" wrap="square" tIns="68575">
            <a:spAutoFit/>
          </a:bodyPr>
          <a:lstStyle/>
          <a:p>
            <a:pPr indent="0" lvl="0" marL="0" marR="0" rtl="0" algn="just">
              <a:lnSpc>
                <a:spcPct val="110000"/>
              </a:lnSpc>
              <a:spcBef>
                <a:spcPts val="0"/>
              </a:spcBef>
              <a:spcAft>
                <a:spcPts val="0"/>
              </a:spcAft>
              <a:buClr>
                <a:srgbClr val="000000"/>
              </a:buClr>
              <a:buSzPts val="1100"/>
              <a:buFont typeface="Arial"/>
              <a:buNone/>
            </a:pPr>
            <a:r>
              <a:rPr b="1" i="0" lang="es" sz="1100" u="none" cap="none" strike="noStrike">
                <a:solidFill>
                  <a:srgbClr val="7F7F7F"/>
                </a:solidFill>
                <a:latin typeface="Arial"/>
                <a:ea typeface="Arial"/>
                <a:cs typeface="Arial"/>
                <a:sym typeface="Arial"/>
              </a:rPr>
              <a:t>Posteriormente, aplicaremos un modelo de Machine Learning que nos permita predecir algunas características de accidentes viales, que tienen que ver con la ubicación, el tiempo o ciertos atributos de las víctimas. Lo cual puede ser de ayuda para generar estrategias, controles de tránsito y otras cuestiones que permitan disminuir los índices de accidentes.</a:t>
            </a:r>
            <a:endParaRPr b="1" i="0" sz="1100" u="none" cap="none" strike="noStrike">
              <a:solidFill>
                <a:srgbClr val="7F7F7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14" name="Shape 214"/>
        <p:cNvGrpSpPr/>
        <p:nvPr/>
      </p:nvGrpSpPr>
      <p:grpSpPr>
        <a:xfrm>
          <a:off x="0" y="0"/>
          <a:ext cx="0" cy="0"/>
          <a:chOff x="0" y="0"/>
          <a:chExt cx="0" cy="0"/>
        </a:xfrm>
      </p:grpSpPr>
      <p:grpSp>
        <p:nvGrpSpPr>
          <p:cNvPr id="215" name="Google Shape;215;p38"/>
          <p:cNvGrpSpPr/>
          <p:nvPr/>
        </p:nvGrpSpPr>
        <p:grpSpPr>
          <a:xfrm>
            <a:off x="91953" y="846956"/>
            <a:ext cx="7223262" cy="2707016"/>
            <a:chOff x="0" y="3252599"/>
            <a:chExt cx="9631016" cy="3609355"/>
          </a:xfrm>
        </p:grpSpPr>
        <p:pic>
          <p:nvPicPr>
            <p:cNvPr id="216" name="Google Shape;216;p38"/>
            <p:cNvPicPr preferRelativeResize="0"/>
            <p:nvPr/>
          </p:nvPicPr>
          <p:blipFill rotWithShape="1">
            <a:blip r:embed="rId3">
              <a:alphaModFix/>
            </a:blip>
            <a:srcRect b="0" l="0" r="0" t="0"/>
            <a:stretch/>
          </p:blipFill>
          <p:spPr>
            <a:xfrm>
              <a:off x="0" y="3252599"/>
              <a:ext cx="9631016" cy="3609355"/>
            </a:xfrm>
            <a:prstGeom prst="rect">
              <a:avLst/>
            </a:prstGeom>
            <a:noFill/>
            <a:ln>
              <a:noFill/>
            </a:ln>
          </p:spPr>
        </p:pic>
        <p:sp>
          <p:nvSpPr>
            <p:cNvPr id="217" name="Google Shape;217;p38"/>
            <p:cNvSpPr txBox="1"/>
            <p:nvPr/>
          </p:nvSpPr>
          <p:spPr>
            <a:xfrm>
              <a:off x="311971" y="3656549"/>
              <a:ext cx="454148"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2014</a:t>
              </a:r>
              <a:endParaRPr b="1" i="0" sz="700" u="none" cap="none" strike="noStrike">
                <a:solidFill>
                  <a:srgbClr val="000000"/>
                </a:solidFill>
                <a:latin typeface="Arial"/>
                <a:ea typeface="Arial"/>
                <a:cs typeface="Arial"/>
                <a:sym typeface="Arial"/>
              </a:endParaRPr>
            </a:p>
          </p:txBody>
        </p:sp>
        <p:sp>
          <p:nvSpPr>
            <p:cNvPr id="218" name="Google Shape;218;p38"/>
            <p:cNvSpPr txBox="1"/>
            <p:nvPr/>
          </p:nvSpPr>
          <p:spPr>
            <a:xfrm>
              <a:off x="2103137" y="3734894"/>
              <a:ext cx="454148"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2015</a:t>
              </a:r>
              <a:endParaRPr b="1" i="0" sz="700" u="none" cap="none" strike="noStrike">
                <a:solidFill>
                  <a:srgbClr val="000000"/>
                </a:solidFill>
                <a:latin typeface="Arial"/>
                <a:ea typeface="Arial"/>
                <a:cs typeface="Arial"/>
                <a:sym typeface="Arial"/>
              </a:endParaRPr>
            </a:p>
          </p:txBody>
        </p:sp>
        <p:sp>
          <p:nvSpPr>
            <p:cNvPr id="219" name="Google Shape;219;p38"/>
            <p:cNvSpPr txBox="1"/>
            <p:nvPr/>
          </p:nvSpPr>
          <p:spPr>
            <a:xfrm>
              <a:off x="1481603" y="5178823"/>
              <a:ext cx="441932"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2016</a:t>
              </a:r>
              <a:endParaRPr b="1" i="0" sz="700" u="none" cap="none" strike="noStrike">
                <a:solidFill>
                  <a:srgbClr val="000000"/>
                </a:solidFill>
                <a:latin typeface="Arial"/>
                <a:ea typeface="Arial"/>
                <a:cs typeface="Arial"/>
                <a:sym typeface="Arial"/>
              </a:endParaRPr>
            </a:p>
          </p:txBody>
        </p:sp>
        <p:sp>
          <p:nvSpPr>
            <p:cNvPr id="220" name="Google Shape;220;p38"/>
            <p:cNvSpPr txBox="1"/>
            <p:nvPr/>
          </p:nvSpPr>
          <p:spPr>
            <a:xfrm>
              <a:off x="2890578" y="4894541"/>
              <a:ext cx="445746"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2017</a:t>
              </a:r>
              <a:endParaRPr b="1" i="0" sz="700" u="none" cap="none" strike="noStrike">
                <a:solidFill>
                  <a:srgbClr val="000000"/>
                </a:solidFill>
                <a:latin typeface="Arial"/>
                <a:ea typeface="Arial"/>
                <a:cs typeface="Arial"/>
                <a:sym typeface="Arial"/>
              </a:endParaRPr>
            </a:p>
          </p:txBody>
        </p:sp>
        <p:sp>
          <p:nvSpPr>
            <p:cNvPr id="221" name="Google Shape;221;p38"/>
            <p:cNvSpPr txBox="1"/>
            <p:nvPr/>
          </p:nvSpPr>
          <p:spPr>
            <a:xfrm>
              <a:off x="4022215" y="4477588"/>
              <a:ext cx="455050"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2018</a:t>
              </a:r>
              <a:endParaRPr b="1" i="0" sz="700" u="none" cap="none" strike="noStrike">
                <a:solidFill>
                  <a:srgbClr val="000000"/>
                </a:solidFill>
                <a:latin typeface="Arial"/>
                <a:ea typeface="Arial"/>
                <a:cs typeface="Arial"/>
                <a:sym typeface="Arial"/>
              </a:endParaRPr>
            </a:p>
          </p:txBody>
        </p:sp>
        <p:sp>
          <p:nvSpPr>
            <p:cNvPr id="222" name="Google Shape;222;p38"/>
            <p:cNvSpPr txBox="1"/>
            <p:nvPr/>
          </p:nvSpPr>
          <p:spPr>
            <a:xfrm>
              <a:off x="5604527" y="4237276"/>
              <a:ext cx="446165"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2019</a:t>
              </a:r>
              <a:endParaRPr b="1" i="0" sz="700" u="none" cap="none" strike="noStrike">
                <a:solidFill>
                  <a:srgbClr val="000000"/>
                </a:solidFill>
                <a:latin typeface="Arial"/>
                <a:ea typeface="Arial"/>
                <a:cs typeface="Arial"/>
                <a:sym typeface="Arial"/>
              </a:endParaRPr>
            </a:p>
          </p:txBody>
        </p:sp>
        <p:sp>
          <p:nvSpPr>
            <p:cNvPr id="223" name="Google Shape;223;p38"/>
            <p:cNvSpPr txBox="1"/>
            <p:nvPr/>
          </p:nvSpPr>
          <p:spPr>
            <a:xfrm>
              <a:off x="7171981" y="5053322"/>
              <a:ext cx="485089"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2020</a:t>
              </a:r>
              <a:endParaRPr b="1" i="0" sz="700" u="none" cap="none" strike="noStrike">
                <a:solidFill>
                  <a:srgbClr val="000000"/>
                </a:solidFill>
                <a:latin typeface="Arial"/>
                <a:ea typeface="Arial"/>
                <a:cs typeface="Arial"/>
                <a:sym typeface="Arial"/>
              </a:endParaRPr>
            </a:p>
          </p:txBody>
        </p:sp>
        <p:sp>
          <p:nvSpPr>
            <p:cNvPr id="224" name="Google Shape;224;p38"/>
            <p:cNvSpPr txBox="1"/>
            <p:nvPr/>
          </p:nvSpPr>
          <p:spPr>
            <a:xfrm>
              <a:off x="8432383" y="6045381"/>
              <a:ext cx="480958" cy="2308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700"/>
                <a:buFont typeface="Arial"/>
                <a:buNone/>
              </a:pPr>
              <a:r>
                <a:rPr b="1" i="0" lang="es" sz="700" u="none" cap="none" strike="noStrike">
                  <a:solidFill>
                    <a:srgbClr val="000000"/>
                  </a:solidFill>
                  <a:latin typeface="Arial"/>
                  <a:ea typeface="Arial"/>
                  <a:cs typeface="Arial"/>
                  <a:sym typeface="Arial"/>
                </a:rPr>
                <a:t>2021</a:t>
              </a:r>
              <a:endParaRPr b="1" i="0" sz="700" u="none" cap="none" strike="noStrike">
                <a:solidFill>
                  <a:srgbClr val="000000"/>
                </a:solidFill>
                <a:latin typeface="Arial"/>
                <a:ea typeface="Arial"/>
                <a:cs typeface="Arial"/>
                <a:sym typeface="Arial"/>
              </a:endParaRPr>
            </a:p>
          </p:txBody>
        </p:sp>
      </p:grpSp>
      <p:sp>
        <p:nvSpPr>
          <p:cNvPr id="225" name="Google Shape;225;p38"/>
          <p:cNvSpPr txBox="1"/>
          <p:nvPr/>
        </p:nvSpPr>
        <p:spPr>
          <a:xfrm>
            <a:off x="676062" y="3921478"/>
            <a:ext cx="1750979" cy="567425"/>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Calibri"/>
                <a:ea typeface="Calibri"/>
                <a:cs typeface="Calibri"/>
                <a:sym typeface="Calibri"/>
              </a:rPr>
              <a:t>Objetivo</a:t>
            </a:r>
            <a:endParaRPr b="0" i="0" sz="3000" u="none" cap="none" strike="noStrike">
              <a:solidFill>
                <a:srgbClr val="000000"/>
              </a:solidFill>
              <a:latin typeface="Calibri"/>
              <a:ea typeface="Calibri"/>
              <a:cs typeface="Calibri"/>
              <a:sym typeface="Calibri"/>
            </a:endParaRPr>
          </a:p>
        </p:txBody>
      </p:sp>
      <p:sp>
        <p:nvSpPr>
          <p:cNvPr id="226" name="Google Shape;226;p38"/>
          <p:cNvSpPr txBox="1"/>
          <p:nvPr/>
        </p:nvSpPr>
        <p:spPr>
          <a:xfrm>
            <a:off x="2672105" y="3768983"/>
            <a:ext cx="4572960" cy="970628"/>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900"/>
              </a:spcBef>
              <a:spcAft>
                <a:spcPts val="0"/>
              </a:spcAft>
              <a:buClr>
                <a:srgbClr val="000000"/>
              </a:buClr>
              <a:buSzPts val="800"/>
              <a:buFont typeface="Arial"/>
              <a:buNone/>
            </a:pPr>
            <a:r>
              <a:rPr b="0" i="0" lang="es" sz="1400" u="none" cap="none" strike="noStrike">
                <a:solidFill>
                  <a:srgbClr val="000000"/>
                </a:solidFill>
                <a:latin typeface="Calibri"/>
                <a:ea typeface="Calibri"/>
                <a:cs typeface="Calibri"/>
                <a:sym typeface="Calibri"/>
              </a:rPr>
              <a:t>Estudiar, analizar y comprender los datos y su complejidad para obtener informacion sobre la ocurrencia de los incidente viales ayudando a la disminución y prevención de los mismos</a:t>
            </a:r>
            <a:endParaRPr b="0" i="0" sz="1100" u="none" cap="none" strike="noStrike">
              <a:solidFill>
                <a:srgbClr val="000000"/>
              </a:solidFill>
              <a:latin typeface="Calibri"/>
              <a:ea typeface="Calibri"/>
              <a:cs typeface="Calibri"/>
              <a:sym typeface="Calibri"/>
            </a:endParaRPr>
          </a:p>
        </p:txBody>
      </p:sp>
      <p:sp>
        <p:nvSpPr>
          <p:cNvPr id="227" name="Google Shape;227;p38"/>
          <p:cNvSpPr/>
          <p:nvPr/>
        </p:nvSpPr>
        <p:spPr>
          <a:xfrm>
            <a:off x="6416469" y="1877174"/>
            <a:ext cx="2635578" cy="23083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0462C1"/>
                </a:solidFill>
                <a:latin typeface="Times New Roman"/>
                <a:ea typeface="Times New Roman"/>
                <a:cs typeface="Times New Roman"/>
                <a:sym typeface="Times New Roman"/>
              </a:rPr>
              <a:t>http://medata.gov.co/dataset/incidentes-viales </a:t>
            </a:r>
            <a:endParaRPr b="0" i="0" sz="1100" u="none" cap="none" strike="noStrike">
              <a:solidFill>
                <a:srgbClr val="000000"/>
              </a:solidFill>
              <a:latin typeface="Arial"/>
              <a:ea typeface="Arial"/>
              <a:cs typeface="Arial"/>
              <a:sym typeface="Arial"/>
            </a:endParaRPr>
          </a:p>
        </p:txBody>
      </p:sp>
      <p:pic>
        <p:nvPicPr>
          <p:cNvPr descr="Inicio" id="228" name="Google Shape;228;p38"/>
          <p:cNvPicPr preferRelativeResize="0"/>
          <p:nvPr/>
        </p:nvPicPr>
        <p:blipFill rotWithShape="1">
          <a:blip r:embed="rId4">
            <a:alphaModFix/>
          </a:blip>
          <a:srcRect b="0" l="0" r="0" t="0"/>
          <a:stretch/>
        </p:blipFill>
        <p:spPr>
          <a:xfrm>
            <a:off x="7129401" y="1147814"/>
            <a:ext cx="971550" cy="514350"/>
          </a:xfrm>
          <a:prstGeom prst="rect">
            <a:avLst/>
          </a:prstGeom>
          <a:noFill/>
          <a:ln>
            <a:noFill/>
          </a:ln>
        </p:spPr>
      </p:pic>
      <p:grpSp>
        <p:nvGrpSpPr>
          <p:cNvPr id="229" name="Google Shape;229;p38"/>
          <p:cNvGrpSpPr/>
          <p:nvPr/>
        </p:nvGrpSpPr>
        <p:grpSpPr>
          <a:xfrm>
            <a:off x="0" y="10755"/>
            <a:ext cx="9144000" cy="983456"/>
            <a:chOff x="0" y="2773363"/>
            <a:chExt cx="12192000" cy="1311275"/>
          </a:xfrm>
        </p:grpSpPr>
        <p:pic>
          <p:nvPicPr>
            <p:cNvPr descr="https://lh3.googleusercontent.com/5lTN1TrH06Qr8eJgbdXfDOgCR9LCvhoPL1UqceXxADXyZcdV-AuZ7xkdLJiFH4lH5RcRvy-5ZcIrl7Yj54UufhOtia12ZjzMZmZ_xG7trOOKYzLXOAi2u_ekPl_80SbUkon1HO2HzdM" id="230" name="Google Shape;230;p38"/>
            <p:cNvPicPr preferRelativeResize="0"/>
            <p:nvPr/>
          </p:nvPicPr>
          <p:blipFill rotWithShape="1">
            <a:blip r:embed="rId5">
              <a:alphaModFix/>
            </a:blip>
            <a:srcRect b="0" l="0" r="0" t="0"/>
            <a:stretch/>
          </p:blipFill>
          <p:spPr>
            <a:xfrm>
              <a:off x="0" y="2773363"/>
              <a:ext cx="12192000" cy="1311275"/>
            </a:xfrm>
            <a:prstGeom prst="rect">
              <a:avLst/>
            </a:prstGeom>
            <a:noFill/>
            <a:ln>
              <a:noFill/>
            </a:ln>
          </p:spPr>
        </p:pic>
        <p:sp>
          <p:nvSpPr>
            <p:cNvPr id="231" name="Google Shape;231;p38"/>
            <p:cNvSpPr txBox="1"/>
            <p:nvPr/>
          </p:nvSpPr>
          <p:spPr>
            <a:xfrm>
              <a:off x="5627079" y="2977836"/>
              <a:ext cx="6295292" cy="76944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3300" u="none" cap="none" strike="noStrike">
                  <a:solidFill>
                    <a:schemeClr val="lt1"/>
                  </a:solidFill>
                  <a:latin typeface="Calibri"/>
                  <a:ea typeface="Calibri"/>
                  <a:cs typeface="Calibri"/>
                  <a:sym typeface="Calibri"/>
                </a:rPr>
                <a:t>Análisis Inicial de Datos</a:t>
              </a:r>
              <a:endParaRPr b="1" i="0" sz="33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35" name="Shape 235"/>
        <p:cNvGrpSpPr/>
        <p:nvPr/>
      </p:nvGrpSpPr>
      <p:grpSpPr>
        <a:xfrm>
          <a:off x="0" y="0"/>
          <a:ext cx="0" cy="0"/>
          <a:chOff x="0" y="0"/>
          <a:chExt cx="0" cy="0"/>
        </a:xfrm>
      </p:grpSpPr>
      <p:grpSp>
        <p:nvGrpSpPr>
          <p:cNvPr id="236" name="Google Shape;236;p39"/>
          <p:cNvGrpSpPr/>
          <p:nvPr/>
        </p:nvGrpSpPr>
        <p:grpSpPr>
          <a:xfrm>
            <a:off x="1245910" y="746455"/>
            <a:ext cx="1412774" cy="2269556"/>
            <a:chOff x="1661213" y="995273"/>
            <a:chExt cx="1883698" cy="3026074"/>
          </a:xfrm>
        </p:grpSpPr>
        <p:pic>
          <p:nvPicPr>
            <p:cNvPr id="237" name="Google Shape;237;p39"/>
            <p:cNvPicPr preferRelativeResize="0"/>
            <p:nvPr/>
          </p:nvPicPr>
          <p:blipFill rotWithShape="1">
            <a:blip r:embed="rId3">
              <a:alphaModFix/>
            </a:blip>
            <a:srcRect b="0" l="0" r="0" t="0"/>
            <a:stretch/>
          </p:blipFill>
          <p:spPr>
            <a:xfrm>
              <a:off x="1661213" y="1366216"/>
              <a:ext cx="1815495" cy="2655131"/>
            </a:xfrm>
            <a:prstGeom prst="rect">
              <a:avLst/>
            </a:prstGeom>
            <a:noFill/>
            <a:ln>
              <a:noFill/>
            </a:ln>
          </p:spPr>
        </p:pic>
        <p:sp>
          <p:nvSpPr>
            <p:cNvPr id="238" name="Google Shape;238;p39"/>
            <p:cNvSpPr/>
            <p:nvPr/>
          </p:nvSpPr>
          <p:spPr>
            <a:xfrm>
              <a:off x="2883024" y="995273"/>
              <a:ext cx="661887"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Nulos</a:t>
              </a:r>
              <a:endParaRPr b="0" i="0" sz="1100" u="none" cap="none" strike="noStrike">
                <a:solidFill>
                  <a:srgbClr val="000000"/>
                </a:solidFill>
                <a:latin typeface="Arial"/>
                <a:ea typeface="Arial"/>
                <a:cs typeface="Arial"/>
                <a:sym typeface="Arial"/>
              </a:endParaRPr>
            </a:p>
          </p:txBody>
        </p:sp>
      </p:grpSp>
      <p:grpSp>
        <p:nvGrpSpPr>
          <p:cNvPr id="239" name="Google Shape;239;p39"/>
          <p:cNvGrpSpPr/>
          <p:nvPr/>
        </p:nvGrpSpPr>
        <p:grpSpPr>
          <a:xfrm>
            <a:off x="706969" y="748145"/>
            <a:ext cx="1498891" cy="2254013"/>
            <a:chOff x="942625" y="997527"/>
            <a:chExt cx="1998521" cy="3005350"/>
          </a:xfrm>
        </p:grpSpPr>
        <p:pic>
          <p:nvPicPr>
            <p:cNvPr id="240" name="Google Shape;240;p39"/>
            <p:cNvPicPr preferRelativeResize="0"/>
            <p:nvPr/>
          </p:nvPicPr>
          <p:blipFill rotWithShape="1">
            <a:blip r:embed="rId4">
              <a:alphaModFix/>
            </a:blip>
            <a:srcRect b="0" l="0" r="0" t="0"/>
            <a:stretch/>
          </p:blipFill>
          <p:spPr>
            <a:xfrm>
              <a:off x="942625" y="1347746"/>
              <a:ext cx="1998521" cy="2655131"/>
            </a:xfrm>
            <a:prstGeom prst="rect">
              <a:avLst/>
            </a:prstGeom>
            <a:noFill/>
            <a:ln>
              <a:noFill/>
            </a:ln>
          </p:spPr>
        </p:pic>
        <p:sp>
          <p:nvSpPr>
            <p:cNvPr id="241" name="Google Shape;241;p39"/>
            <p:cNvSpPr/>
            <p:nvPr/>
          </p:nvSpPr>
          <p:spPr>
            <a:xfrm>
              <a:off x="1952853" y="997527"/>
              <a:ext cx="954230"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Cantidad</a:t>
              </a:r>
              <a:endParaRPr b="0" i="0" sz="1100" u="none" cap="none" strike="noStrike">
                <a:solidFill>
                  <a:srgbClr val="000000"/>
                </a:solidFill>
                <a:latin typeface="Arial"/>
                <a:ea typeface="Arial"/>
                <a:cs typeface="Arial"/>
                <a:sym typeface="Arial"/>
              </a:endParaRPr>
            </a:p>
          </p:txBody>
        </p:sp>
      </p:grpSp>
      <p:grpSp>
        <p:nvGrpSpPr>
          <p:cNvPr id="242" name="Google Shape;242;p39"/>
          <p:cNvGrpSpPr/>
          <p:nvPr/>
        </p:nvGrpSpPr>
        <p:grpSpPr>
          <a:xfrm>
            <a:off x="215799" y="752267"/>
            <a:ext cx="1431782" cy="2256818"/>
            <a:chOff x="287732" y="1003023"/>
            <a:chExt cx="1909042" cy="3009091"/>
          </a:xfrm>
        </p:grpSpPr>
        <p:pic>
          <p:nvPicPr>
            <p:cNvPr id="243" name="Google Shape;243;p39"/>
            <p:cNvPicPr preferRelativeResize="0"/>
            <p:nvPr/>
          </p:nvPicPr>
          <p:blipFill rotWithShape="1">
            <a:blip r:embed="rId5">
              <a:alphaModFix/>
            </a:blip>
            <a:srcRect b="0" l="0" r="0" t="0"/>
            <a:stretch/>
          </p:blipFill>
          <p:spPr>
            <a:xfrm>
              <a:off x="287732" y="1356983"/>
              <a:ext cx="1909042" cy="2655131"/>
            </a:xfrm>
            <a:prstGeom prst="rect">
              <a:avLst/>
            </a:prstGeom>
            <a:noFill/>
            <a:ln>
              <a:noFill/>
            </a:ln>
          </p:spPr>
        </p:pic>
        <p:sp>
          <p:nvSpPr>
            <p:cNvPr id="244" name="Google Shape;244;p39"/>
            <p:cNvSpPr/>
            <p:nvPr/>
          </p:nvSpPr>
          <p:spPr>
            <a:xfrm>
              <a:off x="674218" y="1003023"/>
              <a:ext cx="1164154"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Tipos Datos</a:t>
              </a:r>
              <a:endParaRPr b="0" i="0" sz="1200" u="none" cap="none" strike="noStrike">
                <a:solidFill>
                  <a:srgbClr val="000000"/>
                </a:solidFill>
                <a:latin typeface="Arial"/>
                <a:ea typeface="Arial"/>
                <a:cs typeface="Arial"/>
                <a:sym typeface="Arial"/>
              </a:endParaRPr>
            </a:p>
          </p:txBody>
        </p:sp>
      </p:grpSp>
      <p:sp>
        <p:nvSpPr>
          <p:cNvPr id="245" name="Google Shape;245;p39"/>
          <p:cNvSpPr txBox="1"/>
          <p:nvPr/>
        </p:nvSpPr>
        <p:spPr>
          <a:xfrm>
            <a:off x="4972622" y="523822"/>
            <a:ext cx="1275779" cy="702007"/>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Calibri"/>
                <a:ea typeface="Calibri"/>
                <a:cs typeface="Calibri"/>
                <a:sym typeface="Calibri"/>
              </a:rPr>
              <a:t>Variables Categóricas</a:t>
            </a:r>
            <a:endParaRPr b="0" i="0" sz="3000" u="none" cap="none" strike="noStrike">
              <a:solidFill>
                <a:srgbClr val="000000"/>
              </a:solidFill>
              <a:latin typeface="Calibri"/>
              <a:ea typeface="Calibri"/>
              <a:cs typeface="Calibri"/>
              <a:sym typeface="Calibri"/>
            </a:endParaRPr>
          </a:p>
        </p:txBody>
      </p:sp>
      <p:sp>
        <p:nvSpPr>
          <p:cNvPr id="246" name="Google Shape;246;p39"/>
          <p:cNvSpPr txBox="1"/>
          <p:nvPr/>
        </p:nvSpPr>
        <p:spPr>
          <a:xfrm>
            <a:off x="3678056" y="2875988"/>
            <a:ext cx="1371928" cy="643069"/>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Calibri"/>
                <a:ea typeface="Calibri"/>
                <a:cs typeface="Calibri"/>
                <a:sym typeface="Calibri"/>
              </a:rPr>
              <a:t>Variables Cuantitativas</a:t>
            </a:r>
            <a:endParaRPr b="0" i="0" sz="3000" u="none" cap="none" strike="noStrike">
              <a:solidFill>
                <a:srgbClr val="000000"/>
              </a:solidFill>
              <a:latin typeface="Calibri"/>
              <a:ea typeface="Calibri"/>
              <a:cs typeface="Calibri"/>
              <a:sym typeface="Calibri"/>
            </a:endParaRPr>
          </a:p>
        </p:txBody>
      </p:sp>
      <p:sp>
        <p:nvSpPr>
          <p:cNvPr id="247" name="Google Shape;247;p39"/>
          <p:cNvSpPr/>
          <p:nvPr/>
        </p:nvSpPr>
        <p:spPr>
          <a:xfrm>
            <a:off x="2744801" y="1542676"/>
            <a:ext cx="2720818" cy="108491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Fecha_incidente = </a:t>
            </a:r>
            <a:r>
              <a:rPr b="0" i="0" lang="es" sz="700" u="none" cap="none" strike="noStrike">
                <a:solidFill>
                  <a:srgbClr val="000000"/>
                </a:solidFill>
                <a:latin typeface="Calibri"/>
                <a:ea typeface="Calibri"/>
                <a:cs typeface="Calibri"/>
                <a:sym typeface="Calibri"/>
              </a:rPr>
              <a:t>['1/1/2014' '2/1/2014' '3/1/2014' ... '28/9/2021' '29/9/2021' '30/9/2021’]</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Hora_incidente = </a:t>
            </a:r>
            <a:r>
              <a:rPr b="0" i="0" lang="es" sz="700" u="none" cap="none" strike="noStrike">
                <a:solidFill>
                  <a:srgbClr val="000000"/>
                </a:solidFill>
                <a:latin typeface="Calibri"/>
                <a:ea typeface="Calibri"/>
                <a:cs typeface="Calibri"/>
                <a:sym typeface="Calibri"/>
              </a:rPr>
              <a:t>['00:15:00' '00:30:00' '00:37:00' ... '01:18:00' '03:53:00' '02:07:00’]</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Mes = </a:t>
            </a:r>
            <a:r>
              <a:rPr b="0" i="0" lang="es" sz="700" u="none" cap="none" strike="noStrike">
                <a:solidFill>
                  <a:srgbClr val="000000"/>
                </a:solidFill>
                <a:latin typeface="Calibri"/>
                <a:ea typeface="Calibri"/>
                <a:cs typeface="Calibri"/>
                <a:sym typeface="Calibri"/>
              </a:rPr>
              <a:t>['Ene' 'Feb' 'Mar' 'Abr' 'May' 'Jun' 'Jul' 'Ago' 'Sept' 'Oct' 'Nov' 'Dic' 'Sep’] </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Dia = </a:t>
            </a:r>
            <a:r>
              <a:rPr b="0" i="0" lang="es" sz="700" u="none" cap="none" strike="noStrike">
                <a:solidFill>
                  <a:srgbClr val="000000"/>
                </a:solidFill>
                <a:latin typeface="Calibri"/>
                <a:ea typeface="Calibri"/>
                <a:cs typeface="Calibri"/>
                <a:sym typeface="Calibri"/>
              </a:rPr>
              <a:t>['Mié' 'Jue' 'Vie' 'Sáb' 'Dom' 'Lun' 'Mar’]</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Grupo_edad = </a:t>
            </a:r>
            <a:r>
              <a:rPr b="0" i="0" lang="es" sz="700" u="none" cap="none" strike="noStrike">
                <a:solidFill>
                  <a:srgbClr val="000000"/>
                </a:solidFill>
                <a:latin typeface="Calibri"/>
                <a:ea typeface="Calibri"/>
                <a:cs typeface="Calibri"/>
                <a:sym typeface="Calibri"/>
              </a:rPr>
              <a:t>['oct-19' '20 - 29' '30 - 39' '40 - 49' '0 - 9' '50 - 59' 'Sin Inf' '60 - 69' '70 - 79' '80 o más']</a:t>
            </a:r>
            <a:endParaRPr b="0" i="0" sz="700" u="none" cap="none" strike="noStrike">
              <a:solidFill>
                <a:srgbClr val="000000"/>
              </a:solidFill>
              <a:latin typeface="Arial"/>
              <a:ea typeface="Arial"/>
              <a:cs typeface="Arial"/>
              <a:sym typeface="Arial"/>
            </a:endParaRPr>
          </a:p>
        </p:txBody>
      </p:sp>
      <p:sp>
        <p:nvSpPr>
          <p:cNvPr id="248" name="Google Shape;248;p39"/>
          <p:cNvSpPr/>
          <p:nvPr/>
        </p:nvSpPr>
        <p:spPr>
          <a:xfrm>
            <a:off x="5931827" y="1509848"/>
            <a:ext cx="3137055" cy="1394997"/>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Gravedad_victima = </a:t>
            </a:r>
            <a:r>
              <a:rPr b="0" i="0" lang="es" sz="700" u="none" cap="none" strike="noStrike">
                <a:solidFill>
                  <a:srgbClr val="000000"/>
                </a:solidFill>
                <a:latin typeface="Calibri"/>
                <a:ea typeface="Calibri"/>
                <a:cs typeface="Calibri"/>
                <a:sym typeface="Calibri"/>
              </a:rPr>
              <a:t>['Heridos' 'Muertos’]</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Clase_incidente = </a:t>
            </a:r>
            <a:r>
              <a:rPr b="0" i="0" lang="es" sz="700" u="none" cap="none" strike="noStrike">
                <a:solidFill>
                  <a:srgbClr val="000000"/>
                </a:solidFill>
                <a:latin typeface="Calibri"/>
                <a:ea typeface="Calibri"/>
                <a:cs typeface="Calibri"/>
                <a:sym typeface="Calibri"/>
              </a:rPr>
              <a:t>['Otro' 'Atropello' 'Choque' 'Caida Ocupante' 'Volcamiento' 'Incendio’]</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Direccion_incidente = </a:t>
            </a:r>
            <a:r>
              <a:rPr b="0" i="0" lang="es" sz="700" u="none" cap="none" strike="noStrike">
                <a:solidFill>
                  <a:srgbClr val="000000"/>
                </a:solidFill>
                <a:latin typeface="Calibri"/>
                <a:ea typeface="Calibri"/>
                <a:cs typeface="Calibri"/>
                <a:sym typeface="Calibri"/>
              </a:rPr>
              <a:t>['CR 49 CL 72' 'CR 46 CL 98' 'CL 32 CR 84' ... 'CR 49 DG 50' 'DG 75 B CL 76' 'CL 28 A CR 65 A’]</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Sexo = </a:t>
            </a:r>
            <a:r>
              <a:rPr b="0" i="0" lang="es" sz="700" u="none" cap="none" strike="noStrike">
                <a:solidFill>
                  <a:srgbClr val="000000"/>
                </a:solidFill>
                <a:latin typeface="Calibri"/>
                <a:ea typeface="Calibri"/>
                <a:cs typeface="Calibri"/>
                <a:sym typeface="Calibri"/>
              </a:rPr>
              <a:t>['M' 'F' 'Sin Inf' 'Sin inf’] ‘]</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Condicion = </a:t>
            </a:r>
            <a:r>
              <a:rPr b="0" i="0" lang="es" sz="700" u="none" cap="none" strike="noStrike">
                <a:solidFill>
                  <a:srgbClr val="000000"/>
                </a:solidFill>
                <a:latin typeface="Calibri"/>
                <a:ea typeface="Calibri"/>
                <a:cs typeface="Calibri"/>
                <a:sym typeface="Calibri"/>
              </a:rPr>
              <a:t>['Motociclista' 'Peatón' 'Acompañante de Motocicleta' 'Conductor' 'Ciclista' 'Pasajero' 'Acompañante de motocicleta’]</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Comuna = </a:t>
            </a:r>
            <a:r>
              <a:rPr b="0" i="0" lang="es" sz="700" u="none" cap="none" strike="noStrike">
                <a:solidFill>
                  <a:srgbClr val="000000"/>
                </a:solidFill>
                <a:latin typeface="Calibri"/>
                <a:ea typeface="Calibri"/>
                <a:cs typeface="Calibri"/>
                <a:sym typeface="Calibri"/>
              </a:rPr>
              <a:t>Compuesto por 22 Comunas identificadas por un Numero y su Nombre</a:t>
            </a:r>
            <a:endParaRPr sz="1100"/>
          </a:p>
          <a:p>
            <a:pPr indent="0" lvl="0" marL="0" marR="0" rtl="0" algn="l">
              <a:lnSpc>
                <a:spcPct val="115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Barrio = </a:t>
            </a:r>
            <a:endParaRPr sz="1100"/>
          </a:p>
        </p:txBody>
      </p:sp>
      <p:sp>
        <p:nvSpPr>
          <p:cNvPr id="249" name="Google Shape;249;p39"/>
          <p:cNvSpPr txBox="1"/>
          <p:nvPr/>
        </p:nvSpPr>
        <p:spPr>
          <a:xfrm>
            <a:off x="4972622" y="3845902"/>
            <a:ext cx="3851564" cy="380851"/>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Latitud = </a:t>
            </a:r>
            <a:r>
              <a:rPr b="0" i="0" lang="es" sz="700" u="none" cap="none" strike="noStrike">
                <a:solidFill>
                  <a:srgbClr val="000000"/>
                </a:solidFill>
                <a:latin typeface="Calibri"/>
                <a:ea typeface="Calibri"/>
                <a:cs typeface="Calibri"/>
                <a:sym typeface="Calibri"/>
              </a:rPr>
              <a:t>['6,26691466' '6,289353458' '6,234327372' ... '-75,57582422' '-75,53631071' '-75,54867484'] </a:t>
            </a:r>
            <a:r>
              <a:rPr b="1" i="0" lang="es" sz="800" u="none" cap="none" strike="noStrike">
                <a:solidFill>
                  <a:srgbClr val="000000"/>
                </a:solidFill>
                <a:latin typeface="Calibri"/>
                <a:ea typeface="Calibri"/>
                <a:cs typeface="Calibri"/>
                <a:sym typeface="Calibri"/>
              </a:rPr>
              <a:t>Longitud = </a:t>
            </a:r>
            <a:r>
              <a:rPr b="0" i="0" lang="es" sz="700" u="none" cap="none" strike="noStrike">
                <a:solidFill>
                  <a:srgbClr val="000000"/>
                </a:solidFill>
                <a:latin typeface="Calibri"/>
                <a:ea typeface="Calibri"/>
                <a:cs typeface="Calibri"/>
                <a:sym typeface="Calibri"/>
              </a:rPr>
              <a:t>['-75,5590994' '-75,55329197' '-75,60761079' ... '6,2178952' '6,23426695' '6,272697']</a:t>
            </a:r>
            <a:endParaRPr b="0" i="0" sz="700" u="none" cap="none" strike="noStrike">
              <a:solidFill>
                <a:srgbClr val="000000"/>
              </a:solidFill>
              <a:latin typeface="Calibri"/>
              <a:ea typeface="Calibri"/>
              <a:cs typeface="Calibri"/>
              <a:sym typeface="Calibri"/>
            </a:endParaRPr>
          </a:p>
        </p:txBody>
      </p:sp>
      <p:sp>
        <p:nvSpPr>
          <p:cNvPr id="250" name="Google Shape;250;p39"/>
          <p:cNvSpPr/>
          <p:nvPr/>
        </p:nvSpPr>
        <p:spPr>
          <a:xfrm>
            <a:off x="110621" y="3873610"/>
            <a:ext cx="4572000" cy="1188787"/>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Edad = </a:t>
            </a:r>
            <a:r>
              <a:rPr b="0" i="0" lang="es" sz="700" u="none" cap="none" strike="noStrike">
                <a:solidFill>
                  <a:srgbClr val="000000"/>
                </a:solidFill>
                <a:latin typeface="Calibri"/>
                <a:ea typeface="Calibri"/>
                <a:cs typeface="Calibri"/>
                <a:sym typeface="Calibri"/>
              </a:rPr>
              <a:t>['17' '20' '18' '19' '39' '44' '7' '35' '51' '30' 'Sin Inf' '34' '26' '29' '27' '32' '33' '24' '23' '36' '25' '28' '52' '38' '61' '58' '22' '73' '21' '5' '31' '4' '14' '63' '50' '49' '59' '54' '85' '6' '46' '62' '15' '41' '16' '2' '47' '37' '83' '55' '13' '65' '3' '72' '57' '9' '45' '12' '82' '43' '1' '40' '53' '56' '0' '8' '76' '71' '42' '11' '64' '67' '70' '66' '77' '48' '78' '68' '74' '10' '60' '79' '75' '69' '91' '81' '88' '89' '86' '90' '84' '80' '87' '92' '98' '95' '94' '97' '93' '96' '118' '106' '108' '107' '104' '105' '119' '30-35' '109' '45-50' '137' '102' '30 - 35' '20 - 29' '99' '110' nan '120' '100' '121' ‘111</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Num_dia = </a:t>
            </a:r>
            <a:r>
              <a:rPr b="0" i="0" lang="es" sz="700" u="none" cap="none" strike="noStrike">
                <a:solidFill>
                  <a:srgbClr val="000000"/>
                </a:solidFill>
                <a:latin typeface="Calibri"/>
                <a:ea typeface="Calibri"/>
                <a:cs typeface="Calibri"/>
                <a:sym typeface="Calibri"/>
              </a:rPr>
              <a:t>[ 1 2 3 4 5 6 7 8 9 10 11 12 13 14 15 16 17 18 19 20 21 22 23 24 25 26 27 28 29 30 31 0]</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Hora = </a:t>
            </a:r>
            <a:r>
              <a:rPr b="0" i="0" lang="es" sz="700" u="none" cap="none" strike="noStrike">
                <a:solidFill>
                  <a:srgbClr val="000000"/>
                </a:solidFill>
                <a:latin typeface="Calibri"/>
                <a:ea typeface="Calibri"/>
                <a:cs typeface="Calibri"/>
                <a:sym typeface="Calibri"/>
              </a:rPr>
              <a:t>[0 1 2 3 4 5 6 7 8 9 10 11 12 13 14 15 16 17 18 19 20 21 22 23 '9' '10' '11' '12' '13' '14' '15' '16' '17' '18' '19' '20' '21' '22' '0' '5' '6' '7' '8' '23' '3' '1' '2' '4' 'Sin Inf’]</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Año = </a:t>
            </a:r>
            <a:r>
              <a:rPr b="0" i="0" lang="es" sz="700" u="none" cap="none" strike="noStrike">
                <a:solidFill>
                  <a:srgbClr val="000000"/>
                </a:solidFill>
                <a:latin typeface="Calibri"/>
                <a:ea typeface="Calibri"/>
                <a:cs typeface="Calibri"/>
                <a:sym typeface="Calibri"/>
              </a:rPr>
              <a:t>[2014 2015 2016 2017 2018 2019 2020 2021]</a:t>
            </a:r>
            <a:endParaRPr sz="1100"/>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alibri"/>
                <a:ea typeface="Calibri"/>
                <a:cs typeface="Calibri"/>
                <a:sym typeface="Calibri"/>
              </a:rPr>
              <a:t>Radicado = </a:t>
            </a:r>
            <a:r>
              <a:rPr b="0" i="0" lang="es" sz="700" u="none" cap="none" strike="noStrike">
                <a:solidFill>
                  <a:srgbClr val="000000"/>
                </a:solidFill>
                <a:latin typeface="Calibri"/>
                <a:ea typeface="Calibri"/>
                <a:cs typeface="Calibri"/>
                <a:sym typeface="Calibri"/>
              </a:rPr>
              <a:t>['1423940' '1423921' '1423849' ... 1763968 1764133 1763946] </a:t>
            </a:r>
            <a:endParaRPr b="0" i="0" sz="700" u="none" cap="none" strike="noStrike">
              <a:solidFill>
                <a:srgbClr val="000000"/>
              </a:solidFill>
              <a:latin typeface="Arial"/>
              <a:ea typeface="Arial"/>
              <a:cs typeface="Arial"/>
              <a:sym typeface="Arial"/>
            </a:endParaRPr>
          </a:p>
        </p:txBody>
      </p:sp>
      <p:grpSp>
        <p:nvGrpSpPr>
          <p:cNvPr id="251" name="Google Shape;251;p39"/>
          <p:cNvGrpSpPr/>
          <p:nvPr/>
        </p:nvGrpSpPr>
        <p:grpSpPr>
          <a:xfrm>
            <a:off x="3312273" y="981023"/>
            <a:ext cx="1660349" cy="586834"/>
            <a:chOff x="4416364" y="1308031"/>
            <a:chExt cx="2213798" cy="782445"/>
          </a:xfrm>
        </p:grpSpPr>
        <p:sp>
          <p:nvSpPr>
            <p:cNvPr id="252" name="Google Shape;252;p39"/>
            <p:cNvSpPr txBox="1"/>
            <p:nvPr/>
          </p:nvSpPr>
          <p:spPr>
            <a:xfrm>
              <a:off x="4416364" y="1634354"/>
              <a:ext cx="1479317" cy="456122"/>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Ordinales</a:t>
              </a:r>
              <a:endParaRPr b="0" i="0" sz="2400" u="none" cap="none" strike="noStrike">
                <a:solidFill>
                  <a:srgbClr val="000000"/>
                </a:solidFill>
                <a:latin typeface="Calibri"/>
                <a:ea typeface="Calibri"/>
                <a:cs typeface="Calibri"/>
                <a:sym typeface="Calibri"/>
              </a:endParaRPr>
            </a:p>
          </p:txBody>
        </p:sp>
        <p:sp>
          <p:nvSpPr>
            <p:cNvPr id="253" name="Google Shape;253;p39"/>
            <p:cNvSpPr/>
            <p:nvPr/>
          </p:nvSpPr>
          <p:spPr>
            <a:xfrm rot="10800000">
              <a:off x="5086340" y="1308031"/>
              <a:ext cx="1543822" cy="363016"/>
            </a:xfrm>
            <a:prstGeom prst="bentUpArrow">
              <a:avLst>
                <a:gd fmla="val 25000" name="adj1"/>
                <a:gd fmla="val 25000" name="adj2"/>
                <a:gd fmla="val 25000" name="adj3"/>
              </a:avLst>
            </a:prstGeom>
            <a:solidFill>
              <a:schemeClr val="accent1"/>
            </a:solidFill>
            <a:ln cap="flat" cmpd="sng" w="25400">
              <a:solidFill>
                <a:srgbClr val="31538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54" name="Google Shape;254;p39"/>
          <p:cNvGrpSpPr/>
          <p:nvPr/>
        </p:nvGrpSpPr>
        <p:grpSpPr>
          <a:xfrm>
            <a:off x="1456414" y="3346093"/>
            <a:ext cx="2138840" cy="596351"/>
            <a:chOff x="1941885" y="4461458"/>
            <a:chExt cx="2851787" cy="795135"/>
          </a:xfrm>
        </p:grpSpPr>
        <p:sp>
          <p:nvSpPr>
            <p:cNvPr id="255" name="Google Shape;255;p39"/>
            <p:cNvSpPr txBox="1"/>
            <p:nvPr/>
          </p:nvSpPr>
          <p:spPr>
            <a:xfrm>
              <a:off x="1941885" y="4800471"/>
              <a:ext cx="1479317" cy="456122"/>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Discretas</a:t>
              </a:r>
              <a:endParaRPr b="0" i="0" sz="3000" u="none" cap="none" strike="noStrike">
                <a:solidFill>
                  <a:srgbClr val="000000"/>
                </a:solidFill>
                <a:latin typeface="Calibri"/>
                <a:ea typeface="Calibri"/>
                <a:cs typeface="Calibri"/>
                <a:sym typeface="Calibri"/>
              </a:endParaRPr>
            </a:p>
          </p:txBody>
        </p:sp>
        <p:sp>
          <p:nvSpPr>
            <p:cNvPr id="256" name="Google Shape;256;p39"/>
            <p:cNvSpPr/>
            <p:nvPr/>
          </p:nvSpPr>
          <p:spPr>
            <a:xfrm rot="10800000">
              <a:off x="2607975" y="4461458"/>
              <a:ext cx="2185697" cy="363016"/>
            </a:xfrm>
            <a:prstGeom prst="bentUpArrow">
              <a:avLst>
                <a:gd fmla="val 25000" name="adj1"/>
                <a:gd fmla="val 25000" name="adj2"/>
                <a:gd fmla="val 25000" name="adj3"/>
              </a:avLst>
            </a:prstGeom>
            <a:solidFill>
              <a:schemeClr val="accent1"/>
            </a:solidFill>
            <a:ln cap="flat" cmpd="sng" w="25400">
              <a:solidFill>
                <a:srgbClr val="31538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57" name="Google Shape;257;p39"/>
          <p:cNvGrpSpPr/>
          <p:nvPr/>
        </p:nvGrpSpPr>
        <p:grpSpPr>
          <a:xfrm>
            <a:off x="5149272" y="3345123"/>
            <a:ext cx="2125446" cy="597322"/>
            <a:chOff x="6865696" y="4460164"/>
            <a:chExt cx="2833928" cy="796429"/>
          </a:xfrm>
        </p:grpSpPr>
        <p:sp>
          <p:nvSpPr>
            <p:cNvPr id="258" name="Google Shape;258;p39"/>
            <p:cNvSpPr txBox="1"/>
            <p:nvPr/>
          </p:nvSpPr>
          <p:spPr>
            <a:xfrm>
              <a:off x="8220307" y="4800471"/>
              <a:ext cx="1479317" cy="456122"/>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Continuas</a:t>
              </a:r>
              <a:endParaRPr b="0" i="0" sz="3000" u="none" cap="none" strike="noStrike">
                <a:solidFill>
                  <a:srgbClr val="000000"/>
                </a:solidFill>
                <a:latin typeface="Calibri"/>
                <a:ea typeface="Calibri"/>
                <a:cs typeface="Calibri"/>
                <a:sym typeface="Calibri"/>
              </a:endParaRPr>
            </a:p>
          </p:txBody>
        </p:sp>
        <p:sp>
          <p:nvSpPr>
            <p:cNvPr id="259" name="Google Shape;259;p39"/>
            <p:cNvSpPr/>
            <p:nvPr/>
          </p:nvSpPr>
          <p:spPr>
            <a:xfrm flipH="1" rot="10800000">
              <a:off x="6865696" y="4460164"/>
              <a:ext cx="2185698" cy="363016"/>
            </a:xfrm>
            <a:prstGeom prst="bentUpArrow">
              <a:avLst>
                <a:gd fmla="val 25000" name="adj1"/>
                <a:gd fmla="val 25000" name="adj2"/>
                <a:gd fmla="val 25000" name="adj3"/>
              </a:avLst>
            </a:prstGeom>
            <a:solidFill>
              <a:schemeClr val="accent1"/>
            </a:solidFill>
            <a:ln cap="flat" cmpd="sng" w="25400">
              <a:solidFill>
                <a:srgbClr val="31538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60" name="Google Shape;260;p39"/>
          <p:cNvGrpSpPr/>
          <p:nvPr/>
        </p:nvGrpSpPr>
        <p:grpSpPr>
          <a:xfrm>
            <a:off x="6248400" y="978887"/>
            <a:ext cx="1744355" cy="586376"/>
            <a:chOff x="8331200" y="1305182"/>
            <a:chExt cx="2325807" cy="781835"/>
          </a:xfrm>
        </p:grpSpPr>
        <p:sp>
          <p:nvSpPr>
            <p:cNvPr id="261" name="Google Shape;261;p39"/>
            <p:cNvSpPr txBox="1"/>
            <p:nvPr/>
          </p:nvSpPr>
          <p:spPr>
            <a:xfrm>
              <a:off x="9177690" y="1630895"/>
              <a:ext cx="1479317" cy="456122"/>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Nominales</a:t>
              </a:r>
              <a:endParaRPr b="0" i="0" sz="3000" u="none" cap="none" strike="noStrike">
                <a:solidFill>
                  <a:srgbClr val="000000"/>
                </a:solidFill>
                <a:latin typeface="Calibri"/>
                <a:ea typeface="Calibri"/>
                <a:cs typeface="Calibri"/>
                <a:sym typeface="Calibri"/>
              </a:endParaRPr>
            </a:p>
          </p:txBody>
        </p:sp>
        <p:sp>
          <p:nvSpPr>
            <p:cNvPr id="262" name="Google Shape;262;p39"/>
            <p:cNvSpPr/>
            <p:nvPr/>
          </p:nvSpPr>
          <p:spPr>
            <a:xfrm flipH="1" rot="10800000">
              <a:off x="8331200" y="1305182"/>
              <a:ext cx="1662774" cy="363016"/>
            </a:xfrm>
            <a:prstGeom prst="bentUpArrow">
              <a:avLst>
                <a:gd fmla="val 25000" name="adj1"/>
                <a:gd fmla="val 25000" name="adj2"/>
                <a:gd fmla="val 25000" name="adj3"/>
              </a:avLst>
            </a:prstGeom>
            <a:solidFill>
              <a:schemeClr val="accent1"/>
            </a:solidFill>
            <a:ln cap="flat" cmpd="sng" w="25400">
              <a:solidFill>
                <a:srgbClr val="31538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66" name="Shape 266"/>
        <p:cNvGrpSpPr/>
        <p:nvPr/>
      </p:nvGrpSpPr>
      <p:grpSpPr>
        <a:xfrm>
          <a:off x="0" y="0"/>
          <a:ext cx="0" cy="0"/>
          <a:chOff x="0" y="0"/>
          <a:chExt cx="0" cy="0"/>
        </a:xfrm>
      </p:grpSpPr>
      <p:grpSp>
        <p:nvGrpSpPr>
          <p:cNvPr id="267" name="Google Shape;267;p40"/>
          <p:cNvGrpSpPr/>
          <p:nvPr/>
        </p:nvGrpSpPr>
        <p:grpSpPr>
          <a:xfrm>
            <a:off x="1509591" y="537477"/>
            <a:ext cx="4930106" cy="230833"/>
            <a:chOff x="1942452" y="1378723"/>
            <a:chExt cx="6573475" cy="307777"/>
          </a:xfrm>
        </p:grpSpPr>
        <p:sp>
          <p:nvSpPr>
            <p:cNvPr id="268" name="Google Shape;268;p40"/>
            <p:cNvSpPr/>
            <p:nvPr/>
          </p:nvSpPr>
          <p:spPr>
            <a:xfrm>
              <a:off x="1942452" y="1378723"/>
              <a:ext cx="6573475" cy="307777"/>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Grupo_edad = </a:t>
              </a:r>
              <a:r>
                <a:rPr b="0" i="0" lang="es" sz="900" u="none" cap="none" strike="noStrike">
                  <a:solidFill>
                    <a:srgbClr val="212121"/>
                  </a:solidFill>
                  <a:latin typeface="Calibri"/>
                  <a:ea typeface="Calibri"/>
                  <a:cs typeface="Calibri"/>
                  <a:sym typeface="Calibri"/>
                </a:rPr>
                <a:t>['oct-19' '20 - 29' '30 - 39' '40 - 49' '0 - 9' '50 - 59' 'Sin Inf' '60 - 69' '70 - 79' '80 o más']</a:t>
              </a:r>
              <a:endParaRPr b="0" i="0" sz="1100" u="none" cap="none" strike="noStrike">
                <a:solidFill>
                  <a:srgbClr val="000000"/>
                </a:solidFill>
                <a:latin typeface="Calibri"/>
                <a:ea typeface="Calibri"/>
                <a:cs typeface="Calibri"/>
                <a:sym typeface="Calibri"/>
              </a:endParaRPr>
            </a:p>
          </p:txBody>
        </p:sp>
        <p:sp>
          <p:nvSpPr>
            <p:cNvPr id="269" name="Google Shape;269;p40"/>
            <p:cNvSpPr/>
            <p:nvPr/>
          </p:nvSpPr>
          <p:spPr>
            <a:xfrm>
              <a:off x="3101106" y="1387613"/>
              <a:ext cx="573102" cy="29460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70" name="Google Shape;270;p40"/>
          <p:cNvGrpSpPr/>
          <p:nvPr/>
        </p:nvGrpSpPr>
        <p:grpSpPr>
          <a:xfrm>
            <a:off x="1509387" y="853636"/>
            <a:ext cx="1606450" cy="230833"/>
            <a:chOff x="1942452" y="2056981"/>
            <a:chExt cx="2141933" cy="307777"/>
          </a:xfrm>
        </p:grpSpPr>
        <p:sp>
          <p:nvSpPr>
            <p:cNvPr id="271" name="Google Shape;271;p40"/>
            <p:cNvSpPr/>
            <p:nvPr/>
          </p:nvSpPr>
          <p:spPr>
            <a:xfrm>
              <a:off x="1942452" y="2056981"/>
              <a:ext cx="2141933" cy="307777"/>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Sexo =</a:t>
              </a:r>
              <a:r>
                <a:rPr b="1" i="0" lang="es" sz="900" u="none" cap="none" strike="noStrike">
                  <a:solidFill>
                    <a:srgbClr val="212121"/>
                  </a:solidFill>
                  <a:latin typeface="Calibri"/>
                  <a:ea typeface="Calibri"/>
                  <a:cs typeface="Calibri"/>
                  <a:sym typeface="Calibri"/>
                </a:rPr>
                <a:t> </a:t>
              </a:r>
              <a:r>
                <a:rPr b="0" i="0" lang="es" sz="900" u="none" cap="none" strike="noStrike">
                  <a:solidFill>
                    <a:srgbClr val="212121"/>
                  </a:solidFill>
                  <a:latin typeface="Calibri"/>
                  <a:ea typeface="Calibri"/>
                  <a:cs typeface="Calibri"/>
                  <a:sym typeface="Calibri"/>
                </a:rPr>
                <a:t>['M' 'F' 'Sin Inf' 'Sin inf']</a:t>
              </a:r>
              <a:endParaRPr b="0" i="0" sz="900" u="none" cap="none" strike="noStrike">
                <a:solidFill>
                  <a:srgbClr val="000000"/>
                </a:solidFill>
                <a:latin typeface="Calibri"/>
                <a:ea typeface="Calibri"/>
                <a:cs typeface="Calibri"/>
                <a:sym typeface="Calibri"/>
              </a:endParaRPr>
            </a:p>
          </p:txBody>
        </p:sp>
        <p:sp>
          <p:nvSpPr>
            <p:cNvPr id="272" name="Google Shape;272;p40"/>
            <p:cNvSpPr/>
            <p:nvPr/>
          </p:nvSpPr>
          <p:spPr>
            <a:xfrm>
              <a:off x="2981381" y="2067665"/>
              <a:ext cx="949905"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sp>
        <p:nvSpPr>
          <p:cNvPr id="273" name="Google Shape;273;p40"/>
          <p:cNvSpPr txBox="1"/>
          <p:nvPr/>
        </p:nvSpPr>
        <p:spPr>
          <a:xfrm>
            <a:off x="6524326" y="20088"/>
            <a:ext cx="2529000" cy="748200"/>
          </a:xfrm>
          <a:prstGeom prst="rect">
            <a:avLst/>
          </a:prstGeom>
          <a:noFill/>
          <a:ln>
            <a:noFill/>
          </a:ln>
        </p:spPr>
        <p:txBody>
          <a:bodyPr anchorCtr="0" anchor="t" bIns="68575" lIns="68575" spcFirstLastPara="1" rIns="68575" wrap="square" tIns="68575">
            <a:spAutoFit/>
          </a:bodyPr>
          <a:lstStyle/>
          <a:p>
            <a:pPr indent="0" lvl="0" marL="0" marR="0" rtl="0" algn="ctr">
              <a:lnSpc>
                <a:spcPct val="115000"/>
              </a:lnSpc>
              <a:spcBef>
                <a:spcPts val="900"/>
              </a:spcBef>
              <a:spcAft>
                <a:spcPts val="0"/>
              </a:spcAft>
              <a:buClr>
                <a:srgbClr val="000000"/>
              </a:buClr>
              <a:buSzPts val="800"/>
              <a:buFont typeface="Arial"/>
              <a:buNone/>
            </a:pPr>
            <a:r>
              <a:rPr b="0" i="0" lang="es" sz="1200" u="none" cap="none" strike="noStrike">
                <a:solidFill>
                  <a:srgbClr val="000000"/>
                </a:solidFill>
                <a:latin typeface="Calibri"/>
                <a:ea typeface="Calibri"/>
                <a:cs typeface="Calibri"/>
                <a:sym typeface="Calibri"/>
              </a:rPr>
              <a:t>Corregimos los datos atípicos marcados y dejamos el valor ‘Sin Inf’ para variables categóricas.</a:t>
            </a:r>
            <a:endParaRPr b="0" i="0" sz="900" u="none" cap="none" strike="noStrike">
              <a:solidFill>
                <a:srgbClr val="000000"/>
              </a:solidFill>
              <a:latin typeface="Calibri"/>
              <a:ea typeface="Calibri"/>
              <a:cs typeface="Calibri"/>
              <a:sym typeface="Calibri"/>
            </a:endParaRPr>
          </a:p>
        </p:txBody>
      </p:sp>
      <p:grpSp>
        <p:nvGrpSpPr>
          <p:cNvPr id="274" name="Google Shape;274;p40"/>
          <p:cNvGrpSpPr/>
          <p:nvPr/>
        </p:nvGrpSpPr>
        <p:grpSpPr>
          <a:xfrm>
            <a:off x="1509591" y="217758"/>
            <a:ext cx="3804805" cy="230833"/>
            <a:chOff x="1942452" y="897015"/>
            <a:chExt cx="5073073" cy="307777"/>
          </a:xfrm>
        </p:grpSpPr>
        <p:sp>
          <p:nvSpPr>
            <p:cNvPr id="275" name="Google Shape;275;p40"/>
            <p:cNvSpPr/>
            <p:nvPr/>
          </p:nvSpPr>
          <p:spPr>
            <a:xfrm>
              <a:off x="1942452" y="897015"/>
              <a:ext cx="5073073" cy="307777"/>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Mes = </a:t>
              </a:r>
              <a:r>
                <a:rPr b="0" i="0" lang="es" sz="900" u="none" cap="none" strike="noStrike">
                  <a:solidFill>
                    <a:srgbClr val="212121"/>
                  </a:solidFill>
                  <a:latin typeface="Calibri"/>
                  <a:ea typeface="Calibri"/>
                  <a:cs typeface="Calibri"/>
                  <a:sym typeface="Calibri"/>
                </a:rPr>
                <a:t>['Ene' 'Feb' 'Mar' 'Abr' 'May' 'Jun' 'Jul' 'Ago' 'Sept' 'Oct' 'Nov' 'Dic' 'Sep']</a:t>
              </a:r>
              <a:endParaRPr b="0" i="0" sz="1100" u="none" cap="none" strike="noStrike">
                <a:solidFill>
                  <a:srgbClr val="000000"/>
                </a:solidFill>
                <a:latin typeface="Calibri"/>
                <a:ea typeface="Calibri"/>
                <a:cs typeface="Calibri"/>
                <a:sym typeface="Calibri"/>
              </a:endParaRPr>
            </a:p>
          </p:txBody>
        </p:sp>
        <p:sp>
          <p:nvSpPr>
            <p:cNvPr id="276" name="Google Shape;276;p40"/>
            <p:cNvSpPr/>
            <p:nvPr/>
          </p:nvSpPr>
          <p:spPr>
            <a:xfrm>
              <a:off x="5132014" y="906251"/>
              <a:ext cx="446757"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77" name="Google Shape;277;p40"/>
            <p:cNvSpPr/>
            <p:nvPr/>
          </p:nvSpPr>
          <p:spPr>
            <a:xfrm>
              <a:off x="6488235" y="909362"/>
              <a:ext cx="406143"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78" name="Google Shape;278;p40"/>
          <p:cNvGrpSpPr/>
          <p:nvPr/>
        </p:nvGrpSpPr>
        <p:grpSpPr>
          <a:xfrm>
            <a:off x="1509591" y="1171465"/>
            <a:ext cx="6267070" cy="230833"/>
            <a:chOff x="1942452" y="2509666"/>
            <a:chExt cx="8356093" cy="307777"/>
          </a:xfrm>
        </p:grpSpPr>
        <p:sp>
          <p:nvSpPr>
            <p:cNvPr id="279" name="Google Shape;279;p40"/>
            <p:cNvSpPr/>
            <p:nvPr/>
          </p:nvSpPr>
          <p:spPr>
            <a:xfrm>
              <a:off x="1942452" y="2509666"/>
              <a:ext cx="8356093" cy="307777"/>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Condicion = </a:t>
              </a:r>
              <a:r>
                <a:rPr b="0" i="0" lang="es" sz="900" u="none" cap="none" strike="noStrike">
                  <a:solidFill>
                    <a:srgbClr val="212121"/>
                  </a:solidFill>
                  <a:latin typeface="Calibri"/>
                  <a:ea typeface="Calibri"/>
                  <a:cs typeface="Calibri"/>
                  <a:sym typeface="Calibri"/>
                </a:rPr>
                <a:t>['Motociclista' 'Peatón' 'Acompañante de Motocicleta' 'Conductor' 'Ciclista' 'Pasajero' 'Acompañante de motocicleta']</a:t>
              </a:r>
              <a:endParaRPr b="0" i="0" sz="1100" u="none" cap="none" strike="noStrike">
                <a:solidFill>
                  <a:srgbClr val="000000"/>
                </a:solidFill>
                <a:latin typeface="Calibri"/>
                <a:ea typeface="Calibri"/>
                <a:cs typeface="Calibri"/>
                <a:sym typeface="Calibri"/>
              </a:endParaRPr>
            </a:p>
          </p:txBody>
        </p:sp>
        <p:sp>
          <p:nvSpPr>
            <p:cNvPr id="280" name="Google Shape;280;p40"/>
            <p:cNvSpPr/>
            <p:nvPr/>
          </p:nvSpPr>
          <p:spPr>
            <a:xfrm>
              <a:off x="4338056" y="2521978"/>
              <a:ext cx="1988853"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81" name="Google Shape;281;p40"/>
            <p:cNvSpPr/>
            <p:nvPr/>
          </p:nvSpPr>
          <p:spPr>
            <a:xfrm>
              <a:off x="8203471" y="2517364"/>
              <a:ext cx="1988853"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pic>
        <p:nvPicPr>
          <p:cNvPr id="282" name="Google Shape;282;p40"/>
          <p:cNvPicPr preferRelativeResize="0"/>
          <p:nvPr/>
        </p:nvPicPr>
        <p:blipFill rotWithShape="1">
          <a:blip r:embed="rId3">
            <a:alphaModFix/>
          </a:blip>
          <a:srcRect b="0" l="0" r="0" t="0"/>
          <a:stretch/>
        </p:blipFill>
        <p:spPr>
          <a:xfrm>
            <a:off x="6361938" y="2496190"/>
            <a:ext cx="2727770" cy="2605819"/>
          </a:xfrm>
          <a:prstGeom prst="rect">
            <a:avLst/>
          </a:prstGeom>
          <a:noFill/>
          <a:ln cap="flat" cmpd="sng" w="9525">
            <a:solidFill>
              <a:schemeClr val="dk1"/>
            </a:solidFill>
            <a:prstDash val="solid"/>
            <a:round/>
            <a:headEnd len="sm" w="sm" type="none"/>
            <a:tailEnd len="sm" w="sm" type="none"/>
          </a:ln>
        </p:spPr>
      </p:pic>
      <p:grpSp>
        <p:nvGrpSpPr>
          <p:cNvPr id="283" name="Google Shape;283;p40"/>
          <p:cNvGrpSpPr/>
          <p:nvPr/>
        </p:nvGrpSpPr>
        <p:grpSpPr>
          <a:xfrm>
            <a:off x="40685" y="113133"/>
            <a:ext cx="1468702" cy="1346777"/>
            <a:chOff x="-16089" y="757515"/>
            <a:chExt cx="1958269" cy="1795702"/>
          </a:xfrm>
        </p:grpSpPr>
        <p:sp>
          <p:nvSpPr>
            <p:cNvPr id="284" name="Google Shape;284;p40"/>
            <p:cNvSpPr txBox="1"/>
            <p:nvPr/>
          </p:nvSpPr>
          <p:spPr>
            <a:xfrm>
              <a:off x="-16089" y="1221994"/>
              <a:ext cx="1701038" cy="936009"/>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Calibri"/>
                  <a:ea typeface="Calibri"/>
                  <a:cs typeface="Calibri"/>
                  <a:sym typeface="Calibri"/>
                </a:rPr>
                <a:t>Variables Categóricas</a:t>
              </a:r>
              <a:endParaRPr b="0" i="0" sz="3000" u="none" cap="none" strike="noStrike">
                <a:solidFill>
                  <a:srgbClr val="000000"/>
                </a:solidFill>
                <a:latin typeface="Calibri"/>
                <a:ea typeface="Calibri"/>
                <a:cs typeface="Calibri"/>
                <a:sym typeface="Calibri"/>
              </a:endParaRPr>
            </a:p>
          </p:txBody>
        </p:sp>
        <p:sp>
          <p:nvSpPr>
            <p:cNvPr id="285" name="Google Shape;285;p40"/>
            <p:cNvSpPr/>
            <p:nvPr/>
          </p:nvSpPr>
          <p:spPr>
            <a:xfrm>
              <a:off x="1544627" y="757515"/>
              <a:ext cx="397553" cy="1795702"/>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86" name="Google Shape;286;p40"/>
          <p:cNvSpPr txBox="1"/>
          <p:nvPr/>
        </p:nvSpPr>
        <p:spPr>
          <a:xfrm>
            <a:off x="5379240" y="3656947"/>
            <a:ext cx="962700" cy="643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Calibri"/>
                <a:ea typeface="Calibri"/>
                <a:cs typeface="Calibri"/>
                <a:sym typeface="Calibri"/>
              </a:rPr>
              <a:t>Data Set Final</a:t>
            </a:r>
            <a:endParaRPr b="0" i="0" sz="3000" u="none" cap="none" strike="noStrike">
              <a:solidFill>
                <a:srgbClr val="000000"/>
              </a:solidFill>
              <a:latin typeface="Calibri"/>
              <a:ea typeface="Calibri"/>
              <a:cs typeface="Calibri"/>
              <a:sym typeface="Calibri"/>
            </a:endParaRPr>
          </a:p>
        </p:txBody>
      </p:sp>
      <p:sp>
        <p:nvSpPr>
          <p:cNvPr id="287" name="Google Shape;287;p40"/>
          <p:cNvSpPr txBox="1"/>
          <p:nvPr/>
        </p:nvSpPr>
        <p:spPr>
          <a:xfrm>
            <a:off x="1532154" y="4391651"/>
            <a:ext cx="3282300" cy="6927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0" i="0" lang="es" sz="1200" u="none" cap="none" strike="noStrike">
                <a:solidFill>
                  <a:srgbClr val="000000"/>
                </a:solidFill>
                <a:latin typeface="Calibri"/>
                <a:ea typeface="Calibri"/>
                <a:cs typeface="Calibri"/>
                <a:sym typeface="Calibri"/>
              </a:rPr>
              <a:t>Se transformaron de tipo </a:t>
            </a:r>
            <a:r>
              <a:rPr b="1" i="0" lang="es" sz="1200" u="none" cap="none" strike="noStrike">
                <a:solidFill>
                  <a:srgbClr val="000000"/>
                </a:solidFill>
                <a:latin typeface="Calibri"/>
                <a:ea typeface="Calibri"/>
                <a:cs typeface="Calibri"/>
                <a:sym typeface="Calibri"/>
              </a:rPr>
              <a:t>Object</a:t>
            </a:r>
            <a:r>
              <a:rPr b="0" i="0" lang="es" sz="1200" u="none" cap="none" strike="noStrike">
                <a:solidFill>
                  <a:srgbClr val="000000"/>
                </a:solidFill>
                <a:latin typeface="Calibri"/>
                <a:ea typeface="Calibri"/>
                <a:cs typeface="Calibri"/>
                <a:sym typeface="Calibri"/>
              </a:rPr>
              <a:t> a </a:t>
            </a:r>
            <a:r>
              <a:rPr b="1" i="0" lang="es" sz="1200" u="none" cap="none" strike="noStrike">
                <a:solidFill>
                  <a:srgbClr val="000000"/>
                </a:solidFill>
                <a:latin typeface="Calibri"/>
                <a:ea typeface="Calibri"/>
                <a:cs typeface="Calibri"/>
                <a:sym typeface="Calibri"/>
              </a:rPr>
              <a:t>Float </a:t>
            </a:r>
            <a:r>
              <a:rPr b="0" i="0" lang="es" sz="1200" u="none" cap="none" strike="noStrike">
                <a:solidFill>
                  <a:srgbClr val="000000"/>
                </a:solidFill>
                <a:latin typeface="Calibri"/>
                <a:ea typeface="Calibri"/>
                <a:cs typeface="Calibri"/>
                <a:sym typeface="Calibri"/>
              </a:rPr>
              <a:t>y los </a:t>
            </a:r>
            <a:r>
              <a:rPr b="1" i="0" lang="es" sz="1200" u="none" cap="none" strike="noStrike">
                <a:solidFill>
                  <a:srgbClr val="000000"/>
                </a:solidFill>
                <a:latin typeface="Calibri"/>
                <a:ea typeface="Calibri"/>
                <a:cs typeface="Calibri"/>
                <a:sym typeface="Calibri"/>
              </a:rPr>
              <a:t>Sin Inf</a:t>
            </a:r>
            <a:r>
              <a:rPr b="0" i="0" lang="es" sz="1200" u="none" cap="none" strike="noStrike">
                <a:solidFill>
                  <a:srgbClr val="000000"/>
                </a:solidFill>
                <a:latin typeface="Calibri"/>
                <a:ea typeface="Calibri"/>
                <a:cs typeface="Calibri"/>
                <a:sym typeface="Calibri"/>
              </a:rPr>
              <a:t> a nulos </a:t>
            </a:r>
            <a:r>
              <a:rPr b="1" i="0" lang="es" sz="1200" u="none" cap="none" strike="noStrike">
                <a:solidFill>
                  <a:srgbClr val="000000"/>
                </a:solidFill>
                <a:latin typeface="Calibri"/>
                <a:ea typeface="Calibri"/>
                <a:cs typeface="Calibri"/>
                <a:sym typeface="Calibri"/>
              </a:rPr>
              <a:t>NaN.</a:t>
            </a:r>
            <a:r>
              <a:rPr b="0" i="0" lang="es" sz="1200" u="none" cap="none" strike="noStrike">
                <a:solidFill>
                  <a:srgbClr val="000000"/>
                </a:solidFill>
                <a:latin typeface="Calibri"/>
                <a:ea typeface="Calibri"/>
                <a:cs typeface="Calibri"/>
                <a:sym typeface="Calibri"/>
              </a:rPr>
              <a:t> Corregimos los datos atípicos marcados y eliminamos </a:t>
            </a:r>
            <a:r>
              <a:rPr b="1" i="0" lang="es" sz="1200" u="none" cap="none" strike="noStrike">
                <a:solidFill>
                  <a:srgbClr val="000000"/>
                </a:solidFill>
                <a:latin typeface="Calibri"/>
                <a:ea typeface="Calibri"/>
                <a:cs typeface="Calibri"/>
                <a:sym typeface="Calibri"/>
              </a:rPr>
              <a:t>outliers</a:t>
            </a:r>
            <a:r>
              <a:rPr b="0" i="0" lang="es" sz="1200" u="none" cap="none" strike="noStrike">
                <a:solidFill>
                  <a:srgbClr val="000000"/>
                </a:solidFill>
                <a:latin typeface="Calibri"/>
                <a:ea typeface="Calibri"/>
                <a:cs typeface="Calibri"/>
                <a:sym typeface="Calibri"/>
              </a:rPr>
              <a:t>.</a:t>
            </a:r>
            <a:endParaRPr b="0" i="0" sz="900" u="none" cap="none" strike="noStrike">
              <a:solidFill>
                <a:srgbClr val="000000"/>
              </a:solidFill>
              <a:latin typeface="Calibri"/>
              <a:ea typeface="Calibri"/>
              <a:cs typeface="Calibri"/>
              <a:sym typeface="Calibri"/>
            </a:endParaRPr>
          </a:p>
        </p:txBody>
      </p:sp>
      <p:grpSp>
        <p:nvGrpSpPr>
          <p:cNvPr id="288" name="Google Shape;288;p40"/>
          <p:cNvGrpSpPr/>
          <p:nvPr/>
        </p:nvGrpSpPr>
        <p:grpSpPr>
          <a:xfrm>
            <a:off x="1588559" y="2379236"/>
            <a:ext cx="2568111" cy="376259"/>
            <a:chOff x="1942180" y="3661417"/>
            <a:chExt cx="3424148" cy="501679"/>
          </a:xfrm>
        </p:grpSpPr>
        <p:sp>
          <p:nvSpPr>
            <p:cNvPr id="289" name="Google Shape;289;p40"/>
            <p:cNvSpPr/>
            <p:nvPr/>
          </p:nvSpPr>
          <p:spPr>
            <a:xfrm>
              <a:off x="1942180" y="3661417"/>
              <a:ext cx="3424148" cy="492443"/>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Num_dia = </a:t>
              </a:r>
              <a:r>
                <a:rPr b="0" i="0" lang="es" sz="900" u="none" cap="none" strike="noStrike">
                  <a:solidFill>
                    <a:srgbClr val="212121"/>
                  </a:solidFill>
                  <a:latin typeface="Calibri"/>
                  <a:ea typeface="Calibri"/>
                  <a:cs typeface="Calibri"/>
                  <a:sym typeface="Calibri"/>
                </a:rPr>
                <a:t>[ 1 2 3 4 5 6 7 8 9 10 11 12 13 14 15 16 17 18 19 20 21 22 23 24 25 26 27 28 29 30 31 0]</a:t>
              </a:r>
              <a:endParaRPr b="0" i="0" sz="1100" u="none" cap="none" strike="noStrike">
                <a:solidFill>
                  <a:srgbClr val="000000"/>
                </a:solidFill>
                <a:latin typeface="Calibri"/>
                <a:ea typeface="Calibri"/>
                <a:cs typeface="Calibri"/>
                <a:sym typeface="Calibri"/>
              </a:endParaRPr>
            </a:p>
          </p:txBody>
        </p:sp>
        <p:sp>
          <p:nvSpPr>
            <p:cNvPr id="290" name="Google Shape;290;p40"/>
            <p:cNvSpPr/>
            <p:nvPr/>
          </p:nvSpPr>
          <p:spPr>
            <a:xfrm>
              <a:off x="4839853" y="3867666"/>
              <a:ext cx="189468"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91" name="Google Shape;291;p40"/>
          <p:cNvGrpSpPr/>
          <p:nvPr/>
        </p:nvGrpSpPr>
        <p:grpSpPr>
          <a:xfrm>
            <a:off x="1588559" y="2822677"/>
            <a:ext cx="4044054" cy="383994"/>
            <a:chOff x="1940904" y="4261390"/>
            <a:chExt cx="5392072" cy="511992"/>
          </a:xfrm>
        </p:grpSpPr>
        <p:sp>
          <p:nvSpPr>
            <p:cNvPr id="292" name="Google Shape;292;p40"/>
            <p:cNvSpPr/>
            <p:nvPr/>
          </p:nvSpPr>
          <p:spPr>
            <a:xfrm>
              <a:off x="1940904" y="4261390"/>
              <a:ext cx="5392072" cy="492443"/>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Hora = </a:t>
              </a:r>
              <a:r>
                <a:rPr b="0" i="0" lang="es" sz="900" u="none" cap="none" strike="noStrike">
                  <a:solidFill>
                    <a:srgbClr val="212121"/>
                  </a:solidFill>
                  <a:latin typeface="Calibri"/>
                  <a:ea typeface="Calibri"/>
                  <a:cs typeface="Calibri"/>
                  <a:sym typeface="Calibri"/>
                </a:rPr>
                <a:t>[0 1 2 3 4 5 6 7 8 9 10 11 12 13 14 15 16 17 18 19 20 21 22 23 '9' '10' '11' '12' '13' '14' '15' '16' '17' '18' '19' '20' '21' '22' '0' '5' '6' '7' '8' '23' '3' '1' '2' '4' 'Sin Inf']</a:t>
              </a:r>
              <a:endParaRPr b="0" i="0" sz="1100" u="none" cap="none" strike="noStrike">
                <a:solidFill>
                  <a:srgbClr val="000000"/>
                </a:solidFill>
                <a:latin typeface="Calibri"/>
                <a:ea typeface="Calibri"/>
                <a:cs typeface="Calibri"/>
                <a:sym typeface="Calibri"/>
              </a:endParaRPr>
            </a:p>
          </p:txBody>
        </p:sp>
        <p:sp>
          <p:nvSpPr>
            <p:cNvPr id="293" name="Google Shape;293;p40"/>
            <p:cNvSpPr/>
            <p:nvPr/>
          </p:nvSpPr>
          <p:spPr>
            <a:xfrm>
              <a:off x="6664175" y="4477952"/>
              <a:ext cx="594634" cy="295430"/>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294" name="Google Shape;294;p40"/>
          <p:cNvGrpSpPr/>
          <p:nvPr/>
        </p:nvGrpSpPr>
        <p:grpSpPr>
          <a:xfrm>
            <a:off x="1567484" y="1647578"/>
            <a:ext cx="6635870" cy="659678"/>
            <a:chOff x="1942453" y="2676430"/>
            <a:chExt cx="8847826" cy="879570"/>
          </a:xfrm>
        </p:grpSpPr>
        <p:sp>
          <p:nvSpPr>
            <p:cNvPr id="295" name="Google Shape;295;p40"/>
            <p:cNvSpPr/>
            <p:nvPr/>
          </p:nvSpPr>
          <p:spPr>
            <a:xfrm>
              <a:off x="1942453" y="2676430"/>
              <a:ext cx="8847826" cy="861774"/>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Edad = </a:t>
              </a:r>
              <a:r>
                <a:rPr b="0" i="0" lang="es" sz="900" u="none" cap="none" strike="noStrike">
                  <a:solidFill>
                    <a:srgbClr val="212121"/>
                  </a:solidFill>
                  <a:latin typeface="Calibri"/>
                  <a:ea typeface="Calibri"/>
                  <a:cs typeface="Calibri"/>
                  <a:sym typeface="Calibri"/>
                </a:rPr>
                <a:t>['17' '20' '18' '19' '39' '44' '7' '35' '51' '30' 'Sin Inf' '34' '26' '29' '27' '32' '33' '24' '23' '36' '25' '28' '52' '38' '61' '58' '22' '73' '21' '5' '31' '4' '14' '63' '50' '49' '59' '54' '85' '6' '46' '62' '15' '41' '16' '2' '47' '37' '83' '55' '13' '65' '3' '72' '57' '9' '45' '12' '82' '43' '1' '40' '53' '56' '0' '8' '76' '71' '42' '11' '64' '67' '70' '66' '77' '48' '78' '68' '74' '10' '60' '79' '75' '69' '91' '81' '88' '89' '86' '90' '84' '80' '87' '92' '98' '95' '94' '97' '93' '96' '118' '106' '108' '107' '104' '105' '119' '30-35' '109' '45-50' '137' '102' '30 - 35' '20 - 29' '99' '110' nan '120' '100' '121' '111']</a:t>
              </a:r>
              <a:endParaRPr b="0" i="0" sz="900" u="none" cap="none" strike="noStrike">
                <a:solidFill>
                  <a:srgbClr val="000000"/>
                </a:solidFill>
                <a:latin typeface="Calibri"/>
                <a:ea typeface="Calibri"/>
                <a:cs typeface="Calibri"/>
                <a:sym typeface="Calibri"/>
              </a:endParaRPr>
            </a:p>
          </p:txBody>
        </p:sp>
        <p:sp>
          <p:nvSpPr>
            <p:cNvPr id="296" name="Google Shape;296;p40"/>
            <p:cNvSpPr/>
            <p:nvPr/>
          </p:nvSpPr>
          <p:spPr>
            <a:xfrm>
              <a:off x="7609525" y="3241283"/>
              <a:ext cx="1967744" cy="305481"/>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97" name="Google Shape;297;p40"/>
            <p:cNvSpPr/>
            <p:nvPr/>
          </p:nvSpPr>
          <p:spPr>
            <a:xfrm>
              <a:off x="5657040" y="3247500"/>
              <a:ext cx="594634" cy="291745"/>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98" name="Google Shape;298;p40"/>
            <p:cNvSpPr/>
            <p:nvPr/>
          </p:nvSpPr>
          <p:spPr>
            <a:xfrm>
              <a:off x="6271918" y="3248408"/>
              <a:ext cx="531245" cy="298356"/>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99" name="Google Shape;299;p40"/>
            <p:cNvSpPr/>
            <p:nvPr/>
          </p:nvSpPr>
          <p:spPr>
            <a:xfrm>
              <a:off x="4375000" y="3242878"/>
              <a:ext cx="437145" cy="312204"/>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300" name="Google Shape;300;p40"/>
            <p:cNvSpPr/>
            <p:nvPr/>
          </p:nvSpPr>
          <p:spPr>
            <a:xfrm>
              <a:off x="1970553" y="3244702"/>
              <a:ext cx="2407484" cy="311298"/>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301" name="Google Shape;301;p40"/>
            <p:cNvSpPr/>
            <p:nvPr/>
          </p:nvSpPr>
          <p:spPr>
            <a:xfrm>
              <a:off x="5173941" y="3238264"/>
              <a:ext cx="437145" cy="312204"/>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302" name="Google Shape;302;p40"/>
            <p:cNvSpPr/>
            <p:nvPr/>
          </p:nvSpPr>
          <p:spPr>
            <a:xfrm>
              <a:off x="6803007" y="3243796"/>
              <a:ext cx="531245" cy="298356"/>
            </a:xfrm>
            <a:prstGeom prst="rect">
              <a:avLst/>
            </a:prstGeom>
            <a:noFill/>
            <a:ln cap="flat" cmpd="sng" w="25400">
              <a:solidFill>
                <a:srgbClr val="C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sp>
        <p:nvSpPr>
          <p:cNvPr id="303" name="Google Shape;303;p40"/>
          <p:cNvSpPr/>
          <p:nvPr/>
        </p:nvSpPr>
        <p:spPr>
          <a:xfrm>
            <a:off x="1588559" y="3265588"/>
            <a:ext cx="3863100" cy="2307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Radicado =</a:t>
            </a:r>
            <a:r>
              <a:rPr b="0" i="0" lang="es" sz="1100" u="none" cap="none" strike="noStrike">
                <a:solidFill>
                  <a:srgbClr val="212121"/>
                </a:solidFill>
                <a:latin typeface="Courier New"/>
                <a:ea typeface="Courier New"/>
                <a:cs typeface="Courier New"/>
                <a:sym typeface="Courier New"/>
              </a:rPr>
              <a:t> </a:t>
            </a:r>
            <a:r>
              <a:rPr b="0" i="0" lang="es" sz="900" u="none" cap="none" strike="noStrike">
                <a:solidFill>
                  <a:srgbClr val="212121"/>
                </a:solidFill>
                <a:latin typeface="Calibri"/>
                <a:ea typeface="Calibri"/>
                <a:cs typeface="Calibri"/>
                <a:sym typeface="Calibri"/>
              </a:rPr>
              <a:t>[1423940. 1423921. 1423849. ... 1763968. 1764133. 1763946.]</a:t>
            </a:r>
            <a:endParaRPr b="0" i="0" sz="1100" u="none" cap="none" strike="noStrike">
              <a:solidFill>
                <a:srgbClr val="000000"/>
              </a:solidFill>
              <a:latin typeface="Calibri"/>
              <a:ea typeface="Calibri"/>
              <a:cs typeface="Calibri"/>
              <a:sym typeface="Calibri"/>
            </a:endParaRPr>
          </a:p>
        </p:txBody>
      </p:sp>
      <p:sp>
        <p:nvSpPr>
          <p:cNvPr id="304" name="Google Shape;304;p40"/>
          <p:cNvSpPr/>
          <p:nvPr/>
        </p:nvSpPr>
        <p:spPr>
          <a:xfrm>
            <a:off x="1587780" y="3570001"/>
            <a:ext cx="2553900" cy="369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Latitud = </a:t>
            </a:r>
            <a:r>
              <a:rPr b="0" i="0" lang="es" sz="900" u="none" cap="none" strike="noStrike">
                <a:solidFill>
                  <a:srgbClr val="212121"/>
                </a:solidFill>
                <a:latin typeface="Calibri"/>
                <a:ea typeface="Calibri"/>
                <a:cs typeface="Calibri"/>
                <a:sym typeface="Calibri"/>
              </a:rPr>
              <a:t>[ 6.26691466 6.28935346 6.23432737 ... -75.57582422 -75.53631071 -75.54867484]</a:t>
            </a:r>
            <a:endParaRPr b="0" i="0" sz="1100" u="none" cap="none" strike="noStrike">
              <a:solidFill>
                <a:srgbClr val="000000"/>
              </a:solidFill>
              <a:latin typeface="Calibri"/>
              <a:ea typeface="Calibri"/>
              <a:cs typeface="Calibri"/>
              <a:sym typeface="Calibri"/>
            </a:endParaRPr>
          </a:p>
        </p:txBody>
      </p:sp>
      <p:sp>
        <p:nvSpPr>
          <p:cNvPr id="305" name="Google Shape;305;p40"/>
          <p:cNvSpPr/>
          <p:nvPr/>
        </p:nvSpPr>
        <p:spPr>
          <a:xfrm>
            <a:off x="1587780" y="4019128"/>
            <a:ext cx="2818200" cy="369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212121"/>
                </a:solidFill>
                <a:latin typeface="Calibri"/>
                <a:ea typeface="Calibri"/>
                <a:cs typeface="Calibri"/>
                <a:sym typeface="Calibri"/>
              </a:rPr>
              <a:t>Longitud =</a:t>
            </a:r>
            <a:r>
              <a:rPr b="0" i="0" lang="es" sz="1100" u="none" cap="none" strike="noStrike">
                <a:solidFill>
                  <a:srgbClr val="212121"/>
                </a:solidFill>
                <a:latin typeface="Calibri"/>
                <a:ea typeface="Calibri"/>
                <a:cs typeface="Calibri"/>
                <a:sym typeface="Calibri"/>
              </a:rPr>
              <a:t> </a:t>
            </a:r>
            <a:r>
              <a:rPr b="0" i="0" lang="es" sz="900" u="none" cap="none" strike="noStrike">
                <a:solidFill>
                  <a:srgbClr val="212121"/>
                </a:solidFill>
                <a:latin typeface="Calibri"/>
                <a:ea typeface="Calibri"/>
                <a:cs typeface="Calibri"/>
                <a:sym typeface="Calibri"/>
              </a:rPr>
              <a:t>[-75.5590994 -75.55329197 -75.60761079 ... 6.2178952 6.23426695 6.272697 ]</a:t>
            </a:r>
            <a:endParaRPr b="0" i="0" sz="900" u="none" cap="none" strike="noStrike">
              <a:solidFill>
                <a:srgbClr val="000000"/>
              </a:solidFill>
              <a:latin typeface="Calibri"/>
              <a:ea typeface="Calibri"/>
              <a:cs typeface="Calibri"/>
              <a:sym typeface="Calibri"/>
            </a:endParaRPr>
          </a:p>
        </p:txBody>
      </p:sp>
      <p:grpSp>
        <p:nvGrpSpPr>
          <p:cNvPr id="306" name="Google Shape;306;p40"/>
          <p:cNvGrpSpPr/>
          <p:nvPr/>
        </p:nvGrpSpPr>
        <p:grpSpPr>
          <a:xfrm>
            <a:off x="34091" y="1568065"/>
            <a:ext cx="1498064" cy="2896229"/>
            <a:chOff x="45455" y="2090754"/>
            <a:chExt cx="1997418" cy="3861638"/>
          </a:xfrm>
        </p:grpSpPr>
        <p:sp>
          <p:nvSpPr>
            <p:cNvPr id="307" name="Google Shape;307;p40"/>
            <p:cNvSpPr txBox="1"/>
            <p:nvPr/>
          </p:nvSpPr>
          <p:spPr>
            <a:xfrm>
              <a:off x="45455" y="3602418"/>
              <a:ext cx="1829237" cy="857425"/>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Calibri"/>
                  <a:ea typeface="Calibri"/>
                  <a:cs typeface="Calibri"/>
                  <a:sym typeface="Calibri"/>
                </a:rPr>
                <a:t>Variables Cuantitativas</a:t>
              </a:r>
              <a:endParaRPr b="0" i="0" sz="3000" u="none" cap="none" strike="noStrike">
                <a:solidFill>
                  <a:srgbClr val="000000"/>
                </a:solidFill>
                <a:latin typeface="Calibri"/>
                <a:ea typeface="Calibri"/>
                <a:cs typeface="Calibri"/>
                <a:sym typeface="Calibri"/>
              </a:endParaRPr>
            </a:p>
          </p:txBody>
        </p:sp>
        <p:sp>
          <p:nvSpPr>
            <p:cNvPr id="308" name="Google Shape;308;p40"/>
            <p:cNvSpPr/>
            <p:nvPr/>
          </p:nvSpPr>
          <p:spPr>
            <a:xfrm>
              <a:off x="1645320" y="2090754"/>
              <a:ext cx="397553" cy="3861638"/>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pic>
        <p:nvPicPr>
          <p:cNvPr id="313" name="Google Shape;313;p41"/>
          <p:cNvPicPr preferRelativeResize="0"/>
          <p:nvPr/>
        </p:nvPicPr>
        <p:blipFill rotWithShape="1">
          <a:blip r:embed="rId3">
            <a:alphaModFix/>
          </a:blip>
          <a:srcRect b="0" l="0" r="0" t="0"/>
          <a:stretch/>
        </p:blipFill>
        <p:spPr>
          <a:xfrm>
            <a:off x="114300" y="114300"/>
            <a:ext cx="9029699" cy="1019119"/>
          </a:xfrm>
          <a:prstGeom prst="rect">
            <a:avLst/>
          </a:prstGeom>
          <a:noFill/>
          <a:ln>
            <a:noFill/>
          </a:ln>
        </p:spPr>
      </p:pic>
      <p:pic>
        <p:nvPicPr>
          <p:cNvPr id="314" name="Google Shape;314;p41"/>
          <p:cNvPicPr preferRelativeResize="0"/>
          <p:nvPr/>
        </p:nvPicPr>
        <p:blipFill rotWithShape="1">
          <a:blip r:embed="rId4">
            <a:alphaModFix/>
          </a:blip>
          <a:srcRect b="0" l="0" r="0" t="0"/>
          <a:stretch/>
        </p:blipFill>
        <p:spPr>
          <a:xfrm>
            <a:off x="291169" y="1162762"/>
            <a:ext cx="7374450" cy="1992675"/>
          </a:xfrm>
          <a:prstGeom prst="rect">
            <a:avLst/>
          </a:prstGeom>
          <a:noFill/>
          <a:ln>
            <a:noFill/>
          </a:ln>
        </p:spPr>
      </p:pic>
      <p:pic>
        <p:nvPicPr>
          <p:cNvPr id="315" name="Google Shape;315;p41"/>
          <p:cNvPicPr preferRelativeResize="0"/>
          <p:nvPr/>
        </p:nvPicPr>
        <p:blipFill rotWithShape="1">
          <a:blip r:embed="rId5">
            <a:alphaModFix/>
          </a:blip>
          <a:srcRect b="0" l="0" r="0" t="0"/>
          <a:stretch/>
        </p:blipFill>
        <p:spPr>
          <a:xfrm>
            <a:off x="1225088" y="3184786"/>
            <a:ext cx="3879665" cy="1937621"/>
          </a:xfrm>
          <a:prstGeom prst="rect">
            <a:avLst/>
          </a:prstGeom>
          <a:noFill/>
          <a:ln>
            <a:noFill/>
          </a:ln>
        </p:spPr>
      </p:pic>
      <p:sp>
        <p:nvSpPr>
          <p:cNvPr id="316" name="Google Shape;316;p41"/>
          <p:cNvSpPr txBox="1"/>
          <p:nvPr/>
        </p:nvSpPr>
        <p:spPr>
          <a:xfrm>
            <a:off x="7665619" y="1407919"/>
            <a:ext cx="1447200" cy="796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El incidente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más frecuente es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Choque</a:t>
            </a:r>
            <a:endParaRPr b="0" i="0" sz="1400" u="none" cap="none" strike="noStrike">
              <a:solidFill>
                <a:srgbClr val="000000"/>
              </a:solidFill>
              <a:latin typeface="Calibri"/>
              <a:ea typeface="Calibri"/>
              <a:cs typeface="Calibri"/>
              <a:sym typeface="Calibri"/>
            </a:endParaRPr>
          </a:p>
        </p:txBody>
      </p:sp>
      <p:sp>
        <p:nvSpPr>
          <p:cNvPr id="317" name="Google Shape;317;p41"/>
          <p:cNvSpPr txBox="1"/>
          <p:nvPr/>
        </p:nvSpPr>
        <p:spPr>
          <a:xfrm>
            <a:off x="5596294" y="3417206"/>
            <a:ext cx="2529000" cy="1610325"/>
          </a:xfrm>
          <a:prstGeom prst="rect">
            <a:avLst/>
          </a:prstGeom>
          <a:noFill/>
          <a:ln>
            <a:noFill/>
          </a:ln>
        </p:spPr>
        <p:txBody>
          <a:bodyPr anchorCtr="0" anchor="t" bIns="68575" lIns="68575" spcFirstLastPara="1" rIns="68575" wrap="square" tIns="68575">
            <a:spAutoFit/>
          </a:bodyPr>
          <a:lstStyle/>
          <a:p>
            <a:pPr indent="0" lvl="0" marL="0" marR="0" rtl="0" algn="ctr">
              <a:lnSpc>
                <a:spcPct val="115000"/>
              </a:lnSpc>
              <a:spcBef>
                <a:spcPts val="900"/>
              </a:spcBef>
              <a:spcAft>
                <a:spcPts val="0"/>
              </a:spcAft>
              <a:buClr>
                <a:schemeClr val="dk1"/>
              </a:buClr>
              <a:buSzPts val="800"/>
              <a:buFont typeface="Arial"/>
              <a:buNone/>
            </a:pPr>
            <a:r>
              <a:rPr b="0" i="0" lang="es" sz="1400" u="none" cap="none" strike="noStrike">
                <a:solidFill>
                  <a:srgbClr val="000000"/>
                </a:solidFill>
                <a:latin typeface="Calibri"/>
                <a:ea typeface="Calibri"/>
                <a:cs typeface="Calibri"/>
                <a:sym typeface="Calibri"/>
              </a:rPr>
              <a:t>La ocurrencia de incidentes se distribuye de manera uniforme para cualquier día de la semana con una leve baja los días domingos.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1" name="Shape 321"/>
        <p:cNvGrpSpPr/>
        <p:nvPr/>
      </p:nvGrpSpPr>
      <p:grpSpPr>
        <a:xfrm>
          <a:off x="0" y="0"/>
          <a:ext cx="0" cy="0"/>
          <a:chOff x="0" y="0"/>
          <a:chExt cx="0" cy="0"/>
        </a:xfrm>
      </p:grpSpPr>
      <p:pic>
        <p:nvPicPr>
          <p:cNvPr id="322" name="Google Shape;322;p42"/>
          <p:cNvPicPr preferRelativeResize="0"/>
          <p:nvPr/>
        </p:nvPicPr>
        <p:blipFill rotWithShape="1">
          <a:blip r:embed="rId3">
            <a:alphaModFix/>
          </a:blip>
          <a:srcRect b="0" l="0" r="0" t="0"/>
          <a:stretch/>
        </p:blipFill>
        <p:spPr>
          <a:xfrm>
            <a:off x="177975" y="135544"/>
            <a:ext cx="6715125" cy="2100263"/>
          </a:xfrm>
          <a:prstGeom prst="rect">
            <a:avLst/>
          </a:prstGeom>
          <a:noFill/>
          <a:ln>
            <a:noFill/>
          </a:ln>
        </p:spPr>
      </p:pic>
      <p:pic>
        <p:nvPicPr>
          <p:cNvPr id="323" name="Google Shape;323;p42"/>
          <p:cNvPicPr preferRelativeResize="0"/>
          <p:nvPr/>
        </p:nvPicPr>
        <p:blipFill rotWithShape="1">
          <a:blip r:embed="rId4">
            <a:alphaModFix/>
          </a:blip>
          <a:srcRect b="0" l="0" r="0" t="0"/>
          <a:stretch/>
        </p:blipFill>
        <p:spPr>
          <a:xfrm>
            <a:off x="3481969" y="2930250"/>
            <a:ext cx="5481975" cy="1986685"/>
          </a:xfrm>
          <a:prstGeom prst="rect">
            <a:avLst/>
          </a:prstGeom>
          <a:noFill/>
          <a:ln>
            <a:noFill/>
          </a:ln>
        </p:spPr>
      </p:pic>
      <p:sp>
        <p:nvSpPr>
          <p:cNvPr id="324" name="Google Shape;324;p42"/>
          <p:cNvSpPr txBox="1"/>
          <p:nvPr/>
        </p:nvSpPr>
        <p:spPr>
          <a:xfrm>
            <a:off x="6968813" y="285225"/>
            <a:ext cx="2101275" cy="1800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alibri"/>
                <a:ea typeface="Calibri"/>
                <a:cs typeface="Calibri"/>
                <a:sym typeface="Calibri"/>
              </a:rPr>
              <a:t>Identificamos en el gráfico de barras una distribución casi uniforme de cantidad de incidentes para cualquier mes del año</a:t>
            </a:r>
            <a:r>
              <a:rPr b="0"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Calibri"/>
                <a:ea typeface="Calibri"/>
                <a:cs typeface="Calibri"/>
                <a:sym typeface="Calibri"/>
              </a:rPr>
              <a:t>levemente sobresalen los meses de Agosto y Septiembre.</a:t>
            </a:r>
            <a:endParaRPr b="0" i="0" sz="1600" u="none" cap="none" strike="noStrike">
              <a:solidFill>
                <a:srgbClr val="000000"/>
              </a:solidFill>
              <a:latin typeface="Calibri"/>
              <a:ea typeface="Calibri"/>
              <a:cs typeface="Calibri"/>
              <a:sym typeface="Calibri"/>
            </a:endParaRPr>
          </a:p>
        </p:txBody>
      </p:sp>
      <p:sp>
        <p:nvSpPr>
          <p:cNvPr id="325" name="Google Shape;325;p42"/>
          <p:cNvSpPr txBox="1"/>
          <p:nvPr/>
        </p:nvSpPr>
        <p:spPr>
          <a:xfrm>
            <a:off x="672113" y="2999813"/>
            <a:ext cx="2490300" cy="1385325"/>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En cuanto a la frecuencia de incidentes por sexo, la ocurrencia de los mismos en el sexo Masculino es más del doble que los incidentes que sufre el sexo Femenino.</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0" l="0" r="0" t="0"/>
          <a:stretch/>
        </p:blipFill>
        <p:spPr>
          <a:xfrm>
            <a:off x="234113" y="156750"/>
            <a:ext cx="5377687" cy="2229094"/>
          </a:xfrm>
          <a:prstGeom prst="rect">
            <a:avLst/>
          </a:prstGeom>
          <a:noFill/>
          <a:ln>
            <a:noFill/>
          </a:ln>
        </p:spPr>
      </p:pic>
      <p:sp>
        <p:nvSpPr>
          <p:cNvPr id="331" name="Google Shape;331;p43"/>
          <p:cNvSpPr txBox="1"/>
          <p:nvPr/>
        </p:nvSpPr>
        <p:spPr>
          <a:xfrm>
            <a:off x="6126919" y="728719"/>
            <a:ext cx="2681325" cy="7618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Variable: ‘Gravedad_victima’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Conteo de la cantidad de ‘Heridos’ y ‘Muertos’ en  los incidentes viales.</a:t>
            </a:r>
            <a:endParaRPr b="0" i="0" sz="1400" u="none" cap="none" strike="noStrike">
              <a:solidFill>
                <a:srgbClr val="000000"/>
              </a:solidFill>
              <a:latin typeface="Calibri"/>
              <a:ea typeface="Calibri"/>
              <a:cs typeface="Calibri"/>
              <a:sym typeface="Calibri"/>
            </a:endParaRPr>
          </a:p>
        </p:txBody>
      </p:sp>
      <p:pic>
        <p:nvPicPr>
          <p:cNvPr id="332" name="Google Shape;332;p43"/>
          <p:cNvPicPr preferRelativeResize="0"/>
          <p:nvPr/>
        </p:nvPicPr>
        <p:blipFill rotWithShape="1">
          <a:blip r:embed="rId4">
            <a:alphaModFix/>
          </a:blip>
          <a:srcRect b="0" l="0" r="0" t="0"/>
          <a:stretch/>
        </p:blipFill>
        <p:spPr>
          <a:xfrm>
            <a:off x="64763" y="2927794"/>
            <a:ext cx="4583495" cy="1790269"/>
          </a:xfrm>
          <a:prstGeom prst="rect">
            <a:avLst/>
          </a:prstGeom>
          <a:noFill/>
          <a:ln>
            <a:noFill/>
          </a:ln>
        </p:spPr>
      </p:pic>
      <p:pic>
        <p:nvPicPr>
          <p:cNvPr id="333" name="Google Shape;333;p43"/>
          <p:cNvPicPr preferRelativeResize="0"/>
          <p:nvPr/>
        </p:nvPicPr>
        <p:blipFill rotWithShape="1">
          <a:blip r:embed="rId5">
            <a:alphaModFix/>
          </a:blip>
          <a:srcRect b="0" l="0" r="0" t="0"/>
          <a:stretch/>
        </p:blipFill>
        <p:spPr>
          <a:xfrm>
            <a:off x="4611563" y="2927794"/>
            <a:ext cx="4532438" cy="1790269"/>
          </a:xfrm>
          <a:prstGeom prst="rect">
            <a:avLst/>
          </a:prstGeom>
          <a:noFill/>
          <a:ln>
            <a:noFill/>
          </a:ln>
        </p:spPr>
      </p:pic>
      <p:sp>
        <p:nvSpPr>
          <p:cNvPr id="334" name="Google Shape;334;p43"/>
          <p:cNvSpPr txBox="1"/>
          <p:nvPr/>
        </p:nvSpPr>
        <p:spPr>
          <a:xfrm>
            <a:off x="2760374" y="2511000"/>
            <a:ext cx="3234600" cy="380925"/>
          </a:xfrm>
          <a:prstGeom prst="rect">
            <a:avLst/>
          </a:prstGeom>
          <a:noFill/>
          <a:ln>
            <a:noFill/>
          </a:ln>
        </p:spPr>
        <p:txBody>
          <a:bodyPr anchorCtr="0" anchor="t" bIns="68575" lIns="68575" spcFirstLastPara="1" rIns="68575" wrap="square" tIns="68575">
            <a:spAutoFit/>
          </a:bodyPr>
          <a:lstStyle/>
          <a:p>
            <a:pPr indent="0" lvl="0" marL="342900" marR="0" rtl="0" algn="ctr">
              <a:lnSpc>
                <a:spcPct val="100000"/>
              </a:lnSpc>
              <a:spcBef>
                <a:spcPts val="0"/>
              </a:spcBef>
              <a:spcAft>
                <a:spcPts val="0"/>
              </a:spcAft>
              <a:buClr>
                <a:srgbClr val="000000"/>
              </a:buClr>
              <a:buSzPts val="1600"/>
              <a:buFont typeface="Arial"/>
              <a:buNone/>
            </a:pPr>
            <a:r>
              <a:rPr b="0" i="0" lang="es" sz="1600" u="sng" cap="none" strike="noStrike">
                <a:solidFill>
                  <a:srgbClr val="000000"/>
                </a:solidFill>
                <a:latin typeface="Calibri"/>
                <a:ea typeface="Calibri"/>
                <a:cs typeface="Calibri"/>
                <a:sym typeface="Calibri"/>
              </a:rPr>
              <a:t>Boxplot de variables numéricas</a:t>
            </a:r>
            <a:endParaRPr b="0" i="0" sz="1600" u="sng"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8" name="Shape 338"/>
        <p:cNvGrpSpPr/>
        <p:nvPr/>
      </p:nvGrpSpPr>
      <p:grpSpPr>
        <a:xfrm>
          <a:off x="0" y="0"/>
          <a:ext cx="0" cy="0"/>
          <a:chOff x="0" y="0"/>
          <a:chExt cx="0" cy="0"/>
        </a:xfrm>
      </p:grpSpPr>
      <p:pic>
        <p:nvPicPr>
          <p:cNvPr id="339" name="Google Shape;339;p44"/>
          <p:cNvPicPr preferRelativeResize="0"/>
          <p:nvPr/>
        </p:nvPicPr>
        <p:blipFill rotWithShape="1">
          <a:blip r:embed="rId3">
            <a:alphaModFix/>
          </a:blip>
          <a:srcRect b="0" l="0" r="0" t="0"/>
          <a:stretch/>
        </p:blipFill>
        <p:spPr>
          <a:xfrm>
            <a:off x="145013" y="114300"/>
            <a:ext cx="6345821" cy="4914900"/>
          </a:xfrm>
          <a:prstGeom prst="rect">
            <a:avLst/>
          </a:prstGeom>
          <a:noFill/>
          <a:ln>
            <a:noFill/>
          </a:ln>
        </p:spPr>
      </p:pic>
      <p:sp>
        <p:nvSpPr>
          <p:cNvPr id="340" name="Google Shape;340;p44"/>
          <p:cNvSpPr txBox="1"/>
          <p:nvPr/>
        </p:nvSpPr>
        <p:spPr>
          <a:xfrm>
            <a:off x="6632381" y="1846575"/>
            <a:ext cx="2147625" cy="117742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 En la columna ‘Edad’ se acotó la edad a menores de 100 años.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libri"/>
                <a:ea typeface="Calibri"/>
                <a:cs typeface="Calibri"/>
                <a:sym typeface="Calibri"/>
              </a:rPr>
              <a:t> Son 556 registros mayores a 100 años.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4" name="Shape 344"/>
        <p:cNvGrpSpPr/>
        <p:nvPr/>
      </p:nvGrpSpPr>
      <p:grpSpPr>
        <a:xfrm>
          <a:off x="0" y="0"/>
          <a:ext cx="0" cy="0"/>
          <a:chOff x="0" y="0"/>
          <a:chExt cx="0" cy="0"/>
        </a:xfrm>
      </p:grpSpPr>
      <p:sp>
        <p:nvSpPr>
          <p:cNvPr id="345" name="Google Shape;345;p45"/>
          <p:cNvSpPr txBox="1"/>
          <p:nvPr/>
        </p:nvSpPr>
        <p:spPr>
          <a:xfrm>
            <a:off x="5879288" y="445725"/>
            <a:ext cx="3071925" cy="3532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Calibri"/>
                <a:ea typeface="Calibri"/>
                <a:cs typeface="Calibri"/>
                <a:sym typeface="Calibri"/>
              </a:rPr>
              <a:t>Detalle de la frecuencia de la Clase de Incidente por Comuna.</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234950" lvl="0" marL="342900" marR="0" rtl="0" algn="l">
              <a:lnSpc>
                <a:spcPct val="100000"/>
              </a:lnSpc>
              <a:spcBef>
                <a:spcPts val="0"/>
              </a:spcBef>
              <a:spcAft>
                <a:spcPts val="0"/>
              </a:spcAft>
              <a:buClr>
                <a:srgbClr val="000000"/>
              </a:buClr>
              <a:buSzPts val="1100"/>
              <a:buFont typeface="Calibri"/>
              <a:buChar char="●"/>
            </a:pPr>
            <a:r>
              <a:rPr b="0" i="0" lang="es" sz="1100" u="none" cap="none" strike="noStrike">
                <a:solidFill>
                  <a:srgbClr val="000000"/>
                </a:solidFill>
                <a:latin typeface="Calibri"/>
                <a:ea typeface="Calibri"/>
                <a:cs typeface="Calibri"/>
                <a:sym typeface="Calibri"/>
              </a:rPr>
              <a:t>La Comuna con más cantidad de incidentes viales por atropello, choque y caída de ocupante  es  “La Candelaria”.</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234950" lvl="0" marL="342900" marR="0" rtl="0" algn="l">
              <a:lnSpc>
                <a:spcPct val="100000"/>
              </a:lnSpc>
              <a:spcBef>
                <a:spcPts val="0"/>
              </a:spcBef>
              <a:spcAft>
                <a:spcPts val="0"/>
              </a:spcAft>
              <a:buClr>
                <a:srgbClr val="000000"/>
              </a:buClr>
              <a:buSzPts val="1100"/>
              <a:buFont typeface="Calibri"/>
              <a:buChar char="●"/>
            </a:pPr>
            <a:r>
              <a:rPr b="0" i="0" lang="es" sz="1100" u="none" cap="none" strike="noStrike">
                <a:solidFill>
                  <a:srgbClr val="000000"/>
                </a:solidFill>
                <a:latin typeface="Calibri"/>
                <a:ea typeface="Calibri"/>
                <a:cs typeface="Calibri"/>
                <a:sym typeface="Calibri"/>
              </a:rPr>
              <a:t>La Comuna con menos incidentes es “Corregimiento de San Sebastián de Palmitas”.</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pic>
        <p:nvPicPr>
          <p:cNvPr id="346" name="Google Shape;346;p45"/>
          <p:cNvPicPr preferRelativeResize="0"/>
          <p:nvPr/>
        </p:nvPicPr>
        <p:blipFill rotWithShape="1">
          <a:blip r:embed="rId3">
            <a:alphaModFix/>
          </a:blip>
          <a:srcRect b="0" l="0" r="0" t="0"/>
          <a:stretch/>
        </p:blipFill>
        <p:spPr>
          <a:xfrm>
            <a:off x="6875906" y="3292540"/>
            <a:ext cx="1125150" cy="782117"/>
          </a:xfrm>
          <a:prstGeom prst="rect">
            <a:avLst/>
          </a:prstGeom>
          <a:noFill/>
          <a:ln>
            <a:noFill/>
          </a:ln>
        </p:spPr>
      </p:pic>
      <p:pic>
        <p:nvPicPr>
          <p:cNvPr id="347" name="Google Shape;347;p45"/>
          <p:cNvPicPr preferRelativeResize="0"/>
          <p:nvPr/>
        </p:nvPicPr>
        <p:blipFill rotWithShape="1">
          <a:blip r:embed="rId4">
            <a:alphaModFix/>
          </a:blip>
          <a:srcRect b="0" l="0" r="0" t="0"/>
          <a:stretch/>
        </p:blipFill>
        <p:spPr>
          <a:xfrm>
            <a:off x="6875899" y="1649044"/>
            <a:ext cx="1078706" cy="814388"/>
          </a:xfrm>
          <a:prstGeom prst="rect">
            <a:avLst/>
          </a:prstGeom>
          <a:noFill/>
          <a:ln>
            <a:noFill/>
          </a:ln>
        </p:spPr>
      </p:pic>
      <p:pic>
        <p:nvPicPr>
          <p:cNvPr id="348" name="Google Shape;348;p45"/>
          <p:cNvPicPr preferRelativeResize="0"/>
          <p:nvPr/>
        </p:nvPicPr>
        <p:blipFill rotWithShape="1">
          <a:blip r:embed="rId5">
            <a:alphaModFix/>
          </a:blip>
          <a:srcRect b="0" l="0" r="0" t="0"/>
          <a:stretch/>
        </p:blipFill>
        <p:spPr>
          <a:xfrm>
            <a:off x="114300" y="114300"/>
            <a:ext cx="5151013" cy="491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8BCDEB"/>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