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Comfortaa SemiBold"/>
      <p:regular r:id="rId22"/>
      <p:bold r:id="rId23"/>
    </p:embeddedFont>
    <p:embeddedFont>
      <p:font typeface="Montserrat"/>
      <p:regular r:id="rId24"/>
      <p:bold r:id="rId25"/>
      <p:italic r:id="rId26"/>
      <p:boldItalic r:id="rId27"/>
    </p:embeddedFont>
    <p:embeddedFont>
      <p:font typeface="Book Antiqua"/>
      <p:regular r:id="rId28"/>
      <p:bold r:id="rId29"/>
      <p:italic r:id="rId30"/>
      <p:boldItalic r:id="rId31"/>
    </p:embeddedFont>
    <p:embeddedFont>
      <p:font typeface="Lustria"/>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ComfortaaSemiBold-regular.fntdata"/><Relationship Id="rId21" Type="http://schemas.openxmlformats.org/officeDocument/2006/relationships/slide" Target="slides/slide14.xml"/><Relationship Id="rId24" Type="http://schemas.openxmlformats.org/officeDocument/2006/relationships/font" Target="fonts/Montserrat-regular.fntdata"/><Relationship Id="rId23" Type="http://schemas.openxmlformats.org/officeDocument/2006/relationships/font" Target="fonts/Comfortaa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BookAntiqua-regular.fntdata"/><Relationship Id="rId27"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BookAntiqua-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BookAntiqua-boldItalic.fntdata"/><Relationship Id="rId30" Type="http://schemas.openxmlformats.org/officeDocument/2006/relationships/font" Target="fonts/BookAntiqua-italic.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Lustria-regular.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9dc188c29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s" sz="1400">
                <a:solidFill>
                  <a:schemeClr val="dk1"/>
                </a:solidFill>
              </a:rPr>
              <a:t>Somos el grupo 8 de Mentoría y trabajamos sobre los datos de Incidentes Viales de la Alcaldía de Medellín, Colombia.</a:t>
            </a:r>
            <a:endParaRPr sz="1400">
              <a:solidFill>
                <a:schemeClr val="dk1"/>
              </a:solidFill>
            </a:endParaRPr>
          </a:p>
          <a:p>
            <a:pPr indent="0" lvl="0" marL="0" rtl="0" algn="l">
              <a:lnSpc>
                <a:spcPct val="115000"/>
              </a:lnSpc>
              <a:spcBef>
                <a:spcPts val="1200"/>
              </a:spcBef>
              <a:spcAft>
                <a:spcPts val="0"/>
              </a:spcAft>
              <a:buSzPts val="1100"/>
              <a:buNone/>
            </a:pPr>
            <a:r>
              <a:rPr lang="es" sz="1400">
                <a:solidFill>
                  <a:schemeClr val="dk1"/>
                </a:solidFill>
              </a:rPr>
              <a:t>Durante esta segunda etapa mostraremos lo analizado luego de correr algoritmos de aprendizaje supervisado y no supervisado.</a:t>
            </a:r>
            <a:endParaRPr sz="1400">
              <a:solidFill>
                <a:schemeClr val="dk1"/>
              </a:solidFill>
            </a:endParaRPr>
          </a:p>
          <a:p>
            <a:pPr indent="0" lvl="0" marL="0" rtl="0" algn="l">
              <a:lnSpc>
                <a:spcPct val="115000"/>
              </a:lnSpc>
              <a:spcBef>
                <a:spcPts val="1200"/>
              </a:spcBef>
              <a:spcAft>
                <a:spcPts val="1200"/>
              </a:spcAft>
              <a:buSzPts val="1100"/>
              <a:buNone/>
            </a:pPr>
            <a:r>
              <a:t/>
            </a:r>
            <a:endParaRPr sz="1400">
              <a:solidFill>
                <a:schemeClr val="dk1"/>
              </a:solidFill>
            </a:endParaRPr>
          </a:p>
        </p:txBody>
      </p:sp>
      <p:sp>
        <p:nvSpPr>
          <p:cNvPr id="202" name="Google Shape;202;g139dc188c29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9dc188c29_2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39dc188c29_2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400"/>
              <a:t>Otro análisis que hicimos fue aplicar el embedding PCA en todo el dataset con 4 componentes principales, y algunas de las visualizaciones que hicimos fueron con las componentes 1 y 2 en Clase de incidente donde se distingue Choque fuertemente del resto, como también </a:t>
            </a:r>
            <a:r>
              <a:rPr lang="es" sz="1400">
                <a:solidFill>
                  <a:schemeClr val="dk1"/>
                </a:solidFill>
              </a:rPr>
              <a:t>se puede ver </a:t>
            </a:r>
            <a:r>
              <a:rPr lang="es" sz="1400"/>
              <a:t>en el gráfico 3D, y de las componentes 1 y 3 con Condicion, donde se distingue Motoclista del resto.</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9dc188c29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139dc188c29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400"/>
              <a:t>Aplicando K-Means al dataset con PCA, de nuevo con el método del Codo nos dio K=4 e hicimos algunas comparaciones con los resultados de PCA que visualizamos antes, como el cluster 0 que represetna el caso de clase de incidente Choque con el sexo Masculino.</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9dc188c29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39dc188c29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400"/>
              <a:t>No aplicamos DB-Scan con PCA porque tardaba muchísimo y habiamos supuesto que el coeficiente de silueta seguiria dando negativo, lo dejamos para una exploración más profunda a futuro. </a:t>
            </a:r>
            <a:endParaRPr sz="1400"/>
          </a:p>
          <a:p>
            <a:pPr indent="0" lvl="0" marL="0" rtl="0" algn="l">
              <a:lnSpc>
                <a:spcPct val="100000"/>
              </a:lnSpc>
              <a:spcBef>
                <a:spcPts val="0"/>
              </a:spcBef>
              <a:spcAft>
                <a:spcPts val="0"/>
              </a:spcAft>
              <a:buSzPts val="1100"/>
              <a:buNone/>
            </a:pPr>
            <a:r>
              <a:rPr lang="es" sz="1400"/>
              <a:t>Sin embargo corrimos Mezcla de Gaussianas con PCA con distintos nros de componentes y el más adecuado fue 4, aquí se pueden comparar los centros con N=3 y N=4 y en los de abajo como se ven las gaussianas.</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9dc188c29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39dc188c2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s" sz="1500">
                <a:solidFill>
                  <a:schemeClr val="dk1"/>
                </a:solidFill>
                <a:latin typeface="Calibri"/>
                <a:ea typeface="Calibri"/>
                <a:cs typeface="Calibri"/>
                <a:sym typeface="Calibri"/>
              </a:rPr>
              <a:t>Podemos concluir que los modelos que mejor se adaptaron a nuestro dataset de los solicitados fueron Mezcla de Gaussians y K-Means. </a:t>
            </a:r>
            <a:endParaRPr sz="17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 sz="1400"/>
              <a:t>Comparando con el trabajo de Aprendizaje Supervisado, dentro de las variables más significativas que se desprendieron de aplicar Random Forrest (nuestro mejor modelo) en este trabajo se hicieron bastante presencia en cuanto a separación, las variables Clase_incidente y Condición, además de Gravedad_victima que se notaba desde el inicio que forma 2 clusters. Por otro lado, algunas de las variables significativas en este trabajo que no fueron en el pasado, son Sexo y Mes.</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efdb89eac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13efdb89ea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700">
                <a:solidFill>
                  <a:schemeClr val="dk1"/>
                </a:solidFill>
                <a:latin typeface="Calibri"/>
                <a:ea typeface="Calibri"/>
                <a:cs typeface="Calibri"/>
                <a:sym typeface="Calibri"/>
              </a:rPr>
              <a:t>Muchas gracias,</a:t>
            </a:r>
            <a:r>
              <a:rPr lang="es" sz="1700">
                <a:solidFill>
                  <a:schemeClr val="dk1"/>
                </a:solidFill>
                <a:latin typeface="Calibri"/>
                <a:ea typeface="Calibri"/>
                <a:cs typeface="Calibri"/>
                <a:sym typeface="Calibri"/>
              </a:rPr>
              <a:t> en especial a nuestra Mentora Isabel que nos acompaño y ayudó en este proceso.</a:t>
            </a:r>
            <a:endParaRPr sz="1600">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f347b6797_0_0:notes"/>
          <p:cNvSpPr txBox="1"/>
          <p:nvPr>
            <p:ph idx="1" type="body"/>
          </p:nvPr>
        </p:nvSpPr>
        <p:spPr>
          <a:xfrm>
            <a:off x="679768" y="4715153"/>
            <a:ext cx="5438100" cy="44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dk1"/>
                </a:solidFill>
                <a:latin typeface="Calibri"/>
                <a:ea typeface="Calibri"/>
                <a:cs typeface="Calibri"/>
                <a:sym typeface="Calibri"/>
              </a:rPr>
              <a:t>Aprendizaje Supervisado con el objetivo de predecir la Gravedad de la víctima, con clasificación binaria en Heridos y Muertos.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br>
              <a:rPr lang="es" sz="1600">
                <a:solidFill>
                  <a:schemeClr val="dk1"/>
                </a:solidFill>
                <a:latin typeface="Calibri"/>
                <a:ea typeface="Calibri"/>
                <a:cs typeface="Calibri"/>
                <a:sym typeface="Calibri"/>
              </a:rPr>
            </a:br>
            <a:r>
              <a:rPr lang="es" sz="1600">
                <a:solidFill>
                  <a:schemeClr val="dk1"/>
                </a:solidFill>
                <a:latin typeface="Calibri"/>
                <a:ea typeface="Calibri"/>
                <a:cs typeface="Calibri"/>
                <a:sym typeface="Calibri"/>
              </a:rPr>
              <a:t>Para la preparación de los datos, esta vez optamos por eliminar los registros nulos restantes del dataset resultante del trabajo de curación, cerca del 9% del dataset.</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 sz="1600">
                <a:solidFill>
                  <a:schemeClr val="dk1"/>
                </a:solidFill>
                <a:latin typeface="Calibri"/>
                <a:ea typeface="Calibri"/>
                <a:cs typeface="Calibri"/>
                <a:sym typeface="Calibri"/>
              </a:rPr>
              <a:t>Además separamos la variable objetivo Gravedad Víctima y la codificamos.</a:t>
            </a:r>
            <a:endParaRPr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 sz="1600">
                <a:solidFill>
                  <a:schemeClr val="dk1"/>
                </a:solidFill>
                <a:latin typeface="Calibri"/>
                <a:ea typeface="Calibri"/>
                <a:cs typeface="Calibri"/>
                <a:sym typeface="Calibri"/>
              </a:rPr>
              <a:t>Consideraremos 10 de 18 variables como columnas predictoras de interés de acuerdo a nuestro criterio.</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 sz="1600">
                <a:solidFill>
                  <a:schemeClr val="dk1"/>
                </a:solidFill>
                <a:latin typeface="Calibri"/>
                <a:ea typeface="Calibri"/>
                <a:cs typeface="Calibri"/>
                <a:sym typeface="Calibri"/>
              </a:rPr>
              <a:t>Luego de la selección, codificamos las variables categóricas para poder usarlas en los modelos.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 sz="1600">
                <a:solidFill>
                  <a:schemeClr val="dk1"/>
                </a:solidFill>
                <a:latin typeface="Calibri"/>
                <a:ea typeface="Calibri"/>
                <a:cs typeface="Calibri"/>
                <a:sym typeface="Calibri"/>
              </a:rPr>
              <a:t>A su vez, estandarizamos el data set, considerando que es bastante usual para modelos de aprendizaje supervisado.</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 sz="1600">
                <a:solidFill>
                  <a:schemeClr val="dk1"/>
                </a:solidFill>
                <a:latin typeface="Calibri"/>
                <a:ea typeface="Calibri"/>
                <a:cs typeface="Calibri"/>
                <a:sym typeface="Calibri"/>
              </a:rPr>
              <a:t>Luego de esto, debido a que la target desbalanceaba el dataset, balanceamos el mismo creando muestras sintéticas (no idénticas) de la clase minoritaria, en este caso Muertos.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 sz="1600">
                <a:solidFill>
                  <a:schemeClr val="dk1"/>
                </a:solidFill>
                <a:latin typeface="Calibri"/>
                <a:ea typeface="Calibri"/>
                <a:cs typeface="Calibri"/>
                <a:sym typeface="Calibri"/>
              </a:rPr>
              <a:t>En la separación de los datos, dividimos el conjunto en Entrenamiento, Test, y por último Validación para determinar la efectividad del modelo.</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p:txBody>
      </p:sp>
      <p:sp>
        <p:nvSpPr>
          <p:cNvPr id="216" name="Google Shape;216;g13f347b6797_0_0: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f347b6797_0_20:notes"/>
          <p:cNvSpPr txBox="1"/>
          <p:nvPr>
            <p:ph idx="1" type="body"/>
          </p:nvPr>
        </p:nvSpPr>
        <p:spPr>
          <a:xfrm>
            <a:off x="679768" y="4715153"/>
            <a:ext cx="5438100" cy="44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dk1"/>
                </a:solidFill>
              </a:rPr>
              <a:t>En los modelos de predicción empezamos a trabajar con Super Vector Machine, con 3 kernels distintos, sigmoide con un 54% de precisión, rbf con un 84%, y poly con un 70%, por lo cual el que mejor se ajustó fue rbf.</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s" sz="1600">
                <a:solidFill>
                  <a:schemeClr val="dk1"/>
                </a:solidFill>
              </a:rPr>
              <a:t>Luego ejecutamos Decision Tree, de la forma estándar y utilizando una grilla de parámetros para determinar los mejores hiperparámetros, y vimos que superando los 20 niveles, llegando a 50/100 llegaba a un overfitting. Con 20 niveles llegó a una precisión del 94%.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s" sz="1600">
                <a:solidFill>
                  <a:schemeClr val="dk1"/>
                </a:solidFill>
              </a:rPr>
              <a:t>Como prueba adicional utilizamos validación cruzada con 5 instancias aleatorias para ver si podiamos mejorar el % de precisión, pero dio un valor similar de al anterior.</a:t>
            </a:r>
            <a:endParaRPr sz="1600">
              <a:solidFill>
                <a:schemeClr val="dk1"/>
              </a:solidFill>
            </a:endParaRPr>
          </a:p>
          <a:p>
            <a:pPr indent="0" lvl="0" marL="0" rtl="0" algn="l">
              <a:lnSpc>
                <a:spcPct val="100000"/>
              </a:lnSpc>
              <a:spcBef>
                <a:spcPts val="0"/>
              </a:spcBef>
              <a:spcAft>
                <a:spcPts val="0"/>
              </a:spcAft>
              <a:buSzPts val="1100"/>
              <a:buNone/>
            </a:pPr>
            <a:r>
              <a:t/>
            </a:r>
            <a:endParaRPr/>
          </a:p>
        </p:txBody>
      </p:sp>
      <p:sp>
        <p:nvSpPr>
          <p:cNvPr id="233" name="Google Shape;233;g13f347b6797_0_20: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f347b6797_0_40:notes"/>
          <p:cNvSpPr txBox="1"/>
          <p:nvPr>
            <p:ph idx="1" type="body"/>
          </p:nvPr>
        </p:nvSpPr>
        <p:spPr>
          <a:xfrm>
            <a:off x="679768" y="4715153"/>
            <a:ext cx="5438100" cy="44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dk1"/>
                </a:solidFill>
              </a:rPr>
              <a:t>Aplicamos random forest con 50 árboles y 20 de profundidad para los cuales obtuvimos el 99% de precisión. Dentro de las primeras variables de relevancia resultantes del modelo están Edad Barrio y Clase de incidente.</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s" sz="1600">
                <a:solidFill>
                  <a:schemeClr val="dk1"/>
                </a:solidFill>
              </a:rPr>
              <a:t>Por último aplicamos Boosting con XGBC con un 71% de precisión y con XGBRC obteniendo un 70% de precisión.</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0"/>
              </a:spcBef>
              <a:spcAft>
                <a:spcPts val="0"/>
              </a:spcAft>
              <a:buSzPts val="1100"/>
              <a:buNone/>
            </a:pPr>
            <a:r>
              <a:t/>
            </a:r>
            <a:endParaRPr/>
          </a:p>
        </p:txBody>
      </p:sp>
      <p:sp>
        <p:nvSpPr>
          <p:cNvPr id="253" name="Google Shape;253;g13f347b6797_0_40: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f347b6797_0_59:notes"/>
          <p:cNvSpPr txBox="1"/>
          <p:nvPr>
            <p:ph idx="1" type="body"/>
          </p:nvPr>
        </p:nvSpPr>
        <p:spPr>
          <a:xfrm>
            <a:off x="679768" y="4715153"/>
            <a:ext cx="5438100" cy="44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dk1"/>
                </a:solidFill>
              </a:rPr>
              <a:t>Por lo tanto, ejecutando nuestros dos mejores modelos con el dataset de testeo final, con profundidad de 20, nos resultó para Decision Tree con un 93% de precisión, mientras que para Randon Forrest nos dio un 99% de precisión, completa para Muertos, y un pequeño margen de error para detectar a los Heridos. </a:t>
            </a:r>
            <a:endParaRPr sz="1600">
              <a:solidFill>
                <a:schemeClr val="dk1"/>
              </a:solidFill>
            </a:endParaRPr>
          </a:p>
          <a:p>
            <a:pPr indent="0" lvl="0" marL="0" rtl="0" algn="l">
              <a:lnSpc>
                <a:spcPct val="100000"/>
              </a:lnSpc>
              <a:spcBef>
                <a:spcPts val="0"/>
              </a:spcBef>
              <a:spcAft>
                <a:spcPts val="0"/>
              </a:spcAft>
              <a:buSzPts val="1100"/>
              <a:buNone/>
            </a:pPr>
            <a:r>
              <a:t/>
            </a:r>
            <a:endParaRPr/>
          </a:p>
        </p:txBody>
      </p:sp>
      <p:sp>
        <p:nvSpPr>
          <p:cNvPr id="272" name="Google Shape;272;g13f347b6797_0_59: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9dc188c29_2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00"/>
              <a:t>Aprendizaje No Supervisado</a:t>
            </a:r>
            <a:endParaRPr sz="1500"/>
          </a:p>
          <a:p>
            <a:pPr indent="0" lvl="0" marL="0" rtl="0" algn="l">
              <a:lnSpc>
                <a:spcPct val="100000"/>
              </a:lnSpc>
              <a:spcBef>
                <a:spcPts val="0"/>
              </a:spcBef>
              <a:spcAft>
                <a:spcPts val="0"/>
              </a:spcAft>
              <a:buClr>
                <a:schemeClr val="dk1"/>
              </a:buClr>
              <a:buSzPts val="1100"/>
              <a:buFont typeface="Arial"/>
              <a:buNone/>
            </a:pPr>
            <a:r>
              <a:rPr lang="es" sz="1500"/>
              <a:t>En esta parte comenzamos por codificar las variables categóricas y hacer un análisis de correlación de todas las variables del data set, donde descartamos las que nos parecieron razonables de los pares de correlación positiva que encontramos, marcadas en rojo.</a:t>
            </a:r>
            <a:endParaRPr sz="1500"/>
          </a:p>
          <a:p>
            <a:pPr indent="0" lvl="0" marL="0" rtl="0" algn="l">
              <a:lnSpc>
                <a:spcPct val="100000"/>
              </a:lnSpc>
              <a:spcBef>
                <a:spcPts val="0"/>
              </a:spcBef>
              <a:spcAft>
                <a:spcPts val="0"/>
              </a:spcAft>
              <a:buSzPts val="1100"/>
              <a:buNone/>
            </a:pPr>
            <a:r>
              <a:rPr lang="es" sz="1500"/>
              <a:t>A su vez escalamos todo el dataset, lo cual sirve para varios algoritmos de clustering al converger más rápido, aunque para latitud y longitud no es necesario.</a:t>
            </a:r>
            <a:endParaRPr sz="1500"/>
          </a:p>
          <a:p>
            <a:pPr indent="0" lvl="0" marL="0" rtl="0" algn="l">
              <a:lnSpc>
                <a:spcPct val="100000"/>
              </a:lnSpc>
              <a:spcBef>
                <a:spcPts val="0"/>
              </a:spcBef>
              <a:spcAft>
                <a:spcPts val="0"/>
              </a:spcAft>
              <a:buSzPts val="1100"/>
              <a:buNone/>
            </a:pPr>
            <a:r>
              <a:t/>
            </a:r>
            <a:endParaRPr sz="1500"/>
          </a:p>
        </p:txBody>
      </p:sp>
      <p:sp>
        <p:nvSpPr>
          <p:cNvPr id="286" name="Google Shape;286;g139dc188c29_2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9dc188c29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600"/>
              <a:t>Sigiuendo con los modelos de clustering, aplicamos Mezcla de Gaussianas con las coordenadas sin escalar y 5 componentes en la subpoblación de Heridos al ser la gravedad de victima más frecuente y por tanto más notable en el mapa, el cual, si bien no se ve ahora es un mapa dinámico y pudimos identificar un cluster que abarca una sola comuna entre otros análisis.</a:t>
            </a:r>
            <a:endParaRPr sz="1600"/>
          </a:p>
          <a:p>
            <a:pPr indent="0" lvl="0" marL="0" rtl="0" algn="l">
              <a:lnSpc>
                <a:spcPct val="100000"/>
              </a:lnSpc>
              <a:spcBef>
                <a:spcPts val="0"/>
              </a:spcBef>
              <a:spcAft>
                <a:spcPts val="0"/>
              </a:spcAft>
              <a:buSzPts val="1100"/>
              <a:buNone/>
            </a:pPr>
            <a:r>
              <a:t/>
            </a:r>
            <a:endParaRPr/>
          </a:p>
        </p:txBody>
      </p:sp>
      <p:sp>
        <p:nvSpPr>
          <p:cNvPr id="305" name="Google Shape;305;g139dc188c29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9dc188c29_2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400"/>
              <a:t>También aplicamos K-Means sin considerar a Gravedad de victima la cual desbalancea el dataset, para ver el comportamiento de clusterización en este caso, y encontramos 5 clusters con distintas características. En el gráfico 3D se visualizan las variables de Mes Sexo y Clase de incidente con el resultado del modelo y distintas apreciaciones en cada uno como que </a:t>
            </a:r>
            <a:r>
              <a:rPr lang="es" sz="1400"/>
              <a:t>Choque está representado por el cluster 3.</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t/>
            </a:r>
            <a:endParaRPr sz="1300"/>
          </a:p>
        </p:txBody>
      </p:sp>
      <p:sp>
        <p:nvSpPr>
          <p:cNvPr id="313" name="Google Shape;313;g139dc188c29_2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39dc188c29_2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139dc188c29_2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500"/>
              <a:t>También aplicamos DB-Scan con las coordenadas escaladas, un Epsilon calculado luego de correr KNN y un minimo de 10 incidentes vecinas, resultando 25 clusters. La métrica del coeficiente de silueta no fue gratificante como se puede ver también en el gráfico de las coordenadas.</a:t>
            </a:r>
            <a:endParaRPr sz="1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31" name="Shape 131"/>
        <p:cNvGrpSpPr/>
        <p:nvPr/>
      </p:nvGrpSpPr>
      <p:grpSpPr>
        <a:xfrm>
          <a:off x="0" y="0"/>
          <a:ext cx="0" cy="0"/>
          <a:chOff x="0" y="0"/>
          <a:chExt cx="0" cy="0"/>
        </a:xfrm>
      </p:grpSpPr>
      <p:sp>
        <p:nvSpPr>
          <p:cNvPr id="132" name="Google Shape;132;p26"/>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4" name="Google Shape;134;p26"/>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26"/>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26"/>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37" name="Shape 137"/>
        <p:cNvGrpSpPr/>
        <p:nvPr/>
      </p:nvGrpSpPr>
      <p:grpSpPr>
        <a:xfrm>
          <a:off x="0" y="0"/>
          <a:ext cx="0" cy="0"/>
          <a:chOff x="0" y="0"/>
          <a:chExt cx="0" cy="0"/>
        </a:xfrm>
      </p:grpSpPr>
      <p:sp>
        <p:nvSpPr>
          <p:cNvPr id="138" name="Google Shape;138;p27"/>
          <p:cNvSpPr txBox="1"/>
          <p:nvPr>
            <p:ph type="ctrTitle"/>
          </p:nvPr>
        </p:nvSpPr>
        <p:spPr>
          <a:xfrm>
            <a:off x="1143000" y="841772"/>
            <a:ext cx="6858000" cy="1790775"/>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p27"/>
          <p:cNvSpPr txBox="1"/>
          <p:nvPr>
            <p:ph idx="1" type="subTitle"/>
          </p:nvPr>
        </p:nvSpPr>
        <p:spPr>
          <a:xfrm>
            <a:off x="1143000" y="2701528"/>
            <a:ext cx="6858000" cy="124177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0" name="Google Shape;140;p27"/>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7"/>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7"/>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43" name="Shape 143"/>
        <p:cNvGrpSpPr/>
        <p:nvPr/>
      </p:nvGrpSpPr>
      <p:grpSpPr>
        <a:xfrm>
          <a:off x="0" y="0"/>
          <a:ext cx="0" cy="0"/>
          <a:chOff x="0" y="0"/>
          <a:chExt cx="0" cy="0"/>
        </a:xfrm>
      </p:grpSpPr>
      <p:sp>
        <p:nvSpPr>
          <p:cNvPr id="144" name="Google Shape;144;p28"/>
          <p:cNvSpPr txBox="1"/>
          <p:nvPr>
            <p:ph type="title"/>
          </p:nvPr>
        </p:nvSpPr>
        <p:spPr>
          <a:xfrm>
            <a:off x="623888" y="1282303"/>
            <a:ext cx="7886700" cy="213952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28"/>
          <p:cNvSpPr txBox="1"/>
          <p:nvPr>
            <p:ph idx="1" type="body"/>
          </p:nvPr>
        </p:nvSpPr>
        <p:spPr>
          <a:xfrm>
            <a:off x="623888" y="3442097"/>
            <a:ext cx="7886700" cy="11252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46" name="Google Shape;146;p28"/>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28"/>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8" name="Google Shape;148;p28"/>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49" name="Shape 149"/>
        <p:cNvGrpSpPr/>
        <p:nvPr/>
      </p:nvGrpSpPr>
      <p:grpSpPr>
        <a:xfrm>
          <a:off x="0" y="0"/>
          <a:ext cx="0" cy="0"/>
          <a:chOff x="0" y="0"/>
          <a:chExt cx="0" cy="0"/>
        </a:xfrm>
      </p:grpSpPr>
      <p:sp>
        <p:nvSpPr>
          <p:cNvPr id="150" name="Google Shape;150;p29"/>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1" name="Google Shape;151;p2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2" name="Google Shape;152;p2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29"/>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29"/>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5" name="Google Shape;155;p29"/>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56" name="Shape 156"/>
        <p:cNvGrpSpPr/>
        <p:nvPr/>
      </p:nvGrpSpPr>
      <p:grpSpPr>
        <a:xfrm>
          <a:off x="0" y="0"/>
          <a:ext cx="0" cy="0"/>
          <a:chOff x="0" y="0"/>
          <a:chExt cx="0" cy="0"/>
        </a:xfrm>
      </p:grpSpPr>
      <p:sp>
        <p:nvSpPr>
          <p:cNvPr id="157" name="Google Shape;157;p30"/>
          <p:cNvSpPr txBox="1"/>
          <p:nvPr>
            <p:ph type="title"/>
          </p:nvPr>
        </p:nvSpPr>
        <p:spPr>
          <a:xfrm>
            <a:off x="629841"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8" name="Google Shape;158;p30"/>
          <p:cNvSpPr txBox="1"/>
          <p:nvPr>
            <p:ph idx="1" type="body"/>
          </p:nvPr>
        </p:nvSpPr>
        <p:spPr>
          <a:xfrm>
            <a:off x="629841" y="1260872"/>
            <a:ext cx="3868425" cy="61785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59" name="Google Shape;159;p30"/>
          <p:cNvSpPr txBox="1"/>
          <p:nvPr>
            <p:ph idx="2" type="body"/>
          </p:nvPr>
        </p:nvSpPr>
        <p:spPr>
          <a:xfrm>
            <a:off x="629841" y="1878806"/>
            <a:ext cx="3868425" cy="27634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0" name="Google Shape;160;p30"/>
          <p:cNvSpPr txBox="1"/>
          <p:nvPr>
            <p:ph idx="3" type="body"/>
          </p:nvPr>
        </p:nvSpPr>
        <p:spPr>
          <a:xfrm>
            <a:off x="4629150" y="1260872"/>
            <a:ext cx="3887325" cy="61785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1" name="Google Shape;161;p30"/>
          <p:cNvSpPr txBox="1"/>
          <p:nvPr>
            <p:ph idx="4" type="body"/>
          </p:nvPr>
        </p:nvSpPr>
        <p:spPr>
          <a:xfrm>
            <a:off x="4629150" y="1878806"/>
            <a:ext cx="3887325" cy="27634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30"/>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30"/>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4" name="Google Shape;164;p30"/>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65" name="Shape 165"/>
        <p:cNvGrpSpPr/>
        <p:nvPr/>
      </p:nvGrpSpPr>
      <p:grpSpPr>
        <a:xfrm>
          <a:off x="0" y="0"/>
          <a:ext cx="0" cy="0"/>
          <a:chOff x="0" y="0"/>
          <a:chExt cx="0" cy="0"/>
        </a:xfrm>
      </p:grpSpPr>
      <p:sp>
        <p:nvSpPr>
          <p:cNvPr id="166" name="Google Shape;166;p31"/>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31"/>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8" name="Google Shape;168;p31"/>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31"/>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0" name="Shape 170"/>
        <p:cNvGrpSpPr/>
        <p:nvPr/>
      </p:nvGrpSpPr>
      <p:grpSpPr>
        <a:xfrm>
          <a:off x="0" y="0"/>
          <a:ext cx="0" cy="0"/>
          <a:chOff x="0" y="0"/>
          <a:chExt cx="0" cy="0"/>
        </a:xfrm>
      </p:grpSpPr>
      <p:sp>
        <p:nvSpPr>
          <p:cNvPr id="171" name="Google Shape;171;p32"/>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32"/>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32"/>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74" name="Shape 174"/>
        <p:cNvGrpSpPr/>
        <p:nvPr/>
      </p:nvGrpSpPr>
      <p:grpSpPr>
        <a:xfrm>
          <a:off x="0" y="0"/>
          <a:ext cx="0" cy="0"/>
          <a:chOff x="0" y="0"/>
          <a:chExt cx="0" cy="0"/>
        </a:xfrm>
      </p:grpSpPr>
      <p:sp>
        <p:nvSpPr>
          <p:cNvPr id="175" name="Google Shape;175;p33"/>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p33"/>
          <p:cNvSpPr txBox="1"/>
          <p:nvPr>
            <p:ph idx="1" type="body"/>
          </p:nvPr>
        </p:nvSpPr>
        <p:spPr>
          <a:xfrm>
            <a:off x="3887391" y="740569"/>
            <a:ext cx="4629150" cy="3655125"/>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77" name="Google Shape;177;p33"/>
          <p:cNvSpPr txBox="1"/>
          <p:nvPr>
            <p:ph idx="2" type="body"/>
          </p:nvPr>
        </p:nvSpPr>
        <p:spPr>
          <a:xfrm>
            <a:off x="629841" y="1543050"/>
            <a:ext cx="2949075" cy="28586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78" name="Google Shape;178;p33"/>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33"/>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33"/>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81" name="Shape 181"/>
        <p:cNvGrpSpPr/>
        <p:nvPr/>
      </p:nvGrpSpPr>
      <p:grpSpPr>
        <a:xfrm>
          <a:off x="0" y="0"/>
          <a:ext cx="0" cy="0"/>
          <a:chOff x="0" y="0"/>
          <a:chExt cx="0" cy="0"/>
        </a:xfrm>
      </p:grpSpPr>
      <p:sp>
        <p:nvSpPr>
          <p:cNvPr id="182" name="Google Shape;182;p34"/>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34"/>
          <p:cNvSpPr/>
          <p:nvPr>
            <p:ph idx="2" type="pic"/>
          </p:nvPr>
        </p:nvSpPr>
        <p:spPr>
          <a:xfrm>
            <a:off x="3887391" y="740569"/>
            <a:ext cx="4629150" cy="3655125"/>
          </a:xfrm>
          <a:prstGeom prst="rect">
            <a:avLst/>
          </a:prstGeom>
          <a:noFill/>
          <a:ln>
            <a:noFill/>
          </a:ln>
        </p:spPr>
      </p:sp>
      <p:sp>
        <p:nvSpPr>
          <p:cNvPr id="184" name="Google Shape;184;p34"/>
          <p:cNvSpPr txBox="1"/>
          <p:nvPr>
            <p:ph idx="1" type="body"/>
          </p:nvPr>
        </p:nvSpPr>
        <p:spPr>
          <a:xfrm>
            <a:off x="629841" y="1543050"/>
            <a:ext cx="2949075" cy="28586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5" name="Google Shape;185;p34"/>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6" name="Google Shape;186;p34"/>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7" name="Google Shape;187;p34"/>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88" name="Shape 188"/>
        <p:cNvGrpSpPr/>
        <p:nvPr/>
      </p:nvGrpSpPr>
      <p:grpSpPr>
        <a:xfrm>
          <a:off x="0" y="0"/>
          <a:ext cx="0" cy="0"/>
          <a:chOff x="0" y="0"/>
          <a:chExt cx="0" cy="0"/>
        </a:xfrm>
      </p:grpSpPr>
      <p:sp>
        <p:nvSpPr>
          <p:cNvPr id="189" name="Google Shape;189;p35"/>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0" name="Google Shape;190;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1" name="Google Shape;191;p3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2" name="Google Shape;192;p3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3" name="Google Shape;193;p3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94" name="Shape 194"/>
        <p:cNvGrpSpPr/>
        <p:nvPr/>
      </p:nvGrpSpPr>
      <p:grpSpPr>
        <a:xfrm>
          <a:off x="0" y="0"/>
          <a:ext cx="0" cy="0"/>
          <a:chOff x="0" y="0"/>
          <a:chExt cx="0" cy="0"/>
        </a:xfrm>
      </p:grpSpPr>
      <p:sp>
        <p:nvSpPr>
          <p:cNvPr id="195" name="Google Shape;195;p36"/>
          <p:cNvSpPr txBox="1"/>
          <p:nvPr>
            <p:ph type="title"/>
          </p:nvPr>
        </p:nvSpPr>
        <p:spPr>
          <a:xfrm rot="5400000">
            <a:off x="5350050" y="1467469"/>
            <a:ext cx="4358925"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6" name="Google Shape;196;p36"/>
          <p:cNvSpPr txBox="1"/>
          <p:nvPr>
            <p:ph idx="1" type="body"/>
          </p:nvPr>
        </p:nvSpPr>
        <p:spPr>
          <a:xfrm rot="5400000">
            <a:off x="1349550" y="-447056"/>
            <a:ext cx="4358925"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7" name="Google Shape;197;p36"/>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p36"/>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9" name="Google Shape;199;p36"/>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7" name="Google Shape;12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8" name="Google Shape;128;p2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9" name="Google Shape;129;p2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0" name="Google Shape;130;p2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1.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7.png"/><Relationship Id="rId4" Type="http://schemas.openxmlformats.org/officeDocument/2006/relationships/image" Target="../media/image32.png"/><Relationship Id="rId5"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39.png"/><Relationship Id="rId5" Type="http://schemas.openxmlformats.org/officeDocument/2006/relationships/image" Target="../media/image43.png"/><Relationship Id="rId6"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2.png"/><Relationship Id="rId4" Type="http://schemas.openxmlformats.org/officeDocument/2006/relationships/hyperlink" Target="https://colab.research.google.com/drive/1HvLV8j6XQnKq00DXg9qwSBN2jaNjkBWI?usp=sharing" TargetMode="External"/><Relationship Id="rId5" Type="http://schemas.openxmlformats.org/officeDocument/2006/relationships/hyperlink" Target="https://colab.research.google.com/drive/10D5qsBzgbG-hen7NhCF4g_-XK8B1V42K?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2.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DDD"/>
        </a:solidFill>
      </p:bgPr>
    </p:bg>
    <p:spTree>
      <p:nvGrpSpPr>
        <p:cNvPr id="203" name="Shape 203"/>
        <p:cNvGrpSpPr/>
        <p:nvPr/>
      </p:nvGrpSpPr>
      <p:grpSpPr>
        <a:xfrm>
          <a:off x="0" y="0"/>
          <a:ext cx="0" cy="0"/>
          <a:chOff x="0" y="0"/>
          <a:chExt cx="0" cy="0"/>
        </a:xfrm>
      </p:grpSpPr>
      <p:sp>
        <p:nvSpPr>
          <p:cNvPr id="204" name="Google Shape;204;p37"/>
          <p:cNvSpPr/>
          <p:nvPr/>
        </p:nvSpPr>
        <p:spPr>
          <a:xfrm>
            <a:off x="2381" y="2381"/>
            <a:ext cx="4462151" cy="5141119"/>
          </a:xfrm>
          <a:custGeom>
            <a:rect b="b" l="l" r="r" t="t"/>
            <a:pathLst>
              <a:path extrusionOk="0" h="2244" w="1946">
                <a:moveTo>
                  <a:pt x="0" y="0"/>
                </a:moveTo>
                <a:cubicBezTo>
                  <a:pt x="864" y="0"/>
                  <a:pt x="864" y="0"/>
                  <a:pt x="864" y="0"/>
                </a:cubicBezTo>
                <a:cubicBezTo>
                  <a:pt x="1703" y="839"/>
                  <a:pt x="1703" y="839"/>
                  <a:pt x="1703" y="839"/>
                </a:cubicBezTo>
                <a:cubicBezTo>
                  <a:pt x="1703" y="839"/>
                  <a:pt x="1946" y="1052"/>
                  <a:pt x="1703" y="1294"/>
                </a:cubicBezTo>
                <a:cubicBezTo>
                  <a:pt x="1461" y="1537"/>
                  <a:pt x="1461" y="1537"/>
                  <a:pt x="1461" y="1537"/>
                </a:cubicBezTo>
                <a:cubicBezTo>
                  <a:pt x="754" y="2244"/>
                  <a:pt x="754" y="2244"/>
                  <a:pt x="754" y="2244"/>
                </a:cubicBezTo>
                <a:cubicBezTo>
                  <a:pt x="0" y="2244"/>
                  <a:pt x="0" y="2244"/>
                  <a:pt x="0" y="2244"/>
                </a:cubicBezTo>
                <a:lnTo>
                  <a:pt x="0" y="0"/>
                </a:lnTo>
                <a:close/>
              </a:path>
            </a:pathLst>
          </a:custGeom>
          <a:gradFill>
            <a:gsLst>
              <a:gs pos="0">
                <a:srgbClr val="0B6FC7">
                  <a:alpha val="61960"/>
                </a:srgbClr>
              </a:gs>
              <a:gs pos="62000">
                <a:srgbClr val="1DA2DD">
                  <a:alpha val="70980"/>
                </a:srgbClr>
              </a:gs>
              <a:gs pos="100000">
                <a:srgbClr val="24AFE4">
                  <a:alpha val="67843"/>
                </a:srgbClr>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Imágenes de Mapa De America Latina | Descarga imágenes gratuitas en Unsplash" id="205" name="Google Shape;205;p37"/>
          <p:cNvPicPr preferRelativeResize="0"/>
          <p:nvPr/>
        </p:nvPicPr>
        <p:blipFill rotWithShape="1">
          <a:blip r:embed="rId3">
            <a:alphaModFix/>
          </a:blip>
          <a:srcRect b="0" l="0" r="0" t="0"/>
          <a:stretch/>
        </p:blipFill>
        <p:spPr>
          <a:xfrm>
            <a:off x="94910" y="1113332"/>
            <a:ext cx="3271838" cy="2678906"/>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176"/>
              </a:srgbClr>
            </a:outerShdw>
          </a:effectLst>
        </p:spPr>
      </p:pic>
      <p:pic>
        <p:nvPicPr>
          <p:cNvPr descr="Marcador" id="206" name="Google Shape;206;p37"/>
          <p:cNvPicPr preferRelativeResize="0"/>
          <p:nvPr/>
        </p:nvPicPr>
        <p:blipFill rotWithShape="1">
          <a:blip r:embed="rId4">
            <a:alphaModFix/>
          </a:blip>
          <a:srcRect b="0" l="0" r="0" t="0"/>
          <a:stretch/>
        </p:blipFill>
        <p:spPr>
          <a:xfrm>
            <a:off x="1254968" y="1305120"/>
            <a:ext cx="685800" cy="685800"/>
          </a:xfrm>
          <a:prstGeom prst="rect">
            <a:avLst/>
          </a:prstGeom>
          <a:noFill/>
          <a:ln>
            <a:noFill/>
          </a:ln>
        </p:spPr>
      </p:pic>
      <p:sp>
        <p:nvSpPr>
          <p:cNvPr id="207" name="Google Shape;207;p37"/>
          <p:cNvSpPr txBox="1"/>
          <p:nvPr/>
        </p:nvSpPr>
        <p:spPr>
          <a:xfrm>
            <a:off x="3758585" y="1389171"/>
            <a:ext cx="5290505" cy="992579"/>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Arial"/>
              <a:buNone/>
            </a:pPr>
            <a:r>
              <a:rPr b="0" i="0" lang="es" sz="3000" u="none" cap="none" strike="noStrike">
                <a:solidFill>
                  <a:srgbClr val="3A3838"/>
                </a:solidFill>
                <a:latin typeface="Calibri"/>
                <a:ea typeface="Calibri"/>
                <a:cs typeface="Calibri"/>
                <a:sym typeface="Calibri"/>
              </a:rPr>
              <a:t>M08 – VÍCTIMAS DE INCIDENTES VIALES</a:t>
            </a:r>
            <a:endParaRPr b="0" i="0" sz="1100" u="none" cap="none" strike="noStrike">
              <a:solidFill>
                <a:srgbClr val="000000"/>
              </a:solidFill>
              <a:latin typeface="Arial"/>
              <a:ea typeface="Arial"/>
              <a:cs typeface="Arial"/>
              <a:sym typeface="Arial"/>
            </a:endParaRPr>
          </a:p>
        </p:txBody>
      </p:sp>
      <p:sp>
        <p:nvSpPr>
          <p:cNvPr id="208" name="Google Shape;208;p37"/>
          <p:cNvSpPr txBox="1"/>
          <p:nvPr/>
        </p:nvSpPr>
        <p:spPr>
          <a:xfrm>
            <a:off x="4926563" y="3408000"/>
            <a:ext cx="4037400" cy="117742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Lustria"/>
                <a:ea typeface="Lustria"/>
                <a:cs typeface="Lustria"/>
                <a:sym typeface="Lustria"/>
              </a:rPr>
              <a:t>Mentora: Isabel Mejía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Lustria"/>
                <a:ea typeface="Lustria"/>
                <a:cs typeface="Lustria"/>
                <a:sym typeface="Lustria"/>
              </a:rPr>
              <a:t>Grupo formado por: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Lustria"/>
                <a:ea typeface="Lustria"/>
                <a:cs typeface="Lustria"/>
                <a:sym typeface="Lustria"/>
              </a:rPr>
              <a:t>*  Giovine – Spitale - Venchiarutti</a:t>
            </a:r>
            <a:endParaRPr b="0" i="0" sz="1100" u="none" cap="none" strike="noStrike">
              <a:solidFill>
                <a:srgbClr val="000000"/>
              </a:solidFill>
              <a:latin typeface="Arial"/>
              <a:ea typeface="Arial"/>
              <a:cs typeface="Arial"/>
              <a:sym typeface="Arial"/>
            </a:endParaRPr>
          </a:p>
        </p:txBody>
      </p:sp>
      <p:pic>
        <p:nvPicPr>
          <p:cNvPr id="209" name="Google Shape;209;p37"/>
          <p:cNvPicPr preferRelativeResize="0"/>
          <p:nvPr/>
        </p:nvPicPr>
        <p:blipFill rotWithShape="1">
          <a:blip r:embed="rId5">
            <a:alphaModFix/>
          </a:blip>
          <a:srcRect b="0" l="0" r="0" t="0"/>
          <a:stretch/>
        </p:blipFill>
        <p:spPr>
          <a:xfrm>
            <a:off x="5189260" y="130742"/>
            <a:ext cx="3657600" cy="464344"/>
          </a:xfrm>
          <a:prstGeom prst="rect">
            <a:avLst/>
          </a:prstGeom>
          <a:noFill/>
          <a:ln>
            <a:noFill/>
          </a:ln>
        </p:spPr>
      </p:pic>
      <p:sp>
        <p:nvSpPr>
          <p:cNvPr id="210" name="Google Shape;210;p37"/>
          <p:cNvSpPr txBox="1"/>
          <p:nvPr/>
        </p:nvSpPr>
        <p:spPr>
          <a:xfrm>
            <a:off x="1" y="73427"/>
            <a:ext cx="5189259" cy="900247"/>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323F4F"/>
                </a:solidFill>
                <a:latin typeface="Montserrat"/>
                <a:ea typeface="Montserrat"/>
                <a:cs typeface="Montserrat"/>
                <a:sym typeface="Montserrat"/>
              </a:rPr>
              <a:t>DIPLOMATURA EN CIENCIA DE DATOS, APRENDIZAJE AUTOMÁTICO Y SUS APLICACIONES.</a:t>
            </a:r>
            <a:br>
              <a:rPr b="1" i="0" lang="es" sz="1400" u="none" cap="none" strike="noStrike">
                <a:solidFill>
                  <a:srgbClr val="323F4F"/>
                </a:solidFill>
                <a:latin typeface="Montserrat"/>
                <a:ea typeface="Montserrat"/>
                <a:cs typeface="Montserrat"/>
                <a:sym typeface="Montserrat"/>
              </a:rPr>
            </a:br>
            <a:r>
              <a:rPr b="1" i="0" lang="es" sz="1400" u="none" cap="none" strike="noStrike">
                <a:solidFill>
                  <a:srgbClr val="323F4F"/>
                </a:solidFill>
                <a:latin typeface="Montserrat"/>
                <a:ea typeface="Montserrat"/>
                <a:cs typeface="Montserrat"/>
                <a:sym typeface="Montserrat"/>
              </a:rPr>
              <a:t>COHORTE 2022 VIRTUAL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1" name="Google Shape;211;p37"/>
          <p:cNvSpPr txBox="1"/>
          <p:nvPr/>
        </p:nvSpPr>
        <p:spPr>
          <a:xfrm>
            <a:off x="4513700" y="2571750"/>
            <a:ext cx="4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4A86E8"/>
                </a:solidFill>
                <a:latin typeface="Comfortaa SemiBold"/>
                <a:ea typeface="Comfortaa SemiBold"/>
                <a:cs typeface="Comfortaa SemiBold"/>
                <a:sym typeface="Comfortaa SemiBold"/>
              </a:rPr>
              <a:t>Presentación final - Aprendizaje Automático</a:t>
            </a:r>
            <a:endParaRPr>
              <a:solidFill>
                <a:srgbClr val="4A86E8"/>
              </a:solidFill>
              <a:latin typeface="Comfortaa SemiBold"/>
              <a:ea typeface="Comfortaa SemiBold"/>
              <a:cs typeface="Comfortaa SemiBold"/>
              <a:sym typeface="Comfortaa SemiBold"/>
            </a:endParaRPr>
          </a:p>
        </p:txBody>
      </p:sp>
      <p:cxnSp>
        <p:nvCxnSpPr>
          <p:cNvPr id="212" name="Google Shape;212;p37"/>
          <p:cNvCxnSpPr/>
          <p:nvPr/>
        </p:nvCxnSpPr>
        <p:spPr>
          <a:xfrm flipH="1" rot="10800000">
            <a:off x="4315725" y="3134075"/>
            <a:ext cx="4726200" cy="7200"/>
          </a:xfrm>
          <a:prstGeom prst="straightConnector1">
            <a:avLst/>
          </a:prstGeom>
          <a:noFill/>
          <a:ln cap="flat" cmpd="sng" w="9525">
            <a:solidFill>
              <a:srgbClr val="666666"/>
            </a:solidFill>
            <a:prstDash val="solid"/>
            <a:round/>
            <a:headEnd len="med" w="med" type="none"/>
            <a:tailEnd len="med" w="med" type="none"/>
          </a:ln>
        </p:spPr>
      </p:cxnSp>
      <p:sp>
        <p:nvSpPr>
          <p:cNvPr id="213" name="Google Shape;213;p37"/>
          <p:cNvSpPr txBox="1"/>
          <p:nvPr/>
        </p:nvSpPr>
        <p:spPr>
          <a:xfrm>
            <a:off x="3024250" y="3899950"/>
            <a:ext cx="568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334" name="Shape 334"/>
        <p:cNvGrpSpPr/>
        <p:nvPr/>
      </p:nvGrpSpPr>
      <p:grpSpPr>
        <a:xfrm>
          <a:off x="0" y="0"/>
          <a:ext cx="0" cy="0"/>
          <a:chOff x="0" y="0"/>
          <a:chExt cx="0" cy="0"/>
        </a:xfrm>
      </p:grpSpPr>
      <p:sp>
        <p:nvSpPr>
          <p:cNvPr id="335" name="Google Shape;335;p46"/>
          <p:cNvSpPr txBox="1"/>
          <p:nvPr/>
        </p:nvSpPr>
        <p:spPr>
          <a:xfrm>
            <a:off x="405400" y="270000"/>
            <a:ext cx="3126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u="sng">
                <a:latin typeface="Calibri"/>
                <a:ea typeface="Calibri"/>
                <a:cs typeface="Calibri"/>
                <a:sym typeface="Calibri"/>
              </a:rPr>
              <a:t>Embedding PCA</a:t>
            </a:r>
            <a:endParaRPr b="1" sz="1500" u="sng">
              <a:latin typeface="Calibri"/>
              <a:ea typeface="Calibri"/>
              <a:cs typeface="Calibri"/>
              <a:sym typeface="Calibri"/>
            </a:endParaRPr>
          </a:p>
          <a:p>
            <a:pPr indent="0" lvl="0" marL="0" rtl="0" algn="l">
              <a:spcBef>
                <a:spcPts val="0"/>
              </a:spcBef>
              <a:spcAft>
                <a:spcPts val="0"/>
              </a:spcAft>
              <a:buNone/>
            </a:pPr>
            <a:r>
              <a:t/>
            </a:r>
            <a:endParaRPr b="1" sz="1500" u="sng">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u="sng">
                <a:latin typeface="Calibri"/>
                <a:ea typeface="Calibri"/>
                <a:cs typeface="Calibri"/>
                <a:sym typeface="Calibri"/>
              </a:rPr>
              <a:t>n=4 componentes</a:t>
            </a:r>
            <a:endParaRPr u="sng">
              <a:latin typeface="Calibri"/>
              <a:ea typeface="Calibri"/>
              <a:cs typeface="Calibri"/>
              <a:sym typeface="Calibri"/>
            </a:endParaRPr>
          </a:p>
        </p:txBody>
      </p:sp>
      <p:pic>
        <p:nvPicPr>
          <p:cNvPr id="336" name="Google Shape;336;p46"/>
          <p:cNvPicPr preferRelativeResize="0"/>
          <p:nvPr/>
        </p:nvPicPr>
        <p:blipFill rotWithShape="1">
          <a:blip r:embed="rId3">
            <a:alphaModFix/>
          </a:blip>
          <a:srcRect b="11588" l="25569" r="1480" t="6571"/>
          <a:stretch/>
        </p:blipFill>
        <p:spPr>
          <a:xfrm>
            <a:off x="134200" y="1312850"/>
            <a:ext cx="3325951" cy="2097599"/>
          </a:xfrm>
          <a:prstGeom prst="rect">
            <a:avLst/>
          </a:prstGeom>
          <a:noFill/>
          <a:ln>
            <a:noFill/>
          </a:ln>
        </p:spPr>
      </p:pic>
      <p:pic>
        <p:nvPicPr>
          <p:cNvPr id="337" name="Google Shape;337;p46"/>
          <p:cNvPicPr preferRelativeResize="0"/>
          <p:nvPr/>
        </p:nvPicPr>
        <p:blipFill>
          <a:blip r:embed="rId4">
            <a:alphaModFix/>
          </a:blip>
          <a:stretch>
            <a:fillRect/>
          </a:stretch>
        </p:blipFill>
        <p:spPr>
          <a:xfrm>
            <a:off x="5457895" y="0"/>
            <a:ext cx="3451812" cy="2540700"/>
          </a:xfrm>
          <a:prstGeom prst="rect">
            <a:avLst/>
          </a:prstGeom>
          <a:noFill/>
          <a:ln>
            <a:noFill/>
          </a:ln>
        </p:spPr>
      </p:pic>
      <p:sp>
        <p:nvSpPr>
          <p:cNvPr id="338" name="Google Shape;338;p46"/>
          <p:cNvSpPr txBox="1"/>
          <p:nvPr/>
        </p:nvSpPr>
        <p:spPr>
          <a:xfrm>
            <a:off x="3574000" y="115950"/>
            <a:ext cx="1884000" cy="24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50" u="sng">
                <a:solidFill>
                  <a:srgbClr val="9900FF"/>
                </a:solidFill>
                <a:latin typeface="Calibri"/>
                <a:ea typeface="Calibri"/>
                <a:cs typeface="Calibri"/>
                <a:sym typeface="Calibri"/>
              </a:rPr>
              <a:t>Clase de Incidente </a:t>
            </a:r>
            <a:r>
              <a:rPr lang="es" sz="1150" u="sng">
                <a:solidFill>
                  <a:schemeClr val="dk1"/>
                </a:solidFill>
                <a:latin typeface="Calibri"/>
                <a:ea typeface="Calibri"/>
                <a:cs typeface="Calibri"/>
                <a:sym typeface="Calibri"/>
              </a:rPr>
              <a:t>CP1 y CP2</a:t>
            </a:r>
            <a:endParaRPr sz="1150"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 sz="1150">
                <a:solidFill>
                  <a:schemeClr val="dk1"/>
                </a:solidFill>
                <a:latin typeface="Calibri"/>
                <a:ea typeface="Calibri"/>
                <a:cs typeface="Calibri"/>
                <a:sym typeface="Calibri"/>
              </a:rPr>
              <a:t>las víctimas de </a:t>
            </a:r>
            <a:r>
              <a:rPr b="1" lang="es" sz="1150">
                <a:solidFill>
                  <a:schemeClr val="dk1"/>
                </a:solidFill>
                <a:latin typeface="Calibri"/>
                <a:ea typeface="Calibri"/>
                <a:cs typeface="Calibri"/>
                <a:sym typeface="Calibri"/>
              </a:rPr>
              <a:t>Choque</a:t>
            </a:r>
            <a:r>
              <a:rPr lang="es" sz="1150">
                <a:solidFill>
                  <a:schemeClr val="dk1"/>
                </a:solidFill>
                <a:latin typeface="Calibri"/>
                <a:ea typeface="Calibri"/>
                <a:cs typeface="Calibri"/>
                <a:sym typeface="Calibri"/>
              </a:rPr>
              <a:t> bastante diferenciadas del resto del tipo de incidentes, siendo </a:t>
            </a:r>
            <a:r>
              <a:rPr b="1" lang="es" sz="1150">
                <a:solidFill>
                  <a:schemeClr val="dk1"/>
                </a:solidFill>
                <a:latin typeface="Calibri"/>
                <a:ea typeface="Calibri"/>
                <a:cs typeface="Calibri"/>
                <a:sym typeface="Calibri"/>
              </a:rPr>
              <a:t>Atropello</a:t>
            </a:r>
            <a:r>
              <a:rPr lang="es" sz="1150">
                <a:solidFill>
                  <a:schemeClr val="dk1"/>
                </a:solidFill>
                <a:latin typeface="Calibri"/>
                <a:ea typeface="Calibri"/>
                <a:cs typeface="Calibri"/>
                <a:sym typeface="Calibri"/>
              </a:rPr>
              <a:t> la más disímil a esta. El resto bastante agrupadas.</a:t>
            </a:r>
            <a:endParaRPr sz="11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50">
              <a:solidFill>
                <a:schemeClr val="dk1"/>
              </a:solidFill>
              <a:latin typeface="Calibri"/>
              <a:ea typeface="Calibri"/>
              <a:cs typeface="Calibri"/>
              <a:sym typeface="Calibri"/>
            </a:endParaRPr>
          </a:p>
          <a:p>
            <a:pPr indent="0" lvl="0" marL="0" rtl="0" algn="l">
              <a:spcBef>
                <a:spcPts val="0"/>
              </a:spcBef>
              <a:spcAft>
                <a:spcPts val="0"/>
              </a:spcAft>
              <a:buNone/>
            </a:pPr>
            <a:r>
              <a:rPr lang="es" sz="1150">
                <a:solidFill>
                  <a:schemeClr val="dk1"/>
                </a:solidFill>
                <a:latin typeface="Calibri"/>
                <a:ea typeface="Calibri"/>
                <a:cs typeface="Calibri"/>
                <a:sym typeface="Calibri"/>
              </a:rPr>
              <a:t>Incendio bastante cercana a </a:t>
            </a:r>
            <a:r>
              <a:rPr b="1" lang="es" sz="1150">
                <a:solidFill>
                  <a:schemeClr val="dk1"/>
                </a:solidFill>
                <a:latin typeface="Calibri"/>
                <a:ea typeface="Calibri"/>
                <a:cs typeface="Calibri"/>
                <a:sym typeface="Calibri"/>
              </a:rPr>
              <a:t>Volcamiento</a:t>
            </a:r>
            <a:r>
              <a:rPr lang="es" sz="1150">
                <a:solidFill>
                  <a:schemeClr val="dk1"/>
                </a:solidFill>
                <a:latin typeface="Calibri"/>
                <a:ea typeface="Calibri"/>
                <a:cs typeface="Calibri"/>
                <a:sym typeface="Calibri"/>
              </a:rPr>
              <a:t>. Ituímos que puede deberse a ser una consecuencia del </a:t>
            </a:r>
            <a:r>
              <a:rPr b="1" lang="es" sz="1150">
                <a:solidFill>
                  <a:schemeClr val="dk1"/>
                </a:solidFill>
                <a:latin typeface="Calibri"/>
                <a:ea typeface="Calibri"/>
                <a:cs typeface="Calibri"/>
                <a:sym typeface="Calibri"/>
              </a:rPr>
              <a:t>Volcamiento</a:t>
            </a:r>
            <a:r>
              <a:rPr lang="es" sz="1150">
                <a:solidFill>
                  <a:schemeClr val="dk1"/>
                </a:solidFill>
                <a:latin typeface="Calibri"/>
                <a:ea typeface="Calibri"/>
                <a:cs typeface="Calibri"/>
                <a:sym typeface="Calibri"/>
              </a:rPr>
              <a:t>.</a:t>
            </a:r>
            <a:endParaRPr sz="1150">
              <a:solidFill>
                <a:schemeClr val="dk1"/>
              </a:solidFill>
              <a:latin typeface="Calibri"/>
              <a:ea typeface="Calibri"/>
              <a:cs typeface="Calibri"/>
              <a:sym typeface="Calibri"/>
            </a:endParaRPr>
          </a:p>
        </p:txBody>
      </p:sp>
      <p:pic>
        <p:nvPicPr>
          <p:cNvPr id="339" name="Google Shape;339;p46"/>
          <p:cNvPicPr preferRelativeResize="0"/>
          <p:nvPr/>
        </p:nvPicPr>
        <p:blipFill rotWithShape="1">
          <a:blip r:embed="rId5">
            <a:alphaModFix/>
          </a:blip>
          <a:srcRect b="0" l="0" r="0" t="1603"/>
          <a:stretch/>
        </p:blipFill>
        <p:spPr>
          <a:xfrm>
            <a:off x="3574000" y="2540700"/>
            <a:ext cx="3516600" cy="2588401"/>
          </a:xfrm>
          <a:prstGeom prst="rect">
            <a:avLst/>
          </a:prstGeom>
          <a:noFill/>
          <a:ln>
            <a:noFill/>
          </a:ln>
        </p:spPr>
      </p:pic>
      <p:sp>
        <p:nvSpPr>
          <p:cNvPr id="340" name="Google Shape;340;p46"/>
          <p:cNvSpPr txBox="1"/>
          <p:nvPr/>
        </p:nvSpPr>
        <p:spPr>
          <a:xfrm>
            <a:off x="7090600" y="2983500"/>
            <a:ext cx="1812600" cy="842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150" u="sng">
                <a:solidFill>
                  <a:srgbClr val="9900FF"/>
                </a:solidFill>
                <a:latin typeface="Calibri"/>
                <a:ea typeface="Calibri"/>
                <a:cs typeface="Calibri"/>
                <a:sym typeface="Calibri"/>
              </a:rPr>
              <a:t>Condicion</a:t>
            </a:r>
            <a:r>
              <a:rPr lang="es" sz="1150" u="sng">
                <a:solidFill>
                  <a:schemeClr val="dk1"/>
                </a:solidFill>
                <a:latin typeface="Calibri"/>
                <a:ea typeface="Calibri"/>
                <a:cs typeface="Calibri"/>
                <a:sym typeface="Calibri"/>
              </a:rPr>
              <a:t> CP1 y CP3</a:t>
            </a:r>
            <a:endParaRPr sz="1150" u="sng">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s" sz="1150">
                <a:solidFill>
                  <a:schemeClr val="dk1"/>
                </a:solidFill>
                <a:latin typeface="Calibri"/>
                <a:ea typeface="Calibri"/>
                <a:cs typeface="Calibri"/>
                <a:sym typeface="Calibri"/>
              </a:rPr>
              <a:t>Separación de </a:t>
            </a:r>
            <a:r>
              <a:rPr b="1" lang="es" sz="1150">
                <a:solidFill>
                  <a:schemeClr val="dk1"/>
                </a:solidFill>
                <a:latin typeface="Calibri"/>
                <a:ea typeface="Calibri"/>
                <a:cs typeface="Calibri"/>
                <a:sym typeface="Calibri"/>
              </a:rPr>
              <a:t>Motociclista</a:t>
            </a:r>
            <a:r>
              <a:rPr lang="es" sz="1150">
                <a:solidFill>
                  <a:schemeClr val="dk1"/>
                </a:solidFill>
                <a:latin typeface="Calibri"/>
                <a:ea typeface="Calibri"/>
                <a:cs typeface="Calibri"/>
                <a:sym typeface="Calibri"/>
              </a:rPr>
              <a:t> con el resto.</a:t>
            </a:r>
            <a:endParaRPr>
              <a:latin typeface="Calibri"/>
              <a:ea typeface="Calibri"/>
              <a:cs typeface="Calibri"/>
              <a:sym typeface="Calibri"/>
            </a:endParaRPr>
          </a:p>
        </p:txBody>
      </p:sp>
      <p:sp>
        <p:nvSpPr>
          <p:cNvPr id="341" name="Google Shape;341;p46"/>
          <p:cNvSpPr txBox="1"/>
          <p:nvPr/>
        </p:nvSpPr>
        <p:spPr>
          <a:xfrm>
            <a:off x="7901725" y="3513000"/>
            <a:ext cx="1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42" name="Google Shape;342;p46"/>
          <p:cNvSpPr txBox="1"/>
          <p:nvPr/>
        </p:nvSpPr>
        <p:spPr>
          <a:xfrm>
            <a:off x="234175" y="3591400"/>
            <a:ext cx="29124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u="sng">
                <a:latin typeface="Calibri"/>
                <a:ea typeface="Calibri"/>
                <a:cs typeface="Calibri"/>
                <a:sym typeface="Calibri"/>
              </a:rPr>
              <a:t>P</a:t>
            </a:r>
            <a:r>
              <a:rPr lang="es" sz="1300" u="sng">
                <a:latin typeface="Calibri"/>
                <a:ea typeface="Calibri"/>
                <a:cs typeface="Calibri"/>
                <a:sym typeface="Calibri"/>
              </a:rPr>
              <a:t>rimeras </a:t>
            </a:r>
            <a:r>
              <a:rPr lang="es" sz="1300" u="sng">
                <a:latin typeface="Calibri"/>
                <a:ea typeface="Calibri"/>
                <a:cs typeface="Calibri"/>
                <a:sym typeface="Calibri"/>
              </a:rPr>
              <a:t>3 CPs por </a:t>
            </a:r>
            <a:r>
              <a:rPr lang="es" sz="1300" u="sng">
                <a:solidFill>
                  <a:srgbClr val="9900FF"/>
                </a:solidFill>
                <a:latin typeface="Calibri"/>
                <a:ea typeface="Calibri"/>
                <a:cs typeface="Calibri"/>
                <a:sym typeface="Calibri"/>
              </a:rPr>
              <a:t>Clase de incidente</a:t>
            </a:r>
            <a:endParaRPr sz="1300" u="sng">
              <a:solidFill>
                <a:srgbClr val="9900FF"/>
              </a:solidFill>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s" sz="1300">
                <a:latin typeface="Calibri"/>
                <a:ea typeface="Calibri"/>
                <a:cs typeface="Calibri"/>
                <a:sym typeface="Calibri"/>
              </a:rPr>
              <a:t>Clara separación de un grupo que en el gráfico de la CP1 y CP2 se ve con </a:t>
            </a:r>
            <a:r>
              <a:rPr b="1" lang="es" sz="1300">
                <a:latin typeface="Calibri"/>
                <a:ea typeface="Calibri"/>
                <a:cs typeface="Calibri"/>
                <a:sym typeface="Calibri"/>
              </a:rPr>
              <a:t>Choque</a:t>
            </a:r>
            <a:r>
              <a:rPr lang="es" sz="1300">
                <a:latin typeface="Calibri"/>
                <a:ea typeface="Calibri"/>
                <a:cs typeface="Calibri"/>
                <a:sym typeface="Calibri"/>
              </a:rPr>
              <a:t>.</a:t>
            </a:r>
            <a:endParaRPr sz="13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346" name="Shape 346"/>
        <p:cNvGrpSpPr/>
        <p:nvPr/>
      </p:nvGrpSpPr>
      <p:grpSpPr>
        <a:xfrm>
          <a:off x="0" y="0"/>
          <a:ext cx="0" cy="0"/>
          <a:chOff x="0" y="0"/>
          <a:chExt cx="0" cy="0"/>
        </a:xfrm>
      </p:grpSpPr>
      <p:sp>
        <p:nvSpPr>
          <p:cNvPr id="347" name="Google Shape;347;p47"/>
          <p:cNvSpPr txBox="1"/>
          <p:nvPr/>
        </p:nvSpPr>
        <p:spPr>
          <a:xfrm>
            <a:off x="529500" y="199425"/>
            <a:ext cx="249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u="sng">
                <a:latin typeface="Calibri"/>
                <a:ea typeface="Calibri"/>
                <a:cs typeface="Calibri"/>
                <a:sym typeface="Calibri"/>
              </a:rPr>
              <a:t>K-Means con PCA </a:t>
            </a:r>
            <a:endParaRPr b="1" u="sng">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Método del Codo -&gt; K=4</a:t>
            </a:r>
            <a:endParaRPr>
              <a:latin typeface="Calibri"/>
              <a:ea typeface="Calibri"/>
              <a:cs typeface="Calibri"/>
              <a:sym typeface="Calibri"/>
            </a:endParaRPr>
          </a:p>
        </p:txBody>
      </p:sp>
      <p:pic>
        <p:nvPicPr>
          <p:cNvPr id="348" name="Google Shape;348;p47"/>
          <p:cNvPicPr preferRelativeResize="0"/>
          <p:nvPr/>
        </p:nvPicPr>
        <p:blipFill>
          <a:blip r:embed="rId3">
            <a:alphaModFix/>
          </a:blip>
          <a:stretch>
            <a:fillRect/>
          </a:stretch>
        </p:blipFill>
        <p:spPr>
          <a:xfrm>
            <a:off x="327175" y="1030725"/>
            <a:ext cx="5122199" cy="3863024"/>
          </a:xfrm>
          <a:prstGeom prst="rect">
            <a:avLst/>
          </a:prstGeom>
          <a:noFill/>
          <a:ln>
            <a:noFill/>
          </a:ln>
        </p:spPr>
      </p:pic>
      <p:sp>
        <p:nvSpPr>
          <p:cNvPr id="349" name="Google Shape;349;p47"/>
          <p:cNvSpPr txBox="1"/>
          <p:nvPr/>
        </p:nvSpPr>
        <p:spPr>
          <a:xfrm>
            <a:off x="5733975" y="115025"/>
            <a:ext cx="3075300" cy="5077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s" sz="1250">
                <a:solidFill>
                  <a:schemeClr val="dk1"/>
                </a:solidFill>
                <a:latin typeface="Calibri"/>
                <a:ea typeface="Calibri"/>
                <a:cs typeface="Calibri"/>
                <a:sym typeface="Calibri"/>
              </a:rPr>
              <a:t>El </a:t>
            </a:r>
            <a:r>
              <a:rPr b="1" lang="es" sz="1250">
                <a:solidFill>
                  <a:schemeClr val="dk1"/>
                </a:solidFill>
                <a:latin typeface="Calibri"/>
                <a:ea typeface="Calibri"/>
                <a:cs typeface="Calibri"/>
                <a:sym typeface="Calibri"/>
              </a:rPr>
              <a:t>cluster 0</a:t>
            </a:r>
            <a:r>
              <a:rPr lang="es" sz="1250">
                <a:solidFill>
                  <a:schemeClr val="dk1"/>
                </a:solidFill>
                <a:latin typeface="Calibri"/>
                <a:ea typeface="Calibri"/>
                <a:cs typeface="Calibri"/>
                <a:sym typeface="Calibri"/>
              </a:rPr>
              <a:t> parte superior izquierda de CP1 y CP2 y no se mezcla con el resto de los clusters. En visualizaciones de PCA inciales, representa en el caso de Clase_incidente a la mitad de </a:t>
            </a:r>
            <a:r>
              <a:rPr b="1" lang="es" sz="1250">
                <a:solidFill>
                  <a:schemeClr val="dk1"/>
                </a:solidFill>
                <a:latin typeface="Calibri"/>
                <a:ea typeface="Calibri"/>
                <a:cs typeface="Calibri"/>
                <a:sym typeface="Calibri"/>
              </a:rPr>
              <a:t>Choque</a:t>
            </a:r>
            <a:r>
              <a:rPr lang="es" sz="1250">
                <a:solidFill>
                  <a:schemeClr val="dk1"/>
                </a:solidFill>
                <a:latin typeface="Calibri"/>
                <a:ea typeface="Calibri"/>
                <a:cs typeface="Calibri"/>
                <a:sym typeface="Calibri"/>
              </a:rPr>
              <a:t> y en Sexo al </a:t>
            </a:r>
            <a:r>
              <a:rPr b="1" lang="es" sz="1250">
                <a:solidFill>
                  <a:schemeClr val="dk1"/>
                </a:solidFill>
                <a:latin typeface="Calibri"/>
                <a:ea typeface="Calibri"/>
                <a:cs typeface="Calibri"/>
                <a:sym typeface="Calibri"/>
              </a:rPr>
              <a:t>Masculino</a:t>
            </a:r>
            <a:r>
              <a:rPr lang="es" sz="1250">
                <a:solidFill>
                  <a:schemeClr val="dk1"/>
                </a:solidFill>
                <a:latin typeface="Calibri"/>
                <a:ea typeface="Calibri"/>
                <a:cs typeface="Calibri"/>
                <a:sym typeface="Calibri"/>
              </a:rPr>
              <a:t>.</a:t>
            </a:r>
            <a:endParaRPr sz="125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125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s" sz="1250">
                <a:solidFill>
                  <a:schemeClr val="dk1"/>
                </a:solidFill>
                <a:latin typeface="Calibri"/>
                <a:ea typeface="Calibri"/>
                <a:cs typeface="Calibri"/>
                <a:sym typeface="Calibri"/>
              </a:rPr>
              <a:t>El </a:t>
            </a:r>
            <a:r>
              <a:rPr b="1" lang="es" sz="1250">
                <a:solidFill>
                  <a:schemeClr val="dk1"/>
                </a:solidFill>
                <a:latin typeface="Calibri"/>
                <a:ea typeface="Calibri"/>
                <a:cs typeface="Calibri"/>
                <a:sym typeface="Calibri"/>
              </a:rPr>
              <a:t>cluster 1</a:t>
            </a:r>
            <a:r>
              <a:rPr lang="es" sz="1250">
                <a:solidFill>
                  <a:schemeClr val="dk1"/>
                </a:solidFill>
                <a:latin typeface="Calibri"/>
                <a:ea typeface="Calibri"/>
                <a:cs typeface="Calibri"/>
                <a:sym typeface="Calibri"/>
              </a:rPr>
              <a:t> está bastante mezclado con el cluster 3 y muy alejado del resto.</a:t>
            </a:r>
            <a:endParaRPr sz="125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125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s" sz="1250">
                <a:solidFill>
                  <a:schemeClr val="dk1"/>
                </a:solidFill>
                <a:latin typeface="Calibri"/>
                <a:ea typeface="Calibri"/>
                <a:cs typeface="Calibri"/>
                <a:sym typeface="Calibri"/>
              </a:rPr>
              <a:t>El </a:t>
            </a:r>
            <a:r>
              <a:rPr b="1" lang="es" sz="1250">
                <a:solidFill>
                  <a:schemeClr val="dk1"/>
                </a:solidFill>
                <a:latin typeface="Calibri"/>
                <a:ea typeface="Calibri"/>
                <a:cs typeface="Calibri"/>
                <a:sym typeface="Calibri"/>
              </a:rPr>
              <a:t>cluster 2</a:t>
            </a:r>
            <a:r>
              <a:rPr lang="es" sz="1250">
                <a:solidFill>
                  <a:schemeClr val="dk1"/>
                </a:solidFill>
                <a:latin typeface="Calibri"/>
                <a:ea typeface="Calibri"/>
                <a:cs typeface="Calibri"/>
                <a:sym typeface="Calibri"/>
              </a:rPr>
              <a:t> bastante separado del resto de clusters hacia la derecha. En visualizaciones de PCA en 2D anteriores, concluimos que representa a la mitad de Choque y los sexos Femenino y Sin Inf.</a:t>
            </a:r>
            <a:endParaRPr sz="125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125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s" sz="1250">
                <a:solidFill>
                  <a:schemeClr val="dk1"/>
                </a:solidFill>
                <a:latin typeface="Calibri"/>
                <a:ea typeface="Calibri"/>
                <a:cs typeface="Calibri"/>
                <a:sym typeface="Calibri"/>
              </a:rPr>
              <a:t>El </a:t>
            </a:r>
            <a:r>
              <a:rPr b="1" lang="es" sz="1250">
                <a:solidFill>
                  <a:schemeClr val="dk1"/>
                </a:solidFill>
                <a:latin typeface="Calibri"/>
                <a:ea typeface="Calibri"/>
                <a:cs typeface="Calibri"/>
                <a:sym typeface="Calibri"/>
              </a:rPr>
              <a:t>cluster 3</a:t>
            </a:r>
            <a:r>
              <a:rPr lang="es" sz="1250">
                <a:solidFill>
                  <a:schemeClr val="dk1"/>
                </a:solidFill>
                <a:latin typeface="Calibri"/>
                <a:ea typeface="Calibri"/>
                <a:cs typeface="Calibri"/>
                <a:sym typeface="Calibri"/>
              </a:rPr>
              <a:t> se define mayormente en la parte inferior de las componentes, por lo tanto </a:t>
            </a:r>
            <a:r>
              <a:rPr b="1" lang="es" sz="1250">
                <a:solidFill>
                  <a:schemeClr val="dk1"/>
                </a:solidFill>
                <a:latin typeface="Calibri"/>
                <a:ea typeface="Calibri"/>
                <a:cs typeface="Calibri"/>
                <a:sym typeface="Calibri"/>
              </a:rPr>
              <a:t>no</a:t>
            </a:r>
            <a:r>
              <a:rPr lang="es" sz="1250">
                <a:solidFill>
                  <a:schemeClr val="dk1"/>
                </a:solidFill>
                <a:latin typeface="Calibri"/>
                <a:ea typeface="Calibri"/>
                <a:cs typeface="Calibri"/>
                <a:sym typeface="Calibri"/>
              </a:rPr>
              <a:t> abarca a Choque ni al sexo Femenino.</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353" name="Shape 353"/>
        <p:cNvGrpSpPr/>
        <p:nvPr/>
      </p:nvGrpSpPr>
      <p:grpSpPr>
        <a:xfrm>
          <a:off x="0" y="0"/>
          <a:ext cx="0" cy="0"/>
          <a:chOff x="0" y="0"/>
          <a:chExt cx="0" cy="0"/>
        </a:xfrm>
      </p:grpSpPr>
      <p:sp>
        <p:nvSpPr>
          <p:cNvPr id="354" name="Google Shape;354;p48"/>
          <p:cNvSpPr txBox="1"/>
          <p:nvPr/>
        </p:nvSpPr>
        <p:spPr>
          <a:xfrm>
            <a:off x="789425" y="189363"/>
            <a:ext cx="24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u="sng">
                <a:latin typeface="Calibri"/>
                <a:ea typeface="Calibri"/>
                <a:cs typeface="Calibri"/>
                <a:sym typeface="Calibri"/>
              </a:rPr>
              <a:t>Mezcla de Gaussianas con PCA</a:t>
            </a:r>
            <a:endParaRPr b="1" u="sng">
              <a:latin typeface="Calibri"/>
              <a:ea typeface="Calibri"/>
              <a:cs typeface="Calibri"/>
              <a:sym typeface="Calibri"/>
            </a:endParaRPr>
          </a:p>
        </p:txBody>
      </p:sp>
      <p:sp>
        <p:nvSpPr>
          <p:cNvPr id="355" name="Google Shape;355;p48"/>
          <p:cNvSpPr txBox="1"/>
          <p:nvPr/>
        </p:nvSpPr>
        <p:spPr>
          <a:xfrm>
            <a:off x="2678350" y="1463725"/>
            <a:ext cx="1059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N = 3</a:t>
            </a:r>
            <a:endParaRPr>
              <a:latin typeface="Calibri"/>
              <a:ea typeface="Calibri"/>
              <a:cs typeface="Calibri"/>
              <a:sym typeface="Calibri"/>
            </a:endParaRPr>
          </a:p>
        </p:txBody>
      </p:sp>
      <p:pic>
        <p:nvPicPr>
          <p:cNvPr id="356" name="Google Shape;356;p48"/>
          <p:cNvPicPr preferRelativeResize="0"/>
          <p:nvPr/>
        </p:nvPicPr>
        <p:blipFill rotWithShape="1">
          <a:blip r:embed="rId3">
            <a:alphaModFix/>
          </a:blip>
          <a:srcRect b="0" l="0" r="2752" t="3670"/>
          <a:stretch/>
        </p:blipFill>
        <p:spPr>
          <a:xfrm>
            <a:off x="193800" y="2276088"/>
            <a:ext cx="3248450" cy="2678049"/>
          </a:xfrm>
          <a:prstGeom prst="rect">
            <a:avLst/>
          </a:prstGeom>
          <a:noFill/>
          <a:ln>
            <a:noFill/>
          </a:ln>
        </p:spPr>
      </p:pic>
      <p:pic>
        <p:nvPicPr>
          <p:cNvPr id="357" name="Google Shape;357;p48"/>
          <p:cNvPicPr preferRelativeResize="0"/>
          <p:nvPr/>
        </p:nvPicPr>
        <p:blipFill rotWithShape="1">
          <a:blip r:embed="rId4">
            <a:alphaModFix/>
          </a:blip>
          <a:srcRect b="0" l="2075" r="0" t="0"/>
          <a:stretch/>
        </p:blipFill>
        <p:spPr>
          <a:xfrm>
            <a:off x="193800" y="710987"/>
            <a:ext cx="2571050" cy="1905713"/>
          </a:xfrm>
          <a:prstGeom prst="rect">
            <a:avLst/>
          </a:prstGeom>
          <a:noFill/>
          <a:ln>
            <a:noFill/>
          </a:ln>
        </p:spPr>
      </p:pic>
      <p:pic>
        <p:nvPicPr>
          <p:cNvPr id="358" name="Google Shape;358;p48"/>
          <p:cNvPicPr preferRelativeResize="0"/>
          <p:nvPr/>
        </p:nvPicPr>
        <p:blipFill rotWithShape="1">
          <a:blip r:embed="rId5">
            <a:alphaModFix/>
          </a:blip>
          <a:srcRect b="7565" l="7897" r="7550" t="11259"/>
          <a:stretch/>
        </p:blipFill>
        <p:spPr>
          <a:xfrm>
            <a:off x="5314675" y="1863937"/>
            <a:ext cx="3635524" cy="2908474"/>
          </a:xfrm>
          <a:prstGeom prst="rect">
            <a:avLst/>
          </a:prstGeom>
          <a:noFill/>
          <a:ln>
            <a:noFill/>
          </a:ln>
        </p:spPr>
      </p:pic>
      <p:sp>
        <p:nvSpPr>
          <p:cNvPr id="359" name="Google Shape;359;p48"/>
          <p:cNvSpPr txBox="1"/>
          <p:nvPr/>
        </p:nvSpPr>
        <p:spPr>
          <a:xfrm>
            <a:off x="7055875" y="1411138"/>
            <a:ext cx="1262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N = 4</a:t>
            </a:r>
            <a:endParaRPr>
              <a:latin typeface="Calibri"/>
              <a:ea typeface="Calibri"/>
              <a:cs typeface="Calibri"/>
              <a:sym typeface="Calibri"/>
            </a:endParaRPr>
          </a:p>
        </p:txBody>
      </p:sp>
      <p:pic>
        <p:nvPicPr>
          <p:cNvPr id="360" name="Google Shape;360;p48"/>
          <p:cNvPicPr preferRelativeResize="0"/>
          <p:nvPr/>
        </p:nvPicPr>
        <p:blipFill rotWithShape="1">
          <a:blip r:embed="rId6">
            <a:alphaModFix/>
          </a:blip>
          <a:srcRect b="0" l="0" r="0" t="2018"/>
          <a:stretch/>
        </p:blipFill>
        <p:spPr>
          <a:xfrm>
            <a:off x="4194525" y="388038"/>
            <a:ext cx="2791375" cy="1998650"/>
          </a:xfrm>
          <a:prstGeom prst="rect">
            <a:avLst/>
          </a:prstGeom>
          <a:noFill/>
          <a:ln>
            <a:noFill/>
          </a:ln>
        </p:spPr>
      </p:pic>
      <p:sp>
        <p:nvSpPr>
          <p:cNvPr id="361" name="Google Shape;361;p48"/>
          <p:cNvSpPr txBox="1"/>
          <p:nvPr/>
        </p:nvSpPr>
        <p:spPr>
          <a:xfrm>
            <a:off x="3493025" y="2773750"/>
            <a:ext cx="1935000" cy="1682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250">
                <a:solidFill>
                  <a:schemeClr val="dk1"/>
                </a:solidFill>
                <a:latin typeface="Calibri"/>
                <a:ea typeface="Calibri"/>
                <a:cs typeface="Calibri"/>
                <a:sym typeface="Calibri"/>
              </a:rPr>
              <a:t>Comparando los gráficos de las gaussianas </a:t>
            </a:r>
            <a:endParaRPr sz="125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s" sz="1250">
                <a:solidFill>
                  <a:schemeClr val="dk1"/>
                </a:solidFill>
                <a:latin typeface="Calibri"/>
                <a:ea typeface="Calibri"/>
                <a:cs typeface="Calibri"/>
                <a:sym typeface="Calibri"/>
              </a:rPr>
              <a:t>con N = 3 y N = 4, concluimos que el parámetro de más adecuado es N = 4.</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365" name="Shape 365"/>
        <p:cNvGrpSpPr/>
        <p:nvPr/>
      </p:nvGrpSpPr>
      <p:grpSpPr>
        <a:xfrm>
          <a:off x="0" y="0"/>
          <a:ext cx="0" cy="0"/>
          <a:chOff x="0" y="0"/>
          <a:chExt cx="0" cy="0"/>
        </a:xfrm>
      </p:grpSpPr>
      <p:sp>
        <p:nvSpPr>
          <p:cNvPr id="366" name="Google Shape;366;p49"/>
          <p:cNvSpPr txBox="1"/>
          <p:nvPr/>
        </p:nvSpPr>
        <p:spPr>
          <a:xfrm>
            <a:off x="1055475" y="199550"/>
            <a:ext cx="6102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Calibri"/>
                <a:ea typeface="Calibri"/>
                <a:cs typeface="Calibri"/>
                <a:sym typeface="Calibri"/>
              </a:rPr>
              <a:t>Podemos concluir que los modelos que mejor se adaptaron a nuestro dataset de los solicitados fueron Mezcla de Gaussians y K-Means. </a:t>
            </a:r>
            <a:endParaRPr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367" name="Google Shape;367;p49"/>
          <p:cNvPicPr preferRelativeResize="0"/>
          <p:nvPr/>
        </p:nvPicPr>
        <p:blipFill>
          <a:blip r:embed="rId3">
            <a:alphaModFix/>
          </a:blip>
          <a:stretch>
            <a:fillRect/>
          </a:stretch>
        </p:blipFill>
        <p:spPr>
          <a:xfrm>
            <a:off x="863450" y="732279"/>
            <a:ext cx="6370925" cy="4074351"/>
          </a:xfrm>
          <a:prstGeom prst="rect">
            <a:avLst/>
          </a:prstGeom>
          <a:noFill/>
          <a:ln>
            <a:noFill/>
          </a:ln>
        </p:spPr>
      </p:pic>
      <p:sp>
        <p:nvSpPr>
          <p:cNvPr id="368" name="Google Shape;368;p49"/>
          <p:cNvSpPr/>
          <p:nvPr/>
        </p:nvSpPr>
        <p:spPr>
          <a:xfrm>
            <a:off x="965550" y="1728575"/>
            <a:ext cx="616800" cy="167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9"/>
          <p:cNvSpPr/>
          <p:nvPr/>
        </p:nvSpPr>
        <p:spPr>
          <a:xfrm>
            <a:off x="1093950" y="2449925"/>
            <a:ext cx="488400" cy="167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9"/>
          <p:cNvSpPr/>
          <p:nvPr/>
        </p:nvSpPr>
        <p:spPr>
          <a:xfrm>
            <a:off x="1387025" y="4279513"/>
            <a:ext cx="213000" cy="167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9"/>
          <p:cNvSpPr/>
          <p:nvPr/>
        </p:nvSpPr>
        <p:spPr>
          <a:xfrm>
            <a:off x="1329450" y="2818925"/>
            <a:ext cx="252900" cy="167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375" name="Shape 375"/>
        <p:cNvGrpSpPr/>
        <p:nvPr/>
      </p:nvGrpSpPr>
      <p:grpSpPr>
        <a:xfrm>
          <a:off x="0" y="0"/>
          <a:ext cx="0" cy="0"/>
          <a:chOff x="0" y="0"/>
          <a:chExt cx="0" cy="0"/>
        </a:xfrm>
      </p:grpSpPr>
      <p:sp>
        <p:nvSpPr>
          <p:cNvPr id="376" name="Google Shape;376;p50"/>
          <p:cNvSpPr txBox="1"/>
          <p:nvPr/>
        </p:nvSpPr>
        <p:spPr>
          <a:xfrm>
            <a:off x="7160500" y="3224950"/>
            <a:ext cx="22707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1"/>
                </a:solidFill>
                <a:latin typeface="Book Antiqua"/>
                <a:ea typeface="Book Antiqua"/>
                <a:cs typeface="Book Antiqua"/>
                <a:sym typeface="Book Antiqua"/>
              </a:rPr>
              <a:t>Muchas Gracias.</a:t>
            </a:r>
            <a:endParaRPr sz="1100">
              <a:solidFill>
                <a:schemeClr val="dk1"/>
              </a:solidFill>
            </a:endParaRPr>
          </a:p>
          <a:p>
            <a:pPr indent="0" lvl="0" marL="0" rtl="0" algn="l">
              <a:spcBef>
                <a:spcPts val="0"/>
              </a:spcBef>
              <a:spcAft>
                <a:spcPts val="0"/>
              </a:spcAft>
              <a:buNone/>
            </a:pPr>
            <a:r>
              <a:t/>
            </a:r>
            <a:endParaRPr sz="1500">
              <a:solidFill>
                <a:schemeClr val="dk1"/>
              </a:solidFill>
              <a:latin typeface="Book Antiqua"/>
              <a:ea typeface="Book Antiqua"/>
              <a:cs typeface="Book Antiqua"/>
              <a:sym typeface="Book Antiqua"/>
            </a:endParaRPr>
          </a:p>
          <a:p>
            <a:pPr indent="0" lvl="0" marL="0" rtl="0" algn="l">
              <a:spcBef>
                <a:spcPts val="0"/>
              </a:spcBef>
              <a:spcAft>
                <a:spcPts val="0"/>
              </a:spcAft>
              <a:buNone/>
            </a:pPr>
            <a:r>
              <a:rPr lang="es" sz="1500">
                <a:solidFill>
                  <a:schemeClr val="dk1"/>
                </a:solidFill>
                <a:latin typeface="Book Antiqua"/>
                <a:ea typeface="Book Antiqua"/>
                <a:cs typeface="Book Antiqua"/>
                <a:sym typeface="Book Antiqua"/>
              </a:rPr>
              <a:t>Carina</a:t>
            </a:r>
            <a:endParaRPr sz="1100">
              <a:solidFill>
                <a:schemeClr val="dk1"/>
              </a:solidFill>
            </a:endParaRPr>
          </a:p>
          <a:p>
            <a:pPr indent="0" lvl="0" marL="0" rtl="0" algn="l">
              <a:spcBef>
                <a:spcPts val="0"/>
              </a:spcBef>
              <a:spcAft>
                <a:spcPts val="0"/>
              </a:spcAft>
              <a:buNone/>
            </a:pPr>
            <a:r>
              <a:rPr lang="es" sz="1500">
                <a:solidFill>
                  <a:schemeClr val="dk1"/>
                </a:solidFill>
                <a:latin typeface="Book Antiqua"/>
                <a:ea typeface="Book Antiqua"/>
                <a:cs typeface="Book Antiqua"/>
                <a:sym typeface="Book Antiqua"/>
              </a:rPr>
              <a:t>Gustavo</a:t>
            </a:r>
            <a:endParaRPr sz="1100">
              <a:solidFill>
                <a:schemeClr val="dk1"/>
              </a:solidFill>
            </a:endParaRPr>
          </a:p>
          <a:p>
            <a:pPr indent="0" lvl="0" marL="0" rtl="0" algn="l">
              <a:spcBef>
                <a:spcPts val="0"/>
              </a:spcBef>
              <a:spcAft>
                <a:spcPts val="0"/>
              </a:spcAft>
              <a:buNone/>
            </a:pPr>
            <a:r>
              <a:rPr lang="es" sz="1500">
                <a:solidFill>
                  <a:schemeClr val="dk1"/>
                </a:solidFill>
                <a:latin typeface="Book Antiqua"/>
                <a:ea typeface="Book Antiqua"/>
                <a:cs typeface="Book Antiqua"/>
                <a:sym typeface="Book Antiqua"/>
              </a:rPr>
              <a:t>Candela</a:t>
            </a:r>
            <a:r>
              <a:rPr lang="es" sz="1500">
                <a:solidFill>
                  <a:schemeClr val="dk1"/>
                </a:solidFill>
                <a:latin typeface="Book Antiqua"/>
                <a:ea typeface="Book Antiqua"/>
                <a:cs typeface="Book Antiqua"/>
                <a:sym typeface="Book Antiqua"/>
              </a:rPr>
              <a:t>.</a:t>
            </a:r>
            <a:endParaRPr sz="1100">
              <a:solidFill>
                <a:schemeClr val="dk1"/>
              </a:solidFill>
            </a:endParaRPr>
          </a:p>
        </p:txBody>
      </p:sp>
      <p:cxnSp>
        <p:nvCxnSpPr>
          <p:cNvPr id="377" name="Google Shape;377;p50"/>
          <p:cNvCxnSpPr/>
          <p:nvPr/>
        </p:nvCxnSpPr>
        <p:spPr>
          <a:xfrm>
            <a:off x="7160494" y="3621162"/>
            <a:ext cx="1561800" cy="0"/>
          </a:xfrm>
          <a:prstGeom prst="straightConnector1">
            <a:avLst/>
          </a:prstGeom>
          <a:noFill/>
          <a:ln cap="flat" cmpd="sng" w="9525">
            <a:solidFill>
              <a:schemeClr val="accent1"/>
            </a:solidFill>
            <a:prstDash val="solid"/>
            <a:miter lim="800000"/>
            <a:headEnd len="sm" w="sm" type="none"/>
            <a:tailEnd len="sm" w="sm" type="none"/>
          </a:ln>
        </p:spPr>
      </p:cxnSp>
      <p:sp>
        <p:nvSpPr>
          <p:cNvPr id="378" name="Google Shape;378;p50"/>
          <p:cNvSpPr/>
          <p:nvPr/>
        </p:nvSpPr>
        <p:spPr>
          <a:xfrm rot="5400000">
            <a:off x="4533400" y="2532000"/>
            <a:ext cx="5159100" cy="95100"/>
          </a:xfrm>
          <a:prstGeom prst="rect">
            <a:avLst/>
          </a:prstGeom>
          <a:solidFill>
            <a:srgbClr val="00B0F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379" name="Google Shape;379;p50"/>
          <p:cNvPicPr preferRelativeResize="0"/>
          <p:nvPr/>
        </p:nvPicPr>
        <p:blipFill>
          <a:blip r:embed="rId3">
            <a:alphaModFix/>
          </a:blip>
          <a:stretch>
            <a:fillRect/>
          </a:stretch>
        </p:blipFill>
        <p:spPr>
          <a:xfrm>
            <a:off x="296000" y="1219850"/>
            <a:ext cx="6435724" cy="1830475"/>
          </a:xfrm>
          <a:prstGeom prst="rect">
            <a:avLst/>
          </a:prstGeom>
          <a:noFill/>
          <a:ln>
            <a:noFill/>
          </a:ln>
        </p:spPr>
      </p:pic>
      <p:sp>
        <p:nvSpPr>
          <p:cNvPr id="380" name="Google Shape;380;p50"/>
          <p:cNvSpPr txBox="1"/>
          <p:nvPr/>
        </p:nvSpPr>
        <p:spPr>
          <a:xfrm>
            <a:off x="403650" y="4298450"/>
            <a:ext cx="247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latin typeface="Calibri"/>
                <a:ea typeface="Calibri"/>
                <a:cs typeface="Calibri"/>
                <a:sym typeface="Calibri"/>
                <a:hlinkClick r:id="rId4"/>
              </a:rPr>
              <a:t>Trabajo completo de AS</a:t>
            </a:r>
            <a:endParaRPr>
              <a:latin typeface="Calibri"/>
              <a:ea typeface="Calibri"/>
              <a:cs typeface="Calibri"/>
              <a:sym typeface="Calibri"/>
            </a:endParaRPr>
          </a:p>
          <a:p>
            <a:pPr indent="0" lvl="0" marL="0" rtl="0" algn="l">
              <a:spcBef>
                <a:spcPts val="0"/>
              </a:spcBef>
              <a:spcAft>
                <a:spcPts val="0"/>
              </a:spcAft>
              <a:buNone/>
            </a:pPr>
            <a:r>
              <a:rPr lang="es" u="sng">
                <a:solidFill>
                  <a:schemeClr val="hlink"/>
                </a:solidFill>
                <a:latin typeface="Calibri"/>
                <a:ea typeface="Calibri"/>
                <a:cs typeface="Calibri"/>
                <a:sym typeface="Calibri"/>
                <a:hlinkClick r:id="rId5"/>
              </a:rPr>
              <a:t>Trabajo completo de ANS</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217" name="Shape 217"/>
        <p:cNvGrpSpPr/>
        <p:nvPr/>
      </p:nvGrpSpPr>
      <p:grpSpPr>
        <a:xfrm>
          <a:off x="0" y="0"/>
          <a:ext cx="0" cy="0"/>
          <a:chOff x="0" y="0"/>
          <a:chExt cx="0" cy="0"/>
        </a:xfrm>
      </p:grpSpPr>
      <p:grpSp>
        <p:nvGrpSpPr>
          <p:cNvPr id="218" name="Google Shape;218;p38"/>
          <p:cNvGrpSpPr/>
          <p:nvPr/>
        </p:nvGrpSpPr>
        <p:grpSpPr>
          <a:xfrm>
            <a:off x="-13854" y="-3097"/>
            <a:ext cx="9144000" cy="983456"/>
            <a:chOff x="-18472" y="2754891"/>
            <a:chExt cx="12192000" cy="1311275"/>
          </a:xfrm>
        </p:grpSpPr>
        <p:pic>
          <p:nvPicPr>
            <p:cNvPr descr="https://lh3.googleusercontent.com/5lTN1TrH06Qr8eJgbdXfDOgCR9LCvhoPL1UqceXxADXyZcdV-AuZ7xkdLJiFH4lH5RcRvy-5ZcIrl7Yj54UufhOtia12ZjzMZmZ_xG7trOOKYzLXOAi2u_ekPl_80SbUkon1HO2HzdM" id="219" name="Google Shape;219;p38"/>
            <p:cNvPicPr preferRelativeResize="0"/>
            <p:nvPr/>
          </p:nvPicPr>
          <p:blipFill rotWithShape="1">
            <a:blip r:embed="rId3">
              <a:alphaModFix/>
            </a:blip>
            <a:srcRect b="0" l="0" r="0" t="0"/>
            <a:stretch/>
          </p:blipFill>
          <p:spPr>
            <a:xfrm>
              <a:off x="-18472" y="2754891"/>
              <a:ext cx="12192000" cy="1311275"/>
            </a:xfrm>
            <a:prstGeom prst="rect">
              <a:avLst/>
            </a:prstGeom>
            <a:noFill/>
            <a:ln>
              <a:noFill/>
            </a:ln>
          </p:spPr>
        </p:pic>
        <p:sp>
          <p:nvSpPr>
            <p:cNvPr id="220" name="Google Shape;220;p38"/>
            <p:cNvSpPr txBox="1"/>
            <p:nvPr/>
          </p:nvSpPr>
          <p:spPr>
            <a:xfrm>
              <a:off x="5448132" y="2882954"/>
              <a:ext cx="64092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s" sz="3300" u="none" cap="none" strike="noStrike">
                  <a:solidFill>
                    <a:schemeClr val="lt1"/>
                  </a:solidFill>
                  <a:latin typeface="Calibri"/>
                  <a:ea typeface="Calibri"/>
                  <a:cs typeface="Calibri"/>
                  <a:sym typeface="Calibri"/>
                </a:rPr>
                <a:t>A</a:t>
              </a:r>
              <a:r>
                <a:rPr lang="es" sz="3300">
                  <a:solidFill>
                    <a:schemeClr val="lt1"/>
                  </a:solidFill>
                  <a:latin typeface="Calibri"/>
                  <a:ea typeface="Calibri"/>
                  <a:cs typeface="Calibri"/>
                  <a:sym typeface="Calibri"/>
                </a:rPr>
                <a:t>prendizaje</a:t>
              </a:r>
              <a:r>
                <a:rPr i="0" lang="es" sz="3300" u="none" cap="none" strike="noStrike">
                  <a:solidFill>
                    <a:schemeClr val="lt1"/>
                  </a:solidFill>
                  <a:latin typeface="Calibri"/>
                  <a:ea typeface="Calibri"/>
                  <a:cs typeface="Calibri"/>
                  <a:sym typeface="Calibri"/>
                </a:rPr>
                <a:t> Supervisado</a:t>
              </a:r>
              <a:endParaRPr i="0" sz="3300" u="none" cap="none" strike="noStrike">
                <a:solidFill>
                  <a:schemeClr val="lt1"/>
                </a:solidFill>
                <a:latin typeface="Calibri"/>
                <a:ea typeface="Calibri"/>
                <a:cs typeface="Calibri"/>
                <a:sym typeface="Calibri"/>
              </a:endParaRPr>
            </a:p>
          </p:txBody>
        </p:sp>
      </p:grpSp>
      <p:pic>
        <p:nvPicPr>
          <p:cNvPr id="221" name="Google Shape;221;p38"/>
          <p:cNvPicPr preferRelativeResize="0"/>
          <p:nvPr/>
        </p:nvPicPr>
        <p:blipFill rotWithShape="1">
          <a:blip r:embed="rId4">
            <a:alphaModFix/>
          </a:blip>
          <a:srcRect b="0" l="0" r="0" t="0"/>
          <a:stretch/>
        </p:blipFill>
        <p:spPr>
          <a:xfrm>
            <a:off x="2970325" y="2010451"/>
            <a:ext cx="2383650" cy="1977633"/>
          </a:xfrm>
          <a:prstGeom prst="rect">
            <a:avLst/>
          </a:prstGeom>
          <a:solidFill>
            <a:schemeClr val="lt1"/>
          </a:solidFill>
          <a:ln cap="flat" cmpd="sng" w="19050">
            <a:solidFill>
              <a:schemeClr val="accent1"/>
            </a:solidFill>
            <a:prstDash val="solid"/>
            <a:round/>
            <a:headEnd len="sm" w="sm" type="none"/>
            <a:tailEnd len="sm" w="sm" type="none"/>
          </a:ln>
        </p:spPr>
      </p:pic>
      <p:sp>
        <p:nvSpPr>
          <p:cNvPr id="222" name="Google Shape;222;p38"/>
          <p:cNvSpPr txBox="1"/>
          <p:nvPr/>
        </p:nvSpPr>
        <p:spPr>
          <a:xfrm>
            <a:off x="285125" y="1101600"/>
            <a:ext cx="5043300" cy="384900"/>
          </a:xfrm>
          <a:prstGeom prst="rect">
            <a:avLst/>
          </a:prstGeom>
          <a:solidFill>
            <a:srgbClr val="C4E0B2"/>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1" lang="es" sz="1300" u="none" cap="none" strike="noStrike">
                <a:solidFill>
                  <a:srgbClr val="000000"/>
                </a:solidFill>
                <a:latin typeface="Calibri"/>
                <a:ea typeface="Calibri"/>
                <a:cs typeface="Calibri"/>
                <a:sym typeface="Calibri"/>
              </a:rPr>
              <a:t>Predecir la Gravedad de </a:t>
            </a:r>
            <a:r>
              <a:rPr b="1" i="1" lang="es" sz="1300" u="none" cap="none" strike="noStrike">
                <a:solidFill>
                  <a:srgbClr val="000000"/>
                </a:solidFill>
                <a:latin typeface="Calibri"/>
                <a:ea typeface="Calibri"/>
                <a:cs typeface="Calibri"/>
                <a:sym typeface="Calibri"/>
              </a:rPr>
              <a:t>la V</a:t>
            </a:r>
            <a:r>
              <a:rPr b="1" i="1" lang="es" sz="1300">
                <a:latin typeface="Calibri"/>
                <a:ea typeface="Calibri"/>
                <a:cs typeface="Calibri"/>
                <a:sym typeface="Calibri"/>
              </a:rPr>
              <a:t>í</a:t>
            </a:r>
            <a:r>
              <a:rPr b="1" i="1" lang="es" sz="1300" u="none" cap="none" strike="noStrike">
                <a:solidFill>
                  <a:srgbClr val="000000"/>
                </a:solidFill>
                <a:latin typeface="Calibri"/>
                <a:ea typeface="Calibri"/>
                <a:cs typeface="Calibri"/>
                <a:sym typeface="Calibri"/>
              </a:rPr>
              <a:t>ctima: Heridos o Muertos por accidentes</a:t>
            </a:r>
            <a:endParaRPr b="1" i="1" sz="1000" u="none" cap="none" strike="noStrike">
              <a:solidFill>
                <a:srgbClr val="000000"/>
              </a:solidFill>
              <a:latin typeface="Calibri"/>
              <a:ea typeface="Calibri"/>
              <a:cs typeface="Calibri"/>
              <a:sym typeface="Calibri"/>
            </a:endParaRPr>
          </a:p>
        </p:txBody>
      </p:sp>
      <p:sp>
        <p:nvSpPr>
          <p:cNvPr id="223" name="Google Shape;223;p38"/>
          <p:cNvSpPr/>
          <p:nvPr/>
        </p:nvSpPr>
        <p:spPr>
          <a:xfrm>
            <a:off x="5328425" y="1409400"/>
            <a:ext cx="3564600" cy="1549200"/>
          </a:xfrm>
          <a:prstGeom prst="rect">
            <a:avLst/>
          </a:prstGeom>
          <a:noFill/>
          <a:ln>
            <a:noFill/>
          </a:ln>
        </p:spPr>
        <p:txBody>
          <a:bodyPr anchorCtr="0" anchor="t" bIns="45700" lIns="91425" spcFirstLastPara="1" rIns="91425" wrap="square" tIns="45700">
            <a:noAutofit/>
          </a:bodyPr>
          <a:lstStyle/>
          <a:p>
            <a:pPr indent="-304800" lvl="0" marL="457200" marR="0" rtl="0" algn="l">
              <a:lnSpc>
                <a:spcPct val="100000"/>
              </a:lnSpc>
              <a:spcBef>
                <a:spcPts val="0"/>
              </a:spcBef>
              <a:spcAft>
                <a:spcPts val="0"/>
              </a:spcAft>
              <a:buClr>
                <a:srgbClr val="000000"/>
              </a:buClr>
              <a:buSzPts val="1200"/>
              <a:buFont typeface="Calibri"/>
              <a:buChar char="●"/>
            </a:pPr>
            <a:r>
              <a:rPr i="0" lang="es" sz="1200" u="none" cap="none" strike="noStrike">
                <a:solidFill>
                  <a:srgbClr val="000000"/>
                </a:solidFill>
                <a:latin typeface="Calibri"/>
                <a:ea typeface="Calibri"/>
                <a:cs typeface="Calibri"/>
                <a:sym typeface="Calibri"/>
              </a:rPr>
              <a:t>Eliminación de los registros nulos restantes, cerca del 9% del data set.</a:t>
            </a:r>
            <a:endParaRPr sz="1200">
              <a:latin typeface="Calibri"/>
              <a:ea typeface="Calibri"/>
              <a:cs typeface="Calibri"/>
              <a:sym typeface="Calibri"/>
            </a:endParaRPr>
          </a:p>
          <a:p>
            <a:pPr indent="-304800" lvl="0" marL="457200" marR="0" rtl="0" algn="l">
              <a:lnSpc>
                <a:spcPct val="100000"/>
              </a:lnSpc>
              <a:spcBef>
                <a:spcPts val="0"/>
              </a:spcBef>
              <a:spcAft>
                <a:spcPts val="0"/>
              </a:spcAft>
              <a:buSzPts val="1200"/>
              <a:buFont typeface="Calibri"/>
              <a:buChar char="●"/>
            </a:pPr>
            <a:r>
              <a:rPr i="0" lang="es" sz="1200" u="none" cap="none" strike="noStrike">
                <a:solidFill>
                  <a:srgbClr val="000000"/>
                </a:solidFill>
                <a:latin typeface="Calibri"/>
                <a:ea typeface="Calibri"/>
                <a:cs typeface="Calibri"/>
                <a:sym typeface="Calibri"/>
              </a:rPr>
              <a:t>Separación y codificación con </a:t>
            </a:r>
            <a:r>
              <a:rPr i="0" lang="es" sz="1200" u="none" cap="none" strike="noStrike">
                <a:solidFill>
                  <a:schemeClr val="dk1"/>
                </a:solidFill>
                <a:latin typeface="Calibri"/>
                <a:ea typeface="Calibri"/>
                <a:cs typeface="Calibri"/>
                <a:sym typeface="Calibri"/>
              </a:rPr>
              <a:t>GetDummies</a:t>
            </a:r>
            <a:r>
              <a:rPr i="0" lang="es" sz="1200" u="none" cap="none" strike="noStrike">
                <a:solidFill>
                  <a:srgbClr val="000000"/>
                </a:solidFill>
                <a:latin typeface="Calibri"/>
                <a:ea typeface="Calibri"/>
                <a:cs typeface="Calibri"/>
                <a:sym typeface="Calibri"/>
              </a:rPr>
              <a:t> de la variable </a:t>
            </a:r>
            <a:r>
              <a:rPr b="1" i="0" lang="es" sz="1200" u="none" cap="none" strike="noStrike">
                <a:solidFill>
                  <a:srgbClr val="000000"/>
                </a:solidFill>
                <a:latin typeface="Calibri"/>
                <a:ea typeface="Calibri"/>
                <a:cs typeface="Calibri"/>
                <a:sym typeface="Calibri"/>
              </a:rPr>
              <a:t>Gravedad_victima</a:t>
            </a:r>
            <a:r>
              <a:rPr i="0" lang="es" sz="1200" u="none" cap="none" strike="noStrike">
                <a:solidFill>
                  <a:srgbClr val="000000"/>
                </a:solidFill>
                <a:latin typeface="Calibri"/>
                <a:ea typeface="Calibri"/>
                <a:cs typeface="Calibri"/>
                <a:sym typeface="Calibri"/>
              </a:rPr>
              <a:t> para usarla de dato objetivo.</a:t>
            </a:r>
            <a:endParaRPr sz="1200">
              <a:latin typeface="Calibri"/>
              <a:ea typeface="Calibri"/>
              <a:cs typeface="Calibri"/>
              <a:sym typeface="Calibri"/>
            </a:endParaRPr>
          </a:p>
          <a:p>
            <a:pPr indent="-304800" lvl="0" marL="457200" marR="0" rtl="0" algn="l">
              <a:lnSpc>
                <a:spcPct val="100000"/>
              </a:lnSpc>
              <a:spcBef>
                <a:spcPts val="0"/>
              </a:spcBef>
              <a:spcAft>
                <a:spcPts val="0"/>
              </a:spcAft>
              <a:buSzPts val="1200"/>
              <a:buFont typeface="Calibri"/>
              <a:buChar char="●"/>
            </a:pPr>
            <a:r>
              <a:rPr i="0" lang="es" sz="1200" u="none" cap="none" strike="noStrike">
                <a:solidFill>
                  <a:srgbClr val="000000"/>
                </a:solidFill>
                <a:latin typeface="Calibri"/>
                <a:ea typeface="Calibri"/>
                <a:cs typeface="Calibri"/>
                <a:sym typeface="Calibri"/>
              </a:rPr>
              <a:t>Codificación de las variables categóricas con </a:t>
            </a:r>
            <a:r>
              <a:rPr lang="es" sz="1200">
                <a:solidFill>
                  <a:schemeClr val="dk1"/>
                </a:solidFill>
                <a:latin typeface="Calibri"/>
                <a:ea typeface="Calibri"/>
                <a:cs typeface="Calibri"/>
                <a:sym typeface="Calibri"/>
              </a:rPr>
              <a:t> </a:t>
            </a:r>
            <a:r>
              <a:rPr i="0" lang="es" sz="1200" u="none" cap="none" strike="noStrike">
                <a:solidFill>
                  <a:srgbClr val="000000"/>
                </a:solidFill>
                <a:latin typeface="Calibri"/>
                <a:ea typeface="Calibri"/>
                <a:cs typeface="Calibri"/>
                <a:sym typeface="Calibri"/>
              </a:rPr>
              <a:t>LabelEncoder</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s" sz="1200">
                <a:solidFill>
                  <a:schemeClr val="dk1"/>
                </a:solidFill>
                <a:latin typeface="Calibri"/>
                <a:ea typeface="Calibri"/>
                <a:cs typeface="Calibri"/>
                <a:sym typeface="Calibri"/>
              </a:rPr>
              <a:t>Estandarizar los datos con StandardScaler, lo que es bastante usual para modelos de aprendizaje supervisado </a:t>
            </a:r>
            <a:endParaRPr sz="1200">
              <a:latin typeface="Calibri"/>
              <a:ea typeface="Calibri"/>
              <a:cs typeface="Calibri"/>
              <a:sym typeface="Calibri"/>
            </a:endParaRPr>
          </a:p>
        </p:txBody>
      </p:sp>
      <p:sp>
        <p:nvSpPr>
          <p:cNvPr id="224" name="Google Shape;224;p38"/>
          <p:cNvSpPr/>
          <p:nvPr/>
        </p:nvSpPr>
        <p:spPr>
          <a:xfrm>
            <a:off x="6099580" y="1101592"/>
            <a:ext cx="2022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Calibri"/>
                <a:ea typeface="Calibri"/>
                <a:cs typeface="Calibri"/>
                <a:sym typeface="Calibri"/>
              </a:rPr>
              <a:t>Preparación de los </a:t>
            </a:r>
            <a:r>
              <a:rPr b="1" lang="es">
                <a:latin typeface="Calibri"/>
                <a:ea typeface="Calibri"/>
                <a:cs typeface="Calibri"/>
                <a:sym typeface="Calibri"/>
              </a:rPr>
              <a:t>d</a:t>
            </a:r>
            <a:r>
              <a:rPr b="1" i="0" lang="es" sz="1400" u="none" cap="none" strike="noStrike">
                <a:solidFill>
                  <a:srgbClr val="000000"/>
                </a:solidFill>
                <a:latin typeface="Calibri"/>
                <a:ea typeface="Calibri"/>
                <a:cs typeface="Calibri"/>
                <a:sym typeface="Calibri"/>
              </a:rPr>
              <a:t>atos</a:t>
            </a:r>
            <a:endParaRPr b="1" i="0" sz="1400" u="none" cap="none" strike="noStrike">
              <a:solidFill>
                <a:srgbClr val="000000"/>
              </a:solidFill>
              <a:latin typeface="Arial"/>
              <a:ea typeface="Arial"/>
              <a:cs typeface="Arial"/>
              <a:sym typeface="Arial"/>
            </a:endParaRPr>
          </a:p>
        </p:txBody>
      </p:sp>
      <p:sp>
        <p:nvSpPr>
          <p:cNvPr id="225" name="Google Shape;225;p38"/>
          <p:cNvSpPr/>
          <p:nvPr/>
        </p:nvSpPr>
        <p:spPr>
          <a:xfrm>
            <a:off x="498644" y="1702655"/>
            <a:ext cx="2022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Calibri"/>
                <a:ea typeface="Calibri"/>
                <a:cs typeface="Calibri"/>
                <a:sym typeface="Calibri"/>
              </a:rPr>
              <a:t>Balanceo de los </a:t>
            </a:r>
            <a:r>
              <a:rPr b="1" lang="es">
                <a:latin typeface="Calibri"/>
                <a:ea typeface="Calibri"/>
                <a:cs typeface="Calibri"/>
                <a:sym typeface="Calibri"/>
              </a:rPr>
              <a:t>d</a:t>
            </a:r>
            <a:r>
              <a:rPr b="1" i="0" lang="es" sz="1400" u="none" cap="none" strike="noStrike">
                <a:solidFill>
                  <a:srgbClr val="000000"/>
                </a:solidFill>
                <a:latin typeface="Calibri"/>
                <a:ea typeface="Calibri"/>
                <a:cs typeface="Calibri"/>
                <a:sym typeface="Calibri"/>
              </a:rPr>
              <a:t>atos</a:t>
            </a:r>
            <a:endParaRPr b="1" i="0" sz="1400" u="none" cap="none" strike="noStrike">
              <a:solidFill>
                <a:srgbClr val="000000"/>
              </a:solidFill>
              <a:latin typeface="Arial"/>
              <a:ea typeface="Arial"/>
              <a:cs typeface="Arial"/>
              <a:sym typeface="Arial"/>
            </a:endParaRPr>
          </a:p>
        </p:txBody>
      </p:sp>
      <p:sp>
        <p:nvSpPr>
          <p:cNvPr id="226" name="Google Shape;226;p38"/>
          <p:cNvSpPr/>
          <p:nvPr/>
        </p:nvSpPr>
        <p:spPr>
          <a:xfrm>
            <a:off x="372425" y="2871350"/>
            <a:ext cx="2271300" cy="20964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Notamos una gran diferencia entre </a:t>
            </a:r>
            <a:r>
              <a:rPr lang="es" sz="1200">
                <a:latin typeface="Calibri"/>
                <a:ea typeface="Calibri"/>
                <a:cs typeface="Calibri"/>
                <a:sym typeface="Calibri"/>
              </a:rPr>
              <a:t>ví</a:t>
            </a:r>
            <a:r>
              <a:rPr b="0" i="0" lang="es" sz="1200" u="none" cap="none" strike="noStrike">
                <a:solidFill>
                  <a:srgbClr val="000000"/>
                </a:solidFill>
                <a:latin typeface="Calibri"/>
                <a:ea typeface="Calibri"/>
                <a:cs typeface="Calibri"/>
                <a:sym typeface="Calibri"/>
              </a:rPr>
              <a:t>ctimas heridas y muertas, los que podría afectar nuestra predicción</a:t>
            </a:r>
            <a:endParaRPr/>
          </a:p>
          <a:p>
            <a:pPr indent="-171450" lvl="0" marL="171450" marR="0" rtl="0" algn="l">
              <a:lnSpc>
                <a:spcPct val="100000"/>
              </a:lnSpc>
              <a:spcBef>
                <a:spcPts val="60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Utilizamos la función RandomOverSampler, agrega registros de forma aleatoria para dejar una muestra simétrica</a:t>
            </a:r>
            <a:endParaRPr b="0" i="0" sz="1200" u="none" cap="none" strike="noStrike">
              <a:solidFill>
                <a:srgbClr val="000000"/>
              </a:solidFill>
              <a:latin typeface="Calibri"/>
              <a:ea typeface="Calibri"/>
              <a:cs typeface="Calibri"/>
              <a:sym typeface="Calibri"/>
            </a:endParaRPr>
          </a:p>
        </p:txBody>
      </p:sp>
      <p:pic>
        <p:nvPicPr>
          <p:cNvPr id="227" name="Google Shape;227;p38"/>
          <p:cNvPicPr preferRelativeResize="0"/>
          <p:nvPr/>
        </p:nvPicPr>
        <p:blipFill rotWithShape="1">
          <a:blip r:embed="rId5">
            <a:alphaModFix/>
          </a:blip>
          <a:srcRect b="0" l="0" r="10410" t="0"/>
          <a:stretch/>
        </p:blipFill>
        <p:spPr>
          <a:xfrm>
            <a:off x="52175" y="2010450"/>
            <a:ext cx="2815200" cy="758725"/>
          </a:xfrm>
          <a:prstGeom prst="rect">
            <a:avLst/>
          </a:prstGeom>
          <a:noFill/>
          <a:ln>
            <a:noFill/>
          </a:ln>
        </p:spPr>
      </p:pic>
      <p:sp>
        <p:nvSpPr>
          <p:cNvPr id="228" name="Google Shape;228;p38"/>
          <p:cNvSpPr txBox="1"/>
          <p:nvPr/>
        </p:nvSpPr>
        <p:spPr>
          <a:xfrm>
            <a:off x="5328425" y="3674750"/>
            <a:ext cx="35646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Calibri"/>
              <a:buChar char="●"/>
            </a:pPr>
            <a:r>
              <a:rPr lang="es" sz="1200">
                <a:solidFill>
                  <a:schemeClr val="dk1"/>
                </a:solidFill>
                <a:latin typeface="Calibri"/>
                <a:ea typeface="Calibri"/>
                <a:cs typeface="Calibri"/>
                <a:sym typeface="Calibri"/>
              </a:rPr>
              <a:t>Dividimos con la función Train_Test_Split el data set balanceado en tres partes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s" sz="1200">
                <a:solidFill>
                  <a:schemeClr val="dk1"/>
                </a:solidFill>
                <a:latin typeface="Calibri"/>
                <a:ea typeface="Calibri"/>
                <a:cs typeface="Calibri"/>
                <a:sym typeface="Calibri"/>
              </a:rPr>
              <a:t>Entrenamiento y Testeo para nuestro análisis predictivo aplicando diversos modelos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s" sz="1200">
                <a:solidFill>
                  <a:schemeClr val="dk1"/>
                </a:solidFill>
                <a:latin typeface="Calibri"/>
                <a:ea typeface="Calibri"/>
                <a:cs typeface="Calibri"/>
                <a:sym typeface="Calibri"/>
              </a:rPr>
              <a:t>Validación para determinar la efectividad del modelo elegido</a:t>
            </a:r>
            <a:endParaRPr>
              <a:latin typeface="Calibri"/>
              <a:ea typeface="Calibri"/>
              <a:cs typeface="Calibri"/>
              <a:sym typeface="Calibri"/>
            </a:endParaRPr>
          </a:p>
        </p:txBody>
      </p:sp>
      <p:sp>
        <p:nvSpPr>
          <p:cNvPr id="229" name="Google Shape;229;p38"/>
          <p:cNvSpPr txBox="1"/>
          <p:nvPr/>
        </p:nvSpPr>
        <p:spPr>
          <a:xfrm>
            <a:off x="6220700" y="3387675"/>
            <a:ext cx="19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Calibri"/>
                <a:ea typeface="Calibri"/>
                <a:cs typeface="Calibri"/>
                <a:sym typeface="Calibri"/>
              </a:rPr>
              <a:t>Separación de los datos</a:t>
            </a:r>
            <a:endParaRPr>
              <a:latin typeface="Calibri"/>
              <a:ea typeface="Calibri"/>
              <a:cs typeface="Calibri"/>
              <a:sym typeface="Calibri"/>
            </a:endParaRPr>
          </a:p>
        </p:txBody>
      </p:sp>
      <p:sp>
        <p:nvSpPr>
          <p:cNvPr id="230" name="Google Shape;230;p38"/>
          <p:cNvSpPr/>
          <p:nvPr/>
        </p:nvSpPr>
        <p:spPr>
          <a:xfrm>
            <a:off x="3195259" y="1702650"/>
            <a:ext cx="19338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
                <a:latin typeface="Calibri"/>
                <a:ea typeface="Calibri"/>
                <a:cs typeface="Calibri"/>
                <a:sym typeface="Calibri"/>
              </a:rPr>
              <a:t>Selección de variables</a:t>
            </a:r>
            <a:endParaRPr b="1"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500"/>
                                        <p:tgtEl>
                                          <p:spTgt spid="222"/>
                                        </p:tgtEl>
                                        <p:attrNameLst>
                                          <p:attrName>ppt_w</p:attrName>
                                        </p:attrNameLst>
                                      </p:cBhvr>
                                      <p:tavLst>
                                        <p:tav fmla="" tm="0">
                                          <p:val>
                                            <p:strVal val="0"/>
                                          </p:val>
                                        </p:tav>
                                        <p:tav fmla="" tm="100000">
                                          <p:val>
                                            <p:strVal val="#ppt_w"/>
                                          </p:val>
                                        </p:tav>
                                      </p:tavLst>
                                    </p:anim>
                                    <p:anim calcmode="lin" valueType="num">
                                      <p:cBhvr additive="base">
                                        <p:cTn dur="500"/>
                                        <p:tgtEl>
                                          <p:spTgt spid="22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234" name="Shape 234"/>
        <p:cNvGrpSpPr/>
        <p:nvPr/>
      </p:nvGrpSpPr>
      <p:grpSpPr>
        <a:xfrm>
          <a:off x="0" y="0"/>
          <a:ext cx="0" cy="0"/>
          <a:chOff x="0" y="0"/>
          <a:chExt cx="0" cy="0"/>
        </a:xfrm>
      </p:grpSpPr>
      <p:pic>
        <p:nvPicPr>
          <p:cNvPr id="235" name="Google Shape;235;p39"/>
          <p:cNvPicPr preferRelativeResize="0"/>
          <p:nvPr/>
        </p:nvPicPr>
        <p:blipFill rotWithShape="1">
          <a:blip r:embed="rId3">
            <a:alphaModFix/>
          </a:blip>
          <a:srcRect b="0" l="0" r="0" t="0"/>
          <a:stretch/>
        </p:blipFill>
        <p:spPr>
          <a:xfrm>
            <a:off x="275499" y="1150593"/>
            <a:ext cx="2257878" cy="1060001"/>
          </a:xfrm>
          <a:prstGeom prst="rect">
            <a:avLst/>
          </a:prstGeom>
          <a:noFill/>
          <a:ln cap="flat" cmpd="sng" w="12700">
            <a:solidFill>
              <a:srgbClr val="0070C0"/>
            </a:solidFill>
            <a:prstDash val="solid"/>
            <a:round/>
            <a:headEnd len="sm" w="sm" type="none"/>
            <a:tailEnd len="sm" w="sm" type="none"/>
          </a:ln>
        </p:spPr>
      </p:pic>
      <p:sp>
        <p:nvSpPr>
          <p:cNvPr id="236" name="Google Shape;236;p39"/>
          <p:cNvSpPr/>
          <p:nvPr/>
        </p:nvSpPr>
        <p:spPr>
          <a:xfrm>
            <a:off x="485564" y="589970"/>
            <a:ext cx="1914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Calibri"/>
                <a:ea typeface="Calibri"/>
                <a:cs typeface="Calibri"/>
                <a:sym typeface="Calibri"/>
              </a:rPr>
              <a:t>Super Vector Machine </a:t>
            </a:r>
            <a:endParaRPr/>
          </a:p>
        </p:txBody>
      </p:sp>
      <p:pic>
        <p:nvPicPr>
          <p:cNvPr id="237" name="Google Shape;237;p39"/>
          <p:cNvPicPr preferRelativeResize="0"/>
          <p:nvPr/>
        </p:nvPicPr>
        <p:blipFill rotWithShape="1">
          <a:blip r:embed="rId4">
            <a:alphaModFix/>
          </a:blip>
          <a:srcRect b="0" l="0" r="0" t="0"/>
          <a:stretch/>
        </p:blipFill>
        <p:spPr>
          <a:xfrm>
            <a:off x="275536" y="2524396"/>
            <a:ext cx="2257878" cy="1107901"/>
          </a:xfrm>
          <a:prstGeom prst="rect">
            <a:avLst/>
          </a:prstGeom>
          <a:noFill/>
          <a:ln cap="flat" cmpd="sng" w="12700">
            <a:solidFill>
              <a:srgbClr val="0070C0"/>
            </a:solidFill>
            <a:prstDash val="solid"/>
            <a:round/>
            <a:headEnd len="sm" w="sm" type="none"/>
            <a:tailEnd len="sm" w="sm" type="none"/>
          </a:ln>
        </p:spPr>
      </p:pic>
      <p:pic>
        <p:nvPicPr>
          <p:cNvPr id="238" name="Google Shape;238;p39"/>
          <p:cNvPicPr preferRelativeResize="0"/>
          <p:nvPr/>
        </p:nvPicPr>
        <p:blipFill rotWithShape="1">
          <a:blip r:embed="rId5">
            <a:alphaModFix/>
          </a:blip>
          <a:srcRect b="0" l="0" r="0" t="0"/>
          <a:stretch/>
        </p:blipFill>
        <p:spPr>
          <a:xfrm>
            <a:off x="2647900" y="2524397"/>
            <a:ext cx="1393399" cy="1107901"/>
          </a:xfrm>
          <a:prstGeom prst="rect">
            <a:avLst/>
          </a:prstGeom>
          <a:noFill/>
          <a:ln cap="flat" cmpd="sng" w="12700">
            <a:solidFill>
              <a:srgbClr val="0070C0"/>
            </a:solidFill>
            <a:prstDash val="solid"/>
            <a:round/>
            <a:headEnd len="sm" w="sm" type="none"/>
            <a:tailEnd len="sm" w="sm" type="none"/>
          </a:ln>
        </p:spPr>
      </p:pic>
      <p:sp>
        <p:nvSpPr>
          <p:cNvPr id="239" name="Google Shape;239;p39"/>
          <p:cNvSpPr/>
          <p:nvPr/>
        </p:nvSpPr>
        <p:spPr>
          <a:xfrm>
            <a:off x="5998213" y="528738"/>
            <a:ext cx="1216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Calibri"/>
                <a:ea typeface="Calibri"/>
                <a:cs typeface="Calibri"/>
                <a:sym typeface="Calibri"/>
              </a:rPr>
              <a:t>Decision Tree</a:t>
            </a:r>
            <a:endParaRPr b="1" i="0" sz="1400" u="none" cap="none" strike="noStrike">
              <a:solidFill>
                <a:srgbClr val="000000"/>
              </a:solidFill>
              <a:latin typeface="Calibri"/>
              <a:ea typeface="Calibri"/>
              <a:cs typeface="Calibri"/>
              <a:sym typeface="Calibri"/>
            </a:endParaRPr>
          </a:p>
        </p:txBody>
      </p:sp>
      <p:sp>
        <p:nvSpPr>
          <p:cNvPr id="240" name="Google Shape;240;p39"/>
          <p:cNvSpPr/>
          <p:nvPr/>
        </p:nvSpPr>
        <p:spPr>
          <a:xfrm>
            <a:off x="4454000" y="766375"/>
            <a:ext cx="4575600" cy="6924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Ajuste de Hiper parámetros con la función </a:t>
            </a:r>
            <a:r>
              <a:rPr b="0" i="0" lang="es" sz="1300" u="none" cap="none" strike="noStrike">
                <a:solidFill>
                  <a:srgbClr val="000000"/>
                </a:solidFill>
                <a:latin typeface="Calibri"/>
                <a:ea typeface="Calibri"/>
                <a:cs typeface="Calibri"/>
                <a:sym typeface="Calibri"/>
              </a:rPr>
              <a:t>GridSearchCV</a:t>
            </a:r>
            <a:r>
              <a:rPr lang="es" sz="1300">
                <a:latin typeface="Calibri"/>
                <a:ea typeface="Calibri"/>
                <a:cs typeface="Calibri"/>
                <a:sym typeface="Calibri"/>
              </a:rPr>
              <a:t> </a:t>
            </a:r>
            <a:r>
              <a:rPr b="0" i="0" lang="es" sz="1300" u="none" cap="none" strike="noStrike">
                <a:solidFill>
                  <a:srgbClr val="000000"/>
                </a:solidFill>
                <a:latin typeface="Calibri"/>
                <a:ea typeface="Calibri"/>
                <a:cs typeface="Calibri"/>
                <a:sym typeface="Calibri"/>
              </a:rPr>
              <a:t>pero </a:t>
            </a:r>
            <a:r>
              <a:rPr lang="es" sz="1300">
                <a:latin typeface="Calibri"/>
                <a:ea typeface="Calibri"/>
                <a:cs typeface="Calibri"/>
                <a:sym typeface="Calibri"/>
              </a:rPr>
              <a:t>superando los</a:t>
            </a:r>
            <a:r>
              <a:rPr b="0" i="0" lang="es" sz="1300" u="none" cap="none" strike="noStrike">
                <a:solidFill>
                  <a:srgbClr val="000000"/>
                </a:solidFill>
                <a:latin typeface="Calibri"/>
                <a:ea typeface="Calibri"/>
                <a:cs typeface="Calibri"/>
                <a:sym typeface="Calibri"/>
              </a:rPr>
              <a:t> 20 Depth </a:t>
            </a:r>
            <a:r>
              <a:rPr lang="es" sz="1300">
                <a:latin typeface="Calibri"/>
                <a:ea typeface="Calibri"/>
                <a:cs typeface="Calibri"/>
                <a:sym typeface="Calibri"/>
              </a:rPr>
              <a:t>llegando a </a:t>
            </a:r>
            <a:r>
              <a:rPr b="0" i="0" lang="es" sz="1300" u="none" cap="none" strike="noStrike">
                <a:solidFill>
                  <a:srgbClr val="000000"/>
                </a:solidFill>
                <a:latin typeface="Calibri"/>
                <a:ea typeface="Calibri"/>
                <a:cs typeface="Calibri"/>
                <a:sym typeface="Calibri"/>
              </a:rPr>
              <a:t>50/100 llega a responder muy bien a los datos de entrenamiento/</a:t>
            </a:r>
            <a:r>
              <a:rPr lang="es" sz="1300">
                <a:latin typeface="Calibri"/>
                <a:ea typeface="Calibri"/>
                <a:cs typeface="Calibri"/>
                <a:sym typeface="Calibri"/>
              </a:rPr>
              <a:t>validación</a:t>
            </a:r>
            <a:r>
              <a:rPr b="0" i="0" lang="es" sz="1300" u="none" cap="none" strike="noStrike">
                <a:solidFill>
                  <a:srgbClr val="000000"/>
                </a:solidFill>
                <a:latin typeface="Calibri"/>
                <a:ea typeface="Calibri"/>
                <a:cs typeface="Calibri"/>
                <a:sym typeface="Calibri"/>
              </a:rPr>
              <a:t>(overfitting)</a:t>
            </a:r>
            <a:endParaRPr b="0" i="0" sz="1200" u="none" cap="none" strike="noStrike">
              <a:solidFill>
                <a:srgbClr val="000000"/>
              </a:solidFill>
              <a:latin typeface="Calibri"/>
              <a:ea typeface="Calibri"/>
              <a:cs typeface="Calibri"/>
              <a:sym typeface="Calibri"/>
            </a:endParaRPr>
          </a:p>
        </p:txBody>
      </p:sp>
      <p:sp>
        <p:nvSpPr>
          <p:cNvPr id="241" name="Google Shape;241;p39"/>
          <p:cNvSpPr/>
          <p:nvPr/>
        </p:nvSpPr>
        <p:spPr>
          <a:xfrm>
            <a:off x="4615175" y="3186200"/>
            <a:ext cx="4357800" cy="8085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Probamos realizar validaci</a:t>
            </a:r>
            <a:r>
              <a:rPr lang="es" sz="1200">
                <a:latin typeface="Calibri"/>
                <a:ea typeface="Calibri"/>
                <a:cs typeface="Calibri"/>
                <a:sym typeface="Calibri"/>
              </a:rPr>
              <a:t>ón cruzada con </a:t>
            </a:r>
            <a:r>
              <a:rPr b="0" i="0" lang="es" sz="1200" u="none" cap="none" strike="noStrike">
                <a:solidFill>
                  <a:srgbClr val="000000"/>
                </a:solidFill>
                <a:latin typeface="Calibri"/>
                <a:ea typeface="Calibri"/>
                <a:cs typeface="Calibri"/>
                <a:sym typeface="Calibri"/>
              </a:rPr>
              <a:t>la separación del data frame en 5 instancias aleatorias para saber si podíamos mejorar el % de pre</a:t>
            </a:r>
            <a:r>
              <a:rPr lang="es" sz="1200">
                <a:latin typeface="Calibri"/>
                <a:ea typeface="Calibri"/>
                <a:cs typeface="Calibri"/>
                <a:sym typeface="Calibri"/>
              </a:rPr>
              <a:t>c</a:t>
            </a:r>
            <a:r>
              <a:rPr b="0" i="0" lang="es" sz="1200" u="none" cap="none" strike="noStrike">
                <a:solidFill>
                  <a:srgbClr val="000000"/>
                </a:solidFill>
                <a:latin typeface="Calibri"/>
                <a:ea typeface="Calibri"/>
                <a:cs typeface="Calibri"/>
                <a:sym typeface="Calibri"/>
              </a:rPr>
              <a:t>isión, pero sacamos un </a:t>
            </a:r>
            <a:r>
              <a:rPr lang="es" sz="1200">
                <a:latin typeface="Calibri"/>
                <a:ea typeface="Calibri"/>
                <a:cs typeface="Calibri"/>
                <a:sym typeface="Calibri"/>
              </a:rPr>
              <a:t>valor</a:t>
            </a:r>
            <a:r>
              <a:rPr b="0" i="0" lang="es" sz="1200" u="none" cap="none" strike="noStrike">
                <a:solidFill>
                  <a:srgbClr val="000000"/>
                </a:solidFill>
                <a:latin typeface="Calibri"/>
                <a:ea typeface="Calibri"/>
                <a:cs typeface="Calibri"/>
                <a:sym typeface="Calibri"/>
              </a:rPr>
              <a:t> similar al anterior</a:t>
            </a:r>
            <a:endParaRPr/>
          </a:p>
        </p:txBody>
      </p:sp>
      <p:sp>
        <p:nvSpPr>
          <p:cNvPr id="242" name="Google Shape;242;p39"/>
          <p:cNvSpPr txBox="1"/>
          <p:nvPr/>
        </p:nvSpPr>
        <p:spPr>
          <a:xfrm>
            <a:off x="2802263" y="189783"/>
            <a:ext cx="2776800" cy="400200"/>
          </a:xfrm>
          <a:prstGeom prst="rect">
            <a:avLst/>
          </a:prstGeom>
          <a:solidFill>
            <a:srgbClr val="C4E0B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Calibri"/>
                <a:ea typeface="Calibri"/>
                <a:cs typeface="Calibri"/>
                <a:sym typeface="Calibri"/>
              </a:rPr>
              <a:t>Planteos de Modelos de Predicción</a:t>
            </a:r>
            <a:endParaRPr b="1" i="0" sz="1400" u="none" cap="none" strike="noStrike">
              <a:solidFill>
                <a:srgbClr val="000000"/>
              </a:solidFill>
              <a:latin typeface="Arial"/>
              <a:ea typeface="Arial"/>
              <a:cs typeface="Arial"/>
              <a:sym typeface="Arial"/>
            </a:endParaRPr>
          </a:p>
        </p:txBody>
      </p:sp>
      <p:sp>
        <p:nvSpPr>
          <p:cNvPr id="243" name="Google Shape;243;p39"/>
          <p:cNvSpPr/>
          <p:nvPr/>
        </p:nvSpPr>
        <p:spPr>
          <a:xfrm>
            <a:off x="169298" y="832835"/>
            <a:ext cx="2862600" cy="2925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Ajuste con Kernel función </a:t>
            </a:r>
            <a:r>
              <a:rPr b="1" i="0" lang="es" sz="1300" u="none" cap="none" strike="noStrike">
                <a:solidFill>
                  <a:srgbClr val="000000"/>
                </a:solidFill>
                <a:latin typeface="Calibri"/>
                <a:ea typeface="Calibri"/>
                <a:cs typeface="Calibri"/>
                <a:sym typeface="Calibri"/>
              </a:rPr>
              <a:t>sigmoide</a:t>
            </a:r>
            <a:endParaRPr/>
          </a:p>
        </p:txBody>
      </p:sp>
      <p:sp>
        <p:nvSpPr>
          <p:cNvPr id="244" name="Google Shape;244;p39"/>
          <p:cNvSpPr/>
          <p:nvPr/>
        </p:nvSpPr>
        <p:spPr>
          <a:xfrm>
            <a:off x="275498" y="2176976"/>
            <a:ext cx="2756400" cy="2925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Ajuste con Kernel función </a:t>
            </a:r>
            <a:r>
              <a:rPr b="1" i="0" lang="es" sz="1300" u="none" cap="none" strike="noStrike">
                <a:solidFill>
                  <a:srgbClr val="000000"/>
                </a:solidFill>
                <a:latin typeface="Calibri"/>
                <a:ea typeface="Calibri"/>
                <a:cs typeface="Calibri"/>
                <a:sym typeface="Calibri"/>
              </a:rPr>
              <a:t>rbf</a:t>
            </a:r>
            <a:endParaRPr b="1" i="0" sz="1300" u="none" cap="none" strike="noStrike">
              <a:solidFill>
                <a:srgbClr val="000000"/>
              </a:solidFill>
              <a:latin typeface="Calibri"/>
              <a:ea typeface="Calibri"/>
              <a:cs typeface="Calibri"/>
              <a:sym typeface="Calibri"/>
            </a:endParaRPr>
          </a:p>
        </p:txBody>
      </p:sp>
      <p:pic>
        <p:nvPicPr>
          <p:cNvPr id="245" name="Google Shape;245;p39"/>
          <p:cNvPicPr preferRelativeResize="0"/>
          <p:nvPr/>
        </p:nvPicPr>
        <p:blipFill rotWithShape="1">
          <a:blip r:embed="rId6">
            <a:alphaModFix/>
          </a:blip>
          <a:srcRect b="0" l="0" r="0" t="0"/>
          <a:stretch/>
        </p:blipFill>
        <p:spPr>
          <a:xfrm>
            <a:off x="275499" y="3945609"/>
            <a:ext cx="2257878" cy="1038078"/>
          </a:xfrm>
          <a:prstGeom prst="rect">
            <a:avLst/>
          </a:prstGeom>
          <a:noFill/>
          <a:ln cap="flat" cmpd="sng" w="12700">
            <a:solidFill>
              <a:srgbClr val="0070C0"/>
            </a:solidFill>
            <a:prstDash val="solid"/>
            <a:round/>
            <a:headEnd len="sm" w="sm" type="none"/>
            <a:tailEnd len="sm" w="sm" type="none"/>
          </a:ln>
        </p:spPr>
      </p:pic>
      <p:pic>
        <p:nvPicPr>
          <p:cNvPr id="246" name="Google Shape;246;p39"/>
          <p:cNvPicPr preferRelativeResize="0"/>
          <p:nvPr/>
        </p:nvPicPr>
        <p:blipFill rotWithShape="1">
          <a:blip r:embed="rId7">
            <a:alphaModFix/>
          </a:blip>
          <a:srcRect b="0" l="0" r="0" t="0"/>
          <a:stretch/>
        </p:blipFill>
        <p:spPr>
          <a:xfrm>
            <a:off x="4454007" y="1771749"/>
            <a:ext cx="1604963" cy="1414463"/>
          </a:xfrm>
          <a:prstGeom prst="rect">
            <a:avLst/>
          </a:prstGeom>
          <a:noFill/>
          <a:ln cap="flat" cmpd="sng" w="12700">
            <a:solidFill>
              <a:srgbClr val="0070C0"/>
            </a:solidFill>
            <a:prstDash val="solid"/>
            <a:round/>
            <a:headEnd len="sm" w="sm" type="none"/>
            <a:tailEnd len="sm" w="sm" type="none"/>
          </a:ln>
        </p:spPr>
      </p:pic>
      <p:pic>
        <p:nvPicPr>
          <p:cNvPr id="247" name="Google Shape;247;p39"/>
          <p:cNvPicPr preferRelativeResize="0"/>
          <p:nvPr/>
        </p:nvPicPr>
        <p:blipFill rotWithShape="1">
          <a:blip r:embed="rId8">
            <a:alphaModFix/>
          </a:blip>
          <a:srcRect b="0" l="0" r="0" t="0"/>
          <a:stretch/>
        </p:blipFill>
        <p:spPr>
          <a:xfrm>
            <a:off x="6125918" y="1767638"/>
            <a:ext cx="2903813" cy="1038078"/>
          </a:xfrm>
          <a:prstGeom prst="rect">
            <a:avLst/>
          </a:prstGeom>
          <a:noFill/>
          <a:ln cap="flat" cmpd="sng" w="12700">
            <a:solidFill>
              <a:srgbClr val="0070C0"/>
            </a:solidFill>
            <a:prstDash val="solid"/>
            <a:round/>
            <a:headEnd len="sm" w="sm" type="none"/>
            <a:tailEnd len="sm" w="sm" type="none"/>
          </a:ln>
        </p:spPr>
      </p:pic>
      <p:pic>
        <p:nvPicPr>
          <p:cNvPr id="248" name="Google Shape;248;p39"/>
          <p:cNvPicPr preferRelativeResize="0"/>
          <p:nvPr/>
        </p:nvPicPr>
        <p:blipFill rotWithShape="1">
          <a:blip r:embed="rId9">
            <a:alphaModFix/>
          </a:blip>
          <a:srcRect b="0" l="0" r="0" t="0"/>
          <a:stretch/>
        </p:blipFill>
        <p:spPr>
          <a:xfrm>
            <a:off x="5176376" y="3966458"/>
            <a:ext cx="3131002" cy="957295"/>
          </a:xfrm>
          <a:prstGeom prst="rect">
            <a:avLst/>
          </a:prstGeom>
          <a:noFill/>
          <a:ln cap="flat" cmpd="sng" w="12700">
            <a:solidFill>
              <a:srgbClr val="0070C0"/>
            </a:solidFill>
            <a:prstDash val="solid"/>
            <a:round/>
            <a:headEnd len="sm" w="sm" type="none"/>
            <a:tailEnd len="sm" w="sm" type="none"/>
          </a:ln>
        </p:spPr>
      </p:pic>
      <p:sp>
        <p:nvSpPr>
          <p:cNvPr id="249" name="Google Shape;249;p39"/>
          <p:cNvSpPr/>
          <p:nvPr/>
        </p:nvSpPr>
        <p:spPr>
          <a:xfrm>
            <a:off x="275498" y="3596859"/>
            <a:ext cx="2756400" cy="2925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Ajuste con Kernel función </a:t>
            </a:r>
            <a:r>
              <a:rPr b="1" i="0" lang="es" sz="1300" u="none" cap="none" strike="noStrike">
                <a:solidFill>
                  <a:srgbClr val="000000"/>
                </a:solidFill>
                <a:latin typeface="Calibri"/>
                <a:ea typeface="Calibri"/>
                <a:cs typeface="Calibri"/>
                <a:sym typeface="Calibri"/>
              </a:rPr>
              <a:t>poly</a:t>
            </a:r>
            <a:endParaRPr b="1" i="0" sz="1300" u="none" cap="none" strike="noStrike">
              <a:solidFill>
                <a:srgbClr val="000000"/>
              </a:solidFill>
              <a:latin typeface="Calibri"/>
              <a:ea typeface="Calibri"/>
              <a:cs typeface="Calibri"/>
              <a:sym typeface="Calibri"/>
            </a:endParaRPr>
          </a:p>
        </p:txBody>
      </p:sp>
      <p:sp>
        <p:nvSpPr>
          <p:cNvPr id="250" name="Google Shape;250;p39"/>
          <p:cNvSpPr txBox="1"/>
          <p:nvPr/>
        </p:nvSpPr>
        <p:spPr>
          <a:xfrm>
            <a:off x="7157236" y="414099"/>
            <a:ext cx="590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2400" u="none" cap="none" strike="noStrike">
                <a:solidFill>
                  <a:srgbClr val="92D050"/>
                </a:solidFill>
                <a:latin typeface="Arial"/>
                <a:ea typeface="Arial"/>
                <a:cs typeface="Arial"/>
                <a:sym typeface="Arial"/>
              </a:rPr>
              <a:t>✔</a:t>
            </a:r>
            <a:endParaRPr b="0" i="0" sz="2400" u="none" cap="none" strike="noStrike">
              <a:solidFill>
                <a:srgbClr val="92D05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500"/>
                                        <p:tgtEl>
                                          <p:spTgt spid="242"/>
                                        </p:tgtEl>
                                        <p:attrNameLst>
                                          <p:attrName>ppt_w</p:attrName>
                                        </p:attrNameLst>
                                      </p:cBhvr>
                                      <p:tavLst>
                                        <p:tav fmla="" tm="0">
                                          <p:val>
                                            <p:strVal val="0"/>
                                          </p:val>
                                        </p:tav>
                                        <p:tav fmla="" tm="100000">
                                          <p:val>
                                            <p:strVal val="#ppt_w"/>
                                          </p:val>
                                        </p:tav>
                                      </p:tavLst>
                                    </p:anim>
                                    <p:anim calcmode="lin" valueType="num">
                                      <p:cBhvr additive="base">
                                        <p:cTn dur="500"/>
                                        <p:tgtEl>
                                          <p:spTgt spid="24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254" name="Shape 254"/>
        <p:cNvGrpSpPr/>
        <p:nvPr/>
      </p:nvGrpSpPr>
      <p:grpSpPr>
        <a:xfrm>
          <a:off x="0" y="0"/>
          <a:ext cx="0" cy="0"/>
          <a:chOff x="0" y="0"/>
          <a:chExt cx="0" cy="0"/>
        </a:xfrm>
      </p:grpSpPr>
      <p:sp>
        <p:nvSpPr>
          <p:cNvPr id="255" name="Google Shape;255;p40"/>
          <p:cNvSpPr/>
          <p:nvPr/>
        </p:nvSpPr>
        <p:spPr>
          <a:xfrm>
            <a:off x="1607434" y="559290"/>
            <a:ext cx="1914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Calibri"/>
                <a:ea typeface="Calibri"/>
                <a:cs typeface="Calibri"/>
                <a:sym typeface="Calibri"/>
              </a:rPr>
              <a:t>Random Forrest</a:t>
            </a:r>
            <a:endParaRPr/>
          </a:p>
        </p:txBody>
      </p:sp>
      <p:sp>
        <p:nvSpPr>
          <p:cNvPr id="256" name="Google Shape;256;p40"/>
          <p:cNvSpPr/>
          <p:nvPr/>
        </p:nvSpPr>
        <p:spPr>
          <a:xfrm>
            <a:off x="6514775" y="616945"/>
            <a:ext cx="981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Calibri"/>
                <a:ea typeface="Calibri"/>
                <a:cs typeface="Calibri"/>
                <a:sym typeface="Calibri"/>
              </a:rPr>
              <a:t>Boosting</a:t>
            </a:r>
            <a:endParaRPr b="1" i="0" sz="1400" u="none" cap="none" strike="noStrike">
              <a:solidFill>
                <a:srgbClr val="000000"/>
              </a:solidFill>
              <a:latin typeface="Calibri"/>
              <a:ea typeface="Calibri"/>
              <a:cs typeface="Calibri"/>
              <a:sym typeface="Calibri"/>
            </a:endParaRPr>
          </a:p>
        </p:txBody>
      </p:sp>
      <p:pic>
        <p:nvPicPr>
          <p:cNvPr id="257" name="Google Shape;257;p40"/>
          <p:cNvPicPr preferRelativeResize="0"/>
          <p:nvPr/>
        </p:nvPicPr>
        <p:blipFill rotWithShape="1">
          <a:blip r:embed="rId3">
            <a:alphaModFix/>
          </a:blip>
          <a:srcRect b="0" l="0" r="0" t="0"/>
          <a:stretch/>
        </p:blipFill>
        <p:spPr>
          <a:xfrm>
            <a:off x="184178" y="3081305"/>
            <a:ext cx="3205957" cy="1936273"/>
          </a:xfrm>
          <a:prstGeom prst="rect">
            <a:avLst/>
          </a:prstGeom>
          <a:noFill/>
          <a:ln cap="flat" cmpd="sng" w="12700">
            <a:solidFill>
              <a:srgbClr val="0070C0"/>
            </a:solidFill>
            <a:prstDash val="solid"/>
            <a:round/>
            <a:headEnd len="sm" w="sm" type="none"/>
            <a:tailEnd len="sm" w="sm" type="none"/>
          </a:ln>
        </p:spPr>
      </p:pic>
      <p:pic>
        <p:nvPicPr>
          <p:cNvPr id="258" name="Google Shape;258;p40"/>
          <p:cNvPicPr preferRelativeResize="0"/>
          <p:nvPr/>
        </p:nvPicPr>
        <p:blipFill rotWithShape="1">
          <a:blip r:embed="rId4">
            <a:alphaModFix/>
          </a:blip>
          <a:srcRect b="0" l="0" r="0" t="0"/>
          <a:stretch/>
        </p:blipFill>
        <p:spPr>
          <a:xfrm>
            <a:off x="5754557" y="1950437"/>
            <a:ext cx="2632769" cy="538191"/>
          </a:xfrm>
          <a:prstGeom prst="rect">
            <a:avLst/>
          </a:prstGeom>
          <a:noFill/>
          <a:ln cap="flat" cmpd="sng" w="12700">
            <a:solidFill>
              <a:srgbClr val="0070C0"/>
            </a:solidFill>
            <a:prstDash val="solid"/>
            <a:round/>
            <a:headEnd len="sm" w="sm" type="none"/>
            <a:tailEnd len="sm" w="sm" type="none"/>
          </a:ln>
        </p:spPr>
      </p:pic>
      <p:pic>
        <p:nvPicPr>
          <p:cNvPr id="259" name="Google Shape;259;p40"/>
          <p:cNvPicPr preferRelativeResize="0"/>
          <p:nvPr/>
        </p:nvPicPr>
        <p:blipFill rotWithShape="1">
          <a:blip r:embed="rId5">
            <a:alphaModFix/>
          </a:blip>
          <a:srcRect b="0" l="0" r="0" t="0"/>
          <a:stretch/>
        </p:blipFill>
        <p:spPr>
          <a:xfrm>
            <a:off x="5747095" y="3114513"/>
            <a:ext cx="2632769" cy="565595"/>
          </a:xfrm>
          <a:prstGeom prst="rect">
            <a:avLst/>
          </a:prstGeom>
          <a:noFill/>
          <a:ln cap="flat" cmpd="sng" w="12700">
            <a:solidFill>
              <a:srgbClr val="0070C0"/>
            </a:solidFill>
            <a:prstDash val="solid"/>
            <a:round/>
            <a:headEnd len="sm" w="sm" type="none"/>
            <a:tailEnd len="sm" w="sm" type="none"/>
          </a:ln>
        </p:spPr>
      </p:pic>
      <p:sp>
        <p:nvSpPr>
          <p:cNvPr id="260" name="Google Shape;260;p40"/>
          <p:cNvSpPr/>
          <p:nvPr/>
        </p:nvSpPr>
        <p:spPr>
          <a:xfrm>
            <a:off x="5079422" y="929394"/>
            <a:ext cx="3968100" cy="4617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Realizamos la separación del data frame en 5 instancias aleatorias de datos y probamos dos modelos de Booting </a:t>
            </a:r>
            <a:endParaRPr/>
          </a:p>
        </p:txBody>
      </p:sp>
      <p:sp>
        <p:nvSpPr>
          <p:cNvPr id="261" name="Google Shape;261;p40"/>
          <p:cNvSpPr/>
          <p:nvPr/>
        </p:nvSpPr>
        <p:spPr>
          <a:xfrm>
            <a:off x="5079422" y="1578600"/>
            <a:ext cx="3851700" cy="2769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Porcentaje promedio de precisión con modelo </a:t>
            </a:r>
            <a:r>
              <a:rPr b="1" i="0" lang="es" sz="1200" u="none" cap="none" strike="noStrike">
                <a:solidFill>
                  <a:srgbClr val="000000"/>
                </a:solidFill>
                <a:latin typeface="Calibri"/>
                <a:ea typeface="Calibri"/>
                <a:cs typeface="Calibri"/>
                <a:sym typeface="Calibri"/>
              </a:rPr>
              <a:t>XGBC</a:t>
            </a:r>
            <a:endParaRPr b="1" i="0" sz="1300" u="none" cap="none" strike="noStrike">
              <a:solidFill>
                <a:srgbClr val="000000"/>
              </a:solidFill>
              <a:latin typeface="Calibri"/>
              <a:ea typeface="Calibri"/>
              <a:cs typeface="Calibri"/>
              <a:sym typeface="Calibri"/>
            </a:endParaRPr>
          </a:p>
        </p:txBody>
      </p:sp>
      <p:sp>
        <p:nvSpPr>
          <p:cNvPr id="262" name="Google Shape;262;p40"/>
          <p:cNvSpPr/>
          <p:nvPr/>
        </p:nvSpPr>
        <p:spPr>
          <a:xfrm>
            <a:off x="5079422" y="2699120"/>
            <a:ext cx="3851700" cy="2769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Porcentaje promedio de precisión con modelo </a:t>
            </a:r>
            <a:r>
              <a:rPr b="1" i="0" lang="es" sz="1200" u="none" cap="none" strike="noStrike">
                <a:solidFill>
                  <a:srgbClr val="000000"/>
                </a:solidFill>
                <a:latin typeface="Calibri"/>
                <a:ea typeface="Calibri"/>
                <a:cs typeface="Calibri"/>
                <a:sym typeface="Calibri"/>
              </a:rPr>
              <a:t>XGBRFC</a:t>
            </a:r>
            <a:endParaRPr b="1" i="0" sz="1300" u="none" cap="none" strike="noStrike">
              <a:solidFill>
                <a:srgbClr val="000000"/>
              </a:solidFill>
              <a:latin typeface="Calibri"/>
              <a:ea typeface="Calibri"/>
              <a:cs typeface="Calibri"/>
              <a:sym typeface="Calibri"/>
            </a:endParaRPr>
          </a:p>
        </p:txBody>
      </p:sp>
      <p:sp>
        <p:nvSpPr>
          <p:cNvPr id="263" name="Google Shape;263;p40"/>
          <p:cNvSpPr/>
          <p:nvPr/>
        </p:nvSpPr>
        <p:spPr>
          <a:xfrm>
            <a:off x="184175" y="2752325"/>
            <a:ext cx="4895400" cy="2769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Análisis de la relevancia de Variables que forman el data set de</a:t>
            </a:r>
            <a:r>
              <a:rPr lang="es" sz="1200">
                <a:latin typeface="Calibri"/>
                <a:ea typeface="Calibri"/>
                <a:cs typeface="Calibri"/>
                <a:sym typeface="Calibri"/>
              </a:rPr>
              <a:t> testeo</a:t>
            </a:r>
            <a:endParaRPr/>
          </a:p>
        </p:txBody>
      </p:sp>
      <p:pic>
        <p:nvPicPr>
          <p:cNvPr id="264" name="Google Shape;264;p40"/>
          <p:cNvPicPr preferRelativeResize="0"/>
          <p:nvPr/>
        </p:nvPicPr>
        <p:blipFill rotWithShape="1">
          <a:blip r:embed="rId6">
            <a:alphaModFix/>
          </a:blip>
          <a:srcRect b="0" l="0" r="0" t="0"/>
          <a:stretch/>
        </p:blipFill>
        <p:spPr>
          <a:xfrm>
            <a:off x="3484075" y="3439299"/>
            <a:ext cx="1595350" cy="1375500"/>
          </a:xfrm>
          <a:prstGeom prst="rect">
            <a:avLst/>
          </a:prstGeom>
          <a:noFill/>
          <a:ln cap="flat" cmpd="sng" w="12700">
            <a:solidFill>
              <a:srgbClr val="0070C0"/>
            </a:solidFill>
            <a:prstDash val="solid"/>
            <a:round/>
            <a:headEnd len="sm" w="sm" type="none"/>
            <a:tailEnd len="sm" w="sm" type="none"/>
          </a:ln>
        </p:spPr>
      </p:pic>
      <p:sp>
        <p:nvSpPr>
          <p:cNvPr id="265" name="Google Shape;265;p40"/>
          <p:cNvSpPr/>
          <p:nvPr/>
        </p:nvSpPr>
        <p:spPr>
          <a:xfrm>
            <a:off x="1853191" y="863897"/>
            <a:ext cx="3103800" cy="8310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Aplicamos el modelo con 50 estimadores y teníamos un nivel de predicción muy alta pero luego con 20 también obtuvimos el mismo nivel de predicción.</a:t>
            </a:r>
            <a:endParaRPr/>
          </a:p>
        </p:txBody>
      </p:sp>
      <p:sp>
        <p:nvSpPr>
          <p:cNvPr id="266" name="Google Shape;266;p40"/>
          <p:cNvSpPr txBox="1"/>
          <p:nvPr/>
        </p:nvSpPr>
        <p:spPr>
          <a:xfrm>
            <a:off x="3276163" y="139808"/>
            <a:ext cx="2776800" cy="400200"/>
          </a:xfrm>
          <a:prstGeom prst="rect">
            <a:avLst/>
          </a:prstGeom>
          <a:solidFill>
            <a:srgbClr val="C4E0B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Calibri"/>
                <a:ea typeface="Calibri"/>
                <a:cs typeface="Calibri"/>
                <a:sym typeface="Calibri"/>
              </a:rPr>
              <a:t>Planteos de Modelos de Predicción</a:t>
            </a:r>
            <a:endParaRPr b="1" i="0" sz="1400" u="none" cap="none" strike="noStrike">
              <a:solidFill>
                <a:srgbClr val="000000"/>
              </a:solidFill>
              <a:latin typeface="Arial"/>
              <a:ea typeface="Arial"/>
              <a:cs typeface="Arial"/>
              <a:sym typeface="Arial"/>
            </a:endParaRPr>
          </a:p>
        </p:txBody>
      </p:sp>
      <p:sp>
        <p:nvSpPr>
          <p:cNvPr id="267" name="Google Shape;267;p40"/>
          <p:cNvSpPr txBox="1"/>
          <p:nvPr/>
        </p:nvSpPr>
        <p:spPr>
          <a:xfrm>
            <a:off x="1006655" y="479175"/>
            <a:ext cx="590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2400" u="none" cap="none" strike="noStrike">
                <a:solidFill>
                  <a:srgbClr val="92D050"/>
                </a:solidFill>
                <a:latin typeface="Arial"/>
                <a:ea typeface="Arial"/>
                <a:cs typeface="Arial"/>
                <a:sym typeface="Arial"/>
              </a:rPr>
              <a:t>✔</a:t>
            </a:r>
            <a:endParaRPr b="0" i="0" sz="2400" u="none" cap="none" strike="noStrike">
              <a:solidFill>
                <a:srgbClr val="92D050"/>
              </a:solidFill>
              <a:latin typeface="Arial"/>
              <a:ea typeface="Arial"/>
              <a:cs typeface="Arial"/>
              <a:sym typeface="Arial"/>
            </a:endParaRPr>
          </a:p>
        </p:txBody>
      </p:sp>
      <p:pic>
        <p:nvPicPr>
          <p:cNvPr id="268" name="Google Shape;268;p40"/>
          <p:cNvPicPr preferRelativeResize="0"/>
          <p:nvPr/>
        </p:nvPicPr>
        <p:blipFill rotWithShape="1">
          <a:blip r:embed="rId7">
            <a:alphaModFix/>
          </a:blip>
          <a:srcRect b="0" l="0" r="0" t="0"/>
          <a:stretch/>
        </p:blipFill>
        <p:spPr>
          <a:xfrm>
            <a:off x="217653" y="1120670"/>
            <a:ext cx="1753367" cy="1579610"/>
          </a:xfrm>
          <a:prstGeom prst="rect">
            <a:avLst/>
          </a:prstGeom>
          <a:noFill/>
          <a:ln cap="flat" cmpd="sng" w="12700">
            <a:solidFill>
              <a:srgbClr val="0070C0"/>
            </a:solidFill>
            <a:prstDash val="solid"/>
            <a:round/>
            <a:headEnd len="sm" w="sm" type="none"/>
            <a:tailEnd len="sm" w="sm" type="none"/>
          </a:ln>
        </p:spPr>
      </p:pic>
      <p:pic>
        <p:nvPicPr>
          <p:cNvPr id="269" name="Google Shape;269;p40"/>
          <p:cNvPicPr preferRelativeResize="0"/>
          <p:nvPr/>
        </p:nvPicPr>
        <p:blipFill rotWithShape="1">
          <a:blip r:embed="rId8">
            <a:alphaModFix/>
          </a:blip>
          <a:srcRect b="0" l="0" r="0" t="0"/>
          <a:stretch/>
        </p:blipFill>
        <p:spPr>
          <a:xfrm>
            <a:off x="2105941" y="1759088"/>
            <a:ext cx="2605689" cy="948094"/>
          </a:xfrm>
          <a:prstGeom prst="rect">
            <a:avLst/>
          </a:prstGeom>
          <a:noFill/>
          <a:ln cap="flat" cmpd="sng" w="12700">
            <a:solidFill>
              <a:srgbClr val="0070C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500"/>
                                        <p:tgtEl>
                                          <p:spTgt spid="266"/>
                                        </p:tgtEl>
                                        <p:attrNameLst>
                                          <p:attrName>ppt_w</p:attrName>
                                        </p:attrNameLst>
                                      </p:cBhvr>
                                      <p:tavLst>
                                        <p:tav fmla="" tm="0">
                                          <p:val>
                                            <p:strVal val="0"/>
                                          </p:val>
                                        </p:tav>
                                        <p:tav fmla="" tm="100000">
                                          <p:val>
                                            <p:strVal val="#ppt_w"/>
                                          </p:val>
                                        </p:tav>
                                      </p:tavLst>
                                    </p:anim>
                                    <p:anim calcmode="lin" valueType="num">
                                      <p:cBhvr additive="base">
                                        <p:cTn dur="500"/>
                                        <p:tgtEl>
                                          <p:spTgt spid="26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273" name="Shape 273"/>
        <p:cNvGrpSpPr/>
        <p:nvPr/>
      </p:nvGrpSpPr>
      <p:grpSpPr>
        <a:xfrm>
          <a:off x="0" y="0"/>
          <a:ext cx="0" cy="0"/>
          <a:chOff x="0" y="0"/>
          <a:chExt cx="0" cy="0"/>
        </a:xfrm>
      </p:grpSpPr>
      <p:sp>
        <p:nvSpPr>
          <p:cNvPr id="274" name="Google Shape;274;p41"/>
          <p:cNvSpPr txBox="1"/>
          <p:nvPr/>
        </p:nvSpPr>
        <p:spPr>
          <a:xfrm>
            <a:off x="2373048" y="218028"/>
            <a:ext cx="3810000" cy="400200"/>
          </a:xfrm>
          <a:prstGeom prst="rect">
            <a:avLst/>
          </a:prstGeom>
          <a:solidFill>
            <a:srgbClr val="C4E0B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
                <a:latin typeface="Calibri"/>
                <a:ea typeface="Calibri"/>
                <a:cs typeface="Calibri"/>
                <a:sym typeface="Calibri"/>
              </a:rPr>
              <a:t>Testeo</a:t>
            </a:r>
            <a:r>
              <a:rPr b="1" i="0" lang="es" sz="1400" u="none" cap="none" strike="noStrike">
                <a:solidFill>
                  <a:srgbClr val="000000"/>
                </a:solidFill>
                <a:latin typeface="Calibri"/>
                <a:ea typeface="Calibri"/>
                <a:cs typeface="Calibri"/>
                <a:sym typeface="Calibri"/>
              </a:rPr>
              <a:t> de los Mejores Modelos de Predicción</a:t>
            </a:r>
            <a:endParaRPr b="1" i="0" sz="1400" u="none" cap="none" strike="noStrike">
              <a:solidFill>
                <a:srgbClr val="000000"/>
              </a:solidFill>
              <a:latin typeface="Arial"/>
              <a:ea typeface="Arial"/>
              <a:cs typeface="Arial"/>
              <a:sym typeface="Arial"/>
            </a:endParaRPr>
          </a:p>
        </p:txBody>
      </p:sp>
      <p:sp>
        <p:nvSpPr>
          <p:cNvPr id="275" name="Google Shape;275;p41"/>
          <p:cNvSpPr/>
          <p:nvPr/>
        </p:nvSpPr>
        <p:spPr>
          <a:xfrm>
            <a:off x="684995" y="715620"/>
            <a:ext cx="1216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Calibri"/>
                <a:ea typeface="Calibri"/>
                <a:cs typeface="Calibri"/>
                <a:sym typeface="Calibri"/>
              </a:rPr>
              <a:t>Decision Tree</a:t>
            </a:r>
            <a:endParaRPr b="1" i="0" sz="1400" u="none" cap="none" strike="noStrike">
              <a:solidFill>
                <a:srgbClr val="000000"/>
              </a:solidFill>
              <a:latin typeface="Calibri"/>
              <a:ea typeface="Calibri"/>
              <a:cs typeface="Calibri"/>
              <a:sym typeface="Calibri"/>
            </a:endParaRPr>
          </a:p>
        </p:txBody>
      </p:sp>
      <p:sp>
        <p:nvSpPr>
          <p:cNvPr id="276" name="Google Shape;276;p41"/>
          <p:cNvSpPr/>
          <p:nvPr/>
        </p:nvSpPr>
        <p:spPr>
          <a:xfrm>
            <a:off x="7049648" y="715620"/>
            <a:ext cx="14094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Calibri"/>
                <a:ea typeface="Calibri"/>
                <a:cs typeface="Calibri"/>
                <a:sym typeface="Calibri"/>
              </a:rPr>
              <a:t>Random Forrest</a:t>
            </a:r>
            <a:endParaRPr/>
          </a:p>
        </p:txBody>
      </p:sp>
      <p:sp>
        <p:nvSpPr>
          <p:cNvPr id="277" name="Google Shape;277;p41"/>
          <p:cNvSpPr/>
          <p:nvPr/>
        </p:nvSpPr>
        <p:spPr>
          <a:xfrm>
            <a:off x="2373010" y="1104163"/>
            <a:ext cx="4318800" cy="10926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Se definieron los dos mejores modelos por el % de precisión alcanzado usando el data set de </a:t>
            </a:r>
            <a:r>
              <a:rPr lang="es" sz="1200">
                <a:latin typeface="Calibri"/>
                <a:ea typeface="Calibri"/>
                <a:cs typeface="Calibri"/>
                <a:sym typeface="Calibri"/>
              </a:rPr>
              <a:t>test</a:t>
            </a:r>
            <a:r>
              <a:rPr b="0" i="0" lang="es" sz="1200" u="none" cap="none" strike="noStrike">
                <a:solidFill>
                  <a:srgbClr val="000000"/>
                </a:solidFill>
                <a:latin typeface="Calibri"/>
                <a:ea typeface="Calibri"/>
                <a:cs typeface="Calibri"/>
                <a:sym typeface="Calibri"/>
              </a:rPr>
              <a:t>, con 42027 registros.</a:t>
            </a:r>
            <a:endParaRPr/>
          </a:p>
          <a:p>
            <a:pPr indent="-171450" lvl="0" marL="171450" marR="0" rtl="0" algn="l">
              <a:lnSpc>
                <a:spcPct val="100000"/>
              </a:lnSpc>
              <a:spcBef>
                <a:spcPts val="60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En ambos casos se baj</a:t>
            </a:r>
            <a:r>
              <a:rPr lang="es" sz="1200">
                <a:latin typeface="Calibri"/>
                <a:ea typeface="Calibri"/>
                <a:cs typeface="Calibri"/>
                <a:sym typeface="Calibri"/>
              </a:rPr>
              <a:t>ó</a:t>
            </a:r>
            <a:r>
              <a:rPr b="0" i="0" lang="es" sz="1200" u="none" cap="none" strike="noStrike">
                <a:solidFill>
                  <a:srgbClr val="000000"/>
                </a:solidFill>
                <a:latin typeface="Calibri"/>
                <a:ea typeface="Calibri"/>
                <a:cs typeface="Calibri"/>
                <a:sym typeface="Calibri"/>
              </a:rPr>
              <a:t> la cantidad de niveles en </a:t>
            </a:r>
            <a:r>
              <a:rPr lang="es" sz="1200">
                <a:latin typeface="Calibri"/>
                <a:ea typeface="Calibri"/>
                <a:cs typeface="Calibri"/>
                <a:sym typeface="Calibri"/>
              </a:rPr>
              <a:t>á</a:t>
            </a:r>
            <a:r>
              <a:rPr b="0" i="0" lang="es" sz="1200" u="none" cap="none" strike="noStrike">
                <a:solidFill>
                  <a:srgbClr val="000000"/>
                </a:solidFill>
                <a:latin typeface="Calibri"/>
                <a:ea typeface="Calibri"/>
                <a:cs typeface="Calibri"/>
                <a:sym typeface="Calibri"/>
              </a:rPr>
              <a:t>rboles de</a:t>
            </a:r>
            <a:r>
              <a:rPr lang="es" sz="1200">
                <a:latin typeface="Calibri"/>
                <a:ea typeface="Calibri"/>
                <a:cs typeface="Calibri"/>
                <a:sym typeface="Calibri"/>
              </a:rPr>
              <a:t> </a:t>
            </a:r>
            <a:r>
              <a:rPr b="0" i="0" lang="es" sz="1200" u="none" cap="none" strike="noStrike">
                <a:solidFill>
                  <a:srgbClr val="000000"/>
                </a:solidFill>
                <a:latin typeface="Calibri"/>
                <a:ea typeface="Calibri"/>
                <a:cs typeface="Calibri"/>
                <a:sym typeface="Calibri"/>
              </a:rPr>
              <a:t>decisión a 20 depth</a:t>
            </a:r>
            <a:endParaRPr b="0" i="0" sz="1200" u="none" cap="none" strike="noStrike">
              <a:solidFill>
                <a:srgbClr val="000000"/>
              </a:solidFill>
              <a:latin typeface="Calibri"/>
              <a:ea typeface="Calibri"/>
              <a:cs typeface="Calibri"/>
              <a:sym typeface="Calibri"/>
            </a:endParaRPr>
          </a:p>
        </p:txBody>
      </p:sp>
      <p:sp>
        <p:nvSpPr>
          <p:cNvPr id="278" name="Google Shape;278;p41"/>
          <p:cNvSpPr/>
          <p:nvPr/>
        </p:nvSpPr>
        <p:spPr>
          <a:xfrm>
            <a:off x="-37" y="3094060"/>
            <a:ext cx="3851700" cy="4617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Revisando la cantidad de registros, podemos ver que </a:t>
            </a:r>
            <a:r>
              <a:rPr lang="es" sz="1200">
                <a:latin typeface="Calibri"/>
                <a:ea typeface="Calibri"/>
                <a:cs typeface="Calibri"/>
                <a:sym typeface="Calibri"/>
              </a:rPr>
              <a:t>este modelo</a:t>
            </a:r>
            <a:r>
              <a:rPr b="0" i="0" lang="es" sz="1200" u="none" cap="none" strike="noStrike">
                <a:solidFill>
                  <a:srgbClr val="000000"/>
                </a:solidFill>
                <a:latin typeface="Calibri"/>
                <a:ea typeface="Calibri"/>
                <a:cs typeface="Calibri"/>
                <a:sym typeface="Calibri"/>
              </a:rPr>
              <a:t> logra un 93% de predicción</a:t>
            </a:r>
            <a:endParaRPr b="1" i="0" sz="1300" u="none" cap="none" strike="noStrike">
              <a:solidFill>
                <a:srgbClr val="000000"/>
              </a:solidFill>
              <a:latin typeface="Calibri"/>
              <a:ea typeface="Calibri"/>
              <a:cs typeface="Calibri"/>
              <a:sym typeface="Calibri"/>
            </a:endParaRPr>
          </a:p>
        </p:txBody>
      </p:sp>
      <p:pic>
        <p:nvPicPr>
          <p:cNvPr id="279" name="Google Shape;279;p41"/>
          <p:cNvPicPr preferRelativeResize="0"/>
          <p:nvPr/>
        </p:nvPicPr>
        <p:blipFill rotWithShape="1">
          <a:blip r:embed="rId3">
            <a:alphaModFix/>
          </a:blip>
          <a:srcRect b="0" l="0" r="0" t="0"/>
          <a:stretch/>
        </p:blipFill>
        <p:spPr>
          <a:xfrm>
            <a:off x="5757556" y="3757541"/>
            <a:ext cx="2921280" cy="1032279"/>
          </a:xfrm>
          <a:prstGeom prst="rect">
            <a:avLst/>
          </a:prstGeom>
          <a:noFill/>
          <a:ln cap="flat" cmpd="sng" w="12700">
            <a:solidFill>
              <a:srgbClr val="0070C0"/>
            </a:solidFill>
            <a:prstDash val="solid"/>
            <a:round/>
            <a:headEnd len="sm" w="sm" type="none"/>
            <a:tailEnd len="sm" w="sm" type="none"/>
          </a:ln>
        </p:spPr>
      </p:pic>
      <p:sp>
        <p:nvSpPr>
          <p:cNvPr id="280" name="Google Shape;280;p41"/>
          <p:cNvSpPr/>
          <p:nvPr/>
        </p:nvSpPr>
        <p:spPr>
          <a:xfrm>
            <a:off x="5292329" y="2985291"/>
            <a:ext cx="3851700" cy="646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800"/>
              <a:buFont typeface="Arial"/>
              <a:buChar char="•"/>
            </a:pPr>
            <a:r>
              <a:rPr b="0" i="0" lang="es" sz="1200" u="none" cap="none" strike="noStrike">
                <a:solidFill>
                  <a:srgbClr val="000000"/>
                </a:solidFill>
                <a:latin typeface="Calibri"/>
                <a:ea typeface="Calibri"/>
                <a:cs typeface="Calibri"/>
                <a:sym typeface="Calibri"/>
              </a:rPr>
              <a:t>El % alcanzado de predicción es de 100%.  En casos de Muertos la predicción es completa y tenemos un pequeño margen de error para detectar los Heridos.</a:t>
            </a:r>
            <a:endParaRPr b="1" i="0" sz="1300" u="none" cap="none" strike="noStrike">
              <a:solidFill>
                <a:srgbClr val="000000"/>
              </a:solidFill>
              <a:latin typeface="Calibri"/>
              <a:ea typeface="Calibri"/>
              <a:cs typeface="Calibri"/>
              <a:sym typeface="Calibri"/>
            </a:endParaRPr>
          </a:p>
        </p:txBody>
      </p:sp>
      <p:pic>
        <p:nvPicPr>
          <p:cNvPr id="281" name="Google Shape;281;p41"/>
          <p:cNvPicPr preferRelativeResize="0"/>
          <p:nvPr/>
        </p:nvPicPr>
        <p:blipFill rotWithShape="1">
          <a:blip r:embed="rId4">
            <a:alphaModFix/>
          </a:blip>
          <a:srcRect b="0" l="0" r="0" t="0"/>
          <a:stretch/>
        </p:blipFill>
        <p:spPr>
          <a:xfrm>
            <a:off x="180598" y="1098112"/>
            <a:ext cx="2153373" cy="1921273"/>
          </a:xfrm>
          <a:prstGeom prst="rect">
            <a:avLst/>
          </a:prstGeom>
          <a:noFill/>
          <a:ln cap="flat" cmpd="sng" w="12700">
            <a:solidFill>
              <a:srgbClr val="0070C0"/>
            </a:solidFill>
            <a:prstDash val="solid"/>
            <a:round/>
            <a:headEnd len="sm" w="sm" type="none"/>
            <a:tailEnd len="sm" w="sm" type="none"/>
          </a:ln>
        </p:spPr>
      </p:pic>
      <p:pic>
        <p:nvPicPr>
          <p:cNvPr id="282" name="Google Shape;282;p41"/>
          <p:cNvPicPr preferRelativeResize="0"/>
          <p:nvPr/>
        </p:nvPicPr>
        <p:blipFill rotWithShape="1">
          <a:blip r:embed="rId5">
            <a:alphaModFix/>
          </a:blip>
          <a:srcRect b="0" l="0" r="0" t="0"/>
          <a:stretch/>
        </p:blipFill>
        <p:spPr>
          <a:xfrm>
            <a:off x="200863" y="3665725"/>
            <a:ext cx="3108000" cy="1092600"/>
          </a:xfrm>
          <a:prstGeom prst="rect">
            <a:avLst/>
          </a:prstGeom>
          <a:noFill/>
          <a:ln cap="flat" cmpd="sng" w="12700">
            <a:solidFill>
              <a:srgbClr val="0070C0"/>
            </a:solidFill>
            <a:prstDash val="solid"/>
            <a:round/>
            <a:headEnd len="sm" w="sm" type="none"/>
            <a:tailEnd len="sm" w="sm" type="none"/>
          </a:ln>
        </p:spPr>
      </p:pic>
      <p:pic>
        <p:nvPicPr>
          <p:cNvPr id="283" name="Google Shape;283;p41"/>
          <p:cNvPicPr preferRelativeResize="0"/>
          <p:nvPr/>
        </p:nvPicPr>
        <p:blipFill rotWithShape="1">
          <a:blip r:embed="rId6">
            <a:alphaModFix/>
          </a:blip>
          <a:srcRect b="0" l="0" r="0" t="0"/>
          <a:stretch/>
        </p:blipFill>
        <p:spPr>
          <a:xfrm>
            <a:off x="6716839" y="1098112"/>
            <a:ext cx="2153373" cy="1886583"/>
          </a:xfrm>
          <a:prstGeom prst="rect">
            <a:avLst/>
          </a:prstGeom>
          <a:noFill/>
          <a:ln cap="flat" cmpd="sng" w="12700">
            <a:solidFill>
              <a:srgbClr val="0070C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500"/>
                                        <p:tgtEl>
                                          <p:spTgt spid="274"/>
                                        </p:tgtEl>
                                        <p:attrNameLst>
                                          <p:attrName>ppt_w</p:attrName>
                                        </p:attrNameLst>
                                      </p:cBhvr>
                                      <p:tavLst>
                                        <p:tav fmla="" tm="0">
                                          <p:val>
                                            <p:strVal val="0"/>
                                          </p:val>
                                        </p:tav>
                                        <p:tav fmla="" tm="100000">
                                          <p:val>
                                            <p:strVal val="#ppt_w"/>
                                          </p:val>
                                        </p:tav>
                                      </p:tavLst>
                                    </p:anim>
                                    <p:anim calcmode="lin" valueType="num">
                                      <p:cBhvr additive="base">
                                        <p:cTn dur="500"/>
                                        <p:tgtEl>
                                          <p:spTgt spid="27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287" name="Shape 287"/>
        <p:cNvGrpSpPr/>
        <p:nvPr/>
      </p:nvGrpSpPr>
      <p:grpSpPr>
        <a:xfrm>
          <a:off x="0" y="0"/>
          <a:ext cx="0" cy="0"/>
          <a:chOff x="0" y="0"/>
          <a:chExt cx="0" cy="0"/>
        </a:xfrm>
      </p:grpSpPr>
      <p:pic>
        <p:nvPicPr>
          <p:cNvPr descr="https://lh3.googleusercontent.com/5lTN1TrH06Qr8eJgbdXfDOgCR9LCvhoPL1UqceXxADXyZcdV-AuZ7xkdLJiFH4lH5RcRvy-5ZcIrl7Yj54UufhOtia12ZjzMZmZ_xG7trOOKYzLXOAi2u_ekPl_80SbUkon1HO2HzdM" id="288" name="Google Shape;288;p42"/>
          <p:cNvPicPr preferRelativeResize="0"/>
          <p:nvPr/>
        </p:nvPicPr>
        <p:blipFill rotWithShape="1">
          <a:blip r:embed="rId3">
            <a:alphaModFix/>
          </a:blip>
          <a:srcRect b="0" l="0" r="0" t="0"/>
          <a:stretch/>
        </p:blipFill>
        <p:spPr>
          <a:xfrm>
            <a:off x="0" y="1"/>
            <a:ext cx="9144000" cy="855350"/>
          </a:xfrm>
          <a:prstGeom prst="rect">
            <a:avLst/>
          </a:prstGeom>
          <a:noFill/>
          <a:ln>
            <a:noFill/>
          </a:ln>
        </p:spPr>
      </p:pic>
      <p:sp>
        <p:nvSpPr>
          <p:cNvPr id="289" name="Google Shape;289;p42"/>
          <p:cNvSpPr txBox="1"/>
          <p:nvPr>
            <p:ph idx="4294967295" type="ctrTitle"/>
          </p:nvPr>
        </p:nvSpPr>
        <p:spPr>
          <a:xfrm>
            <a:off x="3907775" y="155875"/>
            <a:ext cx="4908900" cy="5436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4500"/>
              <a:buNone/>
            </a:pPr>
            <a:r>
              <a:rPr lang="es" sz="3100">
                <a:solidFill>
                  <a:schemeClr val="lt1"/>
                </a:solidFill>
              </a:rPr>
              <a:t>Aprendizaje No Supervisado</a:t>
            </a:r>
            <a:endParaRPr sz="4600">
              <a:solidFill>
                <a:schemeClr val="lt1"/>
              </a:solidFill>
            </a:endParaRPr>
          </a:p>
        </p:txBody>
      </p:sp>
      <p:pic>
        <p:nvPicPr>
          <p:cNvPr id="290" name="Google Shape;290;p42"/>
          <p:cNvPicPr preferRelativeResize="0"/>
          <p:nvPr/>
        </p:nvPicPr>
        <p:blipFill>
          <a:blip r:embed="rId4">
            <a:alphaModFix/>
          </a:blip>
          <a:stretch>
            <a:fillRect/>
          </a:stretch>
        </p:blipFill>
        <p:spPr>
          <a:xfrm>
            <a:off x="338788" y="1408588"/>
            <a:ext cx="1982769" cy="1989024"/>
          </a:xfrm>
          <a:prstGeom prst="rect">
            <a:avLst/>
          </a:prstGeom>
          <a:noFill/>
          <a:ln>
            <a:noFill/>
          </a:ln>
        </p:spPr>
      </p:pic>
      <p:pic>
        <p:nvPicPr>
          <p:cNvPr id="291" name="Google Shape;291;p42"/>
          <p:cNvPicPr preferRelativeResize="0"/>
          <p:nvPr/>
        </p:nvPicPr>
        <p:blipFill rotWithShape="1">
          <a:blip r:embed="rId5">
            <a:alphaModFix/>
          </a:blip>
          <a:srcRect b="3119" l="0" r="0" t="0"/>
          <a:stretch/>
        </p:blipFill>
        <p:spPr>
          <a:xfrm>
            <a:off x="2412162" y="1403604"/>
            <a:ext cx="2105850" cy="1998984"/>
          </a:xfrm>
          <a:prstGeom prst="rect">
            <a:avLst/>
          </a:prstGeom>
          <a:noFill/>
          <a:ln>
            <a:noFill/>
          </a:ln>
        </p:spPr>
      </p:pic>
      <p:sp>
        <p:nvSpPr>
          <p:cNvPr id="292" name="Google Shape;292;p42"/>
          <p:cNvSpPr txBox="1"/>
          <p:nvPr/>
        </p:nvSpPr>
        <p:spPr>
          <a:xfrm>
            <a:off x="274600" y="960588"/>
            <a:ext cx="442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u="sng">
                <a:latin typeface="Calibri"/>
                <a:ea typeface="Calibri"/>
                <a:cs typeface="Calibri"/>
                <a:sym typeface="Calibri"/>
              </a:rPr>
              <a:t>Análisis de correlación de todas las variables y selección </a:t>
            </a:r>
            <a:endParaRPr b="1" u="sng">
              <a:latin typeface="Calibri"/>
              <a:ea typeface="Calibri"/>
              <a:cs typeface="Calibri"/>
              <a:sym typeface="Calibri"/>
            </a:endParaRPr>
          </a:p>
        </p:txBody>
      </p:sp>
      <p:pic>
        <p:nvPicPr>
          <p:cNvPr id="293" name="Google Shape;293;p42"/>
          <p:cNvPicPr preferRelativeResize="0"/>
          <p:nvPr/>
        </p:nvPicPr>
        <p:blipFill>
          <a:blip r:embed="rId6">
            <a:alphaModFix/>
          </a:blip>
          <a:stretch>
            <a:fillRect/>
          </a:stretch>
        </p:blipFill>
        <p:spPr>
          <a:xfrm>
            <a:off x="4812100" y="1285637"/>
            <a:ext cx="2192502" cy="2119451"/>
          </a:xfrm>
          <a:prstGeom prst="rect">
            <a:avLst/>
          </a:prstGeom>
          <a:noFill/>
          <a:ln>
            <a:noFill/>
          </a:ln>
        </p:spPr>
      </p:pic>
      <p:pic>
        <p:nvPicPr>
          <p:cNvPr id="294" name="Google Shape;294;p42"/>
          <p:cNvPicPr preferRelativeResize="0"/>
          <p:nvPr/>
        </p:nvPicPr>
        <p:blipFill>
          <a:blip r:embed="rId7">
            <a:alphaModFix/>
          </a:blip>
          <a:stretch>
            <a:fillRect/>
          </a:stretch>
        </p:blipFill>
        <p:spPr>
          <a:xfrm>
            <a:off x="274600" y="3612425"/>
            <a:ext cx="7458075" cy="1314450"/>
          </a:xfrm>
          <a:prstGeom prst="rect">
            <a:avLst/>
          </a:prstGeom>
          <a:noFill/>
          <a:ln>
            <a:noFill/>
          </a:ln>
        </p:spPr>
      </p:pic>
      <p:sp>
        <p:nvSpPr>
          <p:cNvPr id="295" name="Google Shape;295;p42"/>
          <p:cNvSpPr/>
          <p:nvPr/>
        </p:nvSpPr>
        <p:spPr>
          <a:xfrm>
            <a:off x="661875" y="3950850"/>
            <a:ext cx="672000" cy="2139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p:nvPr/>
        </p:nvSpPr>
        <p:spPr>
          <a:xfrm>
            <a:off x="2741675" y="4154050"/>
            <a:ext cx="1242300" cy="2139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2"/>
          <p:cNvSpPr/>
          <p:nvPr/>
        </p:nvSpPr>
        <p:spPr>
          <a:xfrm>
            <a:off x="661875" y="4438050"/>
            <a:ext cx="2382900" cy="152400"/>
          </a:xfrm>
          <a:prstGeom prst="roundRect">
            <a:avLst>
              <a:gd fmla="val 0"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2"/>
          <p:cNvSpPr/>
          <p:nvPr/>
        </p:nvSpPr>
        <p:spPr>
          <a:xfrm>
            <a:off x="661875" y="4660550"/>
            <a:ext cx="2739000" cy="2139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2"/>
          <p:cNvSpPr txBox="1"/>
          <p:nvPr/>
        </p:nvSpPr>
        <p:spPr>
          <a:xfrm>
            <a:off x="5042850" y="926738"/>
            <a:ext cx="17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u="sng">
                <a:latin typeface="Calibri"/>
                <a:ea typeface="Calibri"/>
                <a:cs typeface="Calibri"/>
                <a:sym typeface="Calibri"/>
              </a:rPr>
              <a:t>Escalado del dataset</a:t>
            </a:r>
            <a:endParaRPr b="1" u="sng">
              <a:latin typeface="Calibri"/>
              <a:ea typeface="Calibri"/>
              <a:cs typeface="Calibri"/>
              <a:sym typeface="Calibri"/>
            </a:endParaRPr>
          </a:p>
        </p:txBody>
      </p:sp>
      <p:sp>
        <p:nvSpPr>
          <p:cNvPr id="300" name="Google Shape;300;p42"/>
          <p:cNvSpPr txBox="1"/>
          <p:nvPr/>
        </p:nvSpPr>
        <p:spPr>
          <a:xfrm>
            <a:off x="6825475" y="960600"/>
            <a:ext cx="21060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lang="es" sz="1300">
                <a:latin typeface="Calibri"/>
                <a:ea typeface="Calibri"/>
                <a:cs typeface="Calibri"/>
                <a:sym typeface="Calibri"/>
              </a:rPr>
              <a:t>Útil</a:t>
            </a:r>
            <a:r>
              <a:rPr lang="es" sz="1300">
                <a:latin typeface="Calibri"/>
                <a:ea typeface="Calibri"/>
                <a:cs typeface="Calibri"/>
                <a:sym typeface="Calibri"/>
              </a:rPr>
              <a:t> para al menos PCA, KNN, K-Means que usa distancia L2 o Eucleadiana, DB-Scan y GMM en muchos casos</a:t>
            </a:r>
            <a:endParaRPr sz="1300">
              <a:latin typeface="Calibri"/>
              <a:ea typeface="Calibri"/>
              <a:cs typeface="Calibri"/>
              <a:sym typeface="Calibri"/>
            </a:endParaRPr>
          </a:p>
        </p:txBody>
      </p:sp>
      <p:sp>
        <p:nvSpPr>
          <p:cNvPr id="301" name="Google Shape;301;p42"/>
          <p:cNvSpPr txBox="1"/>
          <p:nvPr/>
        </p:nvSpPr>
        <p:spPr>
          <a:xfrm>
            <a:off x="6825475" y="2346000"/>
            <a:ext cx="21060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lang="es" sz="1300">
                <a:latin typeface="Calibri"/>
                <a:ea typeface="Calibri"/>
                <a:cs typeface="Calibri"/>
                <a:sym typeface="Calibri"/>
              </a:rPr>
              <a:t>Usando las coordenadas no hace falta aplicar alguna normalización</a:t>
            </a:r>
            <a:endParaRPr sz="1300">
              <a:latin typeface="Calibri"/>
              <a:ea typeface="Calibri"/>
              <a:cs typeface="Calibri"/>
              <a:sym typeface="Calibri"/>
            </a:endParaRPr>
          </a:p>
        </p:txBody>
      </p:sp>
      <p:sp>
        <p:nvSpPr>
          <p:cNvPr id="302" name="Google Shape;302;p42"/>
          <p:cNvSpPr txBox="1"/>
          <p:nvPr/>
        </p:nvSpPr>
        <p:spPr>
          <a:xfrm>
            <a:off x="2698788" y="1867463"/>
            <a:ext cx="1659900" cy="800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s" sz="1000">
                <a:solidFill>
                  <a:schemeClr val="dk1"/>
                </a:solidFill>
                <a:latin typeface="Calibri"/>
                <a:ea typeface="Calibri"/>
                <a:cs typeface="Calibri"/>
                <a:sym typeface="Calibri"/>
              </a:rPr>
              <a:t>Codificación</a:t>
            </a:r>
            <a:r>
              <a:rPr lang="es" sz="1000">
                <a:solidFill>
                  <a:schemeClr val="dk1"/>
                </a:solidFill>
                <a:latin typeface="Calibri"/>
                <a:ea typeface="Calibri"/>
                <a:cs typeface="Calibri"/>
                <a:sym typeface="Calibri"/>
              </a:rPr>
              <a:t> de las categóricas con OneHot y OrdinalEncoder</a:t>
            </a:r>
            <a:endParaRPr sz="1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306" name="Shape 306"/>
        <p:cNvGrpSpPr/>
        <p:nvPr/>
      </p:nvGrpSpPr>
      <p:grpSpPr>
        <a:xfrm>
          <a:off x="0" y="0"/>
          <a:ext cx="0" cy="0"/>
          <a:chOff x="0" y="0"/>
          <a:chExt cx="0" cy="0"/>
        </a:xfrm>
      </p:grpSpPr>
      <p:pic>
        <p:nvPicPr>
          <p:cNvPr id="307" name="Google Shape;307;p43"/>
          <p:cNvPicPr preferRelativeResize="0"/>
          <p:nvPr/>
        </p:nvPicPr>
        <p:blipFill rotWithShape="1">
          <a:blip r:embed="rId3">
            <a:alphaModFix/>
          </a:blip>
          <a:srcRect b="1868" l="4889" r="1626" t="2290"/>
          <a:stretch/>
        </p:blipFill>
        <p:spPr>
          <a:xfrm>
            <a:off x="121375" y="790825"/>
            <a:ext cx="6812950" cy="3816300"/>
          </a:xfrm>
          <a:prstGeom prst="rect">
            <a:avLst/>
          </a:prstGeom>
          <a:noFill/>
          <a:ln>
            <a:noFill/>
          </a:ln>
        </p:spPr>
      </p:pic>
      <p:sp>
        <p:nvSpPr>
          <p:cNvPr id="308" name="Google Shape;308;p43"/>
          <p:cNvSpPr txBox="1"/>
          <p:nvPr/>
        </p:nvSpPr>
        <p:spPr>
          <a:xfrm>
            <a:off x="198600" y="254575"/>
            <a:ext cx="6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u="sng">
                <a:latin typeface="Calibri"/>
                <a:ea typeface="Calibri"/>
                <a:cs typeface="Calibri"/>
                <a:sym typeface="Calibri"/>
              </a:rPr>
              <a:t>Mezcla de Gaussianas</a:t>
            </a:r>
            <a:r>
              <a:rPr b="1" lang="es">
                <a:latin typeface="Calibri"/>
                <a:ea typeface="Calibri"/>
                <a:cs typeface="Calibri"/>
                <a:sym typeface="Calibri"/>
              </a:rPr>
              <a:t> con Latitud y Longitud en subpoblación de personas heridas             </a:t>
            </a:r>
            <a:endParaRPr b="1">
              <a:latin typeface="Calibri"/>
              <a:ea typeface="Calibri"/>
              <a:cs typeface="Calibri"/>
              <a:sym typeface="Calibri"/>
            </a:endParaRPr>
          </a:p>
        </p:txBody>
      </p:sp>
      <p:sp>
        <p:nvSpPr>
          <p:cNvPr id="309" name="Google Shape;309;p43"/>
          <p:cNvSpPr txBox="1"/>
          <p:nvPr/>
        </p:nvSpPr>
        <p:spPr>
          <a:xfrm>
            <a:off x="6934325" y="867025"/>
            <a:ext cx="2118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Calibri"/>
                <a:ea typeface="Calibri"/>
                <a:cs typeface="Calibri"/>
                <a:sym typeface="Calibri"/>
              </a:rPr>
              <a:t>El </a:t>
            </a:r>
            <a:r>
              <a:rPr b="1" lang="es" sz="1200">
                <a:latin typeface="Calibri"/>
                <a:ea typeface="Calibri"/>
                <a:cs typeface="Calibri"/>
                <a:sym typeface="Calibri"/>
              </a:rPr>
              <a:t>cluster naranja</a:t>
            </a:r>
            <a:r>
              <a:rPr lang="es" sz="1200">
                <a:latin typeface="Calibri"/>
                <a:ea typeface="Calibri"/>
                <a:cs typeface="Calibri"/>
                <a:sym typeface="Calibri"/>
              </a:rPr>
              <a:t> representa a la comuna 80 - Corregimiento de San Antonio de Prado.</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s" sz="1200">
                <a:latin typeface="Calibri"/>
                <a:ea typeface="Calibri"/>
                <a:cs typeface="Calibri"/>
                <a:sym typeface="Calibri"/>
              </a:rPr>
              <a:t>En los clusters restantes se podrían ver que pertenecen a cada uno distinto grupo de comunas.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s" sz="1200">
                <a:latin typeface="Calibri"/>
                <a:ea typeface="Calibri"/>
                <a:cs typeface="Calibri"/>
                <a:sym typeface="Calibri"/>
              </a:rPr>
              <a:t>Las clases de incidente, al menos a simple vista se ven presentadas en todos los clusters, salvo por Incendio que recordamos que tenía muy pocas ocurrencias.</a:t>
            </a:r>
            <a:endParaRPr sz="1200">
              <a:latin typeface="Calibri"/>
              <a:ea typeface="Calibri"/>
              <a:cs typeface="Calibri"/>
              <a:sym typeface="Calibri"/>
            </a:endParaRPr>
          </a:p>
        </p:txBody>
      </p:sp>
      <p:sp>
        <p:nvSpPr>
          <p:cNvPr id="310" name="Google Shape;310;p43"/>
          <p:cNvSpPr txBox="1"/>
          <p:nvPr/>
        </p:nvSpPr>
        <p:spPr>
          <a:xfrm>
            <a:off x="7293900" y="4030500"/>
            <a:ext cx="6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a:solidFill>
                  <a:schemeClr val="dk1"/>
                </a:solidFill>
                <a:latin typeface="Calibri"/>
                <a:ea typeface="Calibri"/>
                <a:cs typeface="Calibri"/>
                <a:sym typeface="Calibri"/>
              </a:rPr>
              <a:t> N = 5</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314" name="Shape 314"/>
        <p:cNvGrpSpPr/>
        <p:nvPr/>
      </p:nvGrpSpPr>
      <p:grpSpPr>
        <a:xfrm>
          <a:off x="0" y="0"/>
          <a:ext cx="0" cy="0"/>
          <a:chOff x="0" y="0"/>
          <a:chExt cx="0" cy="0"/>
        </a:xfrm>
      </p:grpSpPr>
      <p:pic>
        <p:nvPicPr>
          <p:cNvPr id="315" name="Google Shape;315;p44"/>
          <p:cNvPicPr preferRelativeResize="0"/>
          <p:nvPr/>
        </p:nvPicPr>
        <p:blipFill rotWithShape="1">
          <a:blip r:embed="rId3">
            <a:alphaModFix/>
          </a:blip>
          <a:srcRect b="12388" l="27320" r="839" t="11750"/>
          <a:stretch/>
        </p:blipFill>
        <p:spPr>
          <a:xfrm>
            <a:off x="356425" y="1001650"/>
            <a:ext cx="5142200" cy="3021700"/>
          </a:xfrm>
          <a:prstGeom prst="rect">
            <a:avLst/>
          </a:prstGeom>
          <a:noFill/>
          <a:ln>
            <a:noFill/>
          </a:ln>
        </p:spPr>
      </p:pic>
      <p:sp>
        <p:nvSpPr>
          <p:cNvPr id="316" name="Google Shape;316;p44"/>
          <p:cNvSpPr txBox="1"/>
          <p:nvPr/>
        </p:nvSpPr>
        <p:spPr>
          <a:xfrm>
            <a:off x="621125" y="169350"/>
            <a:ext cx="3258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500" u="sng" cap="none" strike="noStrike">
                <a:solidFill>
                  <a:srgbClr val="000000"/>
                </a:solidFill>
                <a:latin typeface="Calibri"/>
                <a:ea typeface="Calibri"/>
                <a:cs typeface="Calibri"/>
                <a:sym typeface="Calibri"/>
              </a:rPr>
              <a:t>K-Means</a:t>
            </a:r>
            <a:r>
              <a:rPr b="0" i="0" lang="es" sz="1500" u="sng" cap="none" strike="noStrike">
                <a:solidFill>
                  <a:srgbClr val="000000"/>
                </a:solidFill>
                <a:latin typeface="Calibri"/>
                <a:ea typeface="Calibri"/>
                <a:cs typeface="Calibri"/>
                <a:sym typeface="Calibri"/>
              </a:rPr>
              <a:t> sin Gravedad de víctima</a:t>
            </a:r>
            <a:r>
              <a:rPr b="0" i="0" lang="es" sz="1400" u="sng" cap="none" strike="noStrike">
                <a:solidFill>
                  <a:srgbClr val="000000"/>
                </a:solidFill>
                <a:latin typeface="Calibri"/>
                <a:ea typeface="Calibri"/>
                <a:cs typeface="Calibri"/>
                <a:sym typeface="Calibri"/>
              </a:rPr>
              <a:t> </a:t>
            </a:r>
            <a:endParaRPr b="1" i="0" sz="1400" u="sng" cap="none" strike="noStrike">
              <a:solidFill>
                <a:srgbClr val="000000"/>
              </a:solidFill>
              <a:latin typeface="Calibri"/>
              <a:ea typeface="Calibri"/>
              <a:cs typeface="Calibri"/>
              <a:sym typeface="Calibri"/>
            </a:endParaRPr>
          </a:p>
        </p:txBody>
      </p:sp>
      <p:sp>
        <p:nvSpPr>
          <p:cNvPr id="317" name="Google Shape;317;p44"/>
          <p:cNvSpPr txBox="1"/>
          <p:nvPr/>
        </p:nvSpPr>
        <p:spPr>
          <a:xfrm>
            <a:off x="5619275" y="693425"/>
            <a:ext cx="31974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libri"/>
                <a:ea typeface="Calibri"/>
                <a:cs typeface="Calibri"/>
                <a:sym typeface="Calibri"/>
              </a:rPr>
              <a:t>El</a:t>
            </a:r>
            <a:r>
              <a:rPr b="1" i="0" lang="es" sz="1300" u="none" cap="none" strike="noStrike">
                <a:solidFill>
                  <a:srgbClr val="000000"/>
                </a:solidFill>
                <a:latin typeface="Calibri"/>
                <a:ea typeface="Calibri"/>
                <a:cs typeface="Calibri"/>
                <a:sym typeface="Calibri"/>
              </a:rPr>
              <a:t> cluster 0:</a:t>
            </a:r>
            <a:r>
              <a:rPr b="0" i="0" lang="es" sz="1300" u="none" cap="none" strike="noStrike">
                <a:solidFill>
                  <a:srgbClr val="000000"/>
                </a:solidFill>
                <a:latin typeface="Calibri"/>
                <a:ea typeface="Calibri"/>
                <a:cs typeface="Calibri"/>
                <a:sym typeface="Calibri"/>
              </a:rPr>
              <a:t> se corresponde con el sexo Masculino y Sin Inf, para las clases de incidente Incendio, Volcamiento, Ocupante y Otro, para todos los meses salvo Mayo en Sin Inf para Volcamiento y Incendio.</a:t>
            </a:r>
            <a:endParaRPr b="0" i="0" sz="1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libri"/>
                <a:ea typeface="Calibri"/>
                <a:cs typeface="Calibri"/>
                <a:sym typeface="Calibri"/>
              </a:rPr>
              <a:t>El </a:t>
            </a:r>
            <a:r>
              <a:rPr b="1" i="0" lang="es" sz="1300" u="none" cap="none" strike="noStrike">
                <a:solidFill>
                  <a:srgbClr val="000000"/>
                </a:solidFill>
                <a:latin typeface="Calibri"/>
                <a:ea typeface="Calibri"/>
                <a:cs typeface="Calibri"/>
                <a:sym typeface="Calibri"/>
              </a:rPr>
              <a:t>cluster 1</a:t>
            </a:r>
            <a:r>
              <a:rPr b="0" i="0" lang="es" sz="1300" u="none" cap="none" strike="noStrike">
                <a:solidFill>
                  <a:srgbClr val="000000"/>
                </a:solidFill>
                <a:latin typeface="Calibri"/>
                <a:ea typeface="Calibri"/>
                <a:cs typeface="Calibri"/>
                <a:sym typeface="Calibri"/>
              </a:rPr>
              <a:t> se representa por Atropello para todos los sexos y meses.</a:t>
            </a:r>
            <a:endParaRPr b="0" i="0" sz="1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libri"/>
                <a:ea typeface="Calibri"/>
                <a:cs typeface="Calibri"/>
                <a:sym typeface="Calibri"/>
              </a:rPr>
              <a:t>El </a:t>
            </a:r>
            <a:r>
              <a:rPr b="1" i="0" lang="es" sz="1300" u="none" cap="none" strike="noStrike">
                <a:solidFill>
                  <a:srgbClr val="000000"/>
                </a:solidFill>
                <a:latin typeface="Calibri"/>
                <a:ea typeface="Calibri"/>
                <a:cs typeface="Calibri"/>
                <a:sym typeface="Calibri"/>
              </a:rPr>
              <a:t>cluster 2</a:t>
            </a:r>
            <a:r>
              <a:rPr b="0" i="0" lang="es" sz="1300" u="none" cap="none" strike="noStrike">
                <a:solidFill>
                  <a:srgbClr val="000000"/>
                </a:solidFill>
                <a:latin typeface="Calibri"/>
                <a:ea typeface="Calibri"/>
                <a:cs typeface="Calibri"/>
                <a:sym typeface="Calibri"/>
              </a:rPr>
              <a:t> se representa por sexo Femenino para todas las clases de incidentes menos Atropello, y para Sin Inf en Volcamiento, Caida_Ocupante y Choque.</a:t>
            </a:r>
            <a:endParaRPr b="0" i="0" sz="1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libri"/>
                <a:ea typeface="Calibri"/>
                <a:cs typeface="Calibri"/>
                <a:sym typeface="Calibri"/>
              </a:rPr>
              <a:t>El </a:t>
            </a:r>
            <a:r>
              <a:rPr b="1" i="0" lang="es" sz="1300" u="none" cap="none" strike="noStrike">
                <a:solidFill>
                  <a:srgbClr val="000000"/>
                </a:solidFill>
                <a:latin typeface="Calibri"/>
                <a:ea typeface="Calibri"/>
                <a:cs typeface="Calibri"/>
                <a:sym typeface="Calibri"/>
              </a:rPr>
              <a:t>cluster 3</a:t>
            </a:r>
            <a:r>
              <a:rPr b="0" i="0" lang="es" sz="1300" u="none" cap="none" strike="noStrike">
                <a:solidFill>
                  <a:srgbClr val="000000"/>
                </a:solidFill>
                <a:latin typeface="Calibri"/>
                <a:ea typeface="Calibri"/>
                <a:cs typeface="Calibri"/>
                <a:sym typeface="Calibri"/>
              </a:rPr>
              <a:t> se forma en Choque para los sexos Femenino y Sin Inf en todos los meses salvo </a:t>
            </a:r>
            <a:r>
              <a:rPr lang="es" sz="1300">
                <a:latin typeface="Calibri"/>
                <a:ea typeface="Calibri"/>
                <a:cs typeface="Calibri"/>
                <a:sym typeface="Calibri"/>
              </a:rPr>
              <a:t>septiembre</a:t>
            </a:r>
            <a:r>
              <a:rPr b="0" i="0" lang="es" sz="1300" u="none" cap="none" strike="noStrike">
                <a:solidFill>
                  <a:srgbClr val="000000"/>
                </a:solidFill>
                <a:latin typeface="Calibri"/>
                <a:ea typeface="Calibri"/>
                <a:cs typeface="Calibri"/>
                <a:sym typeface="Calibri"/>
              </a:rPr>
              <a:t> en el caso de Sin Inf.</a:t>
            </a:r>
            <a:endParaRPr b="0" i="0" sz="1300" u="none" cap="none" strike="noStrike">
              <a:solidFill>
                <a:srgbClr val="000000"/>
              </a:solidFill>
              <a:latin typeface="Calibri"/>
              <a:ea typeface="Calibri"/>
              <a:cs typeface="Calibri"/>
              <a:sym typeface="Calibri"/>
            </a:endParaRPr>
          </a:p>
        </p:txBody>
      </p:sp>
      <p:sp>
        <p:nvSpPr>
          <p:cNvPr id="318" name="Google Shape;318;p44"/>
          <p:cNvSpPr txBox="1"/>
          <p:nvPr/>
        </p:nvSpPr>
        <p:spPr>
          <a:xfrm>
            <a:off x="101850" y="4023350"/>
            <a:ext cx="5447700" cy="11697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dk1"/>
              </a:buClr>
              <a:buSzPts val="1300"/>
              <a:buFont typeface="Calibri"/>
              <a:buChar char="●"/>
            </a:pPr>
            <a:r>
              <a:rPr b="0" i="0" lang="es" sz="1300" u="none" cap="none" strike="noStrike">
                <a:solidFill>
                  <a:schemeClr val="dk1"/>
                </a:solidFill>
                <a:latin typeface="Calibri"/>
                <a:ea typeface="Calibri"/>
                <a:cs typeface="Calibri"/>
                <a:sym typeface="Calibri"/>
              </a:rPr>
              <a:t>Choque está representado por el cluster 3.</a:t>
            </a:r>
            <a:endParaRPr b="0" i="0" sz="13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300">
              <a:solidFill>
                <a:schemeClr val="dk1"/>
              </a:solidFill>
              <a:latin typeface="Calibri"/>
              <a:ea typeface="Calibri"/>
              <a:cs typeface="Calibri"/>
              <a:sym typeface="Calibri"/>
            </a:endParaRPr>
          </a:p>
          <a:p>
            <a:pPr indent="-311150" lvl="0" marL="457200" marR="0" rtl="0" algn="l">
              <a:lnSpc>
                <a:spcPct val="100000"/>
              </a:lnSpc>
              <a:spcBef>
                <a:spcPts val="0"/>
              </a:spcBef>
              <a:spcAft>
                <a:spcPts val="0"/>
              </a:spcAft>
              <a:buClr>
                <a:schemeClr val="dk1"/>
              </a:buClr>
              <a:buSzPts val="1300"/>
              <a:buFont typeface="Calibri"/>
              <a:buChar char="●"/>
            </a:pPr>
            <a:r>
              <a:rPr b="0" i="0" lang="es" sz="1300" u="none" cap="none" strike="noStrike">
                <a:solidFill>
                  <a:schemeClr val="dk1"/>
                </a:solidFill>
                <a:latin typeface="Calibri"/>
                <a:ea typeface="Calibri"/>
                <a:cs typeface="Calibri"/>
                <a:sym typeface="Calibri"/>
              </a:rPr>
              <a:t>Incendio está representado por el cluster 0 y tiene mayoría en sexo Masculino seguido de sexo Femenino.</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
        <p:nvSpPr>
          <p:cNvPr id="319" name="Google Shape;319;p44"/>
          <p:cNvSpPr txBox="1"/>
          <p:nvPr/>
        </p:nvSpPr>
        <p:spPr>
          <a:xfrm>
            <a:off x="621125" y="533950"/>
            <a:ext cx="2565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Método del Codo -&gt; </a:t>
            </a:r>
            <a:r>
              <a:rPr b="1" lang="es">
                <a:solidFill>
                  <a:schemeClr val="dk1"/>
                </a:solidFill>
                <a:latin typeface="Calibri"/>
                <a:ea typeface="Calibri"/>
                <a:cs typeface="Calibri"/>
                <a:sym typeface="Calibri"/>
              </a:rPr>
              <a:t>K=4</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323" name="Shape 323"/>
        <p:cNvGrpSpPr/>
        <p:nvPr/>
      </p:nvGrpSpPr>
      <p:grpSpPr>
        <a:xfrm>
          <a:off x="0" y="0"/>
          <a:ext cx="0" cy="0"/>
          <a:chOff x="0" y="0"/>
          <a:chExt cx="0" cy="0"/>
        </a:xfrm>
      </p:grpSpPr>
      <p:sp>
        <p:nvSpPr>
          <p:cNvPr id="324" name="Google Shape;324;p45"/>
          <p:cNvSpPr txBox="1"/>
          <p:nvPr/>
        </p:nvSpPr>
        <p:spPr>
          <a:xfrm>
            <a:off x="244375" y="967700"/>
            <a:ext cx="2474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Epsilon 0.2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Mínimo de Vecinos 10</a:t>
            </a:r>
            <a:endParaRPr>
              <a:latin typeface="Calibri"/>
              <a:ea typeface="Calibri"/>
              <a:cs typeface="Calibri"/>
              <a:sym typeface="Calibri"/>
            </a:endParaRPr>
          </a:p>
        </p:txBody>
      </p:sp>
      <p:pic>
        <p:nvPicPr>
          <p:cNvPr id="325" name="Google Shape;325;p45"/>
          <p:cNvPicPr preferRelativeResize="0"/>
          <p:nvPr/>
        </p:nvPicPr>
        <p:blipFill rotWithShape="1">
          <a:blip r:embed="rId3">
            <a:alphaModFix/>
          </a:blip>
          <a:srcRect b="0" l="1073" r="1327" t="38332"/>
          <a:stretch/>
        </p:blipFill>
        <p:spPr>
          <a:xfrm>
            <a:off x="152750" y="1746500"/>
            <a:ext cx="4602550" cy="2118001"/>
          </a:xfrm>
          <a:prstGeom prst="rect">
            <a:avLst/>
          </a:prstGeom>
          <a:noFill/>
          <a:ln>
            <a:noFill/>
          </a:ln>
        </p:spPr>
      </p:pic>
      <p:sp>
        <p:nvSpPr>
          <p:cNvPr id="326" name="Google Shape;326;p45"/>
          <p:cNvSpPr txBox="1"/>
          <p:nvPr/>
        </p:nvSpPr>
        <p:spPr>
          <a:xfrm>
            <a:off x="1427275" y="2607150"/>
            <a:ext cx="198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accent2"/>
                </a:solidFill>
                <a:latin typeface="Calibri"/>
                <a:ea typeface="Calibri"/>
                <a:cs typeface="Calibri"/>
                <a:sym typeface="Calibri"/>
              </a:rPr>
              <a:t>KNN</a:t>
            </a:r>
            <a:r>
              <a:rPr lang="es" sz="1200">
                <a:latin typeface="Calibri"/>
                <a:ea typeface="Calibri"/>
                <a:cs typeface="Calibri"/>
                <a:sym typeface="Calibri"/>
              </a:rPr>
              <a:t> para calcular el Epsilon. </a:t>
            </a:r>
            <a:endParaRPr sz="1200">
              <a:latin typeface="Calibri"/>
              <a:ea typeface="Calibri"/>
              <a:cs typeface="Calibri"/>
              <a:sym typeface="Calibri"/>
            </a:endParaRPr>
          </a:p>
          <a:p>
            <a:pPr indent="0" lvl="0" marL="0" rtl="0" algn="l">
              <a:spcBef>
                <a:spcPts val="0"/>
              </a:spcBef>
              <a:spcAft>
                <a:spcPts val="0"/>
              </a:spcAft>
              <a:buNone/>
            </a:pPr>
            <a:r>
              <a:rPr lang="es" sz="1200">
                <a:latin typeface="Calibri"/>
                <a:ea typeface="Calibri"/>
                <a:cs typeface="Calibri"/>
                <a:sym typeface="Calibri"/>
              </a:rPr>
              <a:t>Dio entre 0.01 y 0.03</a:t>
            </a:r>
            <a:endParaRPr sz="1200">
              <a:latin typeface="Calibri"/>
              <a:ea typeface="Calibri"/>
              <a:cs typeface="Calibri"/>
              <a:sym typeface="Calibri"/>
            </a:endParaRPr>
          </a:p>
        </p:txBody>
      </p:sp>
      <p:pic>
        <p:nvPicPr>
          <p:cNvPr id="327" name="Google Shape;327;p45"/>
          <p:cNvPicPr preferRelativeResize="0"/>
          <p:nvPr/>
        </p:nvPicPr>
        <p:blipFill>
          <a:blip r:embed="rId4">
            <a:alphaModFix/>
          </a:blip>
          <a:stretch>
            <a:fillRect/>
          </a:stretch>
        </p:blipFill>
        <p:spPr>
          <a:xfrm>
            <a:off x="4857126" y="397125"/>
            <a:ext cx="3514725" cy="466725"/>
          </a:xfrm>
          <a:prstGeom prst="rect">
            <a:avLst/>
          </a:prstGeom>
          <a:noFill/>
          <a:ln>
            <a:noFill/>
          </a:ln>
        </p:spPr>
      </p:pic>
      <p:pic>
        <p:nvPicPr>
          <p:cNvPr id="328" name="Google Shape;328;p45"/>
          <p:cNvPicPr preferRelativeResize="0"/>
          <p:nvPr/>
        </p:nvPicPr>
        <p:blipFill rotWithShape="1">
          <a:blip r:embed="rId5">
            <a:alphaModFix/>
          </a:blip>
          <a:srcRect b="0" l="0" r="0" t="4067"/>
          <a:stretch/>
        </p:blipFill>
        <p:spPr>
          <a:xfrm>
            <a:off x="4857125" y="967938"/>
            <a:ext cx="4111876" cy="3207618"/>
          </a:xfrm>
          <a:prstGeom prst="rect">
            <a:avLst/>
          </a:prstGeom>
          <a:noFill/>
          <a:ln>
            <a:noFill/>
          </a:ln>
        </p:spPr>
      </p:pic>
      <p:sp>
        <p:nvSpPr>
          <p:cNvPr id="329" name="Google Shape;329;p45"/>
          <p:cNvSpPr txBox="1"/>
          <p:nvPr/>
        </p:nvSpPr>
        <p:spPr>
          <a:xfrm>
            <a:off x="244375" y="4348025"/>
            <a:ext cx="6593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50">
                <a:solidFill>
                  <a:schemeClr val="dk1"/>
                </a:solidFill>
                <a:latin typeface="Calibri"/>
                <a:ea typeface="Calibri"/>
                <a:cs typeface="Calibri"/>
                <a:sym typeface="Calibri"/>
              </a:rPr>
              <a:t>Si bien el </a:t>
            </a:r>
            <a:r>
              <a:rPr b="1" lang="es" sz="1250">
                <a:solidFill>
                  <a:schemeClr val="dk1"/>
                </a:solidFill>
                <a:latin typeface="Calibri"/>
                <a:ea typeface="Calibri"/>
                <a:cs typeface="Calibri"/>
                <a:sym typeface="Calibri"/>
              </a:rPr>
              <a:t>Coeficiente de Silueta</a:t>
            </a:r>
            <a:r>
              <a:rPr lang="es" sz="1250">
                <a:solidFill>
                  <a:schemeClr val="dk1"/>
                </a:solidFill>
                <a:latin typeface="Calibri"/>
                <a:ea typeface="Calibri"/>
                <a:cs typeface="Calibri"/>
                <a:sym typeface="Calibri"/>
              </a:rPr>
              <a:t> es más cercano al 0 que al -1, es negativo, por lo cual concluimos, observando además el gráfico que se ha asignado de forma incorrecta ejemplos a los clusters.</a:t>
            </a:r>
            <a:endParaRPr sz="1600">
              <a:solidFill>
                <a:schemeClr val="dk1"/>
              </a:solidFill>
              <a:latin typeface="Calibri"/>
              <a:ea typeface="Calibri"/>
              <a:cs typeface="Calibri"/>
              <a:sym typeface="Calibri"/>
            </a:endParaRPr>
          </a:p>
        </p:txBody>
      </p:sp>
      <p:sp>
        <p:nvSpPr>
          <p:cNvPr id="330" name="Google Shape;330;p45"/>
          <p:cNvSpPr txBox="1"/>
          <p:nvPr/>
        </p:nvSpPr>
        <p:spPr>
          <a:xfrm>
            <a:off x="816175" y="404301"/>
            <a:ext cx="25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u="sng">
                <a:solidFill>
                  <a:schemeClr val="dk1"/>
                </a:solidFill>
                <a:latin typeface="Calibri"/>
                <a:ea typeface="Calibri"/>
                <a:cs typeface="Calibri"/>
                <a:sym typeface="Calibri"/>
              </a:rPr>
              <a:t>DB-Scan </a:t>
            </a:r>
            <a:r>
              <a:rPr lang="es" u="sng">
                <a:solidFill>
                  <a:schemeClr val="dk1"/>
                </a:solidFill>
                <a:latin typeface="Calibri"/>
                <a:ea typeface="Calibri"/>
                <a:cs typeface="Calibri"/>
                <a:sym typeface="Calibri"/>
              </a:rPr>
              <a:t>con Latitud y Longitud</a:t>
            </a:r>
            <a:r>
              <a:rPr lang="es">
                <a:solidFill>
                  <a:schemeClr val="dk1"/>
                </a:solidFill>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8BCDEB"/>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