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avenPro-regular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Nunito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2.xml"/><Relationship Id="rId24" Type="http://schemas.openxmlformats.org/officeDocument/2006/relationships/font" Target="fonts/Nunito-italic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Nuni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MavenPro-bold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e254f90e3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e254f90e3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e254f90e3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e254f90e3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e254f90e3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e254f90e3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254f90e3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e254f90e3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dd26e6957f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1dd26e695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dd26e6957f_3_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1dd26e6957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7" name="Google Shape;647;g1dd26e6957f_3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d633b896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d633b896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d9f1012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d9f1012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254f90e3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254f90e3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254f90e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254f90e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e254f90e3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e254f90e3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254f90e3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254f90e3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e254f90e3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e254f90e3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e254f90e3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e254f90e3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6" name="Google Shape;126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7" name="Google Shape;12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2" name="Google Shape;13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8" name="Google Shape;13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3" name="Google Shape;14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7" name="Google Shape;147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8" name="Google Shape;158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8" name="Google Shape;178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8" name="Google Shape;198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7" name="Google Shape;207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2" name="Google Shape;212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8" name="Google Shape;218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3" name="Google Shape;223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8" name="Google Shape;238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3" name="Google Shape;243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63" name="Google Shape;263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64" name="Google Shape;264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76" name="Google Shape;276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85" name="Google Shape;28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88" name="Google Shape;28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93" name="Google Shape;29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5" name="Google Shape;29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03" name="Google Shape;303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04" name="Google Shape;304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07" name="Google Shape;307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5" name="Google Shape;315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16" name="Google Shape;316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29" name="Google Shape;329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38" name="Google Shape;338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45" name="Google Shape;345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3" name="Google Shape;35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9" name="Google Shape;359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67" name="Google Shape;367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71" name="Google Shape;371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75" name="Google Shape;375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81" name="Google Shape;38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5" name="Google Shape;385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6" name="Google Shape;38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5" name="Google Shape;35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8" name="Google Shape;38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2" name="Google Shape;42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389" name="Google Shape;38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92" name="Google Shape;39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95" name="Google Shape;395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96" name="Google Shape;396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01" name="Google Shape;401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07" name="Google Shape;40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16" name="Google Shape;416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22" name="Google Shape;422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27" name="Google Shape;427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31" name="Google Shape;431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37" name="Google Shape;437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42" name="Google Shape;442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51" name="Google Shape;451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56" name="Google Shape;456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61" name="Google Shape;461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76" name="Google Shape;476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81" name="Google Shape;481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487" name="Google Shape;487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496" name="Google Shape;496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02" name="Google Shape;502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07" name="Google Shape;507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16" name="Google Shape;516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2" name="Google Shape;52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6" name="Google Shape;7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4" name="Google Shape;84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8" name="Google Shape;9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2" name="Google Shape;102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6" name="Google Shape;10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2" name="Google Shape;11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0" name="Google Shape;120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1889175" y="4825"/>
            <a:ext cx="2684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Elaborado por Mário André de Deus</a:t>
            </a:r>
            <a:endParaRPr i="1" sz="12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Regressão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1" name="Google Shape;531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Principais métricas utilizadas em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Modelos de Regressão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32" name="Google Shape;5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20" y="208764"/>
            <a:ext cx="1142605" cy="3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50" y="1125263"/>
            <a:ext cx="8832702" cy="28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5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R2 </a:t>
            </a:r>
            <a:r>
              <a:rPr b="1" lang="pt-BR" sz="2000">
                <a:solidFill>
                  <a:schemeClr val="dk2"/>
                </a:solidFill>
              </a:rPr>
              <a:t>(R Quadrado ou Coeficiente de Determinação)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75" y="731950"/>
            <a:ext cx="7111250" cy="39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R2 </a:t>
            </a:r>
            <a:r>
              <a:rPr b="1" lang="pt-BR" sz="2000">
                <a:solidFill>
                  <a:schemeClr val="dk2"/>
                </a:solidFill>
              </a:rPr>
              <a:t>(R Quadrado ou Coeficiente de Determinação)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Correlation | Pearson, Spearman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3000" y="878400"/>
            <a:ext cx="8833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10101"/>
                </a:solidFill>
              </a:rPr>
              <a:t>O coeficiente de correlação é um número que mede a dependência linear</a:t>
            </a:r>
            <a:endParaRPr sz="1800">
              <a:solidFill>
                <a:srgbClr val="01010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1800"/>
              <a:buChar char="●"/>
            </a:pPr>
            <a:r>
              <a:rPr lang="pt-BR" sz="1800">
                <a:solidFill>
                  <a:srgbClr val="010101"/>
                </a:solidFill>
              </a:rPr>
              <a:t>1 ou -1 quando duas variáveis têm uma relação linear perfeita</a:t>
            </a:r>
            <a:endParaRPr sz="1800">
              <a:solidFill>
                <a:srgbClr val="01010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●"/>
            </a:pPr>
            <a:r>
              <a:rPr lang="pt-BR" sz="1800">
                <a:solidFill>
                  <a:srgbClr val="010101"/>
                </a:solidFill>
              </a:rPr>
              <a:t>0 quando são linearmente independentes</a:t>
            </a:r>
            <a:endParaRPr sz="1800">
              <a:solidFill>
                <a:srgbClr val="010101"/>
              </a:solidFill>
            </a:endParaRPr>
          </a:p>
        </p:txBody>
      </p:sp>
      <p:pic>
        <p:nvPicPr>
          <p:cNvPr id="626" name="Google Shape;6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888" y="2176000"/>
            <a:ext cx="6141425" cy="28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Correlation | Pearson, Spearman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153000" y="949975"/>
            <a:ext cx="393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10101"/>
                </a:solidFill>
              </a:rPr>
              <a:t>Para</a:t>
            </a:r>
            <a:r>
              <a:rPr lang="pt-BR" sz="1150">
                <a:solidFill>
                  <a:srgbClr val="333333"/>
                </a:solidFill>
              </a:rPr>
              <a:t> </a:t>
            </a:r>
            <a:r>
              <a:rPr lang="pt-BR" sz="1500">
                <a:solidFill>
                  <a:srgbClr val="010101"/>
                </a:solidFill>
              </a:rPr>
              <a:t>que o coeficiente de correlação de Pearson seja +1, quando uma variável aumenta, a outra variável aumenta em uma quantidade proporcional. Esta relação forma uma linha perfeita. O coeficiente de correlação de Spearman é também +1 neste caso.</a:t>
            </a:r>
            <a:endParaRPr sz="1500">
              <a:solidFill>
                <a:srgbClr val="010101"/>
              </a:solidFill>
            </a:endParaRPr>
          </a:p>
        </p:txBody>
      </p:sp>
      <p:pic>
        <p:nvPicPr>
          <p:cNvPr id="634" name="Google Shape;6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50" y="2822450"/>
            <a:ext cx="30003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8"/>
          <p:cNvSpPr txBox="1"/>
          <p:nvPr/>
        </p:nvSpPr>
        <p:spPr>
          <a:xfrm>
            <a:off x="4872075" y="896125"/>
            <a:ext cx="3411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uma variável aumenta quando a outra aumenta, mas </a:t>
            </a:r>
            <a:r>
              <a:rPr lang="pt-BR" sz="1500">
                <a:solidFill>
                  <a:srgbClr val="010101"/>
                </a:solidFill>
              </a:rPr>
              <a:t>a</a:t>
            </a:r>
            <a:r>
              <a:rPr lang="pt-BR"/>
              <a:t> quantidade não é proporcional, o coeficiente de correlação de Pearson é positivo, mas menor que +1. O coeficiente de Spearman ainda é igual a +1 neste caso.</a:t>
            </a:r>
            <a:endParaRPr/>
          </a:p>
        </p:txBody>
      </p:sp>
      <p:pic>
        <p:nvPicPr>
          <p:cNvPr id="636" name="Google Shape;6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875" y="2879125"/>
            <a:ext cx="3209785" cy="21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"/>
          <p:cNvSpPr txBox="1"/>
          <p:nvPr>
            <p:ph type="title"/>
          </p:nvPr>
        </p:nvSpPr>
        <p:spPr>
          <a:xfrm>
            <a:off x="2615100" y="1492150"/>
            <a:ext cx="4173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4900">
                <a:solidFill>
                  <a:srgbClr val="FFFFFF"/>
                </a:solidFill>
              </a:rPr>
              <a:t>OBRIGADO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642" name="Google Shape;642;p39"/>
          <p:cNvSpPr txBox="1"/>
          <p:nvPr/>
        </p:nvSpPr>
        <p:spPr>
          <a:xfrm>
            <a:off x="671975" y="4320350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Mario Andre de Deus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25" y="4337375"/>
            <a:ext cx="350550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2" y="209003"/>
            <a:ext cx="869949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9542" y="2138710"/>
            <a:ext cx="3204915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>
            <p:ph type="ctrTitle"/>
          </p:nvPr>
        </p:nvSpPr>
        <p:spPr>
          <a:xfrm>
            <a:off x="125" y="13625"/>
            <a:ext cx="4440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Regressão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39" name="Google Shape;5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25"/>
            <a:ext cx="4572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7"/>
          <p:cNvSpPr txBox="1"/>
          <p:nvPr>
            <p:ph idx="1" type="subTitle"/>
          </p:nvPr>
        </p:nvSpPr>
        <p:spPr>
          <a:xfrm>
            <a:off x="406175" y="1953150"/>
            <a:ext cx="3685200" cy="17919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Quais métricas serão abordadas nesta aula?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1" name="Google Shape;541;p27"/>
          <p:cNvSpPr txBox="1"/>
          <p:nvPr>
            <p:ph idx="1" type="subTitle"/>
          </p:nvPr>
        </p:nvSpPr>
        <p:spPr>
          <a:xfrm>
            <a:off x="5248350" y="358525"/>
            <a:ext cx="37959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AGENDA</a:t>
            </a:r>
            <a:endParaRPr b="1" sz="3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AutoNum type="arabicPeriod"/>
            </a:pPr>
            <a:r>
              <a:rPr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MSE, RMSE,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AutoNum type="arabicPeriod"/>
            </a:pPr>
            <a:r>
              <a:rPr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MAE, MAPE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AutoNum type="arabicPeriod"/>
            </a:pPr>
            <a:r>
              <a:rPr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R2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idx="1" type="subTitle"/>
          </p:nvPr>
        </p:nvSpPr>
        <p:spPr>
          <a:xfrm>
            <a:off x="4705800" y="51550"/>
            <a:ext cx="4304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7D7D7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7D7D7D"/>
                </a:solidFill>
              </a:rPr>
              <a:t>Modelos de</a:t>
            </a:r>
            <a:endParaRPr b="1" sz="3200">
              <a:solidFill>
                <a:srgbClr val="7D7D7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7D7D7D"/>
                </a:solidFill>
              </a:rPr>
              <a:t>Classificação</a:t>
            </a:r>
            <a:endParaRPr b="1" sz="3200">
              <a:solidFill>
                <a:srgbClr val="7D7D7D"/>
              </a:solidFill>
            </a:endParaRPr>
          </a:p>
        </p:txBody>
      </p:sp>
      <p:pic>
        <p:nvPicPr>
          <p:cNvPr id="547" name="Google Shape;5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24" y="1689013"/>
            <a:ext cx="3843948" cy="23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25" y="1487800"/>
            <a:ext cx="4087500" cy="28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8"/>
          <p:cNvSpPr txBox="1"/>
          <p:nvPr>
            <p:ph idx="1" type="subTitle"/>
          </p:nvPr>
        </p:nvSpPr>
        <p:spPr>
          <a:xfrm>
            <a:off x="185925" y="51550"/>
            <a:ext cx="4304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Modelos de</a:t>
            </a:r>
            <a:endParaRPr b="1" sz="3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Regressão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882525" y="4454025"/>
            <a:ext cx="31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“VALOR NUMÉRICO”</a:t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1" name="Google Shape;551;p28"/>
          <p:cNvSpPr txBox="1"/>
          <p:nvPr/>
        </p:nvSpPr>
        <p:spPr>
          <a:xfrm>
            <a:off x="5376000" y="4373850"/>
            <a:ext cx="31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“CATEGORIA”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52" name="Google Shape;552;p28"/>
          <p:cNvGrpSpPr/>
          <p:nvPr/>
        </p:nvGrpSpPr>
        <p:grpSpPr>
          <a:xfrm>
            <a:off x="88788" y="160725"/>
            <a:ext cx="8966425" cy="4822525"/>
            <a:chOff x="136775" y="124100"/>
            <a:chExt cx="8966425" cy="4822525"/>
          </a:xfrm>
        </p:grpSpPr>
        <p:sp>
          <p:nvSpPr>
            <p:cNvPr id="553" name="Google Shape;553;p28"/>
            <p:cNvSpPr/>
            <p:nvPr/>
          </p:nvSpPr>
          <p:spPr>
            <a:xfrm>
              <a:off x="4612800" y="124125"/>
              <a:ext cx="4490400" cy="4822500"/>
            </a:xfrm>
            <a:prstGeom prst="rect">
              <a:avLst/>
            </a:prstGeom>
            <a:solidFill>
              <a:srgbClr val="080808">
                <a:alpha val="5417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36775" y="124100"/>
              <a:ext cx="4150800" cy="48225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idx="1" type="subTitle"/>
          </p:nvPr>
        </p:nvSpPr>
        <p:spPr>
          <a:xfrm>
            <a:off x="477025" y="-24650"/>
            <a:ext cx="84372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MSE </a:t>
            </a:r>
            <a:r>
              <a:rPr b="1" lang="pt-BR" sz="2000">
                <a:solidFill>
                  <a:schemeClr val="dk2"/>
                </a:solidFill>
              </a:rPr>
              <a:t>(Mean Squared Error)</a:t>
            </a:r>
            <a:r>
              <a:rPr b="1" lang="pt-BR" sz="3200">
                <a:solidFill>
                  <a:schemeClr val="dk2"/>
                </a:solidFill>
              </a:rPr>
              <a:t>, RMSE </a:t>
            </a:r>
            <a:r>
              <a:rPr b="1" lang="pt-BR" sz="2000">
                <a:solidFill>
                  <a:schemeClr val="dk2"/>
                </a:solidFill>
              </a:rPr>
              <a:t>(Root Mean Squared Error)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560" name="Google Shape;5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8" y="838900"/>
            <a:ext cx="7124026" cy="4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350" y="2153176"/>
            <a:ext cx="3228999" cy="14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9"/>
          <p:cNvPicPr preferRelativeResize="0"/>
          <p:nvPr/>
        </p:nvPicPr>
        <p:blipFill rotWithShape="1">
          <a:blip r:embed="rId4">
            <a:alphaModFix/>
          </a:blip>
          <a:srcRect b="53677" l="24413" r="4719" t="0"/>
          <a:stretch/>
        </p:blipFill>
        <p:spPr>
          <a:xfrm>
            <a:off x="5722800" y="3994475"/>
            <a:ext cx="2288351" cy="676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9"/>
          <p:cNvSpPr txBox="1"/>
          <p:nvPr/>
        </p:nvSpPr>
        <p:spPr>
          <a:xfrm>
            <a:off x="5261550" y="4166750"/>
            <a:ext cx="1202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MSE =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4" name="Google Shape;5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275" y="3524600"/>
            <a:ext cx="1026875" cy="13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29"/>
          <p:cNvCxnSpPr/>
          <p:nvPr/>
        </p:nvCxnSpPr>
        <p:spPr>
          <a:xfrm>
            <a:off x="6707675" y="4060050"/>
            <a:ext cx="1252800" cy="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"/>
          <p:cNvSpPr txBox="1"/>
          <p:nvPr>
            <p:ph idx="1" type="subTitle"/>
          </p:nvPr>
        </p:nvSpPr>
        <p:spPr>
          <a:xfrm>
            <a:off x="477025" y="-24650"/>
            <a:ext cx="88104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MAE </a:t>
            </a:r>
            <a:r>
              <a:rPr b="1" lang="pt-BR" sz="2000">
                <a:solidFill>
                  <a:schemeClr val="dk2"/>
                </a:solidFill>
              </a:rPr>
              <a:t>(Mean Absolute Error)</a:t>
            </a:r>
            <a:r>
              <a:rPr b="1" lang="pt-BR" sz="3200">
                <a:solidFill>
                  <a:schemeClr val="dk2"/>
                </a:solidFill>
              </a:rPr>
              <a:t>, MAPE </a:t>
            </a:r>
            <a:r>
              <a:rPr b="1" lang="pt-BR" sz="2000">
                <a:solidFill>
                  <a:schemeClr val="dk2"/>
                </a:solidFill>
              </a:rPr>
              <a:t>(Root Mean Absolute Error)</a:t>
            </a:r>
            <a:endParaRPr b="1" sz="3200">
              <a:solidFill>
                <a:schemeClr val="dk2"/>
              </a:solidFill>
            </a:endParaRPr>
          </a:p>
        </p:txBody>
      </p:sp>
      <p:pic>
        <p:nvPicPr>
          <p:cNvPr id="571" name="Google Shape;5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88" y="838900"/>
            <a:ext cx="7124026" cy="4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0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925" y="2225472"/>
            <a:ext cx="2296501" cy="69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931" y="3446001"/>
            <a:ext cx="2920869" cy="8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R2 </a:t>
            </a:r>
            <a:r>
              <a:rPr b="1" lang="pt-BR" sz="2000">
                <a:solidFill>
                  <a:schemeClr val="dk2"/>
                </a:solidFill>
              </a:rPr>
              <a:t>(R Quadrado ou Coeficiente de Determinação)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31"/>
          <p:cNvPicPr preferRelativeResize="0"/>
          <p:nvPr/>
        </p:nvPicPr>
        <p:blipFill rotWithShape="1">
          <a:blip r:embed="rId3">
            <a:alphaModFix/>
          </a:blip>
          <a:srcRect b="0" l="21308" r="22647" t="0"/>
          <a:stretch/>
        </p:blipFill>
        <p:spPr>
          <a:xfrm>
            <a:off x="2142750" y="1065737"/>
            <a:ext cx="4858500" cy="3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00" y="1111525"/>
            <a:ext cx="3845575" cy="3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744" y="1111525"/>
            <a:ext cx="3845575" cy="320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2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R2 </a:t>
            </a:r>
            <a:r>
              <a:rPr b="1" lang="pt-BR" sz="2000">
                <a:solidFill>
                  <a:schemeClr val="dk2"/>
                </a:solidFill>
              </a:rPr>
              <a:t>(R Quadrado ou Coeficiente de Determinação)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5" y="965475"/>
            <a:ext cx="7341125" cy="34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3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R2 </a:t>
            </a:r>
            <a:r>
              <a:rPr b="1" lang="pt-BR" sz="2000">
                <a:solidFill>
                  <a:schemeClr val="dk2"/>
                </a:solidFill>
              </a:rPr>
              <a:t>(R Quadrado ou Coeficiente de Determinação)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/>
          <p:nvPr/>
        </p:nvSpPr>
        <p:spPr>
          <a:xfrm>
            <a:off x="5712200" y="2673375"/>
            <a:ext cx="1663800" cy="8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0" y="731950"/>
            <a:ext cx="5468965" cy="41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4"/>
          <p:cNvPicPr preferRelativeResize="0"/>
          <p:nvPr/>
        </p:nvPicPr>
        <p:blipFill rotWithShape="1">
          <a:blip r:embed="rId4">
            <a:alphaModFix/>
          </a:blip>
          <a:srcRect b="0" l="4173" r="17677" t="21978"/>
          <a:stretch/>
        </p:blipFill>
        <p:spPr>
          <a:xfrm>
            <a:off x="5556475" y="1945375"/>
            <a:ext cx="3422750" cy="144722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4"/>
          <p:cNvSpPr txBox="1"/>
          <p:nvPr>
            <p:ph idx="1" type="subTitle"/>
          </p:nvPr>
        </p:nvSpPr>
        <p:spPr>
          <a:xfrm>
            <a:off x="306150" y="121800"/>
            <a:ext cx="8226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2"/>
                </a:solidFill>
              </a:rPr>
              <a:t>R2 </a:t>
            </a:r>
            <a:r>
              <a:rPr b="1" lang="pt-BR" sz="2000">
                <a:solidFill>
                  <a:schemeClr val="dk2"/>
                </a:solidFill>
              </a:rPr>
              <a:t>(R Quadrado ou Coeficiente de Determinação)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4" ma:contentTypeDescription="Crie um novo documento." ma:contentTypeScope="" ma:versionID="9e8d838d2449d5ce6f3b0e371cf8652a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d4c889f5d5da598b5f553c3d97b12d9f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05c7d43-eac3-4298-9b7d-163431eb0754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B50BEE-FAD6-4DEA-8FCC-C72F3AF69E0E}"/>
</file>

<file path=customXml/itemProps2.xml><?xml version="1.0" encoding="utf-8"?>
<ds:datastoreItem xmlns:ds="http://schemas.openxmlformats.org/officeDocument/2006/customXml" ds:itemID="{A9C95661-1F2F-4298-A23B-F6D0C571F15B}"/>
</file>

<file path=customXml/itemProps3.xml><?xml version="1.0" encoding="utf-8"?>
<ds:datastoreItem xmlns:ds="http://schemas.openxmlformats.org/officeDocument/2006/customXml" ds:itemID="{0602871C-A052-4A5D-B18F-ACBDECF1CD6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