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5" r:id="rId1"/>
  </p:sldMasterIdLst>
  <p:notesMasterIdLst>
    <p:notesMasterId r:id="rId13"/>
  </p:notesMasterIdLst>
  <p:handoutMasterIdLst>
    <p:handoutMasterId r:id="rId14"/>
  </p:handoutMasterIdLst>
  <p:sldIdLst>
    <p:sldId id="256" r:id="rId2"/>
    <p:sldId id="331" r:id="rId3"/>
    <p:sldId id="336" r:id="rId4"/>
    <p:sldId id="333" r:id="rId5"/>
    <p:sldId id="347" r:id="rId6"/>
    <p:sldId id="335" r:id="rId7"/>
    <p:sldId id="345" r:id="rId8"/>
    <p:sldId id="344" r:id="rId9"/>
    <p:sldId id="337" r:id="rId10"/>
    <p:sldId id="348" r:id="rId11"/>
    <p:sldId id="349"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varScale="1">
        <p:scale>
          <a:sx n="78" d="100"/>
          <a:sy n="78" d="100"/>
        </p:scale>
        <p:origin x="948"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752"/>
    </p:cViewPr>
  </p:sorterViewPr>
  <p:notesViewPr>
    <p:cSldViewPr>
      <p:cViewPr varScale="1">
        <p:scale>
          <a:sx n="62" d="100"/>
          <a:sy n="62" d="100"/>
        </p:scale>
        <p:origin x="-261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3252"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3"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8A8E5DFE-93B7-4CCF-8303-7C66A8463CD3}" type="slidenum">
              <a:rPr lang="en-US"/>
              <a:pPr/>
              <a:t>‹#›</a:t>
            </a:fld>
            <a:endParaRPr lang="en-US"/>
          </a:p>
        </p:txBody>
      </p:sp>
    </p:spTree>
    <p:extLst>
      <p:ext uri="{BB962C8B-B14F-4D97-AF65-F5344CB8AC3E}">
        <p14:creationId xmlns:p14="http://schemas.microsoft.com/office/powerpoint/2010/main" val="230093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CDD281A8-8D20-4914-9DE5-9B7D72F7CBFD}" type="slidenum">
              <a:rPr lang="en-US"/>
              <a:pPr/>
              <a:t>‹#›</a:t>
            </a:fld>
            <a:endParaRPr lang="en-US"/>
          </a:p>
        </p:txBody>
      </p:sp>
    </p:spTree>
    <p:extLst>
      <p:ext uri="{BB962C8B-B14F-4D97-AF65-F5344CB8AC3E}">
        <p14:creationId xmlns:p14="http://schemas.microsoft.com/office/powerpoint/2010/main" val="32082178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ctbha.wordpress.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marL="342900" indent="-342900">
              <a:tabLst>
                <a:tab pos="114300" algn="l"/>
              </a:tabLst>
            </a:pPr>
            <a:endParaRPr lang="en-US"/>
          </a:p>
        </p:txBody>
      </p:sp>
    </p:spTree>
    <p:extLst>
      <p:ext uri="{BB962C8B-B14F-4D97-AF65-F5344CB8AC3E}">
        <p14:creationId xmlns:p14="http://schemas.microsoft.com/office/powerpoint/2010/main" val="3096549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2071095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t>2019-2020: chọn LO1, LO2</a:t>
            </a:r>
          </a:p>
        </p:txBody>
      </p:sp>
    </p:spTree>
    <p:extLst>
      <p:ext uri="{BB962C8B-B14F-4D97-AF65-F5344CB8AC3E}">
        <p14:creationId xmlns:p14="http://schemas.microsoft.com/office/powerpoint/2010/main" val="1620746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t>KHÁC</a:t>
            </a:r>
            <a:r>
              <a:rPr lang="en-US" baseline="0"/>
              <a:t> VỚI CÁC MÔN KHÁC: KO LẬP TRÌNH NHƯNG LIÊN QUAN ĐẾN LẬP TRÌNH, NHIỀU LÝ THUYẾT (~ CNPM, QUẢN LÝ DỰ ÁN)</a:t>
            </a:r>
            <a:endParaRPr lang="en-US"/>
          </a:p>
          <a:p>
            <a:pPr marL="171450" marR="0" lvl="1" indent="-171450" algn="l" defTabSz="914400" rtl="0" eaLnBrk="0" fontAlgn="base" latinLnBrk="0" hangingPunct="0">
              <a:lnSpc>
                <a:spcPct val="100000"/>
              </a:lnSpc>
              <a:spcBef>
                <a:spcPct val="30000"/>
              </a:spcBef>
              <a:spcAft>
                <a:spcPct val="0"/>
              </a:spcAft>
              <a:buClrTx/>
              <a:buSzTx/>
              <a:buFontTx/>
              <a:buChar char="-"/>
              <a:tabLst/>
              <a:defRPr/>
            </a:pPr>
            <a:r>
              <a:rPr lang="en-US" b="1"/>
              <a:t>Các yếu tố và tiêu chuẩn của chất lượng phần mềm:</a:t>
            </a:r>
            <a:r>
              <a:rPr lang="en-US" b="0"/>
              <a:t> sẽ</a:t>
            </a:r>
            <a:r>
              <a:rPr lang="en-US" b="0" baseline="0"/>
              <a:t> biết pm là gì, chất lượng pm là gì, </a:t>
            </a:r>
            <a:r>
              <a:rPr lang="en-US" b="0"/>
              <a:t>làm</a:t>
            </a:r>
            <a:r>
              <a:rPr lang="en-US" b="0" baseline="0"/>
              <a:t> sao biết pm có chất lượng cao hay thấp. Sẽ tìm hiểu các yếu tố liên quan đến chất lượng pm, </a:t>
            </a:r>
            <a:r>
              <a:rPr lang="en-US" baseline="0"/>
              <a:t>cụ thể như: tính đúng đắn, tính tin cậy, tính bảo mật, tính bảo trì, tính kiểm thử, tính khả chuyển, tính tái sử dụng… cụ thể các tính chất này liên quan đến các phát biểu mô tả yêu cầu ra sao </a:t>
            </a:r>
            <a:r>
              <a:rPr lang="en-US" baseline="0">
                <a:sym typeface="Wingdings" panose="05000000000000000000" pitchFamily="2" charset="2"/>
              </a:rPr>
              <a:t> thông qua đó biết cách viết mô tả yêu cầu, mô tả càng rõ ràng thì càng dễ biết pm có chất lượng ko  nội dung này liên quan đến sp cụ thể.</a:t>
            </a:r>
          </a:p>
          <a:p>
            <a:pPr marL="171450" marR="0" lvl="1" indent="-171450" algn="l" defTabSz="914400" rtl="0" eaLnBrk="0" fontAlgn="base" latinLnBrk="0" hangingPunct="0">
              <a:lnSpc>
                <a:spcPct val="100000"/>
              </a:lnSpc>
              <a:spcBef>
                <a:spcPct val="30000"/>
              </a:spcBef>
              <a:spcAft>
                <a:spcPct val="0"/>
              </a:spcAft>
              <a:buClrTx/>
              <a:buSzTx/>
              <a:buFontTx/>
              <a:buChar char="-"/>
              <a:tabLst/>
              <a:defRPr/>
            </a:pPr>
            <a:endParaRPr lang="en-US" baseline="0">
              <a:sym typeface="Wingdings" panose="05000000000000000000" pitchFamily="2" charset="2"/>
            </a:endParaRPr>
          </a:p>
          <a:p>
            <a:pPr marL="171450" marR="0" lvl="1" indent="-171450" algn="l" defTabSz="914400" rtl="0" eaLnBrk="0" fontAlgn="base" latinLnBrk="0" hangingPunct="0">
              <a:lnSpc>
                <a:spcPct val="100000"/>
              </a:lnSpc>
              <a:spcBef>
                <a:spcPct val="30000"/>
              </a:spcBef>
              <a:spcAft>
                <a:spcPct val="0"/>
              </a:spcAft>
              <a:buClrTx/>
              <a:buSzTx/>
              <a:buFontTx/>
              <a:buChar char="-"/>
              <a:tabLst/>
              <a:defRPr/>
            </a:pPr>
            <a:r>
              <a:rPr lang="en-US" b="1" baseline="0"/>
              <a:t>Các tp của ht ĐB CL:</a:t>
            </a:r>
            <a:r>
              <a:rPr lang="en-US" baseline="0"/>
              <a:t> liên quan đến toàn bộ các hoạt động của nơi làm ra sản phẩm pm, liên quan đến các hoạt động để đảm bảo quy trình pm, đảm bảo làm ra PM có chất lượng </a:t>
            </a:r>
            <a:r>
              <a:rPr lang="en-US" baseline="0">
                <a:sym typeface="Wingdings" panose="05000000000000000000" pitchFamily="2" charset="2"/>
              </a:rPr>
              <a:t> phải làm gì để PM có chất lượng tốt, vd/ các chuẩn bị về CS hạ tầng, về nhân sự, quản lý, kiểm soát dự án, chi phí, các độ đo, kế hoạch kt, kế hoạch bảo trì...</a:t>
            </a:r>
            <a:r>
              <a:rPr lang="en-US" baseline="0"/>
              <a:t>. TẬP TRUNG VÀO HOẠT ĐỘNG LIÊN QUAN KIỂM THỬ, nhiều nd lý thuyết sv sẽ tự đọc hoặc làm tiểu luận.</a:t>
            </a:r>
          </a:p>
          <a:p>
            <a:pPr marL="171450" marR="0" lvl="1" indent="-171450" algn="l" defTabSz="914400" rtl="0" eaLnBrk="0" fontAlgn="base" latinLnBrk="0" hangingPunct="0">
              <a:lnSpc>
                <a:spcPct val="100000"/>
              </a:lnSpc>
              <a:spcBef>
                <a:spcPct val="30000"/>
              </a:spcBef>
              <a:spcAft>
                <a:spcPct val="0"/>
              </a:spcAft>
              <a:buClrTx/>
              <a:buSzTx/>
              <a:buFontTx/>
              <a:buChar char="-"/>
              <a:tabLst/>
              <a:defRPr/>
            </a:pPr>
            <a:endParaRPr lang="en-US" baseline="0"/>
          </a:p>
          <a:p>
            <a:pPr marL="171450" marR="0" lvl="1" indent="-171450" algn="l" defTabSz="914400" rtl="0" eaLnBrk="0" fontAlgn="base" latinLnBrk="0" hangingPunct="0">
              <a:lnSpc>
                <a:spcPct val="100000"/>
              </a:lnSpc>
              <a:spcBef>
                <a:spcPct val="30000"/>
              </a:spcBef>
              <a:spcAft>
                <a:spcPct val="0"/>
              </a:spcAft>
              <a:buClrTx/>
              <a:buSzTx/>
              <a:buFontTx/>
              <a:buChar char="-"/>
              <a:tabLst/>
              <a:defRPr/>
            </a:pPr>
            <a:r>
              <a:rPr lang="en-US" b="1"/>
              <a:t>Lập kế hoạch kiểm thử</a:t>
            </a:r>
            <a:r>
              <a:rPr lang="en-US"/>
              <a:t>: kt ko phải</a:t>
            </a:r>
            <a:r>
              <a:rPr lang="en-US" baseline="0"/>
              <a:t> là cv tự phát, tuỳ ý, nó là 1 phần trong quy trình pm, cho nên phải có KH, KH này được lên khi có đủ đk, sẽ đc học, học làm test leader.</a:t>
            </a:r>
          </a:p>
          <a:p>
            <a:pPr marL="171450" marR="0" lvl="1" indent="-171450" algn="l" defTabSz="914400" rtl="0" eaLnBrk="0" fontAlgn="base" latinLnBrk="0" hangingPunct="0">
              <a:lnSpc>
                <a:spcPct val="100000"/>
              </a:lnSpc>
              <a:spcBef>
                <a:spcPct val="30000"/>
              </a:spcBef>
              <a:spcAft>
                <a:spcPct val="0"/>
              </a:spcAft>
              <a:buClrTx/>
              <a:buSzTx/>
              <a:buFontTx/>
              <a:buChar char="-"/>
              <a:tabLst/>
              <a:defRPr/>
            </a:pPr>
            <a:endParaRPr lang="en-US"/>
          </a:p>
          <a:p>
            <a:pPr marL="171450" marR="0" lvl="1" indent="-171450" algn="l" defTabSz="914400" rtl="0" eaLnBrk="0" fontAlgn="base" latinLnBrk="0" hangingPunct="0">
              <a:lnSpc>
                <a:spcPct val="100000"/>
              </a:lnSpc>
              <a:spcBef>
                <a:spcPct val="30000"/>
              </a:spcBef>
              <a:spcAft>
                <a:spcPct val="0"/>
              </a:spcAft>
              <a:buClrTx/>
              <a:buSzTx/>
              <a:buFontTx/>
              <a:buChar char="-"/>
              <a:tabLst/>
              <a:defRPr/>
            </a:pPr>
            <a:r>
              <a:rPr lang="en-US" b="1"/>
              <a:t>Các kỹ thuật thiết kế kiểm thử</a:t>
            </a:r>
            <a:r>
              <a:rPr lang="en-US"/>
              <a:t>: kt ko phải</a:t>
            </a:r>
            <a:r>
              <a:rPr lang="en-US" baseline="0"/>
              <a:t> là làm quán tính, ngẫu nhiên, mà phải có cách thức/kỹ thuật, cách thức để tạo bộ dl kt mà ko bị thiếu hay dư thừa. Bị thiếu thì ko tìm đc lỗi, thừa thì mất time. Sẽ đc học các kỹ thuật kt hộp đen, hộp trắng, có nhiều bt, bài kt.</a:t>
            </a:r>
          </a:p>
          <a:p>
            <a:pPr marL="171450" marR="0" lvl="1" indent="-171450" algn="l" defTabSz="914400" rtl="0" eaLnBrk="0" fontAlgn="base" latinLnBrk="0" hangingPunct="0">
              <a:lnSpc>
                <a:spcPct val="100000"/>
              </a:lnSpc>
              <a:spcBef>
                <a:spcPct val="30000"/>
              </a:spcBef>
              <a:spcAft>
                <a:spcPct val="0"/>
              </a:spcAft>
              <a:buClrTx/>
              <a:buSzTx/>
              <a:buFontTx/>
              <a:buChar char="-"/>
              <a:tabLst/>
              <a:defRPr/>
            </a:pPr>
            <a:endParaRPr lang="en-US"/>
          </a:p>
          <a:p>
            <a:pPr marL="171450" marR="0" lvl="1" indent="-171450" algn="l" defTabSz="914400" rtl="0" eaLnBrk="0" fontAlgn="base" latinLnBrk="0" hangingPunct="0">
              <a:lnSpc>
                <a:spcPct val="100000"/>
              </a:lnSpc>
              <a:spcBef>
                <a:spcPct val="30000"/>
              </a:spcBef>
              <a:spcAft>
                <a:spcPct val="0"/>
              </a:spcAft>
              <a:buClrTx/>
              <a:buSzTx/>
              <a:buFontTx/>
              <a:buChar char="-"/>
              <a:tabLst/>
              <a:defRPr/>
            </a:pPr>
            <a:r>
              <a:rPr lang="en-US" b="1"/>
              <a:t>Thực thi kiểm thử tự động</a:t>
            </a:r>
            <a:r>
              <a:rPr lang="en-US"/>
              <a:t>: trong qt thực</a:t>
            </a:r>
            <a:r>
              <a:rPr lang="en-US" baseline="0"/>
              <a:t> thi kt thì có 2 cách: thủ công và tự động. Thủ công thì mất time mà dễ sai. Tự động thì nhanh, có ý nghĩa trong kt hồi quy. SV sẽ học cách kt tự động thông qua cc hỗ trợ kt trong VS.</a:t>
            </a:r>
            <a:endParaRPr lang="en-US"/>
          </a:p>
        </p:txBody>
      </p:sp>
    </p:spTree>
    <p:extLst>
      <p:ext uri="{BB962C8B-B14F-4D97-AF65-F5344CB8AC3E}">
        <p14:creationId xmlns:p14="http://schemas.microsoft.com/office/powerpoint/2010/main" val="173426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marL="0" indent="0">
              <a:buFontTx/>
              <a:buNone/>
            </a:pPr>
            <a:r>
              <a:rPr lang="en-US">
                <a:solidFill>
                  <a:schemeClr val="bg2"/>
                </a:solidFill>
              </a:rPr>
              <a:t>Giảng chương 1,2,6,7,8.  SV chọn</a:t>
            </a:r>
            <a:r>
              <a:rPr lang="en-US" baseline="0">
                <a:solidFill>
                  <a:schemeClr val="bg2"/>
                </a:solidFill>
              </a:rPr>
              <a:t> đề tài làm </a:t>
            </a:r>
            <a:r>
              <a:rPr lang="en-US">
                <a:solidFill>
                  <a:schemeClr val="bg2"/>
                </a:solidFill>
              </a:rPr>
              <a:t>các chương còn lại.</a:t>
            </a:r>
          </a:p>
          <a:p>
            <a:pPr marL="0" indent="0">
              <a:buFontTx/>
              <a:buNone/>
            </a:pPr>
            <a:r>
              <a:rPr lang="en-US">
                <a:solidFill>
                  <a:schemeClr val="bg2"/>
                </a:solidFill>
              </a:rPr>
              <a:t>Học</a:t>
            </a:r>
            <a:r>
              <a:rPr lang="en-US" baseline="0">
                <a:solidFill>
                  <a:schemeClr val="bg2"/>
                </a:solidFill>
              </a:rPr>
              <a:t> xong chương 2 có bài kt thường kỳ (để cộng điểm), làm tuần thứ 3</a:t>
            </a:r>
            <a:endParaRPr lang="en-US">
              <a:solidFill>
                <a:schemeClr val="bg2"/>
              </a:solidFill>
            </a:endParaRPr>
          </a:p>
          <a:p>
            <a:pPr marL="171450" indent="-171450">
              <a:buFontTx/>
              <a:buChar char="-"/>
            </a:pPr>
            <a:endParaRPr lang="en-US">
              <a:solidFill>
                <a:schemeClr val="bg2"/>
              </a:solidFill>
            </a:endParaRPr>
          </a:p>
          <a:p>
            <a:r>
              <a:rPr lang="en-US"/>
              <a:t>READ (10%), HEAR (20%), SEE (30%), </a:t>
            </a:r>
          </a:p>
          <a:p>
            <a:r>
              <a:rPr lang="en-US"/>
              <a:t>SAY (70%), SAY and DO (90%).</a:t>
            </a:r>
          </a:p>
          <a:p>
            <a:endParaRPr lang="en-US">
              <a:solidFill>
                <a:schemeClr val="bg2"/>
              </a:solidFill>
            </a:endParaRPr>
          </a:p>
          <a:p>
            <a:r>
              <a:rPr lang="en-US">
                <a:solidFill>
                  <a:schemeClr val="bg2"/>
                </a:solidFill>
              </a:rPr>
              <a:t>- HỌC XONG CHUONG 2 CÓ BÀI TEST 20 phút làm theo nhóm (tiết đầu tuần thứ 4).</a:t>
            </a:r>
          </a:p>
          <a:p>
            <a:r>
              <a:rPr lang="en-US"/>
              <a:t>- UP BAI GIANG TOAN BO LEN BLOG, YÊU CẦU SV VE DOC SACH TRUOC, TRẢ L</a:t>
            </a:r>
            <a:r>
              <a:rPr lang="vi-VN"/>
              <a:t>Ờ</a:t>
            </a:r>
            <a:r>
              <a:rPr lang="en-US"/>
              <a:t>I CÂU HỎI TRẮC NGHIỆM ĐẦU BUỔI HỌC VỀ BÀI M</a:t>
            </a:r>
            <a:r>
              <a:rPr lang="vi-VN"/>
              <a:t>Ớ</a:t>
            </a:r>
            <a:r>
              <a:rPr lang="en-US"/>
              <a:t>I.</a:t>
            </a:r>
          </a:p>
          <a:p>
            <a:endParaRPr lang="en-US"/>
          </a:p>
        </p:txBody>
      </p:sp>
    </p:spTree>
    <p:extLst>
      <p:ext uri="{BB962C8B-B14F-4D97-AF65-F5344CB8AC3E}">
        <p14:creationId xmlns:p14="http://schemas.microsoft.com/office/powerpoint/2010/main" val="2265394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162876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39785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marL="0" lvl="1"/>
            <a:r>
              <a:rPr lang="en-US" altLang="en-US"/>
              <a:t>SV học lại, muốn tự học báo GV không điểm danh.</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solidFill>
                  <a:srgbClr val="002060"/>
                </a:solidFill>
              </a:rPr>
              <a:t>SẼ CÓ 1 CỘT ĐIỂM AUTO 7-8, NẾU GỌI TRẢ LỜI KO ĐC THÌ BỊ TRỪ 1,</a:t>
            </a:r>
            <a:r>
              <a:rPr lang="en-US" altLang="en-US" baseline="0">
                <a:solidFill>
                  <a:srgbClr val="002060"/>
                </a:solidFill>
              </a:rPr>
              <a:t> ĐC THÌ CỘNG 1.</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solidFill>
                  <a:srgbClr val="002060"/>
                </a:solidFill>
              </a:rPr>
              <a:t>30lt+30th: NHẬP 2 CỘT TK, 3 CỘT KTTH (tbc</a:t>
            </a:r>
            <a:r>
              <a:rPr lang="en-US" altLang="en-US" baseline="0">
                <a:solidFill>
                  <a:srgbClr val="002060"/>
                </a:solidFill>
              </a:rPr>
              <a:t> 3 cột TH &lt;3 thì bị cấm thi)</a:t>
            </a:r>
            <a:endParaRPr lang="en-US"/>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a:solidFill>
                <a:srgbClr val="002060"/>
              </a:solidFill>
            </a:endParaRPr>
          </a:p>
        </p:txBody>
      </p:sp>
    </p:spTree>
    <p:extLst>
      <p:ext uri="{BB962C8B-B14F-4D97-AF65-F5344CB8AC3E}">
        <p14:creationId xmlns:p14="http://schemas.microsoft.com/office/powerpoint/2010/main" val="94519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t>Hỏi: </a:t>
            </a:r>
          </a:p>
          <a:p>
            <a:r>
              <a:rPr lang="en-US"/>
              <a:t>- Nếu GV không trả lời thì làm sao? – gởi nhầm mail.</a:t>
            </a:r>
          </a:p>
          <a:p>
            <a:r>
              <a:rPr lang="en-US"/>
              <a:t>- Nếu đăng ký trễ thì sao? - Không chấp nhận trừ TH bị chọn lại dt</a:t>
            </a:r>
          </a:p>
          <a:p>
            <a:r>
              <a:rPr lang="en-US"/>
              <a:t>- Tiêu đề email có quy định trong ds đề tài</a:t>
            </a:r>
          </a:p>
          <a:p>
            <a:r>
              <a:rPr lang="en-US"/>
              <a:t>- CHÚ Ý CÁCH HÀNH VĂN KHI MAIL CHO GV</a:t>
            </a:r>
          </a:p>
          <a:p>
            <a:r>
              <a:rPr lang="en-US"/>
              <a:t>SV CHÚ Ý THEO DÕI KỸ CHƯƠNG 1,2 ĐỂ CHỌN </a:t>
            </a:r>
            <a:r>
              <a:rPr lang="vi-VN"/>
              <a:t>ĐƯỢ</a:t>
            </a:r>
            <a:r>
              <a:rPr lang="en-US"/>
              <a:t>C ĐT PHÙ HỢP</a:t>
            </a:r>
          </a:p>
        </p:txBody>
      </p:sp>
    </p:spTree>
    <p:extLst>
      <p:ext uri="{BB962C8B-B14F-4D97-AF65-F5344CB8AC3E}">
        <p14:creationId xmlns:p14="http://schemas.microsoft.com/office/powerpoint/2010/main" val="3185746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marL="0" lvl="1"/>
            <a:r>
              <a:rPr lang="en-US" altLang="en-US"/>
              <a:t>Cách</a:t>
            </a:r>
            <a:r>
              <a:rPr lang="en-US" altLang="en-US" baseline="0"/>
              <a:t> học: tốt nhất là IN SLIDE, để ghi chú trực tiếp vào slide (nhìu từ khoá, khái niệm).</a:t>
            </a:r>
          </a:p>
          <a:p>
            <a:pPr marL="0" lvl="1"/>
            <a:r>
              <a:rPr lang="en-US" baseline="0"/>
              <a:t>Ko in thì ghi chú những nội dung quan trọng ra tập, vẽ mind map để biết buổi đó học gì.</a:t>
            </a:r>
            <a:endParaRPr lang="en-US"/>
          </a:p>
        </p:txBody>
      </p:sp>
    </p:spTree>
    <p:extLst>
      <p:ext uri="{BB962C8B-B14F-4D97-AF65-F5344CB8AC3E}">
        <p14:creationId xmlns:p14="http://schemas.microsoft.com/office/powerpoint/2010/main" val="1833708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Blog (</a:t>
            </a:r>
            <a:r>
              <a:rPr lang="en-US">
                <a:hlinkClick r:id="rId3"/>
              </a:rPr>
              <a:t>http://ctbha.wordpress.com/</a:t>
            </a:r>
            <a:r>
              <a:rPr lang="en-US"/>
              <a:t>)</a:t>
            </a:r>
          </a:p>
          <a:p>
            <a:endParaRPr lang="en-US"/>
          </a:p>
        </p:txBody>
      </p:sp>
    </p:spTree>
    <p:extLst>
      <p:ext uri="{BB962C8B-B14F-4D97-AF65-F5344CB8AC3E}">
        <p14:creationId xmlns:p14="http://schemas.microsoft.com/office/powerpoint/2010/main" val="4294151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sp>
        <p:nvSpPr>
          <p:cNvPr id="7" name="Rectangle 10"/>
          <p:cNvSpPr>
            <a:spLocks noChangeArrowheads="1"/>
          </p:cNvSpPr>
          <p:nvPr/>
        </p:nvSpPr>
        <p:spPr bwMode="auto">
          <a:xfrm>
            <a:off x="463550" y="2700338"/>
            <a:ext cx="161925"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8" name="Oval 11"/>
          <p:cNvSpPr>
            <a:spLocks noChangeArrowheads="1"/>
          </p:cNvSpPr>
          <p:nvPr/>
        </p:nvSpPr>
        <p:spPr bwMode="auto">
          <a:xfrm>
            <a:off x="4419600" y="990600"/>
            <a:ext cx="304800" cy="274638"/>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9" name="Rectangle 12"/>
          <p:cNvSpPr>
            <a:spLocks noChangeArrowheads="1"/>
          </p:cNvSpPr>
          <p:nvPr/>
        </p:nvSpPr>
        <p:spPr bwMode="auto">
          <a:xfrm rot="16200000">
            <a:off x="4457700" y="-2933700"/>
            <a:ext cx="228600" cy="9144000"/>
          </a:xfrm>
          <a:prstGeom prst="rect">
            <a:avLst/>
          </a:prstGeom>
          <a:gradFill rotWithShape="0">
            <a:gsLst>
              <a:gs pos="0">
                <a:schemeClr val="bg2"/>
              </a:gs>
              <a:gs pos="50000">
                <a:schemeClr val="folHlink"/>
              </a:gs>
              <a:gs pos="100000">
                <a:schemeClr val="bg2"/>
              </a:gs>
            </a:gsLst>
            <a:lin ang="5400000" scaled="1"/>
          </a:gradFill>
          <a:ln w="9525">
            <a:noFill/>
            <a:miter lim="800000"/>
            <a:headEnd/>
            <a:tailEnd/>
          </a:ln>
        </p:spPr>
        <p:txBody>
          <a:bodyPr wrap="none" anchor="ctr"/>
          <a:lstStyle/>
          <a:p>
            <a:pPr>
              <a:defRPr/>
            </a:pPr>
            <a:endParaRPr lang="en-US">
              <a:latin typeface="Arial" charset="0"/>
            </a:endParaRPr>
          </a:p>
        </p:txBody>
      </p:sp>
      <p:sp>
        <p:nvSpPr>
          <p:cNvPr id="188421" name="Rectangle 5"/>
          <p:cNvSpPr>
            <a:spLocks noGrp="1" noChangeArrowheads="1"/>
          </p:cNvSpPr>
          <p:nvPr>
            <p:ph type="ctrTitle"/>
          </p:nvPr>
        </p:nvSpPr>
        <p:spPr>
          <a:xfrm>
            <a:off x="762000" y="457200"/>
            <a:ext cx="7772400" cy="914400"/>
          </a:xfrm>
        </p:spPr>
        <p:txBody>
          <a:bodyPr/>
          <a:lstStyle>
            <a:lvl1pPr>
              <a:defRPr/>
            </a:lvl1pPr>
          </a:lstStyle>
          <a:p>
            <a:r>
              <a:rPr lang="en-US"/>
              <a:t>Click to edit Master title style</a:t>
            </a:r>
          </a:p>
        </p:txBody>
      </p:sp>
      <p:sp>
        <p:nvSpPr>
          <p:cNvPr id="188422" name="Rectangle 6"/>
          <p:cNvSpPr>
            <a:spLocks noGrp="1" noChangeArrowheads="1"/>
          </p:cNvSpPr>
          <p:nvPr>
            <p:ph type="subTitle" idx="1"/>
          </p:nvPr>
        </p:nvSpPr>
        <p:spPr>
          <a:xfrm>
            <a:off x="838200" y="1981200"/>
            <a:ext cx="7543800" cy="3962400"/>
          </a:xfrm>
        </p:spPr>
        <p:txBody>
          <a:bodyPr/>
          <a:lstStyle>
            <a:lvl1pPr marL="0" indent="0" algn="ctr">
              <a:buFont typeface="Monotype Sorts" pitchFamily="2" charset="2"/>
              <a:buNone/>
              <a:defRPr b="0"/>
            </a:lvl1pPr>
          </a:lstStyle>
          <a:p>
            <a:r>
              <a:rPr lang="en-US"/>
              <a:t>Click to edit Master subtitle style</a:t>
            </a:r>
          </a:p>
        </p:txBody>
      </p:sp>
      <p:sp>
        <p:nvSpPr>
          <p:cNvPr id="10" name="Rectangle 7"/>
          <p:cNvSpPr>
            <a:spLocks noGrp="1" noChangeArrowheads="1"/>
          </p:cNvSpPr>
          <p:nvPr>
            <p:ph type="dt" sz="half" idx="10"/>
          </p:nvPr>
        </p:nvSpPr>
        <p:spPr>
          <a:xfrm>
            <a:off x="1295400" y="6248400"/>
            <a:ext cx="1905000" cy="457200"/>
          </a:xfrm>
        </p:spPr>
        <p:txBody>
          <a:bodyPr/>
          <a:lstStyle>
            <a:lvl1pPr>
              <a:defRPr>
                <a:solidFill>
                  <a:srgbClr val="FFFFFF"/>
                </a:solidFill>
              </a:defRPr>
            </a:lvl1pPr>
          </a:lstStyle>
          <a:p>
            <a:pPr>
              <a:defRPr/>
            </a:pPr>
            <a:endParaRPr lang="en-US"/>
          </a:p>
        </p:txBody>
      </p:sp>
      <p:sp>
        <p:nvSpPr>
          <p:cNvPr id="11" name="Rectangle 8"/>
          <p:cNvSpPr>
            <a:spLocks noGrp="1" noChangeArrowheads="1"/>
          </p:cNvSpPr>
          <p:nvPr>
            <p:ph type="ftr" sz="quarter" idx="11"/>
          </p:nvPr>
        </p:nvSpPr>
        <p:spPr>
          <a:xfrm>
            <a:off x="3733800" y="6248400"/>
            <a:ext cx="2895600" cy="457200"/>
          </a:xfrm>
        </p:spPr>
        <p:txBody>
          <a:bodyPr/>
          <a:lstStyle>
            <a:lvl1pPr>
              <a:defRPr>
                <a:solidFill>
                  <a:srgbClr val="FFFFFF"/>
                </a:solidFill>
              </a:defRPr>
            </a:lvl1pPr>
          </a:lstStyle>
          <a:p>
            <a:pPr>
              <a:defRPr/>
            </a:pPr>
            <a:endParaRPr lang="en-US"/>
          </a:p>
        </p:txBody>
      </p:sp>
      <p:sp>
        <p:nvSpPr>
          <p:cNvPr id="12" name="Rectangle 9"/>
          <p:cNvSpPr>
            <a:spLocks noGrp="1" noChangeArrowheads="1"/>
          </p:cNvSpPr>
          <p:nvPr>
            <p:ph type="sldNum" sz="quarter" idx="12"/>
          </p:nvPr>
        </p:nvSpPr>
        <p:spPr>
          <a:xfrm>
            <a:off x="7162800" y="6248400"/>
            <a:ext cx="1905000" cy="457200"/>
          </a:xfrm>
        </p:spPr>
        <p:txBody>
          <a:bodyPr/>
          <a:lstStyle>
            <a:lvl1pPr>
              <a:defRPr>
                <a:solidFill>
                  <a:srgbClr val="FFFFFF"/>
                </a:solidFill>
              </a:defRPr>
            </a:lvl1pPr>
          </a:lstStyle>
          <a:p>
            <a:fld id="{E5568862-40B1-40C2-8BA8-294D337405EE}" type="slidenum">
              <a:rPr lang="en-US"/>
              <a:pPr/>
              <a:t>‹#›</a:t>
            </a:fld>
            <a:endParaRPr lang="en-US"/>
          </a:p>
        </p:txBody>
      </p:sp>
    </p:spTree>
    <p:extLst>
      <p:ext uri="{BB962C8B-B14F-4D97-AF65-F5344CB8AC3E}">
        <p14:creationId xmlns:p14="http://schemas.microsoft.com/office/powerpoint/2010/main" val="158702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fld id="{FB65C5C4-0492-4376-8B7C-C3E99621EEB6}" type="slidenum">
              <a:rPr lang="en-US"/>
              <a:pPr/>
              <a:t>‹#›</a:t>
            </a:fld>
            <a:endParaRPr lang="en-US"/>
          </a:p>
        </p:txBody>
      </p:sp>
    </p:spTree>
    <p:extLst>
      <p:ext uri="{BB962C8B-B14F-4D97-AF65-F5344CB8AC3E}">
        <p14:creationId xmlns:p14="http://schemas.microsoft.com/office/powerpoint/2010/main" val="345025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28600"/>
            <a:ext cx="207645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607695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fld id="{F1B9E280-CAEC-41E7-9C66-D90B6A9277DB}" type="slidenum">
              <a:rPr lang="en-US"/>
              <a:pPr/>
              <a:t>‹#›</a:t>
            </a:fld>
            <a:endParaRPr lang="en-US"/>
          </a:p>
        </p:txBody>
      </p:sp>
    </p:spTree>
    <p:extLst>
      <p:ext uri="{BB962C8B-B14F-4D97-AF65-F5344CB8AC3E}">
        <p14:creationId xmlns:p14="http://schemas.microsoft.com/office/powerpoint/2010/main" val="1598436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a:t>Click to edit Master title style</a:t>
            </a:r>
          </a:p>
        </p:txBody>
      </p:sp>
      <p:sp>
        <p:nvSpPr>
          <p:cNvPr id="3" name="Text Placeholder 2"/>
          <p:cNvSpPr>
            <a:spLocks noGrp="1"/>
          </p:cNvSpPr>
          <p:nvPr>
            <p:ph type="body" sz="half" idx="1"/>
          </p:nvPr>
        </p:nvSpPr>
        <p:spPr>
          <a:xfrm>
            <a:off x="609600" y="1266825"/>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266825"/>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fld id="{427BBAC3-9E36-4A49-98B8-2C702C352795}" type="slidenum">
              <a:rPr lang="en-US"/>
              <a:pPr/>
              <a:t>‹#›</a:t>
            </a:fld>
            <a:endParaRPr lang="en-US"/>
          </a:p>
        </p:txBody>
      </p:sp>
    </p:spTree>
    <p:extLst>
      <p:ext uri="{BB962C8B-B14F-4D97-AF65-F5344CB8AC3E}">
        <p14:creationId xmlns:p14="http://schemas.microsoft.com/office/powerpoint/2010/main" val="387738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305800" cy="685800"/>
          </a:xfrm>
        </p:spPr>
        <p:txBody>
          <a:bodyPr/>
          <a:lstStyle/>
          <a:p>
            <a:r>
              <a:rPr lang="en-US"/>
              <a:t>Click to edit Master title style</a:t>
            </a:r>
          </a:p>
        </p:txBody>
      </p:sp>
      <p:sp>
        <p:nvSpPr>
          <p:cNvPr id="3" name="Content Placeholder 2"/>
          <p:cNvSpPr>
            <a:spLocks noGrp="1"/>
          </p:cNvSpPr>
          <p:nvPr>
            <p:ph idx="1"/>
          </p:nvPr>
        </p:nvSpPr>
        <p:spPr/>
        <p:txBody>
          <a:bodyPr/>
          <a:lstStyle>
            <a:lvl1pPr>
              <a:lnSpc>
                <a:spcPct val="110000"/>
              </a:lnSpc>
              <a:defRPr sz="2600" b="1"/>
            </a:lvl1pPr>
            <a:lvl2pPr>
              <a:lnSpc>
                <a:spcPct val="110000"/>
              </a:lnSpc>
              <a:defRPr sz="2200" b="0"/>
            </a:lvl2pPr>
            <a:lvl3pPr>
              <a:lnSpc>
                <a:spcPct val="110000"/>
              </a:lnSpc>
              <a:defRPr sz="2200" b="0"/>
            </a:lvl3pPr>
            <a:lvl4pPr>
              <a:lnSpc>
                <a:spcPct val="110000"/>
              </a:lnSpc>
              <a:defRPr b="0"/>
            </a:lvl4pPr>
            <a:lvl5pPr>
              <a:lnSpc>
                <a:spcPct val="110000"/>
              </a:lnSpc>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dt" sz="half" idx="10"/>
          </p:nvPr>
        </p:nvSpPr>
        <p:spPr/>
        <p:txBody>
          <a:bodyPr/>
          <a:lstStyle>
            <a:lvl1pPr>
              <a:defRPr/>
            </a:lvl1pPr>
          </a:lstStyle>
          <a:p>
            <a:pPr>
              <a:defRPr/>
            </a:pPr>
            <a:endParaRPr lang="en-US"/>
          </a:p>
        </p:txBody>
      </p:sp>
      <p:sp>
        <p:nvSpPr>
          <p:cNvPr id="5" name="Rectangle 13"/>
          <p:cNvSpPr>
            <a:spLocks noGrp="1" noChangeArrowheads="1"/>
          </p:cNvSpPr>
          <p:nvPr>
            <p:ph type="ftr" sz="quarter" idx="11"/>
          </p:nvPr>
        </p:nvSpPr>
        <p:spPr/>
        <p:txBody>
          <a:bodyPr/>
          <a:lstStyle>
            <a:lvl1pPr>
              <a:defRPr/>
            </a:lvl1pPr>
          </a:lstStyle>
          <a:p>
            <a:pPr>
              <a:defRPr/>
            </a:pPr>
            <a:endParaRPr lang="en-US"/>
          </a:p>
        </p:txBody>
      </p:sp>
      <p:sp>
        <p:nvSpPr>
          <p:cNvPr id="6" name="Rectangle 14"/>
          <p:cNvSpPr>
            <a:spLocks noGrp="1" noChangeArrowheads="1"/>
          </p:cNvSpPr>
          <p:nvPr>
            <p:ph type="sldNum" sz="quarter" idx="12"/>
          </p:nvPr>
        </p:nvSpPr>
        <p:spPr>
          <a:xfrm>
            <a:off x="8299450" y="6477000"/>
            <a:ext cx="844550" cy="381000"/>
          </a:xfrm>
        </p:spPr>
        <p:txBody>
          <a:bodyPr/>
          <a:lstStyle>
            <a:lvl1pPr>
              <a:defRPr/>
            </a:lvl1pPr>
          </a:lstStyle>
          <a:p>
            <a:r>
              <a:rPr lang="en-US"/>
              <a:t>Slide </a:t>
            </a:r>
            <a:fld id="{182FF81A-C191-45B8-9797-67E36629571B}" type="slidenum">
              <a:rPr lang="en-US"/>
              <a:pPr/>
              <a:t>‹#›</a:t>
            </a:fld>
            <a:endParaRPr lang="en-US"/>
          </a:p>
        </p:txBody>
      </p:sp>
    </p:spTree>
    <p:extLst>
      <p:ext uri="{BB962C8B-B14F-4D97-AF65-F5344CB8AC3E}">
        <p14:creationId xmlns:p14="http://schemas.microsoft.com/office/powerpoint/2010/main" val="3064380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fld id="{A608650F-0BBE-4AD8-86B9-A786C753D3A8}" type="slidenum">
              <a:rPr lang="en-US"/>
              <a:pPr/>
              <a:t>‹#›</a:t>
            </a:fld>
            <a:endParaRPr lang="en-US"/>
          </a:p>
        </p:txBody>
      </p:sp>
    </p:spTree>
    <p:extLst>
      <p:ext uri="{BB962C8B-B14F-4D97-AF65-F5344CB8AC3E}">
        <p14:creationId xmlns:p14="http://schemas.microsoft.com/office/powerpoint/2010/main" val="264574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66825"/>
            <a:ext cx="4076700"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266825"/>
            <a:ext cx="4076700"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fld id="{F57E7727-E634-47A9-A5C0-7DEB9EA7726E}" type="slidenum">
              <a:rPr lang="en-US"/>
              <a:pPr/>
              <a:t>‹#›</a:t>
            </a:fld>
            <a:endParaRPr lang="en-US"/>
          </a:p>
        </p:txBody>
      </p:sp>
    </p:spTree>
    <p:extLst>
      <p:ext uri="{BB962C8B-B14F-4D97-AF65-F5344CB8AC3E}">
        <p14:creationId xmlns:p14="http://schemas.microsoft.com/office/powerpoint/2010/main" val="286132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fld id="{C1FF0E65-89A5-4FC3-A10E-8175394A09FE}" type="slidenum">
              <a:rPr lang="en-US"/>
              <a:pPr/>
              <a:t>‹#›</a:t>
            </a:fld>
            <a:endParaRPr lang="en-US"/>
          </a:p>
        </p:txBody>
      </p:sp>
    </p:spTree>
    <p:extLst>
      <p:ext uri="{BB962C8B-B14F-4D97-AF65-F5344CB8AC3E}">
        <p14:creationId xmlns:p14="http://schemas.microsoft.com/office/powerpoint/2010/main" val="3761120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fld id="{8C6C23E5-A989-46EF-B824-C385AF7BAAF7}" type="slidenum">
              <a:rPr lang="en-US"/>
              <a:pPr/>
              <a:t>‹#›</a:t>
            </a:fld>
            <a:endParaRPr lang="en-US"/>
          </a:p>
        </p:txBody>
      </p:sp>
    </p:spTree>
    <p:extLst>
      <p:ext uri="{BB962C8B-B14F-4D97-AF65-F5344CB8AC3E}">
        <p14:creationId xmlns:p14="http://schemas.microsoft.com/office/powerpoint/2010/main" val="198932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fld id="{2B1C02A3-759F-4EB6-9AD4-FE2F8EC56824}" type="slidenum">
              <a:rPr lang="en-US"/>
              <a:pPr/>
              <a:t>‹#›</a:t>
            </a:fld>
            <a:endParaRPr lang="en-US"/>
          </a:p>
        </p:txBody>
      </p:sp>
    </p:spTree>
    <p:extLst>
      <p:ext uri="{BB962C8B-B14F-4D97-AF65-F5344CB8AC3E}">
        <p14:creationId xmlns:p14="http://schemas.microsoft.com/office/powerpoint/2010/main" val="854988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fld id="{4030B139-CC6F-48C0-A0E1-9D98F4C09188}" type="slidenum">
              <a:rPr lang="en-US"/>
              <a:pPr/>
              <a:t>‹#›</a:t>
            </a:fld>
            <a:endParaRPr lang="en-US"/>
          </a:p>
        </p:txBody>
      </p:sp>
    </p:spTree>
    <p:extLst>
      <p:ext uri="{BB962C8B-B14F-4D97-AF65-F5344CB8AC3E}">
        <p14:creationId xmlns:p14="http://schemas.microsoft.com/office/powerpoint/2010/main" val="35296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fld id="{471D47C3-B5D3-4084-9EB5-9356C6B25DE7}" type="slidenum">
              <a:rPr lang="en-US"/>
              <a:pPr/>
              <a:t>‹#›</a:t>
            </a:fld>
            <a:endParaRPr lang="en-US"/>
          </a:p>
        </p:txBody>
      </p:sp>
    </p:spTree>
    <p:extLst>
      <p:ext uri="{BB962C8B-B14F-4D97-AF65-F5344CB8AC3E}">
        <p14:creationId xmlns:p14="http://schemas.microsoft.com/office/powerpoint/2010/main" val="245814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bwMode="auto">
          <a:xfrm>
            <a:off x="8329613" y="733425"/>
            <a:ext cx="720725" cy="531813"/>
            <a:chOff x="5247" y="462"/>
            <a:chExt cx="454" cy="335"/>
          </a:xfrm>
        </p:grpSpPr>
        <p:sp>
          <p:nvSpPr>
            <p:cNvPr id="1047" name="AutoShape 4"/>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48" name="AutoShape 5"/>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49" name="AutoShape 6"/>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grpSp>
        <p:nvGrpSpPr>
          <p:cNvPr id="1027" name="Group 7"/>
          <p:cNvGrpSpPr>
            <a:grpSpLocks/>
          </p:cNvGrpSpPr>
          <p:nvPr/>
        </p:nvGrpSpPr>
        <p:grpSpPr bwMode="auto">
          <a:xfrm>
            <a:off x="77788" y="6040438"/>
            <a:ext cx="531812" cy="727075"/>
            <a:chOff x="49" y="3805"/>
            <a:chExt cx="335" cy="458"/>
          </a:xfrm>
        </p:grpSpPr>
        <p:sp>
          <p:nvSpPr>
            <p:cNvPr id="1044" name="AutoShape 8"/>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45" name="AutoShape 9"/>
            <p:cNvSpPr>
              <a:spLocks noChangeArrowheads="1"/>
            </p:cNvSpPr>
            <p:nvPr/>
          </p:nvSpPr>
          <p:spPr bwMode="auto">
            <a:xfrm rot="5400000" flipH="1">
              <a:off x="139" y="3869"/>
              <a:ext cx="138" cy="335"/>
            </a:xfrm>
            <a:prstGeom prst="parallelogram">
              <a:avLst>
                <a:gd name="adj" fmla="val 5295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46" name="AutoShape 10"/>
            <p:cNvSpPr>
              <a:spLocks noChangeArrowheads="1"/>
            </p:cNvSpPr>
            <p:nvPr/>
          </p:nvSpPr>
          <p:spPr bwMode="auto">
            <a:xfrm rot="5400000" flipH="1">
              <a:off x="139" y="4031"/>
              <a:ext cx="138" cy="335"/>
            </a:xfrm>
            <a:prstGeom prst="parallelogram">
              <a:avLst>
                <a:gd name="adj" fmla="val 5295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sp>
        <p:nvSpPr>
          <p:cNvPr id="1028" name="Rectangle 11"/>
          <p:cNvSpPr>
            <a:spLocks noGrp="1" noChangeArrowheads="1"/>
          </p:cNvSpPr>
          <p:nvPr>
            <p:ph type="body" idx="1"/>
          </p:nvPr>
        </p:nvSpPr>
        <p:spPr bwMode="auto">
          <a:xfrm>
            <a:off x="609600" y="1266825"/>
            <a:ext cx="83058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7404" name="Rectangle 12"/>
          <p:cNvSpPr>
            <a:spLocks noGrp="1" noChangeArrowheads="1"/>
          </p:cNvSpPr>
          <p:nvPr>
            <p:ph type="dt" sz="half" idx="2"/>
          </p:nvPr>
        </p:nvSpPr>
        <p:spPr bwMode="auto">
          <a:xfrm>
            <a:off x="122555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Arial Narrow" pitchFamily="34" charset="0"/>
              </a:defRPr>
            </a:lvl1pPr>
          </a:lstStyle>
          <a:p>
            <a:pPr>
              <a:defRPr/>
            </a:pPr>
            <a:endParaRPr lang="en-US"/>
          </a:p>
        </p:txBody>
      </p:sp>
      <p:sp>
        <p:nvSpPr>
          <p:cNvPr id="187405" name="Rectangle 13"/>
          <p:cNvSpPr>
            <a:spLocks noGrp="1" noChangeArrowheads="1"/>
          </p:cNvSpPr>
          <p:nvPr>
            <p:ph type="ftr" sz="quarter" idx="3"/>
          </p:nvPr>
        </p:nvSpPr>
        <p:spPr bwMode="auto">
          <a:xfrm>
            <a:off x="366395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Arial Narrow" pitchFamily="34" charset="0"/>
              </a:defRPr>
            </a:lvl1pPr>
          </a:lstStyle>
          <a:p>
            <a:pPr>
              <a:defRPr/>
            </a:pPr>
            <a:endParaRPr lang="en-US"/>
          </a:p>
        </p:txBody>
      </p:sp>
      <p:sp>
        <p:nvSpPr>
          <p:cNvPr id="187406" name="Rectangle 14"/>
          <p:cNvSpPr>
            <a:spLocks noGrp="1" noChangeArrowheads="1"/>
          </p:cNvSpPr>
          <p:nvPr>
            <p:ph type="sldNum" sz="quarter" idx="4"/>
          </p:nvPr>
        </p:nvSpPr>
        <p:spPr bwMode="auto">
          <a:xfrm>
            <a:off x="709295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Arial Narrow" panose="020B0606020202030204" pitchFamily="34" charset="0"/>
              </a:defRPr>
            </a:lvl1pPr>
          </a:lstStyle>
          <a:p>
            <a:fld id="{E037F7A5-395D-4362-9C07-7B4649389941}" type="slidenum">
              <a:rPr lang="en-US"/>
              <a:pPr/>
              <a:t>‹#›</a:t>
            </a:fld>
            <a:endParaRPr lang="en-US"/>
          </a:p>
        </p:txBody>
      </p:sp>
      <p:sp>
        <p:nvSpPr>
          <p:cNvPr id="187407" name="Rectangle 15"/>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defRPr/>
            </a:pPr>
            <a:endParaRPr lang="en-US">
              <a:latin typeface="Arial" charset="0"/>
            </a:endParaRPr>
          </a:p>
        </p:txBody>
      </p:sp>
      <p:sp>
        <p:nvSpPr>
          <p:cNvPr id="187408" name="AutoShape 16"/>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latin typeface="Arial" charset="0"/>
            </a:endParaRPr>
          </a:p>
        </p:txBody>
      </p:sp>
      <p:sp>
        <p:nvSpPr>
          <p:cNvPr id="1034" name="Rectangle 17"/>
          <p:cNvSpPr>
            <a:spLocks noChangeArrowheads="1"/>
          </p:cNvSpPr>
          <p:nvPr/>
        </p:nvSpPr>
        <p:spPr bwMode="auto">
          <a:xfrm>
            <a:off x="1981200" y="2179638"/>
            <a:ext cx="19050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nvGrpSpPr>
          <p:cNvPr id="1035" name="Group 18"/>
          <p:cNvGrpSpPr>
            <a:grpSpLocks/>
          </p:cNvGrpSpPr>
          <p:nvPr/>
        </p:nvGrpSpPr>
        <p:grpSpPr bwMode="auto">
          <a:xfrm>
            <a:off x="77788" y="5903913"/>
            <a:ext cx="533400" cy="749300"/>
            <a:chOff x="49" y="3719"/>
            <a:chExt cx="336" cy="472"/>
          </a:xfrm>
        </p:grpSpPr>
        <p:sp>
          <p:nvSpPr>
            <p:cNvPr id="1041" name="AutoShape 19"/>
            <p:cNvSpPr>
              <a:spLocks noChangeArrowheads="1"/>
            </p:cNvSpPr>
            <p:nvPr/>
          </p:nvSpPr>
          <p:spPr bwMode="auto">
            <a:xfrm rot="-5400000">
              <a:off x="134" y="3630"/>
              <a:ext cx="150" cy="335"/>
            </a:xfrm>
            <a:prstGeom prst="parallelogram">
              <a:avLst>
                <a:gd name="adj" fmla="val 5295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42" name="AutoShape 20"/>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43" name="AutoShape 21"/>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sp>
        <p:nvSpPr>
          <p:cNvPr id="187414" name="Rectangle 22"/>
          <p:cNvSpPr>
            <a:spLocks noGrp="1" noChangeArrowheads="1"/>
          </p:cNvSpPr>
          <p:nvPr>
            <p:ph type="title"/>
          </p:nvPr>
        </p:nvSpPr>
        <p:spPr bwMode="auto">
          <a:xfrm>
            <a:off x="609600" y="228600"/>
            <a:ext cx="758825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grpSp>
        <p:nvGrpSpPr>
          <p:cNvPr id="1037" name="Group 23"/>
          <p:cNvGrpSpPr>
            <a:grpSpLocks/>
          </p:cNvGrpSpPr>
          <p:nvPr/>
        </p:nvGrpSpPr>
        <p:grpSpPr bwMode="auto">
          <a:xfrm>
            <a:off x="8189913" y="731838"/>
            <a:ext cx="739775" cy="533400"/>
            <a:chOff x="5159" y="461"/>
            <a:chExt cx="466" cy="336"/>
          </a:xfrm>
        </p:grpSpPr>
        <p:sp>
          <p:nvSpPr>
            <p:cNvPr id="1038" name="AutoShape 24"/>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39" name="AutoShape 25"/>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40" name="AutoShape 26"/>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spTree>
  </p:cSld>
  <p:clrMap bg1="dk2" tx1="lt1" bg2="dk1" tx2="lt2" accent1="accent1" accent2="accent2" accent3="accent3" accent4="accent4" accent5="accent5" accent6="accent6" hlink="hlink" folHlink="folHlink"/>
  <p:sldLayoutIdLst>
    <p:sldLayoutId id="2147484248" r:id="rId1"/>
    <p:sldLayoutId id="2147484249"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 id="2147484247" r:id="rId12"/>
  </p:sldLayoutIdLst>
  <p:hf hdr="0" ftr="0" dt="0"/>
  <p:txStyles>
    <p:titleStyle>
      <a:lvl1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rgbClr val="A50021"/>
        </a:buClr>
        <a:buSzPct val="75000"/>
        <a:buFont typeface="Monotype Sorts" pitchFamily="2" charset="2"/>
        <a:buChar char="b"/>
        <a:defRPr kumimoji="1" sz="2400" b="1">
          <a:solidFill>
            <a:srgbClr val="FFFF99"/>
          </a:solidFill>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000" b="1">
          <a:solidFill>
            <a:srgbClr val="FFFF99"/>
          </a:solidFill>
          <a:latin typeface="+mn-lt"/>
        </a:defRPr>
      </a:lvl2pPr>
      <a:lvl3pPr marL="1143000" indent="-228600" algn="l" rtl="0" eaLnBrk="0" fontAlgn="base" hangingPunct="0">
        <a:spcBef>
          <a:spcPct val="20000"/>
        </a:spcBef>
        <a:spcAft>
          <a:spcPct val="0"/>
        </a:spcAft>
        <a:buClr>
          <a:srgbClr val="A50021"/>
        </a:buClr>
        <a:buChar char="–"/>
        <a:defRPr kumimoji="1" sz="2400" b="1">
          <a:solidFill>
            <a:srgbClr val="FFFF99"/>
          </a:solidFill>
          <a:latin typeface="+mn-lt"/>
        </a:defRPr>
      </a:lvl3pPr>
      <a:lvl4pPr marL="1600200" indent="-228600" algn="l" rtl="0" eaLnBrk="0" fontAlgn="base" hangingPunct="0">
        <a:spcBef>
          <a:spcPct val="20000"/>
        </a:spcBef>
        <a:spcAft>
          <a:spcPct val="0"/>
        </a:spcAft>
        <a:buClr>
          <a:srgbClr val="A50021"/>
        </a:buClr>
        <a:buChar char="–"/>
        <a:defRPr kumimoji="1" sz="2000" b="1">
          <a:solidFill>
            <a:srgbClr val="FFFF99"/>
          </a:solidFill>
          <a:latin typeface="+mn-lt"/>
        </a:defRPr>
      </a:lvl4pPr>
      <a:lvl5pPr marL="2057400" indent="-228600" algn="l" rtl="0" eaLnBrk="0" fontAlgn="base" hangingPunct="0">
        <a:spcBef>
          <a:spcPct val="20000"/>
        </a:spcBef>
        <a:spcAft>
          <a:spcPct val="0"/>
        </a:spcAft>
        <a:buClr>
          <a:srgbClr val="A50021"/>
        </a:buClr>
        <a:buChar char="»"/>
        <a:defRPr kumimoji="1" sz="2000" b="1">
          <a:solidFill>
            <a:srgbClr val="FFFF99"/>
          </a:solidFill>
          <a:latin typeface="+mn-lt"/>
        </a:defRPr>
      </a:lvl5pPr>
      <a:lvl6pPr marL="2514600" indent="-228600" algn="l" rtl="0" eaLnBrk="0" fontAlgn="base" hangingPunct="0">
        <a:spcBef>
          <a:spcPct val="20000"/>
        </a:spcBef>
        <a:spcAft>
          <a:spcPct val="0"/>
        </a:spcAft>
        <a:buClr>
          <a:srgbClr val="A50021"/>
        </a:buClr>
        <a:buChar char="»"/>
        <a:defRPr kumimoji="1" b="1">
          <a:solidFill>
            <a:srgbClr val="FFFF99"/>
          </a:solidFill>
          <a:latin typeface="+mn-lt"/>
        </a:defRPr>
      </a:lvl6pPr>
      <a:lvl7pPr marL="2971800" indent="-228600" algn="l" rtl="0" eaLnBrk="0" fontAlgn="base" hangingPunct="0">
        <a:spcBef>
          <a:spcPct val="20000"/>
        </a:spcBef>
        <a:spcAft>
          <a:spcPct val="0"/>
        </a:spcAft>
        <a:buClr>
          <a:srgbClr val="A50021"/>
        </a:buClr>
        <a:buChar char="»"/>
        <a:defRPr kumimoji="1" b="1">
          <a:solidFill>
            <a:srgbClr val="FFFF99"/>
          </a:solidFill>
          <a:latin typeface="+mn-lt"/>
        </a:defRPr>
      </a:lvl7pPr>
      <a:lvl8pPr marL="3429000" indent="-228600" algn="l" rtl="0" eaLnBrk="0" fontAlgn="base" hangingPunct="0">
        <a:spcBef>
          <a:spcPct val="20000"/>
        </a:spcBef>
        <a:spcAft>
          <a:spcPct val="0"/>
        </a:spcAft>
        <a:buClr>
          <a:srgbClr val="A50021"/>
        </a:buClr>
        <a:buChar char="»"/>
        <a:defRPr kumimoji="1" b="1">
          <a:solidFill>
            <a:srgbClr val="FFFF99"/>
          </a:solidFill>
          <a:latin typeface="+mn-lt"/>
        </a:defRPr>
      </a:lvl8pPr>
      <a:lvl9pPr marL="3886200" indent="-228600" algn="l" rtl="0" eaLnBrk="0" fontAlgn="base" hangingPunct="0">
        <a:spcBef>
          <a:spcPct val="20000"/>
        </a:spcBef>
        <a:spcAft>
          <a:spcPct val="0"/>
        </a:spcAft>
        <a:buClr>
          <a:srgbClr val="A50021"/>
        </a:buClr>
        <a:buChar char="»"/>
        <a:defRPr kumimoji="1" b="1">
          <a:solidFill>
            <a:srgbClr val="FFFF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estingvn.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google.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chauthibaoha2021@gmail.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2667000"/>
            <a:ext cx="7772400" cy="1752600"/>
          </a:xfrm>
        </p:spPr>
        <p:txBody>
          <a:bodyPr/>
          <a:lstStyle/>
          <a:p>
            <a:pPr algn="ctr">
              <a:spcBef>
                <a:spcPts val="600"/>
              </a:spcBef>
              <a:defRPr/>
            </a:pPr>
            <a:r>
              <a:rPr lang="en-US" sz="4000">
                <a:effectLst>
                  <a:outerShdw blurRad="38100" dist="38100" dir="2700000" algn="tl">
                    <a:srgbClr val="000000">
                      <a:alpha val="43137"/>
                    </a:srgbClr>
                  </a:outerShdw>
                </a:effectLst>
              </a:rPr>
              <a:t>Môn học</a:t>
            </a:r>
            <a:br>
              <a:rPr lang="en-US" sz="4000">
                <a:effectLst>
                  <a:outerShdw blurRad="38100" dist="38100" dir="2700000" algn="tl">
                    <a:srgbClr val="000000">
                      <a:alpha val="43137"/>
                    </a:srgbClr>
                  </a:outerShdw>
                </a:effectLst>
              </a:rPr>
            </a:br>
            <a:br>
              <a:rPr lang="en-US" sz="4000">
                <a:effectLst>
                  <a:outerShdw blurRad="38100" dist="38100" dir="2700000" algn="tl">
                    <a:srgbClr val="000000">
                      <a:alpha val="43137"/>
                    </a:srgbClr>
                  </a:outerShdw>
                </a:effectLst>
              </a:rPr>
            </a:br>
            <a:r>
              <a:rPr lang="en-US" sz="4000">
                <a:effectLst>
                  <a:outerShdw blurRad="38100" dist="38100" dir="2700000" algn="tl">
                    <a:srgbClr val="000000">
                      <a:alpha val="43137"/>
                    </a:srgbClr>
                  </a:outerShdw>
                </a:effectLst>
              </a:rPr>
              <a:t>ĐẢM BẢO CHẤT LƯỢNG VÀ KIỂM THỬ PHẦN MỀM</a:t>
            </a:r>
          </a:p>
        </p:txBody>
      </p:sp>
      <p:sp>
        <p:nvSpPr>
          <p:cNvPr id="3" name="Rectangle 2"/>
          <p:cNvSpPr/>
          <p:nvPr/>
        </p:nvSpPr>
        <p:spPr>
          <a:xfrm>
            <a:off x="2438400" y="4986338"/>
            <a:ext cx="4198585" cy="461665"/>
          </a:xfrm>
          <a:prstGeom prst="rect">
            <a:avLst/>
          </a:prstGeom>
        </p:spPr>
        <p:txBody>
          <a:bodyPr wrap="none">
            <a:spAutoFit/>
          </a:bodyPr>
          <a:lstStyle/>
          <a:p>
            <a:pPr>
              <a:defRPr/>
            </a:pPr>
            <a:r>
              <a:rPr lang="en-US" sz="2400">
                <a:latin typeface="+mj-lt"/>
                <a:cs typeface="Times New Roman" pitchFamily="18" charset="0"/>
              </a:rPr>
              <a:t>Giảng viên: Châu Thị Bảo Hà</a:t>
            </a:r>
            <a:endParaRPr lang="en-US" sz="240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133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atin typeface="Arial Narrow" panose="020B0606020202030204" pitchFamily="34" charset="0"/>
              </a:rPr>
              <a:t>Slide </a:t>
            </a:r>
            <a:fld id="{53AA4697-3A36-4CA8-A0EC-544547C6D199}" type="slidenum">
              <a:rPr lang="en-US">
                <a:latin typeface="Arial Narrow" panose="020B0606020202030204" pitchFamily="34" charset="0"/>
              </a:rPr>
              <a:pPr/>
              <a:t>10</a:t>
            </a:fld>
            <a:endParaRPr lang="en-US">
              <a:latin typeface="Arial Narrow" panose="020B0606020202030204" pitchFamily="34" charset="0"/>
            </a:endParaRPr>
          </a:p>
        </p:txBody>
      </p:sp>
      <p:sp>
        <p:nvSpPr>
          <p:cNvPr id="6" name="TextBox 5"/>
          <p:cNvSpPr txBox="1">
            <a:spLocks noChangeArrowheads="1"/>
          </p:cNvSpPr>
          <p:nvPr/>
        </p:nvSpPr>
        <p:spPr bwMode="auto">
          <a:xfrm>
            <a:off x="3162300" y="2720975"/>
            <a:ext cx="31623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2000">
                <a:latin typeface=".VnMemorandum"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Các bài kiểm tra đánh giá LO</a:t>
            </a:r>
          </a:p>
        </p:txBody>
      </p:sp>
      <p:sp>
        <p:nvSpPr>
          <p:cNvPr id="143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atin typeface="Arial Narrow" panose="020B0606020202030204" pitchFamily="34" charset="0"/>
              </a:rPr>
              <a:t>Slide </a:t>
            </a:r>
            <a:fld id="{E392BD67-325C-4258-88C0-AB354711E821}" type="slidenum">
              <a:rPr lang="en-US">
                <a:latin typeface="Arial Narrow" panose="020B0606020202030204" pitchFamily="34" charset="0"/>
              </a:rPr>
              <a:pPr/>
              <a:t>11</a:t>
            </a:fld>
            <a:endParaRPr lang="en-US">
              <a:latin typeface="Arial Narrow" panose="020B0606020202030204" pitchFamily="34" charset="0"/>
            </a:endParaRPr>
          </a:p>
        </p:txBody>
      </p:sp>
      <p:graphicFrame>
        <p:nvGraphicFramePr>
          <p:cNvPr id="5" name="Table 4"/>
          <p:cNvGraphicFramePr>
            <a:graphicFrameLocks noGrp="1"/>
          </p:cNvGraphicFramePr>
          <p:nvPr/>
        </p:nvGraphicFramePr>
        <p:xfrm>
          <a:off x="533400" y="1247775"/>
          <a:ext cx="8610600" cy="5534025"/>
        </p:xfrm>
        <a:graphic>
          <a:graphicData uri="http://schemas.openxmlformats.org/drawingml/2006/table">
            <a:tbl>
              <a:tblPr firstRow="1" firstCol="1" bandRow="1">
                <a:tableStyleId>{0505E3EF-67EA-436B-97B2-0124C06EBD24}</a:tableStyleId>
              </a:tblPr>
              <a:tblGrid>
                <a:gridCol w="51054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66382">
                <a:tc>
                  <a:txBody>
                    <a:bodyPr/>
                    <a:lstStyle/>
                    <a:p>
                      <a:pPr algn="ctr">
                        <a:lnSpc>
                          <a:spcPct val="120000"/>
                        </a:lnSpc>
                        <a:spcBef>
                          <a:spcPts val="600"/>
                        </a:spcBef>
                        <a:spcAft>
                          <a:spcPts val="0"/>
                        </a:spcAft>
                      </a:pPr>
                      <a:r>
                        <a:rPr lang="en-US" sz="1800" dirty="0">
                          <a:effectLst/>
                        </a:rPr>
                        <a:t>LO</a:t>
                      </a:r>
                      <a:endParaRPr lang="en-US" sz="1800" dirty="0">
                        <a:solidFill>
                          <a:schemeClr val="bg2"/>
                        </a:solidFill>
                        <a:effectLst/>
                        <a:latin typeface="+mn-lt"/>
                        <a:ea typeface="Calibri"/>
                        <a:cs typeface="Times New Roman"/>
                      </a:endParaRPr>
                    </a:p>
                  </a:txBody>
                  <a:tcPr marL="68580" marR="68580" marT="0" marB="0"/>
                </a:tc>
                <a:tc>
                  <a:txBody>
                    <a:bodyPr/>
                    <a:lstStyle/>
                    <a:p>
                      <a:pPr>
                        <a:lnSpc>
                          <a:spcPct val="120000"/>
                        </a:lnSpc>
                        <a:spcBef>
                          <a:spcPts val="600"/>
                        </a:spcBef>
                        <a:spcAft>
                          <a:spcPts val="0"/>
                        </a:spcAft>
                      </a:pPr>
                      <a:r>
                        <a:rPr lang="en-US" sz="1800">
                          <a:effectLst/>
                        </a:rPr>
                        <a:t>Thời</a:t>
                      </a:r>
                      <a:r>
                        <a:rPr lang="en-US" sz="1800" baseline="0">
                          <a:effectLst/>
                        </a:rPr>
                        <a:t> điểm thực hiện</a:t>
                      </a:r>
                      <a:endParaRPr lang="en-US" sz="1800">
                        <a:solidFill>
                          <a:schemeClr val="bg2"/>
                        </a:solidFill>
                        <a:effectLst/>
                        <a:latin typeface="+mn-lt"/>
                        <a:ea typeface="Calibri"/>
                        <a:cs typeface="Times New Roman"/>
                      </a:endParaRPr>
                    </a:p>
                  </a:txBody>
                  <a:tcPr marL="68580" marR="68580" marT="0" marB="0"/>
                </a:tc>
                <a:extLst>
                  <a:ext uri="{0D108BD9-81ED-4DB2-BD59-A6C34878D82A}">
                    <a16:rowId xmlns:a16="http://schemas.microsoft.com/office/drawing/2014/main" val="10000"/>
                  </a:ext>
                </a:extLst>
              </a:tr>
              <a:tr h="1081617">
                <a:tc>
                  <a:txBody>
                    <a:bodyPr/>
                    <a:lstStyle/>
                    <a:p>
                      <a:pPr>
                        <a:lnSpc>
                          <a:spcPct val="120000"/>
                        </a:lnSpc>
                        <a:spcBef>
                          <a:spcPts val="600"/>
                        </a:spcBef>
                        <a:spcAft>
                          <a:spcPts val="0"/>
                        </a:spcAft>
                      </a:pPr>
                      <a:r>
                        <a:rPr lang="en-US" sz="1800" u="sng">
                          <a:effectLst/>
                        </a:rPr>
                        <a:t>CLO1</a:t>
                      </a:r>
                      <a:r>
                        <a:rPr lang="en-US" sz="1800">
                          <a:effectLst/>
                        </a:rPr>
                        <a:t>: Phân tích, thiết kế các trường hợp kiểm thử dựa vào mô tả yêu cầu hoặc theo mục đích kiểm thử</a:t>
                      </a:r>
                      <a:endParaRPr lang="en-US" sz="1800">
                        <a:solidFill>
                          <a:schemeClr val="bg2"/>
                        </a:solidFill>
                        <a:effectLst/>
                        <a:latin typeface="+mn-lt"/>
                        <a:ea typeface="Calibri"/>
                        <a:cs typeface="Times New Roman"/>
                      </a:endParaRPr>
                    </a:p>
                  </a:txBody>
                  <a:tcPr marL="68580" marR="68580" marT="0" marB="0"/>
                </a:tc>
                <a:tc>
                  <a:txBody>
                    <a:bodyPr/>
                    <a:lstStyle/>
                    <a:p>
                      <a:pPr marL="342900" indent="-342900">
                        <a:lnSpc>
                          <a:spcPct val="120000"/>
                        </a:lnSpc>
                        <a:spcBef>
                          <a:spcPts val="600"/>
                        </a:spcBef>
                        <a:spcAft>
                          <a:spcPts val="0"/>
                        </a:spcAft>
                        <a:buAutoNum type="arabicPeriod"/>
                      </a:pPr>
                      <a:r>
                        <a:rPr lang="en-US" sz="1600" dirty="0" err="1">
                          <a:effectLst/>
                        </a:rPr>
                        <a:t>Bài</a:t>
                      </a:r>
                      <a:r>
                        <a:rPr lang="en-US" sz="1600" baseline="0" dirty="0">
                          <a:effectLst/>
                        </a:rPr>
                        <a:t> </a:t>
                      </a:r>
                      <a:r>
                        <a:rPr lang="en-US" sz="1600" baseline="0" dirty="0" err="1">
                          <a:effectLst/>
                        </a:rPr>
                        <a:t>thi</a:t>
                      </a:r>
                      <a:r>
                        <a:rPr lang="en-US" sz="1600" baseline="0" dirty="0">
                          <a:effectLst/>
                        </a:rPr>
                        <a:t> </a:t>
                      </a:r>
                      <a:r>
                        <a:rPr lang="en-US" sz="1600" baseline="0" dirty="0" err="1">
                          <a:effectLst/>
                        </a:rPr>
                        <a:t>giữa</a:t>
                      </a:r>
                      <a:r>
                        <a:rPr lang="en-US" sz="1600" baseline="0" dirty="0">
                          <a:effectLst/>
                        </a:rPr>
                        <a:t> </a:t>
                      </a:r>
                      <a:r>
                        <a:rPr lang="en-US" sz="1600" baseline="0" dirty="0" err="1">
                          <a:effectLst/>
                        </a:rPr>
                        <a:t>kỳ</a:t>
                      </a:r>
                      <a:endParaRPr lang="en-US" sz="1600" baseline="0" dirty="0">
                        <a:effectLst/>
                      </a:endParaRPr>
                    </a:p>
                    <a:p>
                      <a:pPr marL="342900" marR="0" lvl="0" indent="-342900" algn="l" defTabSz="914400" rtl="0" eaLnBrk="1" fontAlgn="auto" latinLnBrk="0" hangingPunct="1">
                        <a:lnSpc>
                          <a:spcPct val="120000"/>
                        </a:lnSpc>
                        <a:spcBef>
                          <a:spcPts val="600"/>
                        </a:spcBef>
                        <a:spcAft>
                          <a:spcPts val="0"/>
                        </a:spcAft>
                        <a:buClrTx/>
                        <a:buSzTx/>
                        <a:buFontTx/>
                        <a:buAutoNum type="arabicPeriod"/>
                        <a:tabLst/>
                        <a:defRPr/>
                      </a:pPr>
                      <a:r>
                        <a:rPr lang="en-US" sz="1600" dirty="0" err="1"/>
                        <a:t>Nộp</a:t>
                      </a:r>
                      <a:r>
                        <a:rPr lang="en-US" sz="1600" dirty="0"/>
                        <a:t> </a:t>
                      </a:r>
                      <a:r>
                        <a:rPr lang="en-US" sz="1600" dirty="0" err="1"/>
                        <a:t>bài</a:t>
                      </a:r>
                      <a:r>
                        <a:rPr lang="en-US" sz="1600" dirty="0"/>
                        <a:t> </a:t>
                      </a:r>
                      <a:r>
                        <a:rPr lang="en-US" sz="1600" dirty="0" err="1"/>
                        <a:t>tập</a:t>
                      </a:r>
                      <a:r>
                        <a:rPr lang="en-US" sz="1600" dirty="0"/>
                        <a:t> Module 2 </a:t>
                      </a:r>
                      <a:r>
                        <a:rPr lang="en-US" sz="1600" dirty="0" err="1"/>
                        <a:t>theo</a:t>
                      </a:r>
                      <a:r>
                        <a:rPr lang="en-US" sz="1600" dirty="0"/>
                        <a:t> </a:t>
                      </a:r>
                      <a:r>
                        <a:rPr lang="en-US" sz="1600" dirty="0" err="1"/>
                        <a:t>nhóm</a:t>
                      </a:r>
                      <a:endParaRPr lang="en-US" sz="1600" dirty="0">
                        <a:latin typeface="+mn-lt"/>
                      </a:endParaRPr>
                    </a:p>
                  </a:txBody>
                  <a:tcPr marL="68580" marR="68580" marT="0" marB="0"/>
                </a:tc>
                <a:extLst>
                  <a:ext uri="{0D108BD9-81ED-4DB2-BD59-A6C34878D82A}">
                    <a16:rowId xmlns:a16="http://schemas.microsoft.com/office/drawing/2014/main" val="10001"/>
                  </a:ext>
                </a:extLst>
              </a:tr>
              <a:tr h="732766">
                <a:tc>
                  <a:txBody>
                    <a:bodyPr/>
                    <a:lstStyle/>
                    <a:p>
                      <a:pPr>
                        <a:lnSpc>
                          <a:spcPct val="120000"/>
                        </a:lnSpc>
                        <a:spcBef>
                          <a:spcPts val="600"/>
                        </a:spcBef>
                        <a:spcAft>
                          <a:spcPts val="0"/>
                        </a:spcAft>
                      </a:pPr>
                      <a:r>
                        <a:rPr lang="en-US" sz="1800" u="sng">
                          <a:effectLst/>
                        </a:rPr>
                        <a:t>CLO2</a:t>
                      </a:r>
                      <a:r>
                        <a:rPr lang="en-US" sz="1800">
                          <a:effectLst/>
                        </a:rPr>
                        <a:t>: Áp dụng kiến thức lý thuyết đồ thị, ngôn ngữ lập trình trong kiểm thử phần mềm</a:t>
                      </a:r>
                      <a:endParaRPr lang="en-US" sz="1800">
                        <a:solidFill>
                          <a:schemeClr val="bg2"/>
                        </a:solidFill>
                        <a:effectLst/>
                        <a:latin typeface="+mn-lt"/>
                        <a:ea typeface="Calibri"/>
                        <a:cs typeface="Times New Roman"/>
                      </a:endParaRPr>
                    </a:p>
                  </a:txBody>
                  <a:tcPr marL="68580" marR="68580" marT="0" marB="0"/>
                </a:tc>
                <a:tc>
                  <a:txBody>
                    <a:bodyPr/>
                    <a:lstStyle/>
                    <a:p>
                      <a:pPr>
                        <a:lnSpc>
                          <a:spcPct val="120000"/>
                        </a:lnSpc>
                        <a:spcBef>
                          <a:spcPts val="600"/>
                        </a:spcBef>
                        <a:spcAft>
                          <a:spcPts val="0"/>
                        </a:spcAft>
                      </a:pPr>
                      <a:r>
                        <a:rPr lang="en-US" sz="1600" dirty="0" err="1">
                          <a:effectLst/>
                        </a:rPr>
                        <a:t>Bài</a:t>
                      </a:r>
                      <a:r>
                        <a:rPr lang="en-US" sz="1600" baseline="0" dirty="0">
                          <a:effectLst/>
                        </a:rPr>
                        <a:t> </a:t>
                      </a:r>
                      <a:r>
                        <a:rPr lang="en-US" sz="1600" baseline="0" dirty="0" err="1">
                          <a:effectLst/>
                        </a:rPr>
                        <a:t>thi</a:t>
                      </a:r>
                      <a:r>
                        <a:rPr lang="en-US" sz="1600" baseline="0" dirty="0">
                          <a:effectLst/>
                        </a:rPr>
                        <a:t> </a:t>
                      </a:r>
                      <a:r>
                        <a:rPr lang="en-US" sz="1600" baseline="0" dirty="0" err="1">
                          <a:effectLst/>
                        </a:rPr>
                        <a:t>kết</a:t>
                      </a:r>
                      <a:r>
                        <a:rPr lang="en-US" sz="1600" baseline="0" dirty="0">
                          <a:effectLst/>
                        </a:rPr>
                        <a:t> </a:t>
                      </a:r>
                      <a:r>
                        <a:rPr lang="en-US" sz="1600" baseline="0" dirty="0" err="1">
                          <a:effectLst/>
                        </a:rPr>
                        <a:t>thúc</a:t>
                      </a:r>
                      <a:r>
                        <a:rPr lang="en-US" sz="1600" baseline="0" dirty="0">
                          <a:effectLst/>
                        </a:rPr>
                        <a:t> </a:t>
                      </a:r>
                      <a:r>
                        <a:rPr lang="en-US" sz="1600" baseline="0" dirty="0" err="1">
                          <a:effectLst/>
                        </a:rPr>
                        <a:t>học</a:t>
                      </a:r>
                      <a:r>
                        <a:rPr lang="en-US" sz="1600" baseline="0" dirty="0">
                          <a:effectLst/>
                        </a:rPr>
                        <a:t> </a:t>
                      </a:r>
                      <a:r>
                        <a:rPr lang="en-US" sz="1600" baseline="0" dirty="0" err="1">
                          <a:effectLst/>
                        </a:rPr>
                        <a:t>phần</a:t>
                      </a:r>
                      <a:endParaRPr lang="en-US" sz="1600" dirty="0">
                        <a:solidFill>
                          <a:schemeClr val="bg2"/>
                        </a:solidFill>
                        <a:effectLst/>
                        <a:latin typeface="+mn-lt"/>
                        <a:ea typeface="Calibri"/>
                        <a:cs typeface="Times New Roman"/>
                      </a:endParaRPr>
                    </a:p>
                  </a:txBody>
                  <a:tcPr marL="68580" marR="68580" marT="0" marB="0"/>
                </a:tc>
                <a:extLst>
                  <a:ext uri="{0D108BD9-81ED-4DB2-BD59-A6C34878D82A}">
                    <a16:rowId xmlns:a16="http://schemas.microsoft.com/office/drawing/2014/main" val="10002"/>
                  </a:ext>
                </a:extLst>
              </a:tr>
              <a:tr h="765312">
                <a:tc>
                  <a:txBody>
                    <a:bodyPr/>
                    <a:lstStyle/>
                    <a:p>
                      <a:pPr>
                        <a:lnSpc>
                          <a:spcPct val="120000"/>
                        </a:lnSpc>
                        <a:spcBef>
                          <a:spcPts val="600"/>
                        </a:spcBef>
                        <a:spcAft>
                          <a:spcPts val="0"/>
                        </a:spcAft>
                      </a:pPr>
                      <a:r>
                        <a:rPr lang="en-US" sz="1800" u="sng">
                          <a:effectLst/>
                        </a:rPr>
                        <a:t>CLO3</a:t>
                      </a:r>
                      <a:r>
                        <a:rPr lang="en-US" sz="1800">
                          <a:effectLst/>
                        </a:rPr>
                        <a:t>: Tổ chức, thực thi và báo cáo kiểm thử</a:t>
                      </a:r>
                      <a:endParaRPr lang="en-US" sz="1800">
                        <a:solidFill>
                          <a:schemeClr val="bg2"/>
                        </a:solidFill>
                        <a:effectLst/>
                        <a:latin typeface="+mn-lt"/>
                        <a:ea typeface="Calibri"/>
                        <a:cs typeface="Times New Roman"/>
                      </a:endParaRPr>
                    </a:p>
                  </a:txBody>
                  <a:tcPr marL="68580" marR="68580" marT="0" marB="0"/>
                </a:tc>
                <a:tc>
                  <a:txBody>
                    <a:bodyPr/>
                    <a:lstStyle/>
                    <a:p>
                      <a:pPr marL="342900" marR="0" lvl="0" indent="-342900" algn="l" defTabSz="914400" rtl="0" eaLnBrk="1" fontAlgn="auto" latinLnBrk="0" hangingPunct="1">
                        <a:lnSpc>
                          <a:spcPct val="120000"/>
                        </a:lnSpc>
                        <a:spcBef>
                          <a:spcPts val="600"/>
                        </a:spcBef>
                        <a:spcAft>
                          <a:spcPts val="0"/>
                        </a:spcAft>
                        <a:buClrTx/>
                        <a:buSzTx/>
                        <a:buFontTx/>
                        <a:buAutoNum type="arabicPeriod"/>
                        <a:tabLst/>
                        <a:defRPr/>
                      </a:pPr>
                      <a:r>
                        <a:rPr lang="en-US" sz="1600" dirty="0" err="1"/>
                        <a:t>Nộp</a:t>
                      </a:r>
                      <a:r>
                        <a:rPr lang="en-US" sz="1600" dirty="0"/>
                        <a:t> </a:t>
                      </a:r>
                      <a:r>
                        <a:rPr lang="en-US" sz="1600" dirty="0" err="1"/>
                        <a:t>bài</a:t>
                      </a:r>
                      <a:r>
                        <a:rPr lang="en-US" sz="1600" dirty="0"/>
                        <a:t> </a:t>
                      </a:r>
                      <a:r>
                        <a:rPr lang="en-US" sz="1600" dirty="0" err="1"/>
                        <a:t>tập</a:t>
                      </a:r>
                      <a:r>
                        <a:rPr lang="en-US" sz="1600" dirty="0"/>
                        <a:t> Module 2 </a:t>
                      </a:r>
                      <a:r>
                        <a:rPr lang="en-US" sz="1600" dirty="0" err="1"/>
                        <a:t>theo</a:t>
                      </a:r>
                      <a:r>
                        <a:rPr lang="en-US" sz="1600" dirty="0"/>
                        <a:t> </a:t>
                      </a:r>
                      <a:r>
                        <a:rPr lang="en-US" sz="1600" dirty="0" err="1"/>
                        <a:t>nhóm</a:t>
                      </a:r>
                      <a:endParaRPr lang="en-US" sz="1600" dirty="0">
                        <a:effectLst/>
                      </a:endParaRPr>
                    </a:p>
                    <a:p>
                      <a:pPr marL="342900" marR="0" lvl="0" indent="-342900" algn="l" defTabSz="914400" rtl="0" eaLnBrk="1" fontAlgn="auto" latinLnBrk="0" hangingPunct="1">
                        <a:lnSpc>
                          <a:spcPct val="120000"/>
                        </a:lnSpc>
                        <a:spcBef>
                          <a:spcPts val="600"/>
                        </a:spcBef>
                        <a:spcAft>
                          <a:spcPts val="0"/>
                        </a:spcAft>
                        <a:buClrTx/>
                        <a:buSzTx/>
                        <a:buFontTx/>
                        <a:buAutoNum type="arabicPeriod"/>
                        <a:tabLst/>
                        <a:defRPr/>
                      </a:pPr>
                      <a:r>
                        <a:rPr lang="en-US" sz="1600" dirty="0" err="1">
                          <a:effectLst/>
                        </a:rPr>
                        <a:t>Kiểm</a:t>
                      </a:r>
                      <a:r>
                        <a:rPr lang="en-US" sz="1600" baseline="0" dirty="0">
                          <a:effectLst/>
                        </a:rPr>
                        <a:t> </a:t>
                      </a:r>
                      <a:r>
                        <a:rPr lang="en-US" sz="1600" baseline="0" dirty="0" err="1">
                          <a:effectLst/>
                        </a:rPr>
                        <a:t>tra</a:t>
                      </a:r>
                      <a:r>
                        <a:rPr lang="en-US" sz="1600" baseline="0" dirty="0">
                          <a:effectLst/>
                        </a:rPr>
                        <a:t> </a:t>
                      </a:r>
                      <a:r>
                        <a:rPr lang="en-US" sz="1600" baseline="0" dirty="0" err="1">
                          <a:effectLst/>
                        </a:rPr>
                        <a:t>thực</a:t>
                      </a:r>
                      <a:r>
                        <a:rPr lang="en-US" sz="1600" baseline="0" dirty="0">
                          <a:effectLst/>
                        </a:rPr>
                        <a:t> </a:t>
                      </a:r>
                      <a:r>
                        <a:rPr lang="en-US" sz="1600" baseline="0" dirty="0" err="1">
                          <a:effectLst/>
                        </a:rPr>
                        <a:t>hành</a:t>
                      </a:r>
                      <a:r>
                        <a:rPr lang="en-US" sz="1600" baseline="0" dirty="0">
                          <a:effectLst/>
                        </a:rPr>
                        <a:t> (</a:t>
                      </a:r>
                      <a:r>
                        <a:rPr lang="en-US" sz="1600" baseline="0" dirty="0" err="1">
                          <a:effectLst/>
                        </a:rPr>
                        <a:t>tuần</a:t>
                      </a:r>
                      <a:r>
                        <a:rPr lang="en-US" sz="1600" baseline="0" dirty="0">
                          <a:effectLst/>
                        </a:rPr>
                        <a:t> 10)</a:t>
                      </a:r>
                      <a:endParaRPr lang="en-US" sz="1600" dirty="0">
                        <a:latin typeface="+mn-lt"/>
                      </a:endParaRPr>
                    </a:p>
                  </a:txBody>
                  <a:tcPr marL="68580" marR="68580" marT="0" marB="0"/>
                </a:tc>
                <a:extLst>
                  <a:ext uri="{0D108BD9-81ED-4DB2-BD59-A6C34878D82A}">
                    <a16:rowId xmlns:a16="http://schemas.microsoft.com/office/drawing/2014/main" val="10003"/>
                  </a:ext>
                </a:extLst>
              </a:tr>
              <a:tr h="1080593">
                <a:tc>
                  <a:txBody>
                    <a:bodyPr/>
                    <a:lstStyle/>
                    <a:p>
                      <a:pPr>
                        <a:lnSpc>
                          <a:spcPct val="120000"/>
                        </a:lnSpc>
                        <a:spcBef>
                          <a:spcPts val="600"/>
                        </a:spcBef>
                        <a:spcAft>
                          <a:spcPts val="0"/>
                        </a:spcAft>
                      </a:pPr>
                      <a:r>
                        <a:rPr lang="en-US" sz="1800" u="sng">
                          <a:effectLst/>
                        </a:rPr>
                        <a:t>CLO4</a:t>
                      </a:r>
                      <a:r>
                        <a:rPr lang="en-US" sz="1800">
                          <a:effectLst/>
                        </a:rPr>
                        <a:t>: Xác định các thành  phần theo yêu cầu trong một kế hoạch kiểm thử</a:t>
                      </a:r>
                      <a:endParaRPr lang="en-US" sz="1800">
                        <a:solidFill>
                          <a:schemeClr val="bg2"/>
                        </a:solidFill>
                        <a:effectLst/>
                        <a:latin typeface="+mn-lt"/>
                        <a:ea typeface="Calibri"/>
                        <a:cs typeface="Times New Roman"/>
                      </a:endParaRPr>
                    </a:p>
                  </a:txBody>
                  <a:tcPr marL="68580" marR="68580" marT="0" marB="0"/>
                </a:tc>
                <a:tc>
                  <a:txBody>
                    <a:bodyPr/>
                    <a:lstStyle/>
                    <a:p>
                      <a:pPr marL="342900" indent="-342900">
                        <a:lnSpc>
                          <a:spcPct val="120000"/>
                        </a:lnSpc>
                        <a:spcBef>
                          <a:spcPts val="600"/>
                        </a:spcBef>
                        <a:spcAft>
                          <a:spcPts val="0"/>
                        </a:spcAft>
                        <a:buAutoNum type="arabicPeriod"/>
                      </a:pPr>
                      <a:r>
                        <a:rPr lang="en-US" sz="1600" dirty="0" err="1">
                          <a:effectLst/>
                        </a:rPr>
                        <a:t>Bài</a:t>
                      </a:r>
                      <a:r>
                        <a:rPr lang="en-US" sz="1600" baseline="0" dirty="0">
                          <a:effectLst/>
                        </a:rPr>
                        <a:t> </a:t>
                      </a:r>
                      <a:r>
                        <a:rPr lang="en-US" sz="1600" baseline="0" dirty="0" err="1">
                          <a:effectLst/>
                        </a:rPr>
                        <a:t>kiểm</a:t>
                      </a:r>
                      <a:r>
                        <a:rPr lang="en-US" sz="1600" baseline="0" dirty="0">
                          <a:effectLst/>
                        </a:rPr>
                        <a:t> </a:t>
                      </a:r>
                      <a:r>
                        <a:rPr lang="en-US" sz="1600" baseline="0" dirty="0" err="1">
                          <a:effectLst/>
                        </a:rPr>
                        <a:t>tra</a:t>
                      </a:r>
                      <a:r>
                        <a:rPr lang="en-US" sz="1600" baseline="0" dirty="0">
                          <a:effectLst/>
                        </a:rPr>
                        <a:t> 15p</a:t>
                      </a:r>
                    </a:p>
                    <a:p>
                      <a:pPr marL="342900" indent="-342900">
                        <a:lnSpc>
                          <a:spcPct val="120000"/>
                        </a:lnSpc>
                        <a:spcBef>
                          <a:spcPts val="600"/>
                        </a:spcBef>
                        <a:spcAft>
                          <a:spcPts val="0"/>
                        </a:spcAft>
                        <a:buAutoNum type="arabicPeriod"/>
                      </a:pPr>
                      <a:r>
                        <a:rPr lang="en-US" sz="1600" baseline="0" dirty="0" err="1">
                          <a:effectLst/>
                        </a:rPr>
                        <a:t>Bài</a:t>
                      </a:r>
                      <a:r>
                        <a:rPr lang="en-US" sz="1600" baseline="0" dirty="0">
                          <a:effectLst/>
                        </a:rPr>
                        <a:t> </a:t>
                      </a:r>
                      <a:r>
                        <a:rPr lang="en-US" sz="1600" baseline="0" dirty="0" err="1">
                          <a:effectLst/>
                        </a:rPr>
                        <a:t>tập</a:t>
                      </a:r>
                      <a:r>
                        <a:rPr lang="en-US" sz="1600" baseline="0" dirty="0">
                          <a:effectLst/>
                        </a:rPr>
                        <a:t> </a:t>
                      </a:r>
                      <a:r>
                        <a:rPr lang="en-US" sz="1600" baseline="0" dirty="0" err="1">
                          <a:effectLst/>
                        </a:rPr>
                        <a:t>về</a:t>
                      </a:r>
                      <a:r>
                        <a:rPr lang="en-US" sz="1600" baseline="0" dirty="0">
                          <a:effectLst/>
                        </a:rPr>
                        <a:t> </a:t>
                      </a:r>
                      <a:r>
                        <a:rPr lang="en-US" sz="1600" baseline="0" dirty="0" err="1">
                          <a:effectLst/>
                        </a:rPr>
                        <a:t>nhà</a:t>
                      </a:r>
                      <a:endParaRPr lang="en-US" sz="1600" baseline="0" dirty="0">
                        <a:effectLst/>
                      </a:endParaRPr>
                    </a:p>
                    <a:p>
                      <a:pPr marL="0" indent="0">
                        <a:lnSpc>
                          <a:spcPct val="120000"/>
                        </a:lnSpc>
                        <a:spcBef>
                          <a:spcPts val="600"/>
                        </a:spcBef>
                        <a:spcAft>
                          <a:spcPts val="0"/>
                        </a:spcAft>
                        <a:buNone/>
                      </a:pPr>
                      <a:r>
                        <a:rPr lang="en-US" sz="1600" baseline="0" dirty="0">
                          <a:effectLst/>
                        </a:rPr>
                        <a:t>(</a:t>
                      </a:r>
                      <a:r>
                        <a:rPr lang="en-US" sz="1600" baseline="0" dirty="0" err="1">
                          <a:effectLst/>
                        </a:rPr>
                        <a:t>sau</a:t>
                      </a:r>
                      <a:r>
                        <a:rPr lang="en-US" sz="1600" baseline="0" dirty="0">
                          <a:effectLst/>
                        </a:rPr>
                        <a:t> </a:t>
                      </a:r>
                      <a:r>
                        <a:rPr lang="en-US" sz="1600" baseline="0" dirty="0" err="1">
                          <a:effectLst/>
                        </a:rPr>
                        <a:t>khi</a:t>
                      </a:r>
                      <a:r>
                        <a:rPr lang="en-US" sz="1600" baseline="0" dirty="0">
                          <a:effectLst/>
                        </a:rPr>
                        <a:t> </a:t>
                      </a:r>
                      <a:r>
                        <a:rPr lang="en-US" sz="1600" baseline="0" dirty="0" err="1">
                          <a:effectLst/>
                        </a:rPr>
                        <a:t>học</a:t>
                      </a:r>
                      <a:r>
                        <a:rPr lang="en-US" sz="1600" baseline="0" dirty="0">
                          <a:effectLst/>
                        </a:rPr>
                        <a:t> </a:t>
                      </a:r>
                      <a:r>
                        <a:rPr lang="en-US" sz="1600" baseline="0" dirty="0" err="1">
                          <a:effectLst/>
                        </a:rPr>
                        <a:t>chương</a:t>
                      </a:r>
                      <a:r>
                        <a:rPr lang="en-US" sz="1600" baseline="0" dirty="0">
                          <a:effectLst/>
                        </a:rPr>
                        <a:t> 8-làm </a:t>
                      </a:r>
                      <a:r>
                        <a:rPr lang="en-US" sz="1600" baseline="0" dirty="0" err="1">
                          <a:effectLst/>
                        </a:rPr>
                        <a:t>nhóm</a:t>
                      </a:r>
                      <a:r>
                        <a:rPr lang="en-US" sz="1600" baseline="0" dirty="0">
                          <a:effectLst/>
                        </a:rPr>
                        <a:t>)</a:t>
                      </a:r>
                      <a:endParaRPr lang="en-US" sz="1600" dirty="0">
                        <a:solidFill>
                          <a:schemeClr val="bg2"/>
                        </a:solidFill>
                        <a:effectLst/>
                        <a:latin typeface="+mn-lt"/>
                        <a:ea typeface="Calibri"/>
                        <a:cs typeface="Times New Roman"/>
                      </a:endParaRPr>
                    </a:p>
                  </a:txBody>
                  <a:tcPr marL="68580" marR="68580" marT="0" marB="0"/>
                </a:tc>
                <a:extLst>
                  <a:ext uri="{0D108BD9-81ED-4DB2-BD59-A6C34878D82A}">
                    <a16:rowId xmlns:a16="http://schemas.microsoft.com/office/drawing/2014/main" val="10004"/>
                  </a:ext>
                </a:extLst>
              </a:tr>
              <a:tr h="774589">
                <a:tc>
                  <a:txBody>
                    <a:bodyPr/>
                    <a:lstStyle/>
                    <a:p>
                      <a:pPr>
                        <a:lnSpc>
                          <a:spcPct val="120000"/>
                        </a:lnSpc>
                        <a:spcBef>
                          <a:spcPts val="600"/>
                        </a:spcBef>
                        <a:spcAft>
                          <a:spcPts val="0"/>
                        </a:spcAft>
                      </a:pPr>
                      <a:r>
                        <a:rPr lang="en-US" sz="1800" u="sng">
                          <a:effectLst/>
                        </a:rPr>
                        <a:t>CLO5</a:t>
                      </a:r>
                      <a:r>
                        <a:rPr lang="en-US" sz="1800">
                          <a:effectLst/>
                        </a:rPr>
                        <a:t>: Chia sẻ, giúp đỡ các thành viên khác trong nhóm</a:t>
                      </a:r>
                      <a:endParaRPr lang="en-US" sz="1800">
                        <a:solidFill>
                          <a:schemeClr val="bg2"/>
                        </a:solidFill>
                        <a:effectLst/>
                        <a:latin typeface="+mn-lt"/>
                        <a:ea typeface="Calibri"/>
                        <a:cs typeface="Times New Roman"/>
                      </a:endParaRPr>
                    </a:p>
                  </a:txBody>
                  <a:tcPr marL="68580" marR="68580" marT="0" marB="0"/>
                </a:tc>
                <a:tc>
                  <a:txBody>
                    <a:bodyPr/>
                    <a:lstStyle/>
                    <a:p>
                      <a:pPr>
                        <a:lnSpc>
                          <a:spcPct val="120000"/>
                        </a:lnSpc>
                        <a:spcBef>
                          <a:spcPts val="600"/>
                        </a:spcBef>
                        <a:spcAft>
                          <a:spcPts val="0"/>
                        </a:spcAft>
                      </a:pPr>
                      <a:endParaRPr lang="en-US" sz="1600">
                        <a:solidFill>
                          <a:schemeClr val="bg2"/>
                        </a:solidFill>
                        <a:effectLst/>
                        <a:latin typeface="+mn-lt"/>
                        <a:ea typeface="Calibri"/>
                        <a:cs typeface="Times New Roman"/>
                      </a:endParaRPr>
                    </a:p>
                  </a:txBody>
                  <a:tcPr marL="68580" marR="68580" marT="0" marB="0"/>
                </a:tc>
                <a:extLst>
                  <a:ext uri="{0D108BD9-81ED-4DB2-BD59-A6C34878D82A}">
                    <a16:rowId xmlns:a16="http://schemas.microsoft.com/office/drawing/2014/main" val="10005"/>
                  </a:ext>
                </a:extLst>
              </a:tr>
              <a:tr h="732766">
                <a:tc>
                  <a:txBody>
                    <a:bodyPr/>
                    <a:lstStyle/>
                    <a:p>
                      <a:pPr>
                        <a:lnSpc>
                          <a:spcPct val="120000"/>
                        </a:lnSpc>
                        <a:spcBef>
                          <a:spcPts val="600"/>
                        </a:spcBef>
                        <a:spcAft>
                          <a:spcPts val="0"/>
                        </a:spcAft>
                      </a:pPr>
                      <a:r>
                        <a:rPr lang="en-US" sz="1800" u="sng">
                          <a:effectLst/>
                        </a:rPr>
                        <a:t>CLO6</a:t>
                      </a:r>
                      <a:r>
                        <a:rPr lang="en-US" sz="1800">
                          <a:effectLst/>
                        </a:rPr>
                        <a:t>: Lắng nghe và tiếp thu ý kiến của các thành viên khác</a:t>
                      </a:r>
                      <a:endParaRPr lang="en-US" sz="1800">
                        <a:solidFill>
                          <a:schemeClr val="bg2"/>
                        </a:solidFill>
                        <a:effectLst/>
                        <a:latin typeface="+mn-lt"/>
                        <a:ea typeface="Calibri"/>
                        <a:cs typeface="Times New Roman"/>
                      </a:endParaRPr>
                    </a:p>
                  </a:txBody>
                  <a:tcPr marL="68580" marR="68580" marT="0" marB="0"/>
                </a:tc>
                <a:tc>
                  <a:txBody>
                    <a:bodyPr/>
                    <a:lstStyle/>
                    <a:p>
                      <a:pPr>
                        <a:lnSpc>
                          <a:spcPct val="120000"/>
                        </a:lnSpc>
                        <a:spcBef>
                          <a:spcPts val="600"/>
                        </a:spcBef>
                        <a:spcAft>
                          <a:spcPts val="0"/>
                        </a:spcAft>
                      </a:pPr>
                      <a:endParaRPr lang="en-US" sz="1800">
                        <a:solidFill>
                          <a:schemeClr val="bg2"/>
                        </a:solidFill>
                        <a:effectLst/>
                        <a:latin typeface="+mn-lt"/>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2" name="Rectangle 6"/>
          <p:cNvSpPr>
            <a:spLocks noGrp="1" noChangeArrowheads="1"/>
          </p:cNvSpPr>
          <p:nvPr>
            <p:ph type="title"/>
          </p:nvPr>
        </p:nvSpPr>
        <p:spPr/>
        <p:txBody>
          <a:bodyPr/>
          <a:lstStyle/>
          <a:p>
            <a:pPr>
              <a:defRPr/>
            </a:pPr>
            <a:r>
              <a:rPr lang="en-US"/>
              <a:t>Mô tả vắn tắt học phần</a:t>
            </a:r>
          </a:p>
        </p:txBody>
      </p:sp>
      <p:sp>
        <p:nvSpPr>
          <p:cNvPr id="5123" name="Rectangle 7"/>
          <p:cNvSpPr>
            <a:spLocks noGrp="1" noChangeArrowheads="1"/>
          </p:cNvSpPr>
          <p:nvPr>
            <p:ph type="body" idx="1"/>
          </p:nvPr>
        </p:nvSpPr>
        <p:spPr/>
        <p:txBody>
          <a:bodyPr/>
          <a:lstStyle/>
          <a:p>
            <a:pPr>
              <a:defRPr/>
            </a:pPr>
            <a:r>
              <a:rPr lang="en-US" dirty="0" err="1"/>
              <a:t>Môn</a:t>
            </a:r>
            <a:r>
              <a:rPr lang="en-US" dirty="0"/>
              <a:t> </a:t>
            </a:r>
            <a:r>
              <a:rPr lang="en-US" dirty="0" err="1"/>
              <a:t>học</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người</a:t>
            </a:r>
            <a:r>
              <a:rPr lang="en-US" dirty="0"/>
              <a:t> </a:t>
            </a:r>
            <a:r>
              <a:rPr lang="en-US" dirty="0" err="1"/>
              <a:t>học</a:t>
            </a:r>
            <a:r>
              <a:rPr lang="en-US" dirty="0"/>
              <a:t> </a:t>
            </a:r>
            <a:r>
              <a:rPr lang="en-US" dirty="0" err="1"/>
              <a:t>kiến</a:t>
            </a:r>
            <a:r>
              <a:rPr lang="en-US" dirty="0"/>
              <a:t> </a:t>
            </a:r>
            <a:r>
              <a:rPr lang="en-US" dirty="0" err="1"/>
              <a:t>thức</a:t>
            </a:r>
            <a:r>
              <a:rPr lang="en-US" dirty="0"/>
              <a:t> </a:t>
            </a:r>
            <a:r>
              <a:rPr lang="en-US" dirty="0" err="1"/>
              <a:t>về</a:t>
            </a:r>
            <a:r>
              <a:rPr lang="en-US" dirty="0"/>
              <a:t>:</a:t>
            </a:r>
          </a:p>
          <a:p>
            <a:pPr lvl="1">
              <a:defRPr/>
            </a:pPr>
            <a:r>
              <a:rPr lang="en-US" dirty="0" err="1"/>
              <a:t>Các</a:t>
            </a:r>
            <a:r>
              <a:rPr lang="en-US" dirty="0"/>
              <a:t> </a:t>
            </a:r>
            <a:r>
              <a:rPr lang="en-US" dirty="0" err="1"/>
              <a:t>yếu</a:t>
            </a:r>
            <a:r>
              <a:rPr lang="en-US" dirty="0"/>
              <a:t> </a:t>
            </a:r>
            <a:r>
              <a:rPr lang="en-US" dirty="0" err="1"/>
              <a:t>tố</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của</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endParaRPr lang="en-US" dirty="0"/>
          </a:p>
          <a:p>
            <a:pPr lvl="1">
              <a:defRPr/>
            </a:pPr>
            <a:r>
              <a:rPr lang="en-US" spc="-50" dirty="0" err="1"/>
              <a:t>Các</a:t>
            </a:r>
            <a:r>
              <a:rPr lang="en-US" spc="-50" dirty="0"/>
              <a:t> </a:t>
            </a:r>
            <a:r>
              <a:rPr lang="en-US" spc="-50" dirty="0" err="1"/>
              <a:t>thành</a:t>
            </a:r>
            <a:r>
              <a:rPr lang="en-US" spc="-50" dirty="0"/>
              <a:t> </a:t>
            </a:r>
            <a:r>
              <a:rPr lang="en-US" spc="-50" dirty="0" err="1"/>
              <a:t>phần</a:t>
            </a:r>
            <a:r>
              <a:rPr lang="en-US" spc="-50" dirty="0"/>
              <a:t> </a:t>
            </a:r>
            <a:r>
              <a:rPr lang="en-US" spc="-50" dirty="0" err="1"/>
              <a:t>của</a:t>
            </a:r>
            <a:r>
              <a:rPr lang="en-US" spc="-50" dirty="0"/>
              <a:t> </a:t>
            </a:r>
            <a:r>
              <a:rPr lang="en-US" spc="-50" dirty="0" err="1"/>
              <a:t>hệ</a:t>
            </a:r>
            <a:r>
              <a:rPr lang="en-US" spc="-50" dirty="0"/>
              <a:t> </a:t>
            </a:r>
            <a:r>
              <a:rPr lang="en-US" spc="-50" dirty="0" err="1"/>
              <a:t>thống</a:t>
            </a:r>
            <a:r>
              <a:rPr lang="en-US" spc="-50" dirty="0"/>
              <a:t> </a:t>
            </a:r>
            <a:r>
              <a:rPr lang="en-US" spc="-50" dirty="0" err="1"/>
              <a:t>đảm</a:t>
            </a:r>
            <a:r>
              <a:rPr lang="en-US" spc="-50" dirty="0"/>
              <a:t> </a:t>
            </a:r>
            <a:r>
              <a:rPr lang="en-US" spc="-50" dirty="0" err="1"/>
              <a:t>bảo</a:t>
            </a:r>
            <a:r>
              <a:rPr lang="en-US" spc="-50" dirty="0"/>
              <a:t> </a:t>
            </a:r>
            <a:r>
              <a:rPr lang="en-US" spc="-50" dirty="0" err="1"/>
              <a:t>chất</a:t>
            </a:r>
            <a:r>
              <a:rPr lang="en-US" spc="-50" dirty="0"/>
              <a:t> </a:t>
            </a:r>
            <a:r>
              <a:rPr lang="en-US" spc="-50" dirty="0" err="1"/>
              <a:t>lượng</a:t>
            </a:r>
            <a:r>
              <a:rPr lang="en-US" spc="-50" dirty="0"/>
              <a:t> </a:t>
            </a:r>
            <a:r>
              <a:rPr lang="en-US" spc="-50" dirty="0" err="1"/>
              <a:t>phần</a:t>
            </a:r>
            <a:r>
              <a:rPr lang="en-US" spc="-50" dirty="0"/>
              <a:t> </a:t>
            </a:r>
            <a:r>
              <a:rPr lang="en-US" spc="-50" dirty="0" err="1"/>
              <a:t>mềm</a:t>
            </a:r>
            <a:endParaRPr lang="en-US" spc="-50" dirty="0"/>
          </a:p>
          <a:p>
            <a:pPr lvl="1">
              <a:defRPr/>
            </a:pPr>
            <a:r>
              <a:rPr lang="en-US" dirty="0" err="1"/>
              <a:t>Lập</a:t>
            </a:r>
            <a:r>
              <a:rPr lang="en-US" dirty="0"/>
              <a:t> </a:t>
            </a:r>
            <a:r>
              <a:rPr lang="en-US" dirty="0" err="1"/>
              <a:t>kế</a:t>
            </a:r>
            <a:r>
              <a:rPr lang="en-US" dirty="0"/>
              <a:t> </a:t>
            </a:r>
            <a:r>
              <a:rPr lang="en-US" dirty="0" err="1"/>
              <a:t>hoạch</a:t>
            </a:r>
            <a:r>
              <a:rPr lang="en-US" dirty="0"/>
              <a:t> </a:t>
            </a:r>
            <a:r>
              <a:rPr lang="en-US" dirty="0" err="1"/>
              <a:t>kiểm</a:t>
            </a:r>
            <a:r>
              <a:rPr lang="en-US" dirty="0"/>
              <a:t> </a:t>
            </a:r>
            <a:r>
              <a:rPr lang="en-US" dirty="0" err="1"/>
              <a:t>thử</a:t>
            </a:r>
            <a:endParaRPr lang="en-US" dirty="0"/>
          </a:p>
          <a:p>
            <a:pPr lvl="1">
              <a:defRPr/>
            </a:pPr>
            <a:r>
              <a:rPr lang="en-US" dirty="0" err="1"/>
              <a:t>Các</a:t>
            </a:r>
            <a:r>
              <a:rPr lang="en-US" dirty="0"/>
              <a:t> </a:t>
            </a:r>
            <a:r>
              <a:rPr lang="en-US" dirty="0" err="1"/>
              <a:t>kỹ</a:t>
            </a:r>
            <a:r>
              <a:rPr lang="en-US" dirty="0"/>
              <a:t> </a:t>
            </a:r>
            <a:r>
              <a:rPr lang="en-US" dirty="0" err="1"/>
              <a:t>thuật</a:t>
            </a:r>
            <a:r>
              <a:rPr lang="en-US" dirty="0"/>
              <a:t> </a:t>
            </a:r>
            <a:r>
              <a:rPr lang="en-US" dirty="0" err="1"/>
              <a:t>thiết</a:t>
            </a:r>
            <a:r>
              <a:rPr lang="en-US" dirty="0"/>
              <a:t> </a:t>
            </a:r>
            <a:r>
              <a:rPr lang="en-US" dirty="0" err="1"/>
              <a:t>kế</a:t>
            </a:r>
            <a:r>
              <a:rPr lang="en-US" dirty="0"/>
              <a:t> </a:t>
            </a:r>
            <a:r>
              <a:rPr lang="en-US" dirty="0" err="1"/>
              <a:t>kiểm</a:t>
            </a:r>
            <a:r>
              <a:rPr lang="en-US" dirty="0"/>
              <a:t> </a:t>
            </a:r>
            <a:r>
              <a:rPr lang="en-US" dirty="0" err="1"/>
              <a:t>thử</a:t>
            </a:r>
            <a:endParaRPr lang="en-US" dirty="0"/>
          </a:p>
          <a:p>
            <a:pPr lvl="1">
              <a:defRPr/>
            </a:pPr>
            <a:r>
              <a:rPr lang="en-US" dirty="0" err="1"/>
              <a:t>Thực</a:t>
            </a:r>
            <a:r>
              <a:rPr lang="en-US" dirty="0"/>
              <a:t> </a:t>
            </a:r>
            <a:r>
              <a:rPr lang="en-US" dirty="0" err="1"/>
              <a:t>thi</a:t>
            </a:r>
            <a:r>
              <a:rPr lang="en-US" dirty="0"/>
              <a:t> </a:t>
            </a:r>
            <a:r>
              <a:rPr lang="en-US" dirty="0" err="1"/>
              <a:t>kiểm</a:t>
            </a:r>
            <a:r>
              <a:rPr lang="en-US" dirty="0"/>
              <a:t> </a:t>
            </a:r>
            <a:r>
              <a:rPr lang="en-US" dirty="0" err="1"/>
              <a:t>thử</a:t>
            </a:r>
            <a:r>
              <a:rPr lang="en-US" dirty="0"/>
              <a:t> </a:t>
            </a:r>
            <a:r>
              <a:rPr lang="en-US" err="1"/>
              <a:t>tự</a:t>
            </a:r>
            <a:r>
              <a:rPr lang="en-US"/>
              <a:t> động</a:t>
            </a:r>
          </a:p>
        </p:txBody>
      </p:sp>
      <p:sp>
        <p:nvSpPr>
          <p:cNvPr id="512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Slide </a:t>
            </a:r>
            <a:fld id="{F29A14B5-DD5A-496B-9B5C-C2320FE06299}" type="slidenum">
              <a:rPr lang="en-US"/>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1" name="Rectangle 5"/>
          <p:cNvSpPr>
            <a:spLocks noGrp="1" noChangeArrowheads="1"/>
          </p:cNvSpPr>
          <p:nvPr>
            <p:ph type="title"/>
          </p:nvPr>
        </p:nvSpPr>
        <p:spPr/>
        <p:txBody>
          <a:bodyPr/>
          <a:lstStyle/>
          <a:p>
            <a:pPr>
              <a:defRPr/>
            </a:pPr>
            <a:r>
              <a:rPr lang="en-US"/>
              <a:t>Nội dung chi tiết</a:t>
            </a:r>
          </a:p>
        </p:txBody>
      </p:sp>
      <p:sp>
        <p:nvSpPr>
          <p:cNvPr id="6147" name="Slide Number Placeholder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atin typeface="Arial Narrow" panose="020B0606020202030204" pitchFamily="34" charset="0"/>
              </a:rPr>
              <a:t>Slide </a:t>
            </a:r>
            <a:fld id="{DAC6E851-C5C7-425B-8E1E-6B0F11FD6024}" type="slidenum">
              <a:rPr lang="en-US">
                <a:latin typeface="Arial Narrow" panose="020B0606020202030204" pitchFamily="34" charset="0"/>
              </a:rPr>
              <a:pPr/>
              <a:t>3</a:t>
            </a:fld>
            <a:endParaRPr lang="en-US">
              <a:latin typeface="Arial Narrow" panose="020B0606020202030204" pitchFamily="34" charset="0"/>
            </a:endParaRPr>
          </a:p>
        </p:txBody>
      </p:sp>
      <p:sp>
        <p:nvSpPr>
          <p:cNvPr id="6148" name="Content Placeholder 4"/>
          <p:cNvSpPr>
            <a:spLocks noGrp="1"/>
          </p:cNvSpPr>
          <p:nvPr>
            <p:ph idx="1"/>
          </p:nvPr>
        </p:nvSpPr>
        <p:spPr/>
        <p:txBody>
          <a:bodyPr/>
          <a:lstStyle/>
          <a:p>
            <a:r>
              <a:rPr lang="en-US"/>
              <a:t>Số tiết: 30t LT, 30t TH</a:t>
            </a:r>
          </a:p>
          <a:p>
            <a:endParaRPr lang="en-US"/>
          </a:p>
        </p:txBody>
      </p:sp>
      <p:graphicFrame>
        <p:nvGraphicFramePr>
          <p:cNvPr id="9" name="Content Placeholder 5"/>
          <p:cNvGraphicFramePr>
            <a:graphicFrameLocks/>
          </p:cNvGraphicFramePr>
          <p:nvPr>
            <p:extLst>
              <p:ext uri="{D42A27DB-BD31-4B8C-83A1-F6EECF244321}">
                <p14:modId xmlns:p14="http://schemas.microsoft.com/office/powerpoint/2010/main" val="939729092"/>
              </p:ext>
            </p:extLst>
          </p:nvPr>
        </p:nvGraphicFramePr>
        <p:xfrm>
          <a:off x="457200" y="1828800"/>
          <a:ext cx="8686800" cy="4676773"/>
        </p:xfrm>
        <a:graphic>
          <a:graphicData uri="http://schemas.openxmlformats.org/drawingml/2006/table">
            <a:tbl>
              <a:tblPr firstRow="1" firstCol="1" bandRow="1">
                <a:tableStyleId>{93296810-A885-4BE3-A3E7-6D5BEEA58F35}</a:tableStyleId>
              </a:tblPr>
              <a:tblGrid>
                <a:gridCol w="1298961">
                  <a:extLst>
                    <a:ext uri="{9D8B030D-6E8A-4147-A177-3AD203B41FA5}">
                      <a16:colId xmlns:a16="http://schemas.microsoft.com/office/drawing/2014/main" val="20000"/>
                    </a:ext>
                  </a:extLst>
                </a:gridCol>
                <a:gridCol w="7387839">
                  <a:extLst>
                    <a:ext uri="{9D8B030D-6E8A-4147-A177-3AD203B41FA5}">
                      <a16:colId xmlns:a16="http://schemas.microsoft.com/office/drawing/2014/main" val="20001"/>
                    </a:ext>
                  </a:extLst>
                </a:gridCol>
              </a:tblGrid>
              <a:tr h="396337">
                <a:tc>
                  <a:txBody>
                    <a:bodyPr/>
                    <a:lstStyle/>
                    <a:p>
                      <a:pPr algn="ctr">
                        <a:lnSpc>
                          <a:spcPct val="130000"/>
                        </a:lnSpc>
                        <a:spcBef>
                          <a:spcPts val="300"/>
                        </a:spcBef>
                        <a:spcAft>
                          <a:spcPts val="0"/>
                        </a:spcAft>
                      </a:pPr>
                      <a:r>
                        <a:rPr lang="en-US" sz="2000">
                          <a:effectLst/>
                        </a:rPr>
                        <a:t>CHƯƠNG </a:t>
                      </a:r>
                      <a:endParaRPr lang="en-US" sz="2000">
                        <a:effectLst/>
                        <a:latin typeface="Times New Roman"/>
                        <a:ea typeface="Times New Roman"/>
                      </a:endParaRPr>
                    </a:p>
                  </a:txBody>
                  <a:tcPr marL="0" marR="0" marT="0" marB="0" anchor="ctr"/>
                </a:tc>
                <a:tc>
                  <a:txBody>
                    <a:bodyPr/>
                    <a:lstStyle/>
                    <a:p>
                      <a:pPr algn="ctr">
                        <a:lnSpc>
                          <a:spcPct val="130000"/>
                        </a:lnSpc>
                        <a:spcBef>
                          <a:spcPts val="300"/>
                        </a:spcBef>
                        <a:spcAft>
                          <a:spcPts val="0"/>
                        </a:spcAft>
                      </a:pPr>
                      <a:r>
                        <a:rPr lang="en-US" sz="2000">
                          <a:effectLst/>
                        </a:rPr>
                        <a:t>TÊN CHƯƠNG</a:t>
                      </a:r>
                      <a:endParaRPr lang="en-US" sz="2000">
                        <a:effectLst/>
                        <a:latin typeface="Times New Roman"/>
                        <a:ea typeface="Times New Roman"/>
                      </a:endParaRPr>
                    </a:p>
                  </a:txBody>
                  <a:tcPr marL="0" marR="0" marT="0" marB="0" anchor="ctr"/>
                </a:tc>
                <a:extLst>
                  <a:ext uri="{0D108BD9-81ED-4DB2-BD59-A6C34878D82A}">
                    <a16:rowId xmlns:a16="http://schemas.microsoft.com/office/drawing/2014/main" val="10000"/>
                  </a:ext>
                </a:extLst>
              </a:tr>
              <a:tr h="475604">
                <a:tc>
                  <a:txBody>
                    <a:bodyPr/>
                    <a:lstStyle/>
                    <a:p>
                      <a:pPr algn="ctr">
                        <a:lnSpc>
                          <a:spcPct val="130000"/>
                        </a:lnSpc>
                        <a:spcBef>
                          <a:spcPts val="300"/>
                        </a:spcBef>
                        <a:spcAft>
                          <a:spcPts val="0"/>
                        </a:spcAft>
                      </a:pPr>
                      <a:r>
                        <a:rPr lang="en-US" sz="2400">
                          <a:effectLst/>
                        </a:rPr>
                        <a:t>1 </a:t>
                      </a:r>
                      <a:endParaRPr lang="en-US" sz="2400">
                        <a:effectLst/>
                        <a:latin typeface="Times New Roman"/>
                        <a:ea typeface="Times New Roman"/>
                      </a:endParaRPr>
                    </a:p>
                  </a:txBody>
                  <a:tcPr marL="0" marR="0" marT="0" marB="0" anchor="ctr"/>
                </a:tc>
                <a:tc>
                  <a:txBody>
                    <a:bodyPr/>
                    <a:lstStyle/>
                    <a:p>
                      <a:pPr marL="107950" indent="0">
                        <a:lnSpc>
                          <a:spcPct val="130000"/>
                        </a:lnSpc>
                        <a:spcBef>
                          <a:spcPts val="300"/>
                        </a:spcBef>
                        <a:spcAft>
                          <a:spcPts val="0"/>
                        </a:spcAft>
                      </a:pPr>
                      <a:r>
                        <a:rPr lang="en-US" sz="2400" b="1">
                          <a:effectLst/>
                        </a:rPr>
                        <a:t>Overview of </a:t>
                      </a:r>
                      <a:r>
                        <a:rPr lang="en-US" sz="2400" b="1" kern="1200">
                          <a:solidFill>
                            <a:schemeClr val="dk1"/>
                          </a:solidFill>
                          <a:effectLst/>
                          <a:latin typeface="+mn-lt"/>
                          <a:ea typeface="+mn-ea"/>
                          <a:cs typeface="+mn-cs"/>
                        </a:rPr>
                        <a:t>quality assurance &amp; software testing</a:t>
                      </a:r>
                    </a:p>
                  </a:txBody>
                  <a:tcPr marL="0" marR="0" marT="0" marB="0" anchor="ctr"/>
                </a:tc>
                <a:extLst>
                  <a:ext uri="{0D108BD9-81ED-4DB2-BD59-A6C34878D82A}">
                    <a16:rowId xmlns:a16="http://schemas.microsoft.com/office/drawing/2014/main" val="10001"/>
                  </a:ext>
                </a:extLst>
              </a:tr>
              <a:tr h="475604">
                <a:tc>
                  <a:txBody>
                    <a:bodyPr/>
                    <a:lstStyle/>
                    <a:p>
                      <a:pPr algn="ctr">
                        <a:lnSpc>
                          <a:spcPct val="130000"/>
                        </a:lnSpc>
                        <a:spcBef>
                          <a:spcPts val="300"/>
                        </a:spcBef>
                        <a:spcAft>
                          <a:spcPts val="0"/>
                        </a:spcAft>
                      </a:pPr>
                      <a:r>
                        <a:rPr lang="en-US" sz="2400">
                          <a:effectLst/>
                        </a:rPr>
                        <a:t>2 </a:t>
                      </a:r>
                      <a:endParaRPr lang="en-US" sz="2400">
                        <a:effectLst/>
                        <a:latin typeface="Times New Roman"/>
                        <a:ea typeface="Times New Roman"/>
                      </a:endParaRPr>
                    </a:p>
                  </a:txBody>
                  <a:tcPr marL="0" marR="0" marT="0" marB="0" anchor="ctr"/>
                </a:tc>
                <a:tc>
                  <a:txBody>
                    <a:bodyPr/>
                    <a:lstStyle/>
                    <a:p>
                      <a:pPr marL="107950" indent="0">
                        <a:lnSpc>
                          <a:spcPct val="130000"/>
                        </a:lnSpc>
                        <a:spcBef>
                          <a:spcPts val="300"/>
                        </a:spcBef>
                        <a:spcAft>
                          <a:spcPts val="0"/>
                        </a:spcAft>
                      </a:pPr>
                      <a:r>
                        <a:rPr lang="en-US" sz="2400" b="1" kern="1200">
                          <a:solidFill>
                            <a:schemeClr val="dk1"/>
                          </a:solidFill>
                          <a:effectLst/>
                          <a:latin typeface="+mn-lt"/>
                          <a:ea typeface="+mn-ea"/>
                          <a:cs typeface="+mn-cs"/>
                        </a:rPr>
                        <a:t>SQA components in the project life cycle</a:t>
                      </a:r>
                    </a:p>
                  </a:txBody>
                  <a:tcPr marL="0" marR="0" marT="0" marB="0" anchor="ctr"/>
                </a:tc>
                <a:extLst>
                  <a:ext uri="{0D108BD9-81ED-4DB2-BD59-A6C34878D82A}">
                    <a16:rowId xmlns:a16="http://schemas.microsoft.com/office/drawing/2014/main" val="10002"/>
                  </a:ext>
                </a:extLst>
              </a:tr>
              <a:tr h="475604">
                <a:tc>
                  <a:txBody>
                    <a:bodyPr/>
                    <a:lstStyle/>
                    <a:p>
                      <a:pPr algn="ctr">
                        <a:lnSpc>
                          <a:spcPct val="130000"/>
                        </a:lnSpc>
                        <a:spcBef>
                          <a:spcPts val="300"/>
                        </a:spcBef>
                        <a:spcAft>
                          <a:spcPts val="0"/>
                        </a:spcAft>
                      </a:pPr>
                      <a:r>
                        <a:rPr lang="en-US" sz="2400">
                          <a:effectLst/>
                        </a:rPr>
                        <a:t>3</a:t>
                      </a:r>
                      <a:endParaRPr lang="en-US" sz="2400">
                        <a:effectLst/>
                        <a:latin typeface="Times New Roman"/>
                        <a:ea typeface="Times New Roman"/>
                      </a:endParaRPr>
                    </a:p>
                  </a:txBody>
                  <a:tcPr marL="0" marR="0" marT="0" marB="0" anchor="ctr"/>
                </a:tc>
                <a:tc>
                  <a:txBody>
                    <a:bodyPr/>
                    <a:lstStyle/>
                    <a:p>
                      <a:pPr marL="107950" indent="0">
                        <a:lnSpc>
                          <a:spcPct val="130000"/>
                        </a:lnSpc>
                        <a:spcBef>
                          <a:spcPts val="300"/>
                        </a:spcBef>
                        <a:spcAft>
                          <a:spcPts val="0"/>
                        </a:spcAft>
                      </a:pPr>
                      <a:r>
                        <a:rPr lang="en-US" sz="2400" b="0" kern="1200">
                          <a:solidFill>
                            <a:srgbClr val="FF0000"/>
                          </a:solidFill>
                          <a:effectLst/>
                          <a:latin typeface="+mn-lt"/>
                          <a:ea typeface="+mn-ea"/>
                          <a:cs typeface="+mn-cs"/>
                        </a:rPr>
                        <a:t>Software quality infrastructure components</a:t>
                      </a:r>
                    </a:p>
                  </a:txBody>
                  <a:tcPr marL="0" marR="0" marT="0" marB="0" anchor="ctr"/>
                </a:tc>
                <a:extLst>
                  <a:ext uri="{0D108BD9-81ED-4DB2-BD59-A6C34878D82A}">
                    <a16:rowId xmlns:a16="http://schemas.microsoft.com/office/drawing/2014/main" val="10003"/>
                  </a:ext>
                </a:extLst>
              </a:tr>
              <a:tr h="475604">
                <a:tc>
                  <a:txBody>
                    <a:bodyPr/>
                    <a:lstStyle/>
                    <a:p>
                      <a:pPr algn="ctr">
                        <a:lnSpc>
                          <a:spcPct val="130000"/>
                        </a:lnSpc>
                        <a:spcBef>
                          <a:spcPts val="300"/>
                        </a:spcBef>
                        <a:spcAft>
                          <a:spcPts val="0"/>
                        </a:spcAft>
                      </a:pPr>
                      <a:r>
                        <a:rPr lang="en-US" sz="2400">
                          <a:effectLst/>
                        </a:rPr>
                        <a:t>4</a:t>
                      </a:r>
                      <a:endParaRPr lang="en-US" sz="2400">
                        <a:effectLst/>
                        <a:latin typeface="Times New Roman"/>
                        <a:ea typeface="Times New Roman"/>
                      </a:endParaRPr>
                    </a:p>
                  </a:txBody>
                  <a:tcPr marL="0" marR="0" marT="0" marB="0" anchor="ctr"/>
                </a:tc>
                <a:tc>
                  <a:txBody>
                    <a:bodyPr/>
                    <a:lstStyle/>
                    <a:p>
                      <a:pPr marL="107950" indent="0">
                        <a:lnSpc>
                          <a:spcPct val="130000"/>
                        </a:lnSpc>
                        <a:spcBef>
                          <a:spcPts val="300"/>
                        </a:spcBef>
                        <a:spcAft>
                          <a:spcPts val="0"/>
                        </a:spcAft>
                      </a:pPr>
                      <a:r>
                        <a:rPr lang="en-US" sz="2400" b="0" kern="1200">
                          <a:solidFill>
                            <a:srgbClr val="FF0000"/>
                          </a:solidFill>
                          <a:effectLst/>
                          <a:latin typeface="+mn-lt"/>
                          <a:ea typeface="+mn-ea"/>
                          <a:cs typeface="+mn-cs"/>
                        </a:rPr>
                        <a:t>Management components of software quality</a:t>
                      </a:r>
                    </a:p>
                  </a:txBody>
                  <a:tcPr marL="0" marR="0" marT="0" marB="0" anchor="ctr"/>
                </a:tc>
                <a:extLst>
                  <a:ext uri="{0D108BD9-81ED-4DB2-BD59-A6C34878D82A}">
                    <a16:rowId xmlns:a16="http://schemas.microsoft.com/office/drawing/2014/main" val="10004"/>
                  </a:ext>
                </a:extLst>
              </a:tr>
              <a:tr h="475604">
                <a:tc>
                  <a:txBody>
                    <a:bodyPr/>
                    <a:lstStyle/>
                    <a:p>
                      <a:pPr algn="ctr">
                        <a:lnSpc>
                          <a:spcPct val="130000"/>
                        </a:lnSpc>
                        <a:spcBef>
                          <a:spcPts val="300"/>
                        </a:spcBef>
                        <a:spcAft>
                          <a:spcPts val="0"/>
                        </a:spcAft>
                      </a:pPr>
                      <a:r>
                        <a:rPr lang="en-US" sz="2400">
                          <a:effectLst/>
                        </a:rPr>
                        <a:t>5</a:t>
                      </a:r>
                      <a:endParaRPr lang="en-US" sz="2400">
                        <a:effectLst/>
                        <a:latin typeface="Times New Roman"/>
                        <a:ea typeface="Times New Roman"/>
                      </a:endParaRPr>
                    </a:p>
                  </a:txBody>
                  <a:tcPr marL="0" marR="0" marT="0" marB="0" anchor="ctr"/>
                </a:tc>
                <a:tc>
                  <a:txBody>
                    <a:bodyPr/>
                    <a:lstStyle/>
                    <a:p>
                      <a:pPr marL="107950" indent="0">
                        <a:lnSpc>
                          <a:spcPct val="130000"/>
                        </a:lnSpc>
                        <a:spcBef>
                          <a:spcPts val="300"/>
                        </a:spcBef>
                        <a:spcAft>
                          <a:spcPts val="0"/>
                        </a:spcAft>
                      </a:pPr>
                      <a:r>
                        <a:rPr lang="en-US" sz="2400" b="0" kern="1200">
                          <a:solidFill>
                            <a:srgbClr val="FF0000"/>
                          </a:solidFill>
                          <a:effectLst/>
                          <a:latin typeface="+mn-lt"/>
                          <a:ea typeface="+mn-ea"/>
                          <a:cs typeface="+mn-cs"/>
                        </a:rPr>
                        <a:t>Standards and Organizing for SQA</a:t>
                      </a:r>
                    </a:p>
                  </a:txBody>
                  <a:tcPr marL="0" marR="0" marT="0" marB="0" anchor="ctr"/>
                </a:tc>
                <a:extLst>
                  <a:ext uri="{0D108BD9-81ED-4DB2-BD59-A6C34878D82A}">
                    <a16:rowId xmlns:a16="http://schemas.microsoft.com/office/drawing/2014/main" val="10005"/>
                  </a:ext>
                </a:extLst>
              </a:tr>
              <a:tr h="475604">
                <a:tc>
                  <a:txBody>
                    <a:bodyPr/>
                    <a:lstStyle/>
                    <a:p>
                      <a:pPr algn="ctr">
                        <a:lnSpc>
                          <a:spcPct val="130000"/>
                        </a:lnSpc>
                        <a:spcBef>
                          <a:spcPts val="300"/>
                        </a:spcBef>
                        <a:spcAft>
                          <a:spcPts val="0"/>
                        </a:spcAft>
                      </a:pPr>
                      <a:r>
                        <a:rPr lang="en-US" sz="2400">
                          <a:effectLst/>
                        </a:rPr>
                        <a:t>6</a:t>
                      </a:r>
                      <a:endParaRPr lang="en-US" sz="2400">
                        <a:effectLst/>
                        <a:latin typeface="Times New Roman"/>
                        <a:ea typeface="Times New Roman"/>
                      </a:endParaRPr>
                    </a:p>
                  </a:txBody>
                  <a:tcPr marL="0" marR="0" marT="0" marB="0" anchor="ctr"/>
                </a:tc>
                <a:tc>
                  <a:txBody>
                    <a:bodyPr/>
                    <a:lstStyle/>
                    <a:p>
                      <a:pPr marL="107950" indent="0">
                        <a:lnSpc>
                          <a:spcPct val="130000"/>
                        </a:lnSpc>
                        <a:spcBef>
                          <a:spcPts val="300"/>
                        </a:spcBef>
                        <a:spcAft>
                          <a:spcPts val="0"/>
                        </a:spcAft>
                      </a:pPr>
                      <a:r>
                        <a:rPr lang="en-US" sz="2400" b="1" kern="1200">
                          <a:solidFill>
                            <a:schemeClr val="bg2"/>
                          </a:solidFill>
                          <a:effectLst/>
                          <a:latin typeface="+mn-lt"/>
                          <a:ea typeface="+mn-ea"/>
                          <a:cs typeface="+mn-cs"/>
                        </a:rPr>
                        <a:t>Static tesing</a:t>
                      </a:r>
                    </a:p>
                  </a:txBody>
                  <a:tcPr marL="0" marR="0" marT="0" marB="0" anchor="ctr"/>
                </a:tc>
                <a:extLst>
                  <a:ext uri="{0D108BD9-81ED-4DB2-BD59-A6C34878D82A}">
                    <a16:rowId xmlns:a16="http://schemas.microsoft.com/office/drawing/2014/main" val="10006"/>
                  </a:ext>
                </a:extLst>
              </a:tr>
              <a:tr h="475604">
                <a:tc>
                  <a:txBody>
                    <a:bodyPr/>
                    <a:lstStyle/>
                    <a:p>
                      <a:pPr algn="ctr">
                        <a:lnSpc>
                          <a:spcPct val="130000"/>
                        </a:lnSpc>
                        <a:spcBef>
                          <a:spcPts val="300"/>
                        </a:spcBef>
                        <a:spcAft>
                          <a:spcPts val="0"/>
                        </a:spcAft>
                      </a:pPr>
                      <a:r>
                        <a:rPr lang="en-US" sz="2400">
                          <a:effectLst/>
                        </a:rPr>
                        <a:t>7</a:t>
                      </a:r>
                      <a:endParaRPr lang="en-US" sz="2400">
                        <a:effectLst/>
                        <a:latin typeface="Times New Roman"/>
                        <a:ea typeface="Times New Roman"/>
                      </a:endParaRPr>
                    </a:p>
                  </a:txBody>
                  <a:tcPr marL="0" marR="0" marT="0" marB="0" anchor="ctr"/>
                </a:tc>
                <a:tc>
                  <a:txBody>
                    <a:bodyPr/>
                    <a:lstStyle/>
                    <a:p>
                      <a:pPr marL="107950" indent="0">
                        <a:lnSpc>
                          <a:spcPct val="130000"/>
                        </a:lnSpc>
                        <a:spcBef>
                          <a:spcPts val="300"/>
                        </a:spcBef>
                        <a:spcAft>
                          <a:spcPts val="0"/>
                        </a:spcAft>
                      </a:pPr>
                      <a:r>
                        <a:rPr lang="en-US" sz="2400" b="1" kern="1200">
                          <a:solidFill>
                            <a:schemeClr val="bg2"/>
                          </a:solidFill>
                          <a:effectLst/>
                          <a:latin typeface="+mn-lt"/>
                          <a:ea typeface="+mn-ea"/>
                          <a:cs typeface="+mn-cs"/>
                        </a:rPr>
                        <a:t>Dynamic testing</a:t>
                      </a:r>
                    </a:p>
                  </a:txBody>
                  <a:tcPr marL="0" marR="0" marT="0" marB="0" anchor="ctr"/>
                </a:tc>
                <a:extLst>
                  <a:ext uri="{0D108BD9-81ED-4DB2-BD59-A6C34878D82A}">
                    <a16:rowId xmlns:a16="http://schemas.microsoft.com/office/drawing/2014/main" val="10007"/>
                  </a:ext>
                </a:extLst>
              </a:tr>
              <a:tr h="475604">
                <a:tc>
                  <a:txBody>
                    <a:bodyPr/>
                    <a:lstStyle/>
                    <a:p>
                      <a:pPr algn="ctr">
                        <a:lnSpc>
                          <a:spcPct val="130000"/>
                        </a:lnSpc>
                        <a:spcBef>
                          <a:spcPts val="300"/>
                        </a:spcBef>
                        <a:spcAft>
                          <a:spcPts val="0"/>
                        </a:spcAft>
                      </a:pPr>
                      <a:r>
                        <a:rPr lang="en-US" sz="2400">
                          <a:effectLst/>
                        </a:rPr>
                        <a:t>8</a:t>
                      </a:r>
                      <a:endParaRPr lang="en-US" sz="2400">
                        <a:effectLst/>
                        <a:latin typeface="Times New Roman"/>
                        <a:ea typeface="Times New Roman"/>
                      </a:endParaRPr>
                    </a:p>
                  </a:txBody>
                  <a:tcPr marL="0" marR="0" marT="0" marB="0" anchor="ctr"/>
                </a:tc>
                <a:tc>
                  <a:txBody>
                    <a:bodyPr/>
                    <a:lstStyle/>
                    <a:p>
                      <a:pPr marL="107950" indent="0">
                        <a:lnSpc>
                          <a:spcPct val="130000"/>
                        </a:lnSpc>
                        <a:spcBef>
                          <a:spcPts val="300"/>
                        </a:spcBef>
                        <a:spcAft>
                          <a:spcPts val="0"/>
                        </a:spcAft>
                      </a:pPr>
                      <a:r>
                        <a:rPr lang="en-US" sz="2400" b="1" kern="1200">
                          <a:solidFill>
                            <a:schemeClr val="bg2"/>
                          </a:solidFill>
                          <a:effectLst/>
                          <a:latin typeface="+mn-lt"/>
                          <a:ea typeface="+mn-ea"/>
                          <a:cs typeface="+mn-cs"/>
                        </a:rPr>
                        <a:t>Test management</a:t>
                      </a:r>
                    </a:p>
                  </a:txBody>
                  <a:tcPr marL="0" marR="0" marT="0" marB="0" anchor="ctr"/>
                </a:tc>
                <a:extLst>
                  <a:ext uri="{0D108BD9-81ED-4DB2-BD59-A6C34878D82A}">
                    <a16:rowId xmlns:a16="http://schemas.microsoft.com/office/drawing/2014/main" val="10008"/>
                  </a:ext>
                </a:extLst>
              </a:tr>
              <a:tr h="475604">
                <a:tc>
                  <a:txBody>
                    <a:bodyPr/>
                    <a:lstStyle/>
                    <a:p>
                      <a:pPr marL="0" algn="ctr" defTabSz="914400" rtl="0" eaLnBrk="1" latinLnBrk="0" hangingPunct="1">
                        <a:lnSpc>
                          <a:spcPct val="130000"/>
                        </a:lnSpc>
                        <a:spcBef>
                          <a:spcPts val="300"/>
                        </a:spcBef>
                        <a:spcAft>
                          <a:spcPts val="0"/>
                        </a:spcAft>
                      </a:pPr>
                      <a:r>
                        <a:rPr lang="en-US" sz="2400" b="1" kern="1200">
                          <a:solidFill>
                            <a:schemeClr val="lt1"/>
                          </a:solidFill>
                          <a:effectLst/>
                          <a:latin typeface="+mn-lt"/>
                          <a:ea typeface="+mn-ea"/>
                          <a:cs typeface="+mn-cs"/>
                        </a:rPr>
                        <a:t>9</a:t>
                      </a:r>
                    </a:p>
                  </a:txBody>
                  <a:tcPr marL="0" marR="0" marT="0" marB="0" anchor="ctr"/>
                </a:tc>
                <a:tc>
                  <a:txBody>
                    <a:bodyPr/>
                    <a:lstStyle/>
                    <a:p>
                      <a:pPr marL="107950" indent="0">
                        <a:lnSpc>
                          <a:spcPct val="130000"/>
                        </a:lnSpc>
                        <a:spcBef>
                          <a:spcPts val="300"/>
                        </a:spcBef>
                        <a:spcAft>
                          <a:spcPts val="0"/>
                        </a:spcAft>
                      </a:pPr>
                      <a:r>
                        <a:rPr lang="en-US" sz="2400" b="0" kern="1200">
                          <a:solidFill>
                            <a:srgbClr val="FF0000"/>
                          </a:solidFill>
                          <a:effectLst/>
                          <a:latin typeface="+mn-lt"/>
                          <a:ea typeface="+mn-ea"/>
                          <a:cs typeface="+mn-cs"/>
                        </a:rPr>
                        <a:t>Tools support for testing</a:t>
                      </a:r>
                    </a:p>
                  </a:txBody>
                  <a:tcPr marL="0" marR="0" marT="0"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US"/>
              <a:t>Giáo trình - Tham khảo</a:t>
            </a:r>
          </a:p>
        </p:txBody>
      </p:sp>
      <p:sp>
        <p:nvSpPr>
          <p:cNvPr id="7171" name="Rectangle 3"/>
          <p:cNvSpPr>
            <a:spLocks noGrp="1" noChangeArrowheads="1"/>
          </p:cNvSpPr>
          <p:nvPr>
            <p:ph idx="1"/>
          </p:nvPr>
        </p:nvSpPr>
        <p:spPr/>
        <p:txBody>
          <a:bodyPr/>
          <a:lstStyle/>
          <a:p>
            <a:r>
              <a:rPr lang="en-US"/>
              <a:t>Giáo trình</a:t>
            </a:r>
          </a:p>
          <a:p>
            <a:pPr lvl="1"/>
            <a:r>
              <a:rPr lang="en-US"/>
              <a:t>“</a:t>
            </a:r>
            <a:r>
              <a:rPr lang="en-US" b="1"/>
              <a:t>Software Quality Assurance: From theory to implementation</a:t>
            </a:r>
            <a:r>
              <a:rPr lang="en-US"/>
              <a:t>”, Daniel Galin</a:t>
            </a:r>
          </a:p>
          <a:p>
            <a:pPr lvl="1"/>
            <a:r>
              <a:rPr lang="en-US"/>
              <a:t>“</a:t>
            </a:r>
            <a:r>
              <a:rPr lang="en-US" b="1"/>
              <a:t>Foundations of Software Testing</a:t>
            </a:r>
            <a:r>
              <a:rPr lang="en-US"/>
              <a:t>”, Dorothy Graham et al.</a:t>
            </a:r>
          </a:p>
          <a:p>
            <a:r>
              <a:rPr lang="en-US"/>
              <a:t>Tài liệu tham khảo</a:t>
            </a:r>
          </a:p>
          <a:p>
            <a:pPr lvl="1"/>
            <a:r>
              <a:rPr lang="en-US"/>
              <a:t>“</a:t>
            </a:r>
            <a:r>
              <a:rPr lang="en-US" b="1"/>
              <a:t>Testing Applications on the Web</a:t>
            </a:r>
            <a:r>
              <a:rPr lang="en-US"/>
              <a:t>”, Hung Q. Nguyen et al.</a:t>
            </a:r>
          </a:p>
          <a:p>
            <a:pPr lvl="1"/>
            <a:r>
              <a:rPr lang="en-US"/>
              <a:t>“</a:t>
            </a:r>
            <a:r>
              <a:rPr lang="en-US" b="1"/>
              <a:t>Testing Computer Software</a:t>
            </a:r>
            <a:r>
              <a:rPr lang="en-US"/>
              <a:t>”, Cem Kaner et al.</a:t>
            </a:r>
          </a:p>
          <a:p>
            <a:r>
              <a:rPr lang="en-US"/>
              <a:t>Website tham khảo</a:t>
            </a:r>
          </a:p>
          <a:p>
            <a:pPr lvl="1"/>
            <a:r>
              <a:rPr lang="en-US">
                <a:hlinkClick r:id="rId3"/>
              </a:rPr>
              <a:t>http://www.testingvn.com</a:t>
            </a:r>
            <a:endParaRPr lang="en-US"/>
          </a:p>
          <a:p>
            <a:pPr lvl="1"/>
            <a:r>
              <a:rPr lang="en-US">
                <a:hlinkClick r:id="rId4"/>
              </a:rPr>
              <a:t>http://google.com</a:t>
            </a:r>
            <a:endParaRPr lang="en-US">
              <a:hlinkClick r:id="rId3"/>
            </a:endParaRPr>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Slide </a:t>
            </a:r>
            <a:fld id="{17340EC4-B6E1-42EE-9F66-33B2AE8D496F}" type="slidenum">
              <a:rPr lang="en-US"/>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vi-VN" altLang="en-US"/>
              <a:t>Yêu cầu</a:t>
            </a:r>
            <a:r>
              <a:rPr lang="en-US" altLang="en-US"/>
              <a:t> thực hành</a:t>
            </a:r>
            <a:endParaRPr lang="en-US" altLang="en-US" dirty="0"/>
          </a:p>
        </p:txBody>
      </p:sp>
      <p:sp>
        <p:nvSpPr>
          <p:cNvPr id="8195" name="Rectangle 3"/>
          <p:cNvSpPr>
            <a:spLocks noGrp="1" noChangeArrowheads="1"/>
          </p:cNvSpPr>
          <p:nvPr>
            <p:ph idx="1"/>
          </p:nvPr>
        </p:nvSpPr>
        <p:spPr/>
        <p:txBody>
          <a:bodyPr/>
          <a:lstStyle/>
          <a:p>
            <a:pPr>
              <a:defRPr/>
            </a:pPr>
            <a:r>
              <a:rPr lang="vi-VN" altLang="en-US" dirty="0"/>
              <a:t>Yêu cầu</a:t>
            </a:r>
            <a:r>
              <a:rPr lang="en-US" altLang="en-US" dirty="0"/>
              <a:t> </a:t>
            </a:r>
            <a:r>
              <a:rPr lang="vi-VN" altLang="en-US" dirty="0"/>
              <a:t>thiết bị cho môn học</a:t>
            </a:r>
            <a:r>
              <a:rPr lang="en-US" altLang="en-US" dirty="0"/>
              <a:t>:</a:t>
            </a:r>
            <a:endParaRPr lang="vi-VN" altLang="en-US" dirty="0"/>
          </a:p>
          <a:p>
            <a:pPr lvl="1">
              <a:defRPr/>
            </a:pPr>
            <a:r>
              <a:rPr lang="vi-VN" altLang="en-US" spc="-50" dirty="0"/>
              <a:t>Phần mềm</a:t>
            </a:r>
            <a:r>
              <a:rPr lang="en-US" altLang="en-US" spc="-50" dirty="0"/>
              <a:t>: </a:t>
            </a:r>
            <a:r>
              <a:rPr lang="vi-VN" altLang="en-US" spc="-50" dirty="0"/>
              <a:t>Microsoft Visual Studio </a:t>
            </a:r>
            <a:r>
              <a:rPr lang="en-US" altLang="en-US" spc="-50" dirty="0"/>
              <a:t>Ultimate (</a:t>
            </a:r>
            <a:r>
              <a:rPr lang="en-US" altLang="en-US" spc="-50" dirty="0" err="1"/>
              <a:t>từ</a:t>
            </a:r>
            <a:r>
              <a:rPr lang="en-US" altLang="en-US" spc="-50" dirty="0"/>
              <a:t> 2013 </a:t>
            </a:r>
            <a:r>
              <a:rPr lang="en-US" altLang="en-US" spc="-50" dirty="0" err="1"/>
              <a:t>trở</a:t>
            </a:r>
            <a:r>
              <a:rPr lang="en-US" altLang="en-US" spc="-50" dirty="0"/>
              <a:t> </a:t>
            </a:r>
            <a:r>
              <a:rPr lang="en-US" altLang="en-US" spc="-50" dirty="0" err="1"/>
              <a:t>lên</a:t>
            </a:r>
            <a:r>
              <a:rPr lang="en-US" altLang="en-US" spc="-50" dirty="0"/>
              <a:t>).</a:t>
            </a:r>
          </a:p>
          <a:p>
            <a:pPr>
              <a:defRPr/>
            </a:pPr>
            <a:endParaRPr lang="en-US" altLang="en-US" dirty="0"/>
          </a:p>
          <a:p>
            <a:pPr>
              <a:defRPr/>
            </a:pPr>
            <a:r>
              <a:rPr lang="en-US" altLang="en-US" dirty="0" err="1"/>
              <a:t>Yêu</a:t>
            </a:r>
            <a:r>
              <a:rPr lang="en-US" altLang="en-US" dirty="0"/>
              <a:t> </a:t>
            </a:r>
            <a:r>
              <a:rPr lang="en-US" altLang="en-US" dirty="0" err="1"/>
              <a:t>cầu</a:t>
            </a:r>
            <a:r>
              <a:rPr lang="en-US" altLang="en-US" dirty="0"/>
              <a:t> </a:t>
            </a:r>
            <a:r>
              <a:rPr lang="en-US" altLang="en-US" dirty="0" err="1"/>
              <a:t>đối</a:t>
            </a:r>
            <a:r>
              <a:rPr lang="en-US" altLang="en-US" dirty="0"/>
              <a:t> </a:t>
            </a:r>
            <a:r>
              <a:rPr lang="en-US" altLang="en-US" dirty="0" err="1"/>
              <a:t>với</a:t>
            </a:r>
            <a:r>
              <a:rPr lang="en-US" altLang="en-US" dirty="0"/>
              <a:t> SV:</a:t>
            </a:r>
          </a:p>
          <a:p>
            <a:pPr lvl="1">
              <a:defRPr/>
            </a:pPr>
            <a:r>
              <a:rPr lang="vi-VN" altLang="en-US" dirty="0"/>
              <a:t>Mỗi chương sẽ có các bài tập được giao, </a:t>
            </a:r>
            <a:r>
              <a:rPr lang="en-US" altLang="en-US" dirty="0"/>
              <a:t>SV </a:t>
            </a:r>
            <a:r>
              <a:rPr lang="vi-VN" altLang="en-US" dirty="0"/>
              <a:t>thực hiện các bài tập và nộp </a:t>
            </a:r>
            <a:r>
              <a:rPr lang="en-US" altLang="en-US" dirty="0" err="1"/>
              <a:t>theo</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của</a:t>
            </a:r>
            <a:r>
              <a:rPr lang="en-US" altLang="en-US" dirty="0"/>
              <a:t> GV</a:t>
            </a:r>
            <a:r>
              <a:rPr lang="vi-VN" altLang="en-US" dirty="0"/>
              <a:t>. </a:t>
            </a:r>
            <a:r>
              <a:rPr lang="en-US" altLang="en-US" dirty="0"/>
              <a:t>GV</a:t>
            </a:r>
            <a:r>
              <a:rPr lang="vi-VN" altLang="en-US" dirty="0"/>
              <a:t> sẽ kiểm tra ngẫu nhiên bài tập của </a:t>
            </a:r>
            <a:r>
              <a:rPr lang="en-US" altLang="en-US" dirty="0"/>
              <a:t>SV </a:t>
            </a:r>
            <a:r>
              <a:rPr lang="vi-VN" altLang="en-US" dirty="0"/>
              <a:t>để xem khả năng tự làm bài của </a:t>
            </a:r>
            <a:r>
              <a:rPr lang="en-US" altLang="en-US" dirty="0"/>
              <a:t>SV</a:t>
            </a:r>
            <a:r>
              <a:rPr lang="vi-VN" altLang="en-US" dirty="0"/>
              <a:t>.</a:t>
            </a:r>
            <a:endParaRPr lang="en-US" altLang="en-US" dirty="0"/>
          </a:p>
          <a:p>
            <a:pPr lvl="1">
              <a:defRPr/>
            </a:pPr>
            <a:r>
              <a:rPr lang="en-US" altLang="en-US" dirty="0" err="1"/>
              <a:t>Bài</a:t>
            </a:r>
            <a:r>
              <a:rPr lang="en-US" altLang="en-US" dirty="0"/>
              <a:t> </a:t>
            </a:r>
            <a:r>
              <a:rPr lang="en-US" altLang="en-US" dirty="0" err="1"/>
              <a:t>làm</a:t>
            </a:r>
            <a:r>
              <a:rPr lang="en-US" altLang="en-US" dirty="0"/>
              <a:t> </a:t>
            </a:r>
            <a:r>
              <a:rPr lang="en-US" altLang="en-US" dirty="0" err="1"/>
              <a:t>giống</a:t>
            </a:r>
            <a:r>
              <a:rPr lang="en-US" altLang="en-US" dirty="0"/>
              <a:t> </a:t>
            </a:r>
            <a:r>
              <a:rPr lang="en-US" altLang="en-US" dirty="0" err="1"/>
              <a:t>nhau</a:t>
            </a:r>
            <a:r>
              <a:rPr lang="en-US" altLang="en-US" dirty="0"/>
              <a:t> </a:t>
            </a:r>
            <a:r>
              <a:rPr lang="en-US" altLang="en-US" dirty="0" err="1"/>
              <a:t>sẽ</a:t>
            </a:r>
            <a:r>
              <a:rPr lang="en-US" altLang="en-US" dirty="0"/>
              <a:t> </a:t>
            </a:r>
            <a:r>
              <a:rPr lang="en-US" altLang="en-US" dirty="0" err="1"/>
              <a:t>bị</a:t>
            </a:r>
            <a:r>
              <a:rPr lang="en-US" altLang="en-US" dirty="0"/>
              <a:t> </a:t>
            </a:r>
            <a:r>
              <a:rPr lang="en-US" altLang="en-US" dirty="0" err="1"/>
              <a:t>điểm</a:t>
            </a:r>
            <a:r>
              <a:rPr lang="en-US" altLang="en-US" dirty="0"/>
              <a:t> 0.</a:t>
            </a:r>
            <a:endParaRPr lang="vi-VN" altLang="en-US" dirty="0"/>
          </a:p>
          <a:p>
            <a:pPr>
              <a:defRPr/>
            </a:pPr>
            <a:endParaRPr lang="en-US" altLang="en-US" dirty="0"/>
          </a:p>
        </p:txBody>
      </p:sp>
      <p:sp>
        <p:nvSpPr>
          <p:cNvPr id="8196" name="Slide Number Placeholder 1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atin typeface="Arial Narrow" panose="020B0606020202030204" pitchFamily="34" charset="0"/>
              </a:rPr>
              <a:t>Slide </a:t>
            </a:r>
            <a:fld id="{83BA17DC-32C7-488F-98BA-21FE48CD46C0}" type="slidenum">
              <a:rPr lang="en-US">
                <a:latin typeface="Arial Narrow" panose="020B0606020202030204" pitchFamily="34" charset="0"/>
              </a:rPr>
              <a:pPr/>
              <a:t>5</a:t>
            </a:fld>
            <a:endParaRPr lang="en-US">
              <a:latin typeface="Arial Narrow" panose="020B0606020202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a:defRPr/>
            </a:pPr>
            <a:r>
              <a:rPr lang="en-US" dirty="0" err="1"/>
              <a:t>Đánh</a:t>
            </a:r>
            <a:r>
              <a:rPr lang="en-US" dirty="0"/>
              <a:t> </a:t>
            </a:r>
            <a:r>
              <a:rPr lang="en-US" dirty="0" err="1"/>
              <a:t>giá</a:t>
            </a:r>
            <a:endParaRPr lang="en-US" dirty="0"/>
          </a:p>
        </p:txBody>
      </p:sp>
      <p:sp>
        <p:nvSpPr>
          <p:cNvPr id="9219" name="Rectangle 3"/>
          <p:cNvSpPr>
            <a:spLocks noGrp="1" noChangeArrowheads="1"/>
          </p:cNvSpPr>
          <p:nvPr>
            <p:ph idx="1"/>
          </p:nvPr>
        </p:nvSpPr>
        <p:spPr>
          <a:xfrm>
            <a:off x="609600" y="1266825"/>
            <a:ext cx="8305800" cy="5438775"/>
          </a:xfrm>
        </p:spPr>
        <p:txBody>
          <a:bodyPr/>
          <a:lstStyle/>
          <a:p>
            <a:r>
              <a:rPr lang="en-US" dirty="0" err="1"/>
              <a:t>Dự</a:t>
            </a:r>
            <a:r>
              <a:rPr lang="en-US" dirty="0"/>
              <a:t> </a:t>
            </a:r>
            <a:r>
              <a:rPr lang="en-US" dirty="0" err="1"/>
              <a:t>lớp</a:t>
            </a:r>
            <a:r>
              <a:rPr lang="en-US" dirty="0"/>
              <a:t> </a:t>
            </a:r>
            <a:r>
              <a:rPr lang="en-US" dirty="0" err="1"/>
              <a:t>trên</a:t>
            </a:r>
            <a:r>
              <a:rPr lang="en-US" dirty="0"/>
              <a:t> 75%</a:t>
            </a:r>
          </a:p>
          <a:p>
            <a:r>
              <a:rPr lang="en-US" altLang="en-US" dirty="0" err="1"/>
              <a:t>Thảo</a:t>
            </a:r>
            <a:r>
              <a:rPr lang="en-US" altLang="en-US" dirty="0"/>
              <a:t> </a:t>
            </a:r>
            <a:r>
              <a:rPr lang="en-US" altLang="en-US" dirty="0" err="1"/>
              <a:t>luận</a:t>
            </a:r>
            <a:r>
              <a:rPr lang="en-US" altLang="en-US" dirty="0"/>
              <a:t>, </a:t>
            </a:r>
            <a:r>
              <a:rPr lang="en-US" altLang="en-US" dirty="0" err="1"/>
              <a:t>đọc</a:t>
            </a:r>
            <a:r>
              <a:rPr lang="en-US" altLang="en-US" dirty="0"/>
              <a:t> </a:t>
            </a:r>
            <a:r>
              <a:rPr lang="en-US" altLang="en-US" dirty="0" err="1"/>
              <a:t>tài</a:t>
            </a:r>
            <a:r>
              <a:rPr lang="en-US" altLang="en-US" dirty="0"/>
              <a:t> </a:t>
            </a:r>
            <a:r>
              <a:rPr lang="en-US" altLang="en-US" dirty="0" err="1"/>
              <a:t>liệu</a:t>
            </a:r>
            <a:endParaRPr lang="en-US" altLang="en-US" dirty="0"/>
          </a:p>
          <a:p>
            <a:r>
              <a:rPr lang="en-US" altLang="en-US" dirty="0" err="1"/>
              <a:t>Cột</a:t>
            </a:r>
            <a:r>
              <a:rPr lang="en-US" altLang="en-US" dirty="0"/>
              <a:t> </a:t>
            </a:r>
            <a:r>
              <a:rPr lang="en-US" altLang="en-US" dirty="0" err="1"/>
              <a:t>điểm</a:t>
            </a:r>
            <a:r>
              <a:rPr lang="en-US" altLang="en-US" dirty="0"/>
              <a:t> THƯỜNG KỲ: </a:t>
            </a:r>
          </a:p>
          <a:p>
            <a:pPr lvl="1"/>
            <a:r>
              <a:rPr lang="en-US" altLang="en-US" dirty="0" err="1"/>
              <a:t>Cột</a:t>
            </a:r>
            <a:r>
              <a:rPr lang="en-US" altLang="en-US" dirty="0"/>
              <a:t> 1: </a:t>
            </a:r>
            <a:r>
              <a:rPr lang="en-US" altLang="en-US" dirty="0" err="1"/>
              <a:t>sau</a:t>
            </a:r>
            <a:r>
              <a:rPr lang="en-US" altLang="en-US" dirty="0"/>
              <a:t> </a:t>
            </a:r>
            <a:r>
              <a:rPr lang="en-US" altLang="en-US" dirty="0" err="1"/>
              <a:t>khi</a:t>
            </a:r>
            <a:r>
              <a:rPr lang="en-US" altLang="en-US" dirty="0"/>
              <a:t> </a:t>
            </a:r>
            <a:r>
              <a:rPr lang="en-US" altLang="en-US" dirty="0" err="1"/>
              <a:t>học</a:t>
            </a:r>
            <a:r>
              <a:rPr lang="en-US" altLang="en-US" dirty="0"/>
              <a:t> </a:t>
            </a:r>
            <a:r>
              <a:rPr lang="en-US" altLang="en-US" dirty="0" err="1"/>
              <a:t>chương</a:t>
            </a:r>
            <a:r>
              <a:rPr lang="en-US" altLang="en-US" dirty="0"/>
              <a:t> 2/(+-) </a:t>
            </a:r>
            <a:r>
              <a:rPr lang="en-US" altLang="en-US" dirty="0" err="1"/>
              <a:t>điểm</a:t>
            </a:r>
            <a:r>
              <a:rPr lang="en-US" altLang="en-US" dirty="0"/>
              <a:t> </a:t>
            </a:r>
            <a:r>
              <a:rPr lang="en-US" altLang="en-US" dirty="0" err="1"/>
              <a:t>trong</a:t>
            </a:r>
            <a:r>
              <a:rPr lang="en-US" altLang="en-US" dirty="0"/>
              <a:t> </a:t>
            </a:r>
            <a:r>
              <a:rPr lang="en-US" altLang="en-US" dirty="0" err="1"/>
              <a:t>giờ</a:t>
            </a:r>
            <a:r>
              <a:rPr lang="en-US" altLang="en-US" dirty="0"/>
              <a:t> </a:t>
            </a:r>
            <a:r>
              <a:rPr lang="en-US" altLang="en-US" dirty="0" err="1"/>
              <a:t>học</a:t>
            </a:r>
            <a:endParaRPr lang="en-US" altLang="en-US" dirty="0"/>
          </a:p>
          <a:p>
            <a:pPr lvl="1"/>
            <a:r>
              <a:rPr lang="en-US" altLang="en-US" dirty="0" err="1"/>
              <a:t>Cột</a:t>
            </a:r>
            <a:r>
              <a:rPr lang="en-US" altLang="en-US" dirty="0"/>
              <a:t> 2: </a:t>
            </a:r>
            <a:r>
              <a:rPr lang="en-US" altLang="en-US" dirty="0" err="1"/>
              <a:t>tiểu</a:t>
            </a:r>
            <a:r>
              <a:rPr lang="en-US" altLang="en-US" dirty="0"/>
              <a:t> </a:t>
            </a:r>
            <a:r>
              <a:rPr lang="en-US" altLang="en-US" dirty="0" err="1"/>
              <a:t>luận</a:t>
            </a:r>
            <a:r>
              <a:rPr lang="en-US" altLang="en-US" dirty="0"/>
              <a:t> </a:t>
            </a:r>
            <a:r>
              <a:rPr lang="en-US" altLang="en-US" dirty="0" err="1"/>
              <a:t>môn</a:t>
            </a:r>
            <a:r>
              <a:rPr lang="en-US" altLang="en-US" dirty="0"/>
              <a:t> </a:t>
            </a:r>
            <a:r>
              <a:rPr lang="en-US" altLang="en-US" dirty="0" err="1"/>
              <a:t>học</a:t>
            </a:r>
            <a:r>
              <a:rPr lang="en-US" altLang="en-US" dirty="0"/>
              <a:t> </a:t>
            </a:r>
            <a:r>
              <a:rPr lang="en-US" altLang="en-US" dirty="0" err="1"/>
              <a:t>làm</a:t>
            </a:r>
            <a:r>
              <a:rPr lang="en-US" altLang="en-US" dirty="0"/>
              <a:t> </a:t>
            </a:r>
            <a:r>
              <a:rPr lang="en-US" altLang="en-US" dirty="0" err="1"/>
              <a:t>theo</a:t>
            </a:r>
            <a:r>
              <a:rPr lang="en-US" altLang="en-US" dirty="0"/>
              <a:t> </a:t>
            </a:r>
            <a:r>
              <a:rPr lang="en-US" altLang="en-US" dirty="0" err="1"/>
              <a:t>nhóm</a:t>
            </a:r>
            <a:endParaRPr lang="en-US" altLang="en-US" dirty="0"/>
          </a:p>
          <a:p>
            <a:r>
              <a:rPr lang="en-US" altLang="en-US" dirty="0" err="1"/>
              <a:t>Cột</a:t>
            </a:r>
            <a:r>
              <a:rPr lang="en-US" altLang="en-US" dirty="0"/>
              <a:t> </a:t>
            </a:r>
            <a:r>
              <a:rPr lang="en-US" altLang="en-US" dirty="0" err="1"/>
              <a:t>điểm</a:t>
            </a:r>
            <a:r>
              <a:rPr lang="en-US" altLang="en-US" dirty="0"/>
              <a:t> GIỮA KỲ: </a:t>
            </a:r>
            <a:r>
              <a:rPr lang="en-US" altLang="en-US" dirty="0" err="1"/>
              <a:t>hình</a:t>
            </a:r>
            <a:r>
              <a:rPr lang="en-US" altLang="en-US" dirty="0"/>
              <a:t> </a:t>
            </a:r>
            <a:r>
              <a:rPr lang="en-US" altLang="en-US" dirty="0" err="1"/>
              <a:t>thức</a:t>
            </a:r>
            <a:r>
              <a:rPr lang="en-US" altLang="en-US" dirty="0"/>
              <a:t> </a:t>
            </a:r>
            <a:r>
              <a:rPr lang="en-US" altLang="en-US" dirty="0" err="1"/>
              <a:t>Tự</a:t>
            </a:r>
            <a:r>
              <a:rPr lang="en-US" altLang="en-US" dirty="0"/>
              <a:t> </a:t>
            </a:r>
            <a:r>
              <a:rPr lang="en-US" altLang="en-US" dirty="0" err="1"/>
              <a:t>luận</a:t>
            </a:r>
            <a:endParaRPr lang="en-US" altLang="en-US" dirty="0"/>
          </a:p>
          <a:p>
            <a:r>
              <a:rPr lang="en-US" altLang="en-US" dirty="0" err="1"/>
              <a:t>Cột</a:t>
            </a:r>
            <a:r>
              <a:rPr lang="en-US" altLang="en-US" dirty="0"/>
              <a:t> </a:t>
            </a:r>
            <a:r>
              <a:rPr lang="en-US" altLang="en-US" dirty="0" err="1"/>
              <a:t>điểm</a:t>
            </a:r>
            <a:r>
              <a:rPr lang="en-US" altLang="en-US" dirty="0"/>
              <a:t> THỰC HÀNH:</a:t>
            </a:r>
          </a:p>
          <a:p>
            <a:pPr lvl="1"/>
            <a:r>
              <a:rPr lang="en-US" altLang="en-US" dirty="0" err="1"/>
              <a:t>Cột</a:t>
            </a:r>
            <a:r>
              <a:rPr lang="en-US" altLang="en-US" dirty="0"/>
              <a:t> 1: </a:t>
            </a:r>
            <a:r>
              <a:rPr lang="en-US" altLang="en-US" dirty="0" err="1"/>
              <a:t>nộp</a:t>
            </a:r>
            <a:r>
              <a:rPr lang="en-US" altLang="en-US" dirty="0"/>
              <a:t> </a:t>
            </a:r>
            <a:r>
              <a:rPr lang="en-US" altLang="en-US" dirty="0" err="1"/>
              <a:t>bài</a:t>
            </a:r>
            <a:r>
              <a:rPr lang="en-US" altLang="en-US" dirty="0"/>
              <a:t> </a:t>
            </a:r>
            <a:r>
              <a:rPr lang="en-US" altLang="en-US" dirty="0" err="1"/>
              <a:t>tập</a:t>
            </a:r>
            <a:r>
              <a:rPr lang="en-US" altLang="en-US" dirty="0"/>
              <a:t> TH </a:t>
            </a:r>
            <a:r>
              <a:rPr lang="en-US" altLang="en-US" dirty="0" err="1"/>
              <a:t>làm</a:t>
            </a:r>
            <a:r>
              <a:rPr lang="en-US" altLang="en-US" dirty="0"/>
              <a:t> </a:t>
            </a:r>
            <a:r>
              <a:rPr lang="en-US" altLang="en-US" dirty="0" err="1"/>
              <a:t>theo</a:t>
            </a:r>
            <a:r>
              <a:rPr lang="en-US" altLang="en-US" dirty="0"/>
              <a:t> </a:t>
            </a:r>
            <a:r>
              <a:rPr lang="en-US" altLang="en-US" dirty="0" err="1"/>
              <a:t>nhóm</a:t>
            </a:r>
            <a:endParaRPr lang="en-US" altLang="en-US" dirty="0"/>
          </a:p>
          <a:p>
            <a:pPr lvl="1"/>
            <a:r>
              <a:rPr lang="en-US" altLang="en-US" dirty="0" err="1"/>
              <a:t>Cột</a:t>
            </a:r>
            <a:r>
              <a:rPr lang="en-US" altLang="en-US" dirty="0"/>
              <a:t> 2: </a:t>
            </a:r>
            <a:r>
              <a:rPr lang="en-US" altLang="en-US" dirty="0" err="1"/>
              <a:t>sau</a:t>
            </a:r>
            <a:r>
              <a:rPr lang="en-US" altLang="en-US" dirty="0"/>
              <a:t> </a:t>
            </a:r>
            <a:r>
              <a:rPr lang="en-US" altLang="en-US" dirty="0" err="1"/>
              <a:t>khi</a:t>
            </a:r>
            <a:r>
              <a:rPr lang="en-US" altLang="en-US" dirty="0"/>
              <a:t> </a:t>
            </a:r>
            <a:r>
              <a:rPr lang="en-US" altLang="en-US" dirty="0" err="1"/>
              <a:t>học</a:t>
            </a:r>
            <a:r>
              <a:rPr lang="en-US" altLang="en-US" dirty="0"/>
              <a:t> </a:t>
            </a:r>
            <a:r>
              <a:rPr lang="en-US" altLang="en-US" dirty="0" err="1"/>
              <a:t>chương</a:t>
            </a:r>
            <a:r>
              <a:rPr lang="en-US" altLang="en-US" dirty="0"/>
              <a:t> 8, </a:t>
            </a:r>
            <a:r>
              <a:rPr lang="en-US" altLang="en-US" dirty="0" err="1"/>
              <a:t>làm</a:t>
            </a:r>
            <a:r>
              <a:rPr lang="en-US" altLang="en-US" dirty="0"/>
              <a:t> </a:t>
            </a:r>
            <a:r>
              <a:rPr lang="en-US" altLang="en-US" dirty="0" err="1"/>
              <a:t>theo</a:t>
            </a:r>
            <a:r>
              <a:rPr lang="en-US" altLang="en-US" dirty="0"/>
              <a:t> </a:t>
            </a:r>
            <a:r>
              <a:rPr lang="en-US" altLang="en-US"/>
              <a:t>nhóm</a:t>
            </a:r>
            <a:endParaRPr lang="en-US" altLang="en-US" dirty="0"/>
          </a:p>
          <a:p>
            <a:pPr lvl="1"/>
            <a:r>
              <a:rPr lang="en-US" altLang="en-US" dirty="0" err="1"/>
              <a:t>Cột</a:t>
            </a:r>
            <a:r>
              <a:rPr lang="en-US" altLang="en-US" dirty="0"/>
              <a:t> 3: </a:t>
            </a:r>
            <a:r>
              <a:rPr lang="en-US" altLang="en-US" dirty="0" err="1"/>
              <a:t>kiểm</a:t>
            </a:r>
            <a:r>
              <a:rPr lang="en-US" altLang="en-US" dirty="0"/>
              <a:t> </a:t>
            </a:r>
            <a:r>
              <a:rPr lang="en-US" altLang="en-US" dirty="0" err="1"/>
              <a:t>tra</a:t>
            </a:r>
            <a:r>
              <a:rPr lang="en-US" altLang="en-US" dirty="0"/>
              <a:t> TH </a:t>
            </a:r>
            <a:r>
              <a:rPr lang="en-US" altLang="en-US" dirty="0" err="1"/>
              <a:t>vào</a:t>
            </a:r>
            <a:r>
              <a:rPr lang="en-US" altLang="en-US" dirty="0"/>
              <a:t> </a:t>
            </a:r>
            <a:r>
              <a:rPr lang="en-US" altLang="en-US" dirty="0" err="1"/>
              <a:t>tuần</a:t>
            </a:r>
            <a:r>
              <a:rPr lang="en-US" altLang="en-US" dirty="0"/>
              <a:t> 9 </a:t>
            </a:r>
            <a:r>
              <a:rPr lang="en-US" altLang="en-US" dirty="0" err="1"/>
              <a:t>hoặc</a:t>
            </a:r>
            <a:r>
              <a:rPr lang="en-US" altLang="en-US" dirty="0"/>
              <a:t> 10</a:t>
            </a:r>
          </a:p>
          <a:p>
            <a:r>
              <a:rPr lang="en-US" altLang="en-US" dirty="0" err="1"/>
              <a:t>Cột</a:t>
            </a:r>
            <a:r>
              <a:rPr lang="en-US" altLang="en-US" dirty="0"/>
              <a:t> </a:t>
            </a:r>
            <a:r>
              <a:rPr lang="en-US" altLang="en-US" dirty="0" err="1"/>
              <a:t>điểm</a:t>
            </a:r>
            <a:r>
              <a:rPr lang="en-US" altLang="en-US" dirty="0"/>
              <a:t> KẾT THÚC MÔN: </a:t>
            </a:r>
            <a:r>
              <a:rPr lang="en-US" altLang="en-US" dirty="0" err="1"/>
              <a:t>hình</a:t>
            </a:r>
            <a:r>
              <a:rPr lang="en-US" altLang="en-US" dirty="0"/>
              <a:t> </a:t>
            </a:r>
            <a:r>
              <a:rPr lang="en-US" altLang="en-US" dirty="0" err="1"/>
              <a:t>thức</a:t>
            </a:r>
            <a:r>
              <a:rPr lang="en-US" altLang="en-US" dirty="0"/>
              <a:t> </a:t>
            </a:r>
            <a:r>
              <a:rPr lang="en-US" altLang="en-US" dirty="0" err="1"/>
              <a:t>Tự</a:t>
            </a:r>
            <a:r>
              <a:rPr lang="en-US" altLang="en-US" dirty="0"/>
              <a:t> </a:t>
            </a:r>
            <a:r>
              <a:rPr lang="en-US" altLang="en-US" dirty="0" err="1"/>
              <a:t>luận</a:t>
            </a:r>
            <a:endParaRPr lang="en-US" altLang="en-US" dirty="0"/>
          </a:p>
        </p:txBody>
      </p:sp>
      <p:sp>
        <p:nvSpPr>
          <p:cNvPr id="9220" name="Slide Number Placeholder 1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Slide </a:t>
            </a:r>
            <a:fld id="{F15EF695-4DC8-4718-B779-017EB4A297E3}"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t>Đánh</a:t>
            </a:r>
            <a:r>
              <a:rPr lang="en-US" dirty="0"/>
              <a:t> </a:t>
            </a:r>
            <a:r>
              <a:rPr lang="en-US" dirty="0" err="1"/>
              <a:t>giá</a:t>
            </a:r>
            <a:r>
              <a:rPr lang="en-US" dirty="0"/>
              <a:t> (</a:t>
            </a:r>
            <a:r>
              <a:rPr lang="en-US" dirty="0" err="1"/>
              <a:t>tt</a:t>
            </a:r>
            <a:r>
              <a:rPr lang="en-US" dirty="0"/>
              <a:t>)</a:t>
            </a:r>
          </a:p>
        </p:txBody>
      </p:sp>
      <p:sp>
        <p:nvSpPr>
          <p:cNvPr id="11267" name="Content Placeholder 2"/>
          <p:cNvSpPr>
            <a:spLocks noGrp="1"/>
          </p:cNvSpPr>
          <p:nvPr>
            <p:ph idx="1"/>
          </p:nvPr>
        </p:nvSpPr>
        <p:spPr/>
        <p:txBody>
          <a:bodyPr/>
          <a:lstStyle/>
          <a:p>
            <a:r>
              <a:rPr lang="en-US"/>
              <a:t>Cách đăng ký tiểu luận: SV chọn đề tài đăng trên LMS, gởi email đăng ký cho GV và đợi GV phản hồi. Chú ý:</a:t>
            </a:r>
          </a:p>
          <a:p>
            <a:pPr lvl="1"/>
            <a:r>
              <a:rPr lang="en-US"/>
              <a:t>Tiêu đề email ghi đúng quy định (sai phải đăng ký lại);</a:t>
            </a:r>
          </a:p>
          <a:p>
            <a:pPr lvl="1"/>
            <a:r>
              <a:rPr lang="en-US"/>
              <a:t>Tối đa 2 nhóm trùng đề tài, </a:t>
            </a:r>
            <a:r>
              <a:rPr lang="vi-VN"/>
              <a:t>ư</a:t>
            </a:r>
            <a:r>
              <a:rPr lang="en-US"/>
              <a:t>u tiên nhóm </a:t>
            </a:r>
            <a:r>
              <a:rPr lang="vi-VN"/>
              <a:t>đă</a:t>
            </a:r>
            <a:r>
              <a:rPr lang="en-US"/>
              <a:t>ng ký tr</a:t>
            </a:r>
            <a:r>
              <a:rPr lang="vi-VN"/>
              <a:t>ướ</a:t>
            </a:r>
            <a:r>
              <a:rPr lang="en-US"/>
              <a:t>c.</a:t>
            </a:r>
          </a:p>
          <a:p>
            <a:pPr lvl="1"/>
            <a:r>
              <a:rPr lang="en-US"/>
              <a:t>Số SV/nhóm tuỳ theo đề tài;</a:t>
            </a:r>
          </a:p>
          <a:p>
            <a:pPr lvl="1"/>
            <a:r>
              <a:rPr lang="en-US"/>
              <a:t>Có thể tự chọn đề tài ngoài và phải được GV xét duyệt.</a:t>
            </a:r>
          </a:p>
          <a:p>
            <a:r>
              <a:rPr lang="en-US"/>
              <a:t>Th</a:t>
            </a:r>
            <a:r>
              <a:rPr lang="vi-VN"/>
              <a:t>ờ</a:t>
            </a:r>
            <a:r>
              <a:rPr lang="en-US"/>
              <a:t>i gian </a:t>
            </a:r>
            <a:r>
              <a:rPr lang="vi-VN"/>
              <a:t>đă</a:t>
            </a:r>
            <a:r>
              <a:rPr lang="en-US"/>
              <a:t>ng ký </a:t>
            </a:r>
            <a:r>
              <a:rPr lang="vi-VN"/>
              <a:t>đề</a:t>
            </a:r>
            <a:r>
              <a:rPr lang="en-US"/>
              <a:t> tài: t</a:t>
            </a:r>
            <a:r>
              <a:rPr lang="vi-VN"/>
              <a:t>ừ </a:t>
            </a:r>
            <a:r>
              <a:rPr lang="en-US"/>
              <a:t>buổi 1 đến hết buổi 5 </a:t>
            </a:r>
          </a:p>
          <a:p>
            <a:r>
              <a:rPr lang="en-US"/>
              <a:t>Quy định trình bày báo cáo có ghi trong ds đề tài.</a:t>
            </a:r>
          </a:p>
          <a:p>
            <a:r>
              <a:rPr lang="en-US"/>
              <a:t>Thời điểm nộp: từ sau khi nhận đề tài đến sau khi thi giữa kỳ 2 tuần.</a:t>
            </a:r>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atin typeface="Arial Narrow" panose="020B0606020202030204" pitchFamily="34" charset="0"/>
              </a:rPr>
              <a:t>Slide </a:t>
            </a:r>
            <a:fld id="{90EBE83B-4795-4D4F-AC8F-9DF94AF3BB8A}" type="slidenum">
              <a:rPr lang="en-US">
                <a:latin typeface="Arial Narrow" panose="020B0606020202030204" pitchFamily="34" charset="0"/>
              </a:rPr>
              <a:pPr/>
              <a:t>7</a:t>
            </a:fld>
            <a:endParaRPr lang="en-US">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Nội quy môn học </a:t>
            </a:r>
          </a:p>
        </p:txBody>
      </p:sp>
      <p:sp>
        <p:nvSpPr>
          <p:cNvPr id="7" name="Content Placeholder 6"/>
          <p:cNvSpPr>
            <a:spLocks noGrp="1"/>
          </p:cNvSpPr>
          <p:nvPr>
            <p:ph idx="1"/>
          </p:nvPr>
        </p:nvSpPr>
        <p:spPr/>
        <p:txBody>
          <a:bodyPr/>
          <a:lstStyle/>
          <a:p>
            <a:pPr marL="342900" lvl="1" indent="-342900">
              <a:buSzPct val="75000"/>
              <a:buFont typeface="Monotype Sorts" pitchFamily="2" charset="2"/>
              <a:buChar char="b"/>
              <a:defRPr/>
            </a:pPr>
            <a:r>
              <a:rPr lang="en-US" sz="2400" dirty="0" err="1">
                <a:cs typeface="Times New Roman" pitchFamily="18" charset="0"/>
              </a:rPr>
              <a:t>Bắt</a:t>
            </a:r>
            <a:r>
              <a:rPr lang="en-US" sz="2400" dirty="0">
                <a:cs typeface="Times New Roman" pitchFamily="18" charset="0"/>
              </a:rPr>
              <a:t> </a:t>
            </a:r>
            <a:r>
              <a:rPr lang="en-US" sz="2400" dirty="0" err="1">
                <a:cs typeface="Times New Roman" pitchFamily="18" charset="0"/>
              </a:rPr>
              <a:t>buộc</a:t>
            </a:r>
            <a:r>
              <a:rPr lang="en-US" sz="2400" dirty="0">
                <a:cs typeface="Times New Roman" pitchFamily="18" charset="0"/>
              </a:rPr>
              <a:t> </a:t>
            </a:r>
            <a:r>
              <a:rPr lang="en-US" sz="2400" b="1" dirty="0">
                <a:solidFill>
                  <a:schemeClr val="bg2">
                    <a:lumMod val="10000"/>
                    <a:lumOff val="90000"/>
                  </a:schemeClr>
                </a:solidFill>
                <a:cs typeface="Times New Roman" pitchFamily="18" charset="0"/>
              </a:rPr>
              <a:t>IN SLIDE BÀI GIẢNG</a:t>
            </a:r>
            <a:r>
              <a:rPr lang="en-US" sz="2400" dirty="0">
                <a:cs typeface="Times New Roman" pitchFamily="18" charset="0"/>
              </a:rPr>
              <a:t>, </a:t>
            </a:r>
            <a:r>
              <a:rPr lang="en-US" sz="2400" dirty="0" err="1">
                <a:cs typeface="Times New Roman" pitchFamily="18" charset="0"/>
              </a:rPr>
              <a:t>các</a:t>
            </a:r>
            <a:r>
              <a:rPr lang="en-US" sz="2400" dirty="0">
                <a:cs typeface="Times New Roman" pitchFamily="18" charset="0"/>
              </a:rPr>
              <a:t> </a:t>
            </a:r>
            <a:r>
              <a:rPr lang="en-US" sz="2400" dirty="0" err="1">
                <a:cs typeface="Times New Roman" pitchFamily="18" charset="0"/>
              </a:rPr>
              <a:t>tài</a:t>
            </a:r>
            <a:r>
              <a:rPr lang="en-US" sz="2400" dirty="0">
                <a:cs typeface="Times New Roman" pitchFamily="18" charset="0"/>
              </a:rPr>
              <a:t> </a:t>
            </a:r>
            <a:r>
              <a:rPr lang="en-US" sz="2400" dirty="0" err="1">
                <a:cs typeface="Times New Roman" pitchFamily="18" charset="0"/>
              </a:rPr>
              <a:t>liệu</a:t>
            </a:r>
            <a:r>
              <a:rPr lang="en-US" sz="2400" dirty="0">
                <a:cs typeface="Times New Roman" pitchFamily="18" charset="0"/>
              </a:rPr>
              <a:t> </a:t>
            </a:r>
            <a:r>
              <a:rPr lang="en-US" sz="2400" dirty="0" err="1">
                <a:cs typeface="Times New Roman" pitchFamily="18" charset="0"/>
              </a:rPr>
              <a:t>luôn</a:t>
            </a:r>
            <a:r>
              <a:rPr lang="en-US" sz="2400" dirty="0">
                <a:cs typeface="Times New Roman" pitchFamily="18" charset="0"/>
              </a:rPr>
              <a:t> </a:t>
            </a:r>
            <a:r>
              <a:rPr lang="en-US" sz="2400" dirty="0" err="1">
                <a:cs typeface="Times New Roman" pitchFamily="18" charset="0"/>
              </a:rPr>
              <a:t>có</a:t>
            </a:r>
            <a:r>
              <a:rPr lang="en-US" sz="2400" dirty="0">
                <a:cs typeface="Times New Roman" pitchFamily="18" charset="0"/>
              </a:rPr>
              <a:t> </a:t>
            </a:r>
            <a:r>
              <a:rPr lang="en-US" sz="2400" dirty="0" err="1">
                <a:cs typeface="Times New Roman" pitchFamily="18" charset="0"/>
              </a:rPr>
              <a:t>sẵn</a:t>
            </a:r>
            <a:r>
              <a:rPr lang="en-US" sz="2400" dirty="0">
                <a:cs typeface="Times New Roman" pitchFamily="18" charset="0"/>
              </a:rPr>
              <a:t>.</a:t>
            </a:r>
          </a:p>
          <a:p>
            <a:pPr marL="342900" lvl="1" indent="-342900">
              <a:buSzPct val="75000"/>
              <a:buFont typeface="Monotype Sorts" pitchFamily="2" charset="2"/>
              <a:buChar char="b"/>
              <a:defRPr/>
            </a:pPr>
            <a:r>
              <a:rPr lang="en-US" sz="2400" dirty="0">
                <a:cs typeface="Times New Roman" pitchFamily="18" charset="0"/>
              </a:rPr>
              <a:t>SV </a:t>
            </a:r>
            <a:r>
              <a:rPr lang="en-US" sz="2400" dirty="0" err="1">
                <a:cs typeface="Times New Roman" pitchFamily="18" charset="0"/>
              </a:rPr>
              <a:t>phải</a:t>
            </a:r>
            <a:r>
              <a:rPr lang="en-US" sz="2400" dirty="0">
                <a:cs typeface="Times New Roman" pitchFamily="18" charset="0"/>
              </a:rPr>
              <a:t> </a:t>
            </a:r>
            <a:r>
              <a:rPr lang="en-US" sz="2400" b="1" dirty="0">
                <a:solidFill>
                  <a:schemeClr val="bg2">
                    <a:lumMod val="10000"/>
                    <a:lumOff val="90000"/>
                  </a:schemeClr>
                </a:solidFill>
                <a:cs typeface="Times New Roman" pitchFamily="18" charset="0"/>
              </a:rPr>
              <a:t>ĐỌC TÀI LIỆU TRƯỚC </a:t>
            </a:r>
            <a:r>
              <a:rPr lang="en-US" sz="2400" dirty="0" err="1">
                <a:cs typeface="Times New Roman" pitchFamily="18" charset="0"/>
              </a:rPr>
              <a:t>khi</a:t>
            </a:r>
            <a:r>
              <a:rPr lang="en-US" sz="2400" dirty="0">
                <a:cs typeface="Times New Roman" pitchFamily="18" charset="0"/>
              </a:rPr>
              <a:t> </a:t>
            </a:r>
            <a:r>
              <a:rPr lang="en-US" sz="2400" dirty="0" err="1">
                <a:cs typeface="Times New Roman" pitchFamily="18" charset="0"/>
              </a:rPr>
              <a:t>lên</a:t>
            </a:r>
            <a:r>
              <a:rPr lang="en-US" sz="2400" dirty="0">
                <a:cs typeface="Times New Roman" pitchFamily="18" charset="0"/>
              </a:rPr>
              <a:t> </a:t>
            </a:r>
            <a:r>
              <a:rPr lang="en-US" sz="2400" dirty="0" err="1">
                <a:cs typeface="Times New Roman" pitchFamily="18" charset="0"/>
              </a:rPr>
              <a:t>lớp</a:t>
            </a:r>
            <a:r>
              <a:rPr lang="en-US" sz="2400" dirty="0">
                <a:cs typeface="Times New Roman" pitchFamily="18" charset="0"/>
              </a:rPr>
              <a:t>. </a:t>
            </a:r>
            <a:r>
              <a:rPr lang="en-US" sz="2400" dirty="0" err="1">
                <a:cs typeface="Times New Roman" pitchFamily="18" charset="0"/>
              </a:rPr>
              <a:t>Một</a:t>
            </a:r>
            <a:r>
              <a:rPr lang="en-US" sz="2400" dirty="0">
                <a:cs typeface="Times New Roman" pitchFamily="18" charset="0"/>
              </a:rPr>
              <a:t> </a:t>
            </a:r>
            <a:r>
              <a:rPr lang="en-US" sz="2400" dirty="0" err="1">
                <a:cs typeface="Times New Roman" pitchFamily="18" charset="0"/>
              </a:rPr>
              <a:t>số</a:t>
            </a:r>
            <a:r>
              <a:rPr lang="en-US" sz="2400" dirty="0">
                <a:cs typeface="Times New Roman" pitchFamily="18" charset="0"/>
              </a:rPr>
              <a:t> </a:t>
            </a:r>
            <a:r>
              <a:rPr lang="en-US" sz="2400" dirty="0" err="1">
                <a:cs typeface="Times New Roman" pitchFamily="18" charset="0"/>
              </a:rPr>
              <a:t>kiểm</a:t>
            </a:r>
            <a:r>
              <a:rPr lang="en-US" sz="2400" dirty="0">
                <a:cs typeface="Times New Roman" pitchFamily="18" charset="0"/>
              </a:rPr>
              <a:t> </a:t>
            </a:r>
            <a:r>
              <a:rPr lang="en-US" sz="2400" dirty="0" err="1">
                <a:cs typeface="Times New Roman" pitchFamily="18" charset="0"/>
              </a:rPr>
              <a:t>tra</a:t>
            </a:r>
            <a:r>
              <a:rPr lang="en-US" sz="2400" dirty="0">
                <a:cs typeface="Times New Roman" pitchFamily="18" charset="0"/>
              </a:rPr>
              <a:t> </a:t>
            </a:r>
            <a:r>
              <a:rPr lang="en-US" sz="2400" dirty="0" err="1">
                <a:cs typeface="Times New Roman" pitchFamily="18" charset="0"/>
              </a:rPr>
              <a:t>trắc</a:t>
            </a:r>
            <a:r>
              <a:rPr lang="en-US" sz="2400" dirty="0">
                <a:cs typeface="Times New Roman" pitchFamily="18" charset="0"/>
              </a:rPr>
              <a:t> </a:t>
            </a:r>
            <a:r>
              <a:rPr lang="en-US" sz="2400" dirty="0" err="1">
                <a:cs typeface="Times New Roman" pitchFamily="18" charset="0"/>
              </a:rPr>
              <a:t>nghiệm</a:t>
            </a:r>
            <a:r>
              <a:rPr lang="en-US" sz="2400" dirty="0">
                <a:cs typeface="Times New Roman" pitchFamily="18" charset="0"/>
              </a:rPr>
              <a:t> </a:t>
            </a:r>
            <a:r>
              <a:rPr lang="en-US" sz="2400" dirty="0" err="1">
                <a:cs typeface="Times New Roman" pitchFamily="18" charset="0"/>
              </a:rPr>
              <a:t>nhỏ</a:t>
            </a:r>
            <a:r>
              <a:rPr lang="en-US" sz="2400" dirty="0">
                <a:cs typeface="Times New Roman" pitchFamily="18" charset="0"/>
              </a:rPr>
              <a:t> </a:t>
            </a:r>
            <a:r>
              <a:rPr lang="en-US" sz="2400" dirty="0" err="1">
                <a:cs typeface="Times New Roman" pitchFamily="18" charset="0"/>
              </a:rPr>
              <a:t>sẽ</a:t>
            </a:r>
            <a:r>
              <a:rPr lang="en-US" sz="2400" dirty="0">
                <a:cs typeface="Times New Roman" pitchFamily="18" charset="0"/>
              </a:rPr>
              <a:t> </a:t>
            </a:r>
            <a:r>
              <a:rPr lang="en-US" sz="2400" dirty="0" err="1">
                <a:cs typeface="Times New Roman" pitchFamily="18" charset="0"/>
              </a:rPr>
              <a:t>có</a:t>
            </a:r>
            <a:r>
              <a:rPr lang="en-US" sz="2400" dirty="0">
                <a:cs typeface="Times New Roman" pitchFamily="18" charset="0"/>
              </a:rPr>
              <a:t> </a:t>
            </a:r>
            <a:r>
              <a:rPr lang="en-US" sz="2400" dirty="0" err="1">
                <a:cs typeface="Times New Roman" pitchFamily="18" charset="0"/>
              </a:rPr>
              <a:t>nội</a:t>
            </a:r>
            <a:r>
              <a:rPr lang="en-US" sz="2400" dirty="0">
                <a:cs typeface="Times New Roman" pitchFamily="18" charset="0"/>
              </a:rPr>
              <a:t> dung </a:t>
            </a:r>
            <a:r>
              <a:rPr lang="en-US" sz="2400" dirty="0" err="1">
                <a:cs typeface="Times New Roman" pitchFamily="18" charset="0"/>
              </a:rPr>
              <a:t>liên</a:t>
            </a:r>
            <a:r>
              <a:rPr lang="en-US" sz="2400" dirty="0">
                <a:cs typeface="Times New Roman" pitchFamily="18" charset="0"/>
              </a:rPr>
              <a:t> </a:t>
            </a:r>
            <a:r>
              <a:rPr lang="en-US" sz="2400" dirty="0" err="1">
                <a:cs typeface="Times New Roman" pitchFamily="18" charset="0"/>
              </a:rPr>
              <a:t>quan</a:t>
            </a:r>
            <a:r>
              <a:rPr lang="en-US" sz="2400" dirty="0">
                <a:cs typeface="Times New Roman" pitchFamily="18" charset="0"/>
              </a:rPr>
              <a:t> </a:t>
            </a:r>
            <a:r>
              <a:rPr lang="en-US" sz="2400" dirty="0" err="1">
                <a:cs typeface="Times New Roman" pitchFamily="18" charset="0"/>
              </a:rPr>
              <a:t>đến</a:t>
            </a:r>
            <a:r>
              <a:rPr lang="en-US" sz="2400" dirty="0">
                <a:cs typeface="Times New Roman" pitchFamily="18" charset="0"/>
              </a:rPr>
              <a:t> </a:t>
            </a:r>
            <a:r>
              <a:rPr lang="en-US" sz="2400" dirty="0" err="1">
                <a:cs typeface="Times New Roman" pitchFamily="18" charset="0"/>
              </a:rPr>
              <a:t>phần</a:t>
            </a:r>
            <a:r>
              <a:rPr lang="en-US" sz="2400" dirty="0">
                <a:cs typeface="Times New Roman" pitchFamily="18" charset="0"/>
              </a:rPr>
              <a:t> </a:t>
            </a:r>
            <a:r>
              <a:rPr lang="en-US" sz="2400" dirty="0" err="1">
                <a:cs typeface="Times New Roman" pitchFamily="18" charset="0"/>
              </a:rPr>
              <a:t>đọc</a:t>
            </a:r>
            <a:r>
              <a:rPr lang="en-US" sz="2400" dirty="0">
                <a:cs typeface="Times New Roman" pitchFamily="18" charset="0"/>
              </a:rPr>
              <a:t> </a:t>
            </a:r>
            <a:r>
              <a:rPr lang="en-US" sz="2400" dirty="0" err="1">
                <a:cs typeface="Times New Roman" pitchFamily="18" charset="0"/>
              </a:rPr>
              <a:t>tài</a:t>
            </a:r>
            <a:r>
              <a:rPr lang="en-US" sz="2400" dirty="0">
                <a:cs typeface="Times New Roman" pitchFamily="18" charset="0"/>
              </a:rPr>
              <a:t> </a:t>
            </a:r>
            <a:r>
              <a:rPr lang="en-US" sz="2400" dirty="0" err="1">
                <a:cs typeface="Times New Roman" pitchFamily="18" charset="0"/>
              </a:rPr>
              <a:t>liệu</a:t>
            </a:r>
            <a:r>
              <a:rPr lang="en-US" sz="2400" dirty="0">
                <a:cs typeface="Times New Roman" pitchFamily="18" charset="0"/>
              </a:rPr>
              <a:t>.</a:t>
            </a:r>
          </a:p>
          <a:p>
            <a:pPr marL="342900" lvl="1" indent="-342900">
              <a:buSzPct val="75000"/>
              <a:buFont typeface="Monotype Sorts" pitchFamily="2" charset="2"/>
              <a:buChar char="b"/>
              <a:defRPr/>
            </a:pPr>
            <a:r>
              <a:rPr lang="en-US" sz="2400" dirty="0">
                <a:cs typeface="Times New Roman" pitchFamily="18" charset="0"/>
              </a:rPr>
              <a:t>SV </a:t>
            </a:r>
            <a:r>
              <a:rPr lang="en-US" sz="2400" b="1" dirty="0">
                <a:solidFill>
                  <a:schemeClr val="bg2">
                    <a:lumMod val="10000"/>
                    <a:lumOff val="90000"/>
                  </a:schemeClr>
                </a:solidFill>
                <a:cs typeface="Times New Roman" pitchFamily="18" charset="0"/>
              </a:rPr>
              <a:t>VẮNG BUỔI KIỂM TRA NÀO SẼ BỊ ĐIỂM 0</a:t>
            </a:r>
            <a:r>
              <a:rPr lang="en-US" sz="2400" dirty="0">
                <a:cs typeface="Times New Roman" pitchFamily="18" charset="0"/>
              </a:rPr>
              <a:t> </a:t>
            </a:r>
            <a:r>
              <a:rPr lang="en-US" sz="2400" dirty="0" err="1">
                <a:cs typeface="Times New Roman" pitchFamily="18" charset="0"/>
              </a:rPr>
              <a:t>của</a:t>
            </a:r>
            <a:r>
              <a:rPr lang="en-US" sz="2400" dirty="0">
                <a:cs typeface="Times New Roman" pitchFamily="18" charset="0"/>
              </a:rPr>
              <a:t> </a:t>
            </a:r>
            <a:r>
              <a:rPr lang="en-US" sz="2400" dirty="0" err="1">
                <a:cs typeface="Times New Roman" pitchFamily="18" charset="0"/>
              </a:rPr>
              <a:t>cột</a:t>
            </a:r>
            <a:r>
              <a:rPr lang="en-US" sz="2400" dirty="0">
                <a:cs typeface="Times New Roman" pitchFamily="18" charset="0"/>
              </a:rPr>
              <a:t> </a:t>
            </a:r>
            <a:r>
              <a:rPr lang="en-US" sz="2400" dirty="0" err="1">
                <a:cs typeface="Times New Roman" pitchFamily="18" charset="0"/>
              </a:rPr>
              <a:t>điểm</a:t>
            </a:r>
            <a:r>
              <a:rPr lang="en-US" sz="2400" dirty="0">
                <a:cs typeface="Times New Roman" pitchFamily="18" charset="0"/>
              </a:rPr>
              <a:t> </a:t>
            </a:r>
            <a:r>
              <a:rPr lang="en-US" sz="2400" dirty="0" err="1">
                <a:cs typeface="Times New Roman" pitchFamily="18" charset="0"/>
              </a:rPr>
              <a:t>đó</a:t>
            </a:r>
            <a:r>
              <a:rPr lang="en-US" sz="2400" dirty="0">
                <a:cs typeface="Times New Roman" pitchFamily="18" charset="0"/>
              </a:rPr>
              <a:t>.</a:t>
            </a:r>
          </a:p>
          <a:p>
            <a:pPr marL="342900" lvl="1" indent="-342900">
              <a:buSzPct val="75000"/>
              <a:buFont typeface="Monotype Sorts" pitchFamily="2" charset="2"/>
              <a:buChar char="b"/>
              <a:defRPr/>
            </a:pPr>
            <a:r>
              <a:rPr lang="en-US" sz="2400" b="1" dirty="0">
                <a:solidFill>
                  <a:schemeClr val="bg2">
                    <a:lumMod val="10000"/>
                    <a:lumOff val="90000"/>
                  </a:schemeClr>
                </a:solidFill>
                <a:cs typeface="Times New Roman" pitchFamily="18" charset="0"/>
              </a:rPr>
              <a:t>KHÔNG ĐƯỢC PHÉP NỘP BÀI </a:t>
            </a:r>
            <a:r>
              <a:rPr lang="en-US" sz="2400" b="1">
                <a:solidFill>
                  <a:schemeClr val="bg2">
                    <a:lumMod val="10000"/>
                    <a:lumOff val="90000"/>
                  </a:schemeClr>
                </a:solidFill>
                <a:cs typeface="Times New Roman" pitchFamily="18" charset="0"/>
              </a:rPr>
              <a:t>TRỄ HẠN</a:t>
            </a:r>
            <a:endParaRPr lang="en-US" sz="2400" dirty="0">
              <a:cs typeface="Times New Roman" pitchFamily="18" charset="0"/>
            </a:endParaRPr>
          </a:p>
          <a:p>
            <a:pPr marL="342900" lvl="1" indent="-342900">
              <a:buSzPct val="75000"/>
              <a:buFont typeface="Monotype Sorts" pitchFamily="2" charset="2"/>
              <a:buChar char="b"/>
              <a:defRPr/>
            </a:pPr>
            <a:r>
              <a:rPr lang="vi-VN" sz="2400" dirty="0"/>
              <a:t>Đ</a:t>
            </a:r>
            <a:r>
              <a:rPr lang="en-US" sz="2400" dirty="0" err="1"/>
              <a:t>iểm</a:t>
            </a:r>
            <a:r>
              <a:rPr lang="en-US" sz="2400" dirty="0"/>
              <a:t> </a:t>
            </a:r>
            <a:r>
              <a:rPr lang="en-US" sz="2400" dirty="0" err="1"/>
              <a:t>cộng</a:t>
            </a:r>
            <a:r>
              <a:rPr lang="en-US" sz="2400" dirty="0"/>
              <a:t>: </a:t>
            </a:r>
            <a:r>
              <a:rPr lang="en-US" sz="2400" dirty="0" err="1"/>
              <a:t>kiểm</a:t>
            </a:r>
            <a:r>
              <a:rPr lang="en-US" sz="2400" dirty="0"/>
              <a:t> </a:t>
            </a:r>
            <a:r>
              <a:rPr lang="en-US" sz="2400" dirty="0" err="1"/>
              <a:t>tra</a:t>
            </a:r>
            <a:r>
              <a:rPr lang="en-US" sz="2400" dirty="0"/>
              <a:t> </a:t>
            </a:r>
            <a:r>
              <a:rPr lang="en-US" sz="2400" dirty="0" err="1"/>
              <a:t>hiểu</a:t>
            </a:r>
            <a:r>
              <a:rPr lang="en-US" sz="2400" dirty="0"/>
              <a:t> </a:t>
            </a:r>
            <a:r>
              <a:rPr lang="en-US" sz="2400" dirty="0" err="1"/>
              <a:t>bài</a:t>
            </a:r>
            <a:r>
              <a:rPr lang="en-US" sz="2400" dirty="0"/>
              <a:t>; </a:t>
            </a:r>
            <a:r>
              <a:rPr lang="en-US" sz="2400" dirty="0" err="1"/>
              <a:t>nộp</a:t>
            </a:r>
            <a:r>
              <a:rPr lang="en-US" sz="2400" dirty="0"/>
              <a:t> </a:t>
            </a:r>
            <a:r>
              <a:rPr lang="en-US" sz="2400" dirty="0" err="1"/>
              <a:t>bài</a:t>
            </a:r>
            <a:r>
              <a:rPr lang="en-US" sz="2400" dirty="0"/>
              <a:t> </a:t>
            </a:r>
            <a:r>
              <a:rPr lang="en-US" sz="2400" dirty="0" err="1"/>
              <a:t>tập</a:t>
            </a:r>
            <a:r>
              <a:rPr lang="en-US" sz="2400" dirty="0"/>
              <a:t>; </a:t>
            </a:r>
            <a:r>
              <a:rPr lang="en-US" sz="2400" dirty="0" err="1"/>
              <a:t>thảo</a:t>
            </a:r>
            <a:r>
              <a:rPr lang="en-US" sz="2400" dirty="0"/>
              <a:t> </a:t>
            </a:r>
            <a:r>
              <a:rPr lang="en-US" sz="2400" dirty="0" err="1"/>
              <a:t>luận</a:t>
            </a:r>
            <a:r>
              <a:rPr lang="en-US" sz="2400" dirty="0"/>
              <a:t>... </a:t>
            </a:r>
          </a:p>
          <a:p>
            <a:pPr marL="342900" lvl="1" indent="-342900">
              <a:buSzPct val="75000"/>
              <a:buFont typeface="Monotype Sorts" pitchFamily="2" charset="2"/>
              <a:buChar char="b"/>
              <a:defRPr/>
            </a:pPr>
            <a:r>
              <a:rPr lang="en-US" sz="2400" dirty="0" err="1"/>
              <a:t>Điểm</a:t>
            </a:r>
            <a:r>
              <a:rPr lang="en-US" sz="2400" dirty="0"/>
              <a:t> </a:t>
            </a:r>
            <a:r>
              <a:rPr lang="en-US" sz="2400" dirty="0" err="1"/>
              <a:t>trừ</a:t>
            </a:r>
            <a:r>
              <a:rPr lang="en-US" sz="2400" dirty="0"/>
              <a:t>: </a:t>
            </a:r>
            <a:r>
              <a:rPr lang="en-US" sz="2400" dirty="0" err="1"/>
              <a:t>không</a:t>
            </a:r>
            <a:r>
              <a:rPr lang="en-US" sz="2400" dirty="0"/>
              <a:t> </a:t>
            </a:r>
            <a:r>
              <a:rPr lang="en-US" sz="2400" dirty="0" err="1"/>
              <a:t>làm</a:t>
            </a:r>
            <a:r>
              <a:rPr lang="en-US" sz="2400" dirty="0"/>
              <a:t> </a:t>
            </a:r>
            <a:r>
              <a:rPr lang="en-US" sz="2400" dirty="0" err="1"/>
              <a:t>bài</a:t>
            </a:r>
            <a:r>
              <a:rPr lang="en-US" sz="2400" dirty="0"/>
              <a:t> </a:t>
            </a:r>
            <a:r>
              <a:rPr lang="en-US" sz="2400" dirty="0" err="1"/>
              <a:t>tập</a:t>
            </a:r>
            <a:r>
              <a:rPr lang="en-US" sz="2400" dirty="0"/>
              <a:t>; </a:t>
            </a:r>
            <a:r>
              <a:rPr lang="en-US" sz="2400" dirty="0" err="1"/>
              <a:t>không</a:t>
            </a:r>
            <a:r>
              <a:rPr lang="en-US" sz="2400" dirty="0"/>
              <a:t> </a:t>
            </a:r>
            <a:r>
              <a:rPr lang="en-US" sz="2400" dirty="0" err="1"/>
              <a:t>chú</a:t>
            </a:r>
            <a:r>
              <a:rPr lang="en-US" sz="2400" dirty="0"/>
              <a:t> ý </a:t>
            </a:r>
            <a:r>
              <a:rPr lang="en-US" sz="2400" dirty="0" err="1"/>
              <a:t>bài</a:t>
            </a:r>
            <a:r>
              <a:rPr lang="en-US" sz="2400" dirty="0"/>
              <a:t> </a:t>
            </a:r>
            <a:r>
              <a:rPr lang="en-US" sz="2400" dirty="0" err="1"/>
              <a:t>giảng</a:t>
            </a:r>
            <a:r>
              <a:rPr lang="en-US" sz="2400" dirty="0"/>
              <a:t>; </a:t>
            </a:r>
            <a:r>
              <a:rPr lang="en-US" sz="2400" dirty="0" err="1"/>
              <a:t>mất</a:t>
            </a:r>
            <a:r>
              <a:rPr lang="en-US" sz="2400" dirty="0"/>
              <a:t> </a:t>
            </a:r>
            <a:r>
              <a:rPr lang="en-US" sz="2400" dirty="0" err="1"/>
              <a:t>trật</a:t>
            </a:r>
            <a:r>
              <a:rPr lang="en-US" sz="2400" dirty="0"/>
              <a:t> </a:t>
            </a:r>
            <a:r>
              <a:rPr lang="en-US" sz="2400" dirty="0" err="1"/>
              <a:t>tự</a:t>
            </a:r>
            <a:r>
              <a:rPr lang="en-US" sz="2400" dirty="0"/>
              <a:t>; </a:t>
            </a:r>
            <a:r>
              <a:rPr lang="en-US" sz="2400" dirty="0" err="1"/>
              <a:t>không</a:t>
            </a:r>
            <a:r>
              <a:rPr lang="en-US" sz="2400" dirty="0"/>
              <a:t> in </a:t>
            </a:r>
            <a:r>
              <a:rPr lang="en-US" sz="2400"/>
              <a:t>slide…</a:t>
            </a:r>
            <a:endParaRPr lang="en-US" sz="2400" dirty="0"/>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atin typeface="Arial Narrow" panose="020B0606020202030204" pitchFamily="34" charset="0"/>
              </a:rPr>
              <a:t>Slide </a:t>
            </a:r>
            <a:fld id="{A0382AD5-13D3-4CF5-A353-2BC8B06F5092}" type="slidenum">
              <a:rPr lang="en-US">
                <a:latin typeface="Arial Narrow" panose="020B0606020202030204" pitchFamily="34" charset="0"/>
              </a:rPr>
              <a:pPr/>
              <a:t>8</a:t>
            </a:fld>
            <a:endParaRPr lang="en-US">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Hình thức liên lạc</a:t>
            </a:r>
          </a:p>
        </p:txBody>
      </p:sp>
      <p:sp>
        <p:nvSpPr>
          <p:cNvPr id="12291" name="Content Placeholder 2"/>
          <p:cNvSpPr>
            <a:spLocks noGrp="1"/>
          </p:cNvSpPr>
          <p:nvPr>
            <p:ph idx="1"/>
          </p:nvPr>
        </p:nvSpPr>
        <p:spPr/>
        <p:txBody>
          <a:bodyPr/>
          <a:lstStyle/>
          <a:p>
            <a:r>
              <a:rPr lang="en-US"/>
              <a:t>https://lms.iuh.edu.vn/</a:t>
            </a:r>
          </a:p>
          <a:p>
            <a:r>
              <a:rPr lang="en-US"/>
              <a:t>Email</a:t>
            </a:r>
          </a:p>
          <a:p>
            <a:pPr lvl="1"/>
            <a:r>
              <a:rPr lang="en-US">
                <a:hlinkClick r:id="rId3"/>
              </a:rPr>
              <a:t>chauthibaoha2021@gmail.com</a:t>
            </a:r>
            <a:endParaRPr lang="en-US"/>
          </a:p>
          <a:p>
            <a:r>
              <a:rPr lang="en-US"/>
              <a:t>Phone</a:t>
            </a:r>
          </a:p>
          <a:p>
            <a:pPr lvl="1"/>
            <a:r>
              <a:rPr lang="en-US"/>
              <a:t>0918.153584</a:t>
            </a:r>
          </a:p>
          <a:p>
            <a:r>
              <a:rPr lang="en-US"/>
              <a:t>Group Zalo: ?</a:t>
            </a:r>
          </a:p>
          <a:p>
            <a:endParaRPr lang="en-US"/>
          </a:p>
        </p:txBody>
      </p:sp>
      <p:sp>
        <p:nvSpPr>
          <p:cNvPr id="12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atin typeface="Arial Narrow" panose="020B0606020202030204" pitchFamily="34" charset="0"/>
              </a:rPr>
              <a:t>Slide </a:t>
            </a:r>
            <a:fld id="{1B61A691-048B-4AD5-9A06-4C73D8C01355}" type="slidenum">
              <a:rPr lang="en-US">
                <a:latin typeface="Arial Narrow" panose="020B0606020202030204" pitchFamily="34" charset="0"/>
              </a:rPr>
              <a:pPr/>
              <a:t>9</a:t>
            </a:fld>
            <a:endParaRPr lang="en-US">
              <a:latin typeface="Arial Narrow" panose="020B0606020202030204" pitchFamily="34" charset="0"/>
            </a:endParaRPr>
          </a:p>
        </p:txBody>
      </p:sp>
    </p:spTree>
  </p:cSld>
  <p:clrMapOvr>
    <a:masterClrMapping/>
  </p:clrMapOvr>
</p:sld>
</file>

<file path=ppt/theme/theme1.xml><?xml version="1.0" encoding="utf-8"?>
<a:theme xmlns:a="http://schemas.openxmlformats.org/drawingml/2006/main"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Compass</Template>
  <TotalTime>18054</TotalTime>
  <Words>1617</Words>
  <Application>Microsoft Office PowerPoint</Application>
  <PresentationFormat>On-screen Show (4:3)</PresentationFormat>
  <Paragraphs>142</Paragraphs>
  <Slides>11</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.VnMemorandum</vt:lpstr>
      <vt:lpstr>Arial</vt:lpstr>
      <vt:lpstr>Arial Narrow</vt:lpstr>
      <vt:lpstr>Monotype Sorts</vt:lpstr>
      <vt:lpstr>Tahoma</vt:lpstr>
      <vt:lpstr>Times New Roman</vt:lpstr>
      <vt:lpstr>CS1</vt:lpstr>
      <vt:lpstr>Môn học  ĐẢM BẢO CHẤT LƯỢNG VÀ KIỂM THỬ PHẦN MỀM</vt:lpstr>
      <vt:lpstr>Mô tả vắn tắt học phần</vt:lpstr>
      <vt:lpstr>Nội dung chi tiết</vt:lpstr>
      <vt:lpstr>Giáo trình - Tham khảo</vt:lpstr>
      <vt:lpstr>Yêu cầu thực hành</vt:lpstr>
      <vt:lpstr>Đánh giá</vt:lpstr>
      <vt:lpstr>Đánh giá (tt)</vt:lpstr>
      <vt:lpstr>Nội quy môn học </vt:lpstr>
      <vt:lpstr>Hình thức liên lạc</vt:lpstr>
      <vt:lpstr>PowerPoint Presentation</vt:lpstr>
      <vt:lpstr>Các bài kiểm tra đánh giá LO</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Systems</dc:title>
  <dc:creator>John Lewis</dc:creator>
  <cp:lastModifiedBy>chauthibaoha@live.com</cp:lastModifiedBy>
  <cp:revision>318</cp:revision>
  <cp:lastPrinted>1999-08-24T14:44:27Z</cp:lastPrinted>
  <dcterms:created xsi:type="dcterms:W3CDTF">1999-08-16T14:47:17Z</dcterms:created>
  <dcterms:modified xsi:type="dcterms:W3CDTF">2022-05-03T15:33:03Z</dcterms:modified>
</cp:coreProperties>
</file>