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theme/theme6.xml" ContentType="application/vnd.openxmlformats-officedocument.theme+xml"/>
  <Override PartName="/ppt/slideLayouts/slideLayout19.xml" ContentType="application/vnd.openxmlformats-officedocument.presentationml.slideLayout+xml"/>
  <Override PartName="/ppt/theme/theme7.xml" ContentType="application/vnd.openxmlformats-officedocument.theme+xml"/>
  <Override PartName="/ppt/slideLayouts/slideLayout20.xml" ContentType="application/vnd.openxmlformats-officedocument.presentationml.slideLayout+xml"/>
  <Override PartName="/ppt/theme/theme8.xml" ContentType="application/vnd.openxmlformats-officedocument.theme+xml"/>
  <Override PartName="/ppt/slideLayouts/slideLayout21.xml" ContentType="application/vnd.openxmlformats-officedocument.presentationml.slideLayout+xml"/>
  <Override PartName="/ppt/theme/theme9.xml" ContentType="application/vnd.openxmlformats-officedocument.theme+xml"/>
  <Override PartName="/ppt/slideLayouts/slideLayout22.xml" ContentType="application/vnd.openxmlformats-officedocument.presentationml.slideLayout+xml"/>
  <Override PartName="/ppt/theme/theme10.xml" ContentType="application/vnd.openxmlformats-officedocument.theme+xml"/>
  <Override PartName="/ppt/slideLayouts/slideLayout23.xml" ContentType="application/vnd.openxmlformats-officedocument.presentationml.slideLayout+xml"/>
  <Override PartName="/ppt/theme/theme11.xml" ContentType="application/vnd.openxmlformats-officedocument.theme+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theme/theme13.xml" ContentType="application/vnd.openxmlformats-officedocument.theme+xml"/>
  <Override PartName="/ppt/slideLayouts/slideLayout26.xml" ContentType="application/vnd.openxmlformats-officedocument.presentationml.slideLayout+xml"/>
  <Override PartName="/ppt/theme/theme1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3700" r:id="rId2"/>
    <p:sldMasterId id="2147483712" r:id="rId3"/>
    <p:sldMasterId id="2147483714" r:id="rId4"/>
    <p:sldMasterId id="2147483716" r:id="rId5"/>
    <p:sldMasterId id="2147483718" r:id="rId6"/>
    <p:sldMasterId id="2147483720" r:id="rId7"/>
    <p:sldMasterId id="2147483722" r:id="rId8"/>
    <p:sldMasterId id="2147483724" r:id="rId9"/>
    <p:sldMasterId id="2147483726" r:id="rId10"/>
    <p:sldMasterId id="2147483728" r:id="rId11"/>
    <p:sldMasterId id="2147483730" r:id="rId12"/>
    <p:sldMasterId id="2147483732" r:id="rId13"/>
    <p:sldMasterId id="2147483734" r:id="rId14"/>
    <p:sldMasterId id="2147483790" r:id="rId15"/>
  </p:sldMasterIdLst>
  <p:notesMasterIdLst>
    <p:notesMasterId r:id="rId95"/>
  </p:notesMasterIdLst>
  <p:handoutMasterIdLst>
    <p:handoutMasterId r:id="rId96"/>
  </p:handoutMasterIdLst>
  <p:sldIdLst>
    <p:sldId id="256" r:id="rId16"/>
    <p:sldId id="643" r:id="rId17"/>
    <p:sldId id="648" r:id="rId18"/>
    <p:sldId id="257" r:id="rId19"/>
    <p:sldId id="554" r:id="rId20"/>
    <p:sldId id="664" r:id="rId21"/>
    <p:sldId id="666" r:id="rId22"/>
    <p:sldId id="665" r:id="rId23"/>
    <p:sldId id="667" r:id="rId24"/>
    <p:sldId id="652" r:id="rId25"/>
    <p:sldId id="547" r:id="rId26"/>
    <p:sldId id="683" r:id="rId27"/>
    <p:sldId id="684" r:id="rId28"/>
    <p:sldId id="564" r:id="rId29"/>
    <p:sldId id="548" r:id="rId30"/>
    <p:sldId id="567" r:id="rId31"/>
    <p:sldId id="490" r:id="rId32"/>
    <p:sldId id="464" r:id="rId33"/>
    <p:sldId id="465" r:id="rId34"/>
    <p:sldId id="466" r:id="rId35"/>
    <p:sldId id="657" r:id="rId36"/>
    <p:sldId id="658" r:id="rId37"/>
    <p:sldId id="669" r:id="rId38"/>
    <p:sldId id="670" r:id="rId39"/>
    <p:sldId id="569" r:id="rId40"/>
    <p:sldId id="570" r:id="rId41"/>
    <p:sldId id="571" r:id="rId42"/>
    <p:sldId id="549" r:id="rId43"/>
    <p:sldId id="519" r:id="rId44"/>
    <p:sldId id="573" r:id="rId45"/>
    <p:sldId id="574" r:id="rId46"/>
    <p:sldId id="622" r:id="rId47"/>
    <p:sldId id="627" r:id="rId48"/>
    <p:sldId id="629" r:id="rId49"/>
    <p:sldId id="630" r:id="rId50"/>
    <p:sldId id="631" r:id="rId51"/>
    <p:sldId id="633" r:id="rId52"/>
    <p:sldId id="639" r:id="rId53"/>
    <p:sldId id="635" r:id="rId54"/>
    <p:sldId id="636" r:id="rId55"/>
    <p:sldId id="637" r:id="rId56"/>
    <p:sldId id="638" r:id="rId57"/>
    <p:sldId id="550" r:id="rId58"/>
    <p:sldId id="335" r:id="rId59"/>
    <p:sldId id="676" r:id="rId60"/>
    <p:sldId id="279" r:id="rId61"/>
    <p:sldId id="443" r:id="rId62"/>
    <p:sldId id="445" r:id="rId63"/>
    <p:sldId id="444" r:id="rId64"/>
    <p:sldId id="551" r:id="rId65"/>
    <p:sldId id="264" r:id="rId66"/>
    <p:sldId id="407" r:id="rId67"/>
    <p:sldId id="408" r:id="rId68"/>
    <p:sldId id="419" r:id="rId69"/>
    <p:sldId id="409" r:id="rId70"/>
    <p:sldId id="410" r:id="rId71"/>
    <p:sldId id="411" r:id="rId72"/>
    <p:sldId id="406" r:id="rId73"/>
    <p:sldId id="412" r:id="rId74"/>
    <p:sldId id="552" r:id="rId75"/>
    <p:sldId id="640" r:id="rId76"/>
    <p:sldId id="641" r:id="rId77"/>
    <p:sldId id="389" r:id="rId78"/>
    <p:sldId id="673" r:id="rId79"/>
    <p:sldId id="691" r:id="rId80"/>
    <p:sldId id="662" r:id="rId81"/>
    <p:sldId id="672" r:id="rId82"/>
    <p:sldId id="677" r:id="rId83"/>
    <p:sldId id="598" r:id="rId84"/>
    <p:sldId id="599" r:id="rId85"/>
    <p:sldId id="600" r:id="rId86"/>
    <p:sldId id="682" r:id="rId87"/>
    <p:sldId id="679" r:id="rId88"/>
    <p:sldId id="685" r:id="rId89"/>
    <p:sldId id="686" r:id="rId90"/>
    <p:sldId id="687" r:id="rId91"/>
    <p:sldId id="688" r:id="rId92"/>
    <p:sldId id="689" r:id="rId93"/>
    <p:sldId id="690"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75" autoAdjust="0"/>
    <p:restoredTop sz="71429" autoAdjust="0"/>
  </p:normalViewPr>
  <p:slideViewPr>
    <p:cSldViewPr>
      <p:cViewPr varScale="1">
        <p:scale>
          <a:sx n="49" d="100"/>
          <a:sy n="49" d="100"/>
        </p:scale>
        <p:origin x="1698" y="48"/>
      </p:cViewPr>
      <p:guideLst>
        <p:guide orient="horz" pos="2160"/>
        <p:guide pos="2880"/>
      </p:guideLst>
    </p:cSldViewPr>
  </p:slideViewPr>
  <p:outlineViewPr>
    <p:cViewPr>
      <p:scale>
        <a:sx n="33" d="100"/>
        <a:sy n="33" d="100"/>
      </p:scale>
      <p:origin x="0" y="57486"/>
    </p:cViewPr>
  </p:outlineViewPr>
  <p:notesTextViewPr>
    <p:cViewPr>
      <p:scale>
        <a:sx n="1" d="1"/>
        <a:sy n="1" d="1"/>
      </p:scale>
      <p:origin x="0" y="0"/>
    </p:cViewPr>
  </p:notesTextViewPr>
  <p:sorterViewPr>
    <p:cViewPr>
      <p:scale>
        <a:sx n="100" d="100"/>
        <a:sy n="100" d="100"/>
      </p:scale>
      <p:origin x="0" y="0"/>
    </p:cViewPr>
  </p:sorterViewPr>
  <p:notesViewPr>
    <p:cSldViewPr>
      <p:cViewPr>
        <p:scale>
          <a:sx n="75" d="100"/>
          <a:sy n="75" d="100"/>
        </p:scale>
        <p:origin x="-2346" y="3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1.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slide" Target="slides/slide35.xml"/><Relationship Id="rId55" Type="http://schemas.openxmlformats.org/officeDocument/2006/relationships/slide" Target="slides/slide40.xml"/><Relationship Id="rId63" Type="http://schemas.openxmlformats.org/officeDocument/2006/relationships/slide" Target="slides/slide48.xml"/><Relationship Id="rId68" Type="http://schemas.openxmlformats.org/officeDocument/2006/relationships/slide" Target="slides/slide53.xml"/><Relationship Id="rId76" Type="http://schemas.openxmlformats.org/officeDocument/2006/relationships/slide" Target="slides/slide61.xml"/><Relationship Id="rId84" Type="http://schemas.openxmlformats.org/officeDocument/2006/relationships/slide" Target="slides/slide69.xml"/><Relationship Id="rId89" Type="http://schemas.openxmlformats.org/officeDocument/2006/relationships/slide" Target="slides/slide74.xml"/><Relationship Id="rId97"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56.xml"/><Relationship Id="rId92" Type="http://schemas.openxmlformats.org/officeDocument/2006/relationships/slide" Target="slides/slide77.xml"/><Relationship Id="rId2" Type="http://schemas.openxmlformats.org/officeDocument/2006/relationships/slideMaster" Target="slideMasters/slideMaster2.xml"/><Relationship Id="rId16" Type="http://schemas.openxmlformats.org/officeDocument/2006/relationships/slide" Target="slides/slide1.xml"/><Relationship Id="rId29" Type="http://schemas.openxmlformats.org/officeDocument/2006/relationships/slide" Target="slides/slide14.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slide" Target="slides/slide38.xml"/><Relationship Id="rId58" Type="http://schemas.openxmlformats.org/officeDocument/2006/relationships/slide" Target="slides/slide43.xml"/><Relationship Id="rId66" Type="http://schemas.openxmlformats.org/officeDocument/2006/relationships/slide" Target="slides/slide51.xml"/><Relationship Id="rId74" Type="http://schemas.openxmlformats.org/officeDocument/2006/relationships/slide" Target="slides/slide59.xml"/><Relationship Id="rId79" Type="http://schemas.openxmlformats.org/officeDocument/2006/relationships/slide" Target="slides/slide64.xml"/><Relationship Id="rId87" Type="http://schemas.openxmlformats.org/officeDocument/2006/relationships/slide" Target="slides/slide72.xml"/><Relationship Id="rId5" Type="http://schemas.openxmlformats.org/officeDocument/2006/relationships/slideMaster" Target="slideMasters/slideMaster5.xml"/><Relationship Id="rId61" Type="http://schemas.openxmlformats.org/officeDocument/2006/relationships/slide" Target="slides/slide46.xml"/><Relationship Id="rId82" Type="http://schemas.openxmlformats.org/officeDocument/2006/relationships/slide" Target="slides/slide67.xml"/><Relationship Id="rId90" Type="http://schemas.openxmlformats.org/officeDocument/2006/relationships/slide" Target="slides/slide75.xml"/><Relationship Id="rId95" Type="http://schemas.openxmlformats.org/officeDocument/2006/relationships/notesMaster" Target="notesMasters/notesMaster1.xml"/><Relationship Id="rId19" Type="http://schemas.openxmlformats.org/officeDocument/2006/relationships/slide" Target="slides/slide4.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slide" Target="slides/slide41.xml"/><Relationship Id="rId64" Type="http://schemas.openxmlformats.org/officeDocument/2006/relationships/slide" Target="slides/slide49.xml"/><Relationship Id="rId69" Type="http://schemas.openxmlformats.org/officeDocument/2006/relationships/slide" Target="slides/slide54.xml"/><Relationship Id="rId77" Type="http://schemas.openxmlformats.org/officeDocument/2006/relationships/slide" Target="slides/slide62.xml"/><Relationship Id="rId100"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6.xml"/><Relationship Id="rId72" Type="http://schemas.openxmlformats.org/officeDocument/2006/relationships/slide" Target="slides/slide57.xml"/><Relationship Id="rId80" Type="http://schemas.openxmlformats.org/officeDocument/2006/relationships/slide" Target="slides/slide65.xml"/><Relationship Id="rId85" Type="http://schemas.openxmlformats.org/officeDocument/2006/relationships/slide" Target="slides/slide70.xml"/><Relationship Id="rId93" Type="http://schemas.openxmlformats.org/officeDocument/2006/relationships/slide" Target="slides/slide78.xml"/><Relationship Id="rId98"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slide" Target="slides/slide44.xml"/><Relationship Id="rId67" Type="http://schemas.openxmlformats.org/officeDocument/2006/relationships/slide" Target="slides/slide52.xml"/><Relationship Id="rId20" Type="http://schemas.openxmlformats.org/officeDocument/2006/relationships/slide" Target="slides/slide5.xml"/><Relationship Id="rId41" Type="http://schemas.openxmlformats.org/officeDocument/2006/relationships/slide" Target="slides/slide26.xml"/><Relationship Id="rId54" Type="http://schemas.openxmlformats.org/officeDocument/2006/relationships/slide" Target="slides/slide39.xml"/><Relationship Id="rId62" Type="http://schemas.openxmlformats.org/officeDocument/2006/relationships/slide" Target="slides/slide47.xml"/><Relationship Id="rId70" Type="http://schemas.openxmlformats.org/officeDocument/2006/relationships/slide" Target="slides/slide55.xml"/><Relationship Id="rId75" Type="http://schemas.openxmlformats.org/officeDocument/2006/relationships/slide" Target="slides/slide60.xml"/><Relationship Id="rId83" Type="http://schemas.openxmlformats.org/officeDocument/2006/relationships/slide" Target="slides/slide68.xml"/><Relationship Id="rId88" Type="http://schemas.openxmlformats.org/officeDocument/2006/relationships/slide" Target="slides/slide73.xml"/><Relationship Id="rId91" Type="http://schemas.openxmlformats.org/officeDocument/2006/relationships/slide" Target="slides/slide76.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slide" Target="slides/slide42.xml"/><Relationship Id="rId10" Type="http://schemas.openxmlformats.org/officeDocument/2006/relationships/slideMaster" Target="slideMasters/slideMaster10.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60" Type="http://schemas.openxmlformats.org/officeDocument/2006/relationships/slide" Target="slides/slide45.xml"/><Relationship Id="rId65" Type="http://schemas.openxmlformats.org/officeDocument/2006/relationships/slide" Target="slides/slide50.xml"/><Relationship Id="rId73" Type="http://schemas.openxmlformats.org/officeDocument/2006/relationships/slide" Target="slides/slide58.xml"/><Relationship Id="rId78" Type="http://schemas.openxmlformats.org/officeDocument/2006/relationships/slide" Target="slides/slide63.xml"/><Relationship Id="rId81" Type="http://schemas.openxmlformats.org/officeDocument/2006/relationships/slide" Target="slides/slide66.xml"/><Relationship Id="rId86" Type="http://schemas.openxmlformats.org/officeDocument/2006/relationships/slide" Target="slides/slide71.xml"/><Relationship Id="rId94" Type="http://schemas.openxmlformats.org/officeDocument/2006/relationships/slide" Target="slides/slide79.xml"/><Relationship Id="rId9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3.xml"/><Relationship Id="rId39" Type="http://schemas.openxmlformats.org/officeDocument/2006/relationships/slide" Target="slides/slide2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Cause of defect</c:v>
                </c:pt>
              </c:strCache>
            </c:strRef>
          </c:tx>
          <c:dPt>
            <c:idx val="0"/>
            <c:bubble3D val="0"/>
            <c:spPr>
              <a:solidFill>
                <a:schemeClr val="hlink"/>
              </a:solidFill>
            </c:spPr>
            <c:extLst>
              <c:ext xmlns:c16="http://schemas.microsoft.com/office/drawing/2014/chart" uri="{C3380CC4-5D6E-409C-BE32-E72D297353CC}">
                <c16:uniqueId val="{00000001-0D88-4810-B4B1-96DE7989D37E}"/>
              </c:ext>
            </c:extLst>
          </c:dPt>
          <c:dPt>
            <c:idx val="2"/>
            <c:bubble3D val="0"/>
            <c:spPr>
              <a:pattFill prst="pct5">
                <a:fgClr>
                  <a:srgbClr val="FFFF00"/>
                </a:fgClr>
                <a:bgClr>
                  <a:srgbClr val="FFFF00"/>
                </a:bgClr>
              </a:pattFill>
            </c:spPr>
            <c:extLst>
              <c:ext xmlns:c16="http://schemas.microsoft.com/office/drawing/2014/chart" uri="{C3380CC4-5D6E-409C-BE32-E72D297353CC}">
                <c16:uniqueId val="{00000003-0D88-4810-B4B1-96DE7989D37E}"/>
              </c:ext>
            </c:extLst>
          </c:dPt>
          <c:cat>
            <c:strRef>
              <c:f>Sheet1!$A$2:$A$5</c:f>
              <c:strCache>
                <c:ptCount val="4"/>
                <c:pt idx="0">
                  <c:v>Requirement</c:v>
                </c:pt>
                <c:pt idx="1">
                  <c:v>Design</c:v>
                </c:pt>
                <c:pt idx="2">
                  <c:v>Coding</c:v>
                </c:pt>
                <c:pt idx="3">
                  <c:v>Other</c:v>
                </c:pt>
              </c:strCache>
            </c:strRef>
          </c:cat>
          <c:val>
            <c:numRef>
              <c:f>Sheet1!$B$2:$B$5</c:f>
              <c:numCache>
                <c:formatCode>General</c:formatCode>
                <c:ptCount val="4"/>
                <c:pt idx="0">
                  <c:v>0.55000000000000004</c:v>
                </c:pt>
                <c:pt idx="1">
                  <c:v>0.25</c:v>
                </c:pt>
                <c:pt idx="2">
                  <c:v>0.15</c:v>
                </c:pt>
                <c:pt idx="3">
                  <c:v>0.05</c:v>
                </c:pt>
              </c:numCache>
            </c:numRef>
          </c:val>
          <c:extLst>
            <c:ext xmlns:c16="http://schemas.microsoft.com/office/drawing/2014/chart" uri="{C3380CC4-5D6E-409C-BE32-E72D297353CC}">
              <c16:uniqueId val="{00000004-0D88-4810-B4B1-96DE7989D37E}"/>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338F1E-972C-499F-A6A7-A18452EEE1FF}" type="datetimeFigureOut">
              <a:rPr lang="en-US" smtClean="0"/>
              <a:t>03/06/2024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F2D1A0-FA2E-48C4-BD8E-AA3A6238A26F}" type="slidenum">
              <a:rPr lang="en-US" smtClean="0"/>
              <a:t>‹#›</a:t>
            </a:fld>
            <a:endParaRPr lang="en-US"/>
          </a:p>
        </p:txBody>
      </p:sp>
    </p:spTree>
    <p:extLst>
      <p:ext uri="{BB962C8B-B14F-4D97-AF65-F5344CB8AC3E}">
        <p14:creationId xmlns:p14="http://schemas.microsoft.com/office/powerpoint/2010/main" val="40283683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8D8DC3-02CE-4FB4-A488-930D9354F57B}" type="datetimeFigureOut">
              <a:rPr lang="en-US" smtClean="0"/>
              <a:t>03/06/2024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B9007-0201-49BE-A587-7F882848EC05}" type="slidenum">
              <a:rPr lang="en-US" smtClean="0"/>
              <a:t>‹#›</a:t>
            </a:fld>
            <a:endParaRPr lang="en-US"/>
          </a:p>
        </p:txBody>
      </p:sp>
    </p:spTree>
    <p:extLst>
      <p:ext uri="{BB962C8B-B14F-4D97-AF65-F5344CB8AC3E}">
        <p14:creationId xmlns:p14="http://schemas.microsoft.com/office/powerpoint/2010/main" val="55436363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waretestingfundamentals.com/sqa-vs-sqc/"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en.wikipedia.org/wiki/Waterfall_model"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en.wikipedia.org/wiki/Iterative_and_incremental_development" TargetMode="External"/><Relationship Id="rId4" Type="http://schemas.openxmlformats.org/officeDocument/2006/relationships/hyperlink" Target="https://en.wikipedia.org/wiki/Software_prototyping"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www.testingvn.com/viewtopic.php?f=20&amp;t=203#p436"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www.guru99.com/software-testing-seven-principles.html" TargetMode="Externa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02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THEO SV, SẢN PHẨM NHƯ THẾ NÀO LÀ CÓ CHẤT LƯỢNG? ĐIỆN THOẠI, XE, MỸ</a:t>
            </a:r>
            <a:r>
              <a:rPr lang="en-US" sz="1200" b="0" i="0" kern="1200" baseline="0">
                <a:solidFill>
                  <a:schemeClr val="tx1"/>
                </a:solidFill>
                <a:effectLst/>
                <a:latin typeface="+mn-lt"/>
                <a:ea typeface="+mn-ea"/>
                <a:cs typeface="+mn-cs"/>
              </a:rPr>
              <a:t> PHẨM</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PM quản lý thu chi cá nhân: Misa, Money lover, Money helper, Spendee,… MoneyOi</a:t>
            </a:r>
            <a:endParaRPr lang="en-US" sz="1200" b="0" i="0" kern="1200">
              <a:solidFill>
                <a:schemeClr val="tx1"/>
              </a:solidFill>
              <a:effectLst/>
              <a:latin typeface="+mn-lt"/>
              <a:ea typeface="+mn-ea"/>
              <a:cs typeface="+mn-cs"/>
            </a:endParaRPr>
          </a:p>
          <a:p>
            <a:pPr>
              <a:defRPr/>
            </a:pPr>
            <a:r>
              <a:rPr lang="en-US"/>
              <a:t>---&gt; MỘT SẢN PHẨM ĐỐI VỚI NGƯỜI NÀY LÀ TỐT NHƯNG ĐỐI VỚI NGƯỜI KIA THÌ CHƯA TỐT, NGỮ CẢNH NÀY THÌ TỐT, NGỮ CẢNH KIA THÌ CHƯA TỐT,… </a:t>
            </a:r>
            <a:r>
              <a:rPr lang="vi-VN" sz="1200" b="0" i="0" kern="1200">
                <a:solidFill>
                  <a:schemeClr val="tx1"/>
                </a:solidFill>
                <a:effectLst/>
                <a:latin typeface="+mn-lt"/>
                <a:ea typeface="+mn-ea"/>
                <a:cs typeface="+mn-cs"/>
              </a:rPr>
              <a:t>TUỲ THE</a:t>
            </a:r>
            <a:r>
              <a:rPr lang="en-US" sz="1200" b="0" i="0" kern="1200">
                <a:solidFill>
                  <a:schemeClr val="tx1"/>
                </a:solidFill>
                <a:effectLst/>
                <a:latin typeface="+mn-lt"/>
                <a:ea typeface="+mn-ea"/>
                <a:cs typeface="+mn-cs"/>
              </a:rPr>
              <a:t>O</a:t>
            </a:r>
            <a:r>
              <a:rPr lang="vi-VN" sz="1200" b="0" i="0" kern="1200">
                <a:solidFill>
                  <a:schemeClr val="tx1"/>
                </a:solidFill>
                <a:effectLst/>
                <a:latin typeface="+mn-lt"/>
                <a:ea typeface="+mn-ea"/>
                <a:cs typeface="+mn-cs"/>
              </a:rPr>
              <a:t> CÁC </a:t>
            </a:r>
            <a:r>
              <a:rPr lang="en-US" sz="1200" b="0" i="0" kern="1200">
                <a:solidFill>
                  <a:schemeClr val="tx1"/>
                </a:solidFill>
                <a:effectLst/>
                <a:latin typeface="+mn-lt"/>
                <a:ea typeface="+mn-ea"/>
                <a:cs typeface="+mn-cs"/>
              </a:rPr>
              <a:t>MONG</a:t>
            </a:r>
            <a:r>
              <a:rPr lang="en-US" sz="1200" b="0" i="0" kern="1200" baseline="0">
                <a:solidFill>
                  <a:schemeClr val="tx1"/>
                </a:solidFill>
                <a:effectLst/>
                <a:latin typeface="+mn-lt"/>
                <a:ea typeface="+mn-ea"/>
                <a:cs typeface="+mn-cs"/>
              </a:rPr>
              <a:t> MUỐN </a:t>
            </a:r>
            <a:r>
              <a:rPr lang="vi-VN" sz="1200" b="0" i="0" kern="1200">
                <a:solidFill>
                  <a:schemeClr val="tx1"/>
                </a:solidFill>
                <a:effectLst/>
                <a:latin typeface="+mn-lt"/>
                <a:ea typeface="+mn-ea"/>
                <a:cs typeface="+mn-cs"/>
              </a:rPr>
              <a:t>KHÁC NHAU</a:t>
            </a:r>
            <a:r>
              <a:rPr lang="en-US" sz="1200" b="1" kern="1200" baseline="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VỚI</a:t>
            </a:r>
            <a:r>
              <a:rPr lang="vi-VN" sz="1200" b="0" i="0" kern="1200">
                <a:solidFill>
                  <a:schemeClr val="tx1"/>
                </a:solidFill>
                <a:effectLst/>
                <a:latin typeface="+mn-lt"/>
                <a:ea typeface="+mn-ea"/>
                <a:cs typeface="+mn-cs"/>
              </a:rPr>
              <a:t> NGƯỜI </a:t>
            </a:r>
            <a:r>
              <a:rPr lang="en-US" sz="1200" b="0" i="0" kern="1200">
                <a:solidFill>
                  <a:schemeClr val="tx1"/>
                </a:solidFill>
                <a:effectLst/>
                <a:latin typeface="+mn-lt"/>
                <a:ea typeface="+mn-ea"/>
                <a:cs typeface="+mn-cs"/>
              </a:rPr>
              <a:t>LÀM</a:t>
            </a:r>
            <a:r>
              <a:rPr lang="en-US" sz="1200" b="0" i="0" kern="1200" baseline="0">
                <a:solidFill>
                  <a:schemeClr val="tx1"/>
                </a:solidFill>
                <a:effectLst/>
                <a:latin typeface="+mn-lt"/>
                <a:ea typeface="+mn-ea"/>
                <a:cs typeface="+mn-cs"/>
              </a:rPr>
              <a:t> RA SẢN PHẨM------ </a:t>
            </a:r>
            <a:r>
              <a:rPr lang="en-US" sz="1200" b="0" i="0" kern="1200">
                <a:solidFill>
                  <a:schemeClr val="tx1"/>
                </a:solidFill>
                <a:effectLst/>
                <a:latin typeface="+mn-lt"/>
                <a:ea typeface="+mn-ea"/>
                <a:cs typeface="+mn-cs"/>
              </a:rPr>
              <a:t>sp </a:t>
            </a:r>
            <a:r>
              <a:rPr lang="vi-VN" sz="1200" b="0" i="0" kern="1200">
                <a:solidFill>
                  <a:schemeClr val="tx1"/>
                </a:solidFill>
                <a:effectLst/>
                <a:latin typeface="+mn-lt"/>
                <a:ea typeface="+mn-ea"/>
                <a:cs typeface="+mn-cs"/>
              </a:rPr>
              <a:t>được thiết kế </a:t>
            </a:r>
            <a:r>
              <a:rPr lang="en-US" sz="1200" b="0" i="0" kern="1200">
                <a:solidFill>
                  <a:schemeClr val="tx1"/>
                </a:solidFill>
                <a:effectLst/>
                <a:latin typeface="+mn-lt"/>
                <a:ea typeface="+mn-ea"/>
                <a:cs typeface="+mn-cs"/>
              </a:rPr>
              <a:t>ntn </a:t>
            </a:r>
            <a:r>
              <a:rPr lang="vi-VN" sz="1200" b="0" i="0" kern="1200">
                <a:solidFill>
                  <a:schemeClr val="tx1"/>
                </a:solidFill>
                <a:effectLst/>
                <a:latin typeface="+mn-lt"/>
                <a:ea typeface="+mn-ea"/>
                <a:cs typeface="+mn-cs"/>
              </a:rPr>
              <a:t>và </a:t>
            </a:r>
            <a:r>
              <a:rPr lang="en-US" sz="1200" b="0" i="0" kern="1200">
                <a:solidFill>
                  <a:schemeClr val="tx1"/>
                </a:solidFill>
                <a:effectLst/>
                <a:latin typeface="+mn-lt"/>
                <a:ea typeface="+mn-ea"/>
                <a:cs typeface="+mn-cs"/>
              </a:rPr>
              <a:t>có</a:t>
            </a:r>
            <a:r>
              <a:rPr lang="en-US" sz="1200" b="0" i="0" kern="1200" baseline="0">
                <a:solidFill>
                  <a:schemeClr val="tx1"/>
                </a:solidFill>
                <a:effectLst/>
                <a:latin typeface="+mn-lt"/>
                <a:ea typeface="+mn-ea"/>
                <a:cs typeface="+mn-cs"/>
              </a:rPr>
              <a:t> </a:t>
            </a:r>
            <a:r>
              <a:rPr lang="vi-VN" sz="1200" b="0" i="0" kern="1200" baseline="0">
                <a:solidFill>
                  <a:schemeClr val="tx1"/>
                </a:solidFill>
                <a:effectLst/>
                <a:latin typeface="+mn-lt"/>
                <a:ea typeface="+mn-ea"/>
                <a:cs typeface="+mn-cs"/>
              </a:rPr>
              <a:t>đượ</a:t>
            </a:r>
            <a:r>
              <a:rPr lang="en-US" sz="1200" b="0" i="0" kern="1200" baseline="0">
                <a:solidFill>
                  <a:schemeClr val="tx1"/>
                </a:solidFill>
                <a:effectLst/>
                <a:latin typeface="+mn-lt"/>
                <a:ea typeface="+mn-ea"/>
                <a:cs typeface="+mn-cs"/>
              </a:rPr>
              <a:t>c </a:t>
            </a:r>
            <a:r>
              <a:rPr lang="en-US" sz="1200" b="0" i="0" kern="1200" baseline="0" err="1">
                <a:solidFill>
                  <a:schemeClr val="tx1"/>
                </a:solidFill>
                <a:effectLst/>
                <a:latin typeface="+mn-lt"/>
                <a:ea typeface="+mn-ea"/>
                <a:cs typeface="+mn-cs"/>
              </a:rPr>
              <a:t>làm</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đúng</a:t>
            </a:r>
            <a:r>
              <a:rPr lang="en-US" sz="1200" b="0" i="0" kern="1200" baseline="0">
                <a:solidFill>
                  <a:schemeClr val="tx1"/>
                </a:solidFill>
                <a:effectLst/>
                <a:latin typeface="+mn-lt"/>
                <a:ea typeface="+mn-ea"/>
                <a:cs typeface="+mn-cs"/>
              </a:rPr>
              <a:t> thiết </a:t>
            </a:r>
            <a:r>
              <a:rPr lang="en-US" sz="1200" b="0" i="0" kern="1200" baseline="0" err="1">
                <a:solidFill>
                  <a:schemeClr val="tx1"/>
                </a:solidFill>
                <a:effectLst/>
                <a:latin typeface="+mn-lt"/>
                <a:ea typeface="+mn-ea"/>
                <a:cs typeface="+mn-cs"/>
              </a:rPr>
              <a:t>kế</a:t>
            </a:r>
            <a:r>
              <a:rPr lang="en-US" sz="1200" b="0" i="0" kern="1200" baseline="0">
                <a:solidFill>
                  <a:schemeClr val="tx1"/>
                </a:solidFill>
                <a:effectLst/>
                <a:latin typeface="+mn-lt"/>
                <a:ea typeface="+mn-ea"/>
                <a:cs typeface="+mn-cs"/>
              </a:rPr>
              <a:t> hay </a:t>
            </a:r>
            <a:r>
              <a:rPr lang="en-US" sz="1200" b="0" i="0" kern="1200" baseline="0" err="1">
                <a:solidFill>
                  <a:schemeClr val="tx1"/>
                </a:solidFill>
                <a:effectLst/>
                <a:latin typeface="+mn-lt"/>
                <a:ea typeface="+mn-ea"/>
                <a:cs typeface="+mn-cs"/>
              </a:rPr>
              <a:t>không</a:t>
            </a:r>
            <a:r>
              <a:rPr lang="en-US" sz="1200" b="0" i="0" kern="1200" baseline="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VỚI</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KHÁCH HÀNG</a:t>
            </a:r>
            <a:r>
              <a:rPr lang="en-US" sz="1200" b="0" i="0" kern="1200">
                <a:solidFill>
                  <a:schemeClr val="tx1"/>
                </a:solidFill>
                <a:effectLst/>
                <a:latin typeface="+mn-lt"/>
                <a:ea typeface="+mn-ea"/>
                <a:cs typeface="+mn-cs"/>
              </a:rPr>
              <a:t>-----sp có</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đáp ứng đượ</a:t>
            </a:r>
            <a:r>
              <a:rPr lang="en-US" sz="1200" b="0" i="0" kern="1200">
                <a:solidFill>
                  <a:schemeClr val="tx1"/>
                </a:solidFill>
                <a:effectLst/>
                <a:latin typeface="+mn-lt"/>
                <a:ea typeface="+mn-ea"/>
                <a:cs typeface="+mn-cs"/>
              </a:rPr>
              <a:t>c nhu cầu,</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mong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muốn</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của họ </a:t>
            </a:r>
            <a:r>
              <a:rPr lang="en-US" sz="1200" b="0" i="0" kern="1200" err="1">
                <a:solidFill>
                  <a:schemeClr val="tx1"/>
                </a:solidFill>
                <a:effectLst/>
                <a:latin typeface="+mn-lt"/>
                <a:ea typeface="+mn-ea"/>
                <a:cs typeface="+mn-cs"/>
              </a:rPr>
              <a:t>không</a:t>
            </a:r>
            <a:r>
              <a:rPr lang="vi-VN" sz="1200" b="0" i="0" kern="1200">
                <a:solidFill>
                  <a:schemeClr val="tx1"/>
                </a:solidFill>
                <a:effectLst/>
                <a:latin typeface="+mn-lt"/>
                <a:ea typeface="+mn-ea"/>
                <a:cs typeface="+mn-cs"/>
              </a:rPr>
              <a:t>.</a:t>
            </a:r>
            <a:r>
              <a:rPr lang="en-US" sz="1200" b="0" i="0" kern="120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VỚI</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NGƯỜI QUẢN LÍ</a:t>
            </a:r>
            <a:r>
              <a:rPr lang="en-US" sz="1200" b="0" i="0" kern="1200">
                <a:solidFill>
                  <a:schemeClr val="tx1"/>
                </a:solidFill>
                <a:effectLst/>
                <a:latin typeface="+mn-lt"/>
                <a:ea typeface="+mn-ea"/>
                <a:cs typeface="+mn-cs"/>
              </a:rPr>
              <a:t>------sp có</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làm</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ra</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đúng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thời</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hạn</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không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có</a:t>
            </a:r>
            <a:r>
              <a:rPr lang="en-US" sz="1200" b="0" i="0" kern="1200" baseline="0">
                <a:solidFill>
                  <a:schemeClr val="tx1"/>
                </a:solidFill>
                <a:effectLst/>
                <a:latin typeface="+mn-lt"/>
                <a:ea typeface="+mn-ea"/>
                <a:cs typeface="+mn-cs"/>
              </a:rPr>
              <a:t> chi </a:t>
            </a:r>
            <a:r>
              <a:rPr lang="en-US" sz="1200" b="0" i="0" kern="1200" baseline="0" err="1">
                <a:solidFill>
                  <a:schemeClr val="tx1"/>
                </a:solidFill>
                <a:effectLst/>
                <a:latin typeface="+mn-lt"/>
                <a:ea typeface="+mn-ea"/>
                <a:cs typeface="+mn-cs"/>
              </a:rPr>
              <a:t>phí</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phù</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hợp</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không</a:t>
            </a:r>
            <a:r>
              <a:rPr lang="en-US" sz="1200" b="0" i="0" kern="1200" baseline="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[Show Slide]</a:t>
            </a:r>
          </a:p>
          <a:p>
            <a:r>
              <a:rPr lang="en-US" sz="1200" b="0" i="0" kern="1200" baseline="0" err="1">
                <a:solidFill>
                  <a:schemeClr val="tx1"/>
                </a:solidFill>
                <a:effectLst/>
                <a:latin typeface="+mn-lt"/>
                <a:ea typeface="+mn-ea"/>
                <a:cs typeface="+mn-cs"/>
              </a:rPr>
              <a:t>Là</a:t>
            </a:r>
            <a:r>
              <a:rPr lang="en-US" sz="1200" b="0" i="0" kern="1200" baseline="0">
                <a:solidFill>
                  <a:schemeClr val="tx1"/>
                </a:solidFill>
                <a:effectLst/>
                <a:latin typeface="+mn-lt"/>
                <a:ea typeface="+mn-ea"/>
                <a:cs typeface="+mn-cs"/>
              </a:rPr>
              <a:t> M</a:t>
            </a:r>
            <a:r>
              <a:rPr lang="vi-VN" sz="1200" b="0" i="0" kern="1200" baseline="0">
                <a:solidFill>
                  <a:schemeClr val="tx1"/>
                </a:solidFill>
                <a:effectLst/>
                <a:latin typeface="+mn-lt"/>
                <a:ea typeface="+mn-ea"/>
                <a:cs typeface="+mn-cs"/>
              </a:rPr>
              <a:t>ỨC ĐỘ mà một sản phẩm phần mềm </a:t>
            </a:r>
            <a:r>
              <a:rPr lang="en-US" sz="1200" b="0" i="0" kern="1200" baseline="0" err="1">
                <a:solidFill>
                  <a:schemeClr val="tx1"/>
                </a:solidFill>
                <a:effectLst/>
                <a:latin typeface="+mn-lt"/>
                <a:ea typeface="+mn-ea"/>
                <a:cs typeface="+mn-cs"/>
              </a:rPr>
              <a:t>thoả</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tất</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cả</a:t>
            </a:r>
            <a:r>
              <a:rPr lang="en-US" sz="1200" b="0" i="0" kern="1200" baseline="0">
                <a:solidFill>
                  <a:schemeClr val="tx1"/>
                </a:solidFill>
                <a:effectLst/>
                <a:latin typeface="+mn-lt"/>
                <a:ea typeface="+mn-ea"/>
                <a:cs typeface="+mn-cs"/>
              </a:rPr>
              <a:t> </a:t>
            </a:r>
            <a:r>
              <a:rPr lang="vi-VN" sz="1200" b="0" i="0" kern="1200" baseline="0">
                <a:solidFill>
                  <a:schemeClr val="tx1"/>
                </a:solidFill>
                <a:effectLst/>
                <a:latin typeface="+mn-lt"/>
                <a:ea typeface="+mn-ea"/>
                <a:cs typeface="+mn-cs"/>
              </a:rPr>
              <a:t>các yêu cầu </a:t>
            </a:r>
            <a:r>
              <a:rPr lang="en-US" sz="1200" b="0" i="0" kern="1200" baseline="0" err="1">
                <a:solidFill>
                  <a:schemeClr val="tx1"/>
                </a:solidFill>
                <a:effectLst/>
                <a:latin typeface="+mn-lt"/>
                <a:ea typeface="+mn-ea"/>
                <a:cs typeface="+mn-cs"/>
              </a:rPr>
              <a:t>đã</a:t>
            </a:r>
            <a:r>
              <a:rPr lang="en-US" sz="1200" b="0" i="0" kern="1200" baseline="0">
                <a:solidFill>
                  <a:schemeClr val="tx1"/>
                </a:solidFill>
                <a:effectLst/>
                <a:latin typeface="+mn-lt"/>
                <a:ea typeface="+mn-ea"/>
                <a:cs typeface="+mn-cs"/>
              </a:rPr>
              <a:t> </a:t>
            </a:r>
            <a:r>
              <a:rPr lang="vi-VN" sz="1200" b="0" i="0" kern="1200" baseline="0">
                <a:solidFill>
                  <a:schemeClr val="tx1"/>
                </a:solidFill>
                <a:effectLst/>
                <a:latin typeface="+mn-lt"/>
                <a:ea typeface="+mn-ea"/>
                <a:cs typeface="+mn-cs"/>
              </a:rPr>
              <a:t>được </a:t>
            </a:r>
            <a:r>
              <a:rPr lang="en-US" sz="1200" b="0" i="0" kern="1200" baseline="0">
                <a:solidFill>
                  <a:schemeClr val="tx1"/>
                </a:solidFill>
                <a:effectLst/>
                <a:latin typeface="+mn-lt"/>
                <a:ea typeface="+mn-ea"/>
                <a:cs typeface="+mn-cs"/>
              </a:rPr>
              <a:t>XÁC ĐỊNH (Do </a:t>
            </a:r>
            <a:r>
              <a:rPr lang="en-US" sz="1200" b="0" i="0" kern="1200" baseline="0" err="1">
                <a:solidFill>
                  <a:schemeClr val="tx1"/>
                </a:solidFill>
                <a:effectLst/>
                <a:latin typeface="+mn-lt"/>
                <a:ea typeface="+mn-ea"/>
                <a:cs typeface="+mn-cs"/>
              </a:rPr>
              <a:t>Người</a:t>
            </a:r>
            <a:r>
              <a:rPr lang="en-US" sz="1200" b="0" i="0" kern="1200" baseline="0">
                <a:solidFill>
                  <a:schemeClr val="tx1"/>
                </a:solidFill>
                <a:effectLst/>
                <a:latin typeface="+mn-lt"/>
                <a:ea typeface="+mn-ea"/>
                <a:cs typeface="+mn-cs"/>
              </a:rPr>
              <a:t> PT </a:t>
            </a:r>
            <a:r>
              <a:rPr lang="en-US" sz="1200" b="0" i="0" kern="1200" baseline="0" err="1">
                <a:solidFill>
                  <a:schemeClr val="tx1"/>
                </a:solidFill>
                <a:effectLst/>
                <a:latin typeface="+mn-lt"/>
                <a:ea typeface="+mn-ea"/>
                <a:cs typeface="+mn-cs"/>
              </a:rPr>
              <a:t>Đặt</a:t>
            </a:r>
            <a:r>
              <a:rPr lang="en-US" sz="1200" b="0" i="0" kern="1200" baseline="0">
                <a:solidFill>
                  <a:schemeClr val="tx1"/>
                </a:solidFill>
                <a:effectLst/>
                <a:latin typeface="+mn-lt"/>
                <a:ea typeface="+mn-ea"/>
                <a:cs typeface="+mn-cs"/>
              </a:rPr>
              <a:t> Ra </a:t>
            </a:r>
            <a:r>
              <a:rPr lang="en-US" sz="1200" b="0" i="0" kern="1200" baseline="0" err="1">
                <a:solidFill>
                  <a:schemeClr val="tx1"/>
                </a:solidFill>
                <a:effectLst/>
                <a:latin typeface="+mn-lt"/>
                <a:ea typeface="+mn-ea"/>
                <a:cs typeface="+mn-cs"/>
              </a:rPr>
              <a:t>Trước</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Hoặc</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Trong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Quá</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Trình</a:t>
            </a:r>
            <a:r>
              <a:rPr lang="en-US" sz="1200" b="0" i="0" kern="1200" baseline="0">
                <a:solidFill>
                  <a:schemeClr val="tx1"/>
                </a:solidFill>
                <a:effectLst/>
                <a:latin typeface="+mn-lt"/>
                <a:ea typeface="+mn-ea"/>
                <a:cs typeface="+mn-cs"/>
              </a:rPr>
              <a:t> PT)</a:t>
            </a:r>
            <a:r>
              <a:rPr lang="vi-VN" sz="1200" b="0" i="0" kern="1200" baseline="0">
                <a:solidFill>
                  <a:schemeClr val="tx1"/>
                </a:solidFill>
                <a:effectLst/>
                <a:latin typeface="+mn-lt"/>
                <a:ea typeface="+mn-ea"/>
                <a:cs typeface="+mn-cs"/>
              </a:rPr>
              <a:t>; tuy nhiên, chất lượng </a:t>
            </a:r>
            <a:r>
              <a:rPr lang="en-US" sz="1200" b="0" i="0" kern="1200" baseline="0" err="1">
                <a:solidFill>
                  <a:schemeClr val="tx1"/>
                </a:solidFill>
                <a:effectLst/>
                <a:latin typeface="+mn-lt"/>
                <a:ea typeface="+mn-ea"/>
                <a:cs typeface="+mn-cs"/>
              </a:rPr>
              <a:t>lại</a:t>
            </a:r>
            <a:r>
              <a:rPr lang="en-US" sz="1200" b="0" i="0" kern="1200" baseline="0">
                <a:solidFill>
                  <a:schemeClr val="tx1"/>
                </a:solidFill>
                <a:effectLst/>
                <a:latin typeface="+mn-lt"/>
                <a:ea typeface="+mn-ea"/>
                <a:cs typeface="+mn-cs"/>
              </a:rPr>
              <a:t> </a:t>
            </a:r>
            <a:r>
              <a:rPr lang="vi-VN" sz="1200" b="0" i="0" kern="1200" baseline="0">
                <a:solidFill>
                  <a:schemeClr val="tx1"/>
                </a:solidFill>
                <a:effectLst/>
                <a:latin typeface="+mn-lt"/>
                <a:ea typeface="+mn-ea"/>
                <a:cs typeface="+mn-cs"/>
              </a:rPr>
              <a:t>phụ thuộc vào mức độ mà các yêu cầu </a:t>
            </a:r>
            <a:r>
              <a:rPr lang="en-US" sz="1200" b="0" i="0" kern="1200" baseline="0">
                <a:solidFill>
                  <a:schemeClr val="tx1"/>
                </a:solidFill>
                <a:effectLst/>
                <a:latin typeface="+mn-lt"/>
                <a:ea typeface="+mn-ea"/>
                <a:cs typeface="+mn-cs"/>
              </a:rPr>
              <a:t>ĐÓ </a:t>
            </a:r>
            <a:r>
              <a:rPr lang="vi-VN" sz="1200" b="0" i="0" kern="1200" baseline="0">
                <a:solidFill>
                  <a:schemeClr val="tx1"/>
                </a:solidFill>
                <a:effectLst/>
                <a:latin typeface="+mn-lt"/>
                <a:ea typeface="+mn-ea"/>
                <a:cs typeface="+mn-cs"/>
              </a:rPr>
              <a:t>thể hiện chính xác nhu cầu, mong muốn và mong </a:t>
            </a:r>
            <a:r>
              <a:rPr lang="en-US" sz="1200" b="0" i="0" kern="1200" baseline="0" err="1">
                <a:solidFill>
                  <a:schemeClr val="tx1"/>
                </a:solidFill>
                <a:effectLst/>
                <a:latin typeface="+mn-lt"/>
                <a:ea typeface="+mn-ea"/>
                <a:cs typeface="+mn-cs"/>
              </a:rPr>
              <a:t>đợi</a:t>
            </a:r>
            <a:r>
              <a:rPr lang="en-US" sz="1200" b="0" i="0" kern="1200" baseline="0">
                <a:solidFill>
                  <a:schemeClr val="tx1"/>
                </a:solidFill>
                <a:effectLst/>
                <a:latin typeface="+mn-lt"/>
                <a:ea typeface="+mn-ea"/>
                <a:cs typeface="+mn-cs"/>
              </a:rPr>
              <a:t> </a:t>
            </a:r>
            <a:r>
              <a:rPr lang="vi-VN" sz="1200" b="0" i="0" kern="1200" baseline="0">
                <a:solidFill>
                  <a:schemeClr val="tx1"/>
                </a:solidFill>
                <a:effectLst/>
                <a:latin typeface="+mn-lt"/>
                <a:ea typeface="+mn-ea"/>
                <a:cs typeface="+mn-cs"/>
              </a:rPr>
              <a:t>của các bên liên quan</a:t>
            </a:r>
            <a:r>
              <a:rPr lang="en-US" sz="1200" b="0" i="0" kern="1200" baseline="0">
                <a:solidFill>
                  <a:schemeClr val="tx1"/>
                </a:solidFill>
                <a:effectLst/>
                <a:latin typeface="+mn-lt"/>
                <a:ea typeface="+mn-ea"/>
                <a:cs typeface="+mn-cs"/>
              </a:rPr>
              <a:t> NHƯ THẾ NÀO.</a:t>
            </a:r>
          </a:p>
          <a:p>
            <a:r>
              <a:rPr lang="en-US" b="0"/>
              <a:t>- Stakeholder</a:t>
            </a:r>
            <a:r>
              <a:rPr lang="en-US"/>
              <a:t>: customer, developer, manager… </a:t>
            </a:r>
            <a:r>
              <a:rPr lang="vi-VN" sz="1200" b="0" i="0" kern="1200">
                <a:solidFill>
                  <a:schemeClr val="tx1"/>
                </a:solidFill>
                <a:effectLst/>
                <a:latin typeface="+mn-lt"/>
                <a:ea typeface="+mn-ea"/>
                <a:cs typeface="+mn-cs"/>
              </a:rPr>
              <a:t>để chỉ các cá nhân, tổ chức có liên quan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đến</a:t>
            </a:r>
            <a:r>
              <a:rPr lang="en-US" sz="1200" b="0" i="0" kern="1200" baseline="0">
                <a:solidFill>
                  <a:schemeClr val="tx1"/>
                </a:solidFill>
                <a:effectLst/>
                <a:latin typeface="+mn-lt"/>
                <a:ea typeface="+mn-ea"/>
                <a:cs typeface="+mn-cs"/>
              </a:rPr>
              <a:t> sp.</a:t>
            </a:r>
          </a:p>
          <a:p>
            <a:r>
              <a:rPr lang="en-US" baseline="0"/>
              <a:t>  </a:t>
            </a:r>
            <a:r>
              <a:rPr lang="en-US"/>
              <a:t>+ Customer: </a:t>
            </a:r>
            <a:r>
              <a:rPr lang="en-US" err="1"/>
              <a:t>muốn</a:t>
            </a:r>
            <a:r>
              <a:rPr lang="en-US" baseline="0"/>
              <a:t> </a:t>
            </a:r>
            <a:r>
              <a:rPr lang="en-US" baseline="0" err="1"/>
              <a:t>sp</a:t>
            </a:r>
            <a:r>
              <a:rPr lang="en-US" baseline="0"/>
              <a:t> </a:t>
            </a:r>
            <a:r>
              <a:rPr lang="en-US" baseline="0" err="1"/>
              <a:t>phải</a:t>
            </a:r>
            <a:r>
              <a:rPr lang="en-US" baseline="0"/>
              <a:t> thỏa đc </a:t>
            </a:r>
            <a:r>
              <a:rPr lang="en-US" baseline="0" err="1"/>
              <a:t>nhu</a:t>
            </a:r>
            <a:r>
              <a:rPr lang="en-US" baseline="0"/>
              <a:t> </a:t>
            </a:r>
            <a:r>
              <a:rPr lang="en-US" baseline="0" err="1"/>
              <a:t>cầu</a:t>
            </a:r>
            <a:r>
              <a:rPr lang="en-US" baseline="0"/>
              <a:t>;</a:t>
            </a:r>
          </a:p>
          <a:p>
            <a:r>
              <a:rPr lang="en-US" sz="1200" b="0" i="0" u="none" strike="noStrike" kern="1200" baseline="0">
                <a:solidFill>
                  <a:schemeClr val="tx1"/>
                </a:solidFill>
                <a:latin typeface="+mn-lt"/>
                <a:ea typeface="+mn-ea"/>
                <a:cs typeface="+mn-cs"/>
              </a:rPr>
              <a:t>  + Developer: </a:t>
            </a:r>
            <a:r>
              <a:rPr lang="en-US" sz="1200" b="0" i="0" u="none" strike="noStrike" kern="1200" baseline="0" err="1">
                <a:solidFill>
                  <a:schemeClr val="tx1"/>
                </a:solidFill>
                <a:latin typeface="+mn-lt"/>
                <a:ea typeface="+mn-ea"/>
                <a:cs typeface="+mn-cs"/>
              </a:rPr>
              <a:t>muốn</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sp</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phải</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đc</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lập</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tài</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liệu</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đầy</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đủ</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viết</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đúng</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theo</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quy</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định</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chuẩn</a:t>
            </a:r>
            <a:r>
              <a:rPr lang="en-US" sz="1200" b="0" i="0" u="none" strike="noStrike" kern="1200" baseline="0">
                <a:solidFill>
                  <a:schemeClr val="tx1"/>
                </a:solidFill>
                <a:latin typeface="+mn-lt"/>
                <a:ea typeface="+mn-ea"/>
                <a:cs typeface="+mn-cs"/>
              </a:rPr>
              <a:t>;</a:t>
            </a:r>
          </a:p>
          <a:p>
            <a:r>
              <a:rPr lang="en-US"/>
              <a:t>  + Manager: </a:t>
            </a:r>
            <a:r>
              <a:rPr lang="en-US" err="1"/>
              <a:t>muốn</a:t>
            </a:r>
            <a:r>
              <a:rPr lang="en-US" baseline="0"/>
              <a:t> </a:t>
            </a:r>
            <a:r>
              <a:rPr lang="en-US" baseline="0" err="1"/>
              <a:t>các</a:t>
            </a:r>
            <a:r>
              <a:rPr lang="en-US" baseline="0"/>
              <a:t> </a:t>
            </a:r>
            <a:r>
              <a:rPr lang="en-US" baseline="0" err="1"/>
              <a:t>giai</a:t>
            </a:r>
            <a:r>
              <a:rPr lang="en-US" baseline="0"/>
              <a:t> </a:t>
            </a:r>
            <a:r>
              <a:rPr lang="en-US" baseline="0" err="1"/>
              <a:t>đoạn</a:t>
            </a:r>
            <a:r>
              <a:rPr lang="en-US" baseline="0"/>
              <a:t> </a:t>
            </a:r>
            <a:r>
              <a:rPr lang="en-US" baseline="0" err="1"/>
              <a:t>phải</a:t>
            </a:r>
            <a:r>
              <a:rPr lang="en-US" baseline="0"/>
              <a:t> </a:t>
            </a:r>
            <a:r>
              <a:rPr lang="en-US" baseline="0" err="1"/>
              <a:t>hoàn</a:t>
            </a:r>
            <a:r>
              <a:rPr lang="en-US" baseline="0"/>
              <a:t> </a:t>
            </a:r>
            <a:r>
              <a:rPr lang="en-US" baseline="0" err="1"/>
              <a:t>thành</a:t>
            </a:r>
            <a:r>
              <a:rPr lang="en-US" baseline="0"/>
              <a:t> </a:t>
            </a:r>
            <a:r>
              <a:rPr lang="en-US" baseline="0" err="1"/>
              <a:t>đúng</a:t>
            </a:r>
            <a:r>
              <a:rPr lang="en-US" baseline="0"/>
              <a:t> deadline…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----------&gt; VẬY: </a:t>
            </a:r>
            <a:r>
              <a:rPr lang="en-US" sz="1200" b="1" i="0" kern="1200" baseline="0">
                <a:solidFill>
                  <a:schemeClr val="tx1"/>
                </a:solidFill>
                <a:effectLst/>
                <a:latin typeface="+mn-lt"/>
                <a:ea typeface="+mn-ea"/>
                <a:cs typeface="+mn-cs"/>
              </a:rPr>
              <a:t>MỨC ĐỘ THỎA MÃN MONG ĐỢI CỦA CÁC BÊN LQ CÀNG CAO THÌ PHẦN MỀM CÀNG CÓ CHẤT LƯỢNG</a:t>
            </a:r>
            <a:r>
              <a:rPr lang="en-US" sz="1200" b="0" i="0" kern="1200" baseline="0">
                <a:solidFill>
                  <a:schemeClr val="tx1"/>
                </a:solidFill>
                <a:effectLst/>
                <a:latin typeface="+mn-lt"/>
                <a:ea typeface="+mn-ea"/>
                <a:cs typeface="+mn-cs"/>
              </a:rPr>
              <a:t>.</a:t>
            </a:r>
            <a:endParaRPr lang="en-US" sz="1200" b="0" i="0" u="none" strike="noStrike" kern="1200" baseline="0">
              <a:solidFill>
                <a:schemeClr val="tx1"/>
              </a:solidFill>
              <a:latin typeface="+mn-lt"/>
              <a:ea typeface="+mn-ea"/>
              <a:cs typeface="+mn-cs"/>
            </a:endParaRPr>
          </a:p>
          <a:p>
            <a:endParaRPr lang="en-US" sz="1200" b="0" i="0" u="none" strike="noStrike" kern="1200" baseline="0">
              <a:solidFill>
                <a:schemeClr val="tx1"/>
              </a:solidFill>
              <a:latin typeface="+mn-lt"/>
              <a:ea typeface="+mn-ea"/>
              <a:cs typeface="+mn-cs"/>
            </a:endParaRPr>
          </a:p>
          <a:p>
            <a:endParaRPr lang="en-US" sz="1200" b="0" i="0" u="none" strike="noStrike" kern="1200" baseline="0">
              <a:solidFill>
                <a:schemeClr val="tx1"/>
              </a:solidFill>
              <a:latin typeface="+mn-lt"/>
              <a:ea typeface="+mn-ea"/>
              <a:cs typeface="+mn-cs"/>
            </a:endParaRPr>
          </a:p>
          <a:p>
            <a:endParaRPr lang="en-US" sz="1200" b="0" i="0" u="none" strike="noStrike" kern="1200" baseline="0">
              <a:solidFill>
                <a:schemeClr val="tx1"/>
              </a:solidFill>
              <a:latin typeface="+mn-lt"/>
              <a:ea typeface="+mn-ea"/>
              <a:cs typeface="+mn-cs"/>
            </a:endParaRPr>
          </a:p>
          <a:p>
            <a:r>
              <a:rPr lang="en-US" sz="1200" b="0" i="0" u="none" strike="noStrike" kern="1200" baseline="0" err="1">
                <a:solidFill>
                  <a:schemeClr val="tx1"/>
                </a:solidFill>
                <a:latin typeface="+mn-lt"/>
                <a:ea typeface="+mn-ea"/>
                <a:cs typeface="+mn-cs"/>
              </a:rPr>
              <a:t>Đn</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cũ</a:t>
            </a:r>
            <a:r>
              <a:rPr lang="en-US" sz="1200" b="0" i="0" u="none" strike="noStrike" kern="1200" baseline="0">
                <a:solidFill>
                  <a:schemeClr val="tx1"/>
                </a:solidFill>
                <a:latin typeface="+mn-lt"/>
                <a:ea typeface="+mn-ea"/>
                <a:cs typeface="+mn-cs"/>
              </a:rPr>
              <a:t>:</a:t>
            </a:r>
          </a:p>
          <a:p>
            <a:r>
              <a:rPr lang="en-US" sz="1200" b="0" i="0" u="none" strike="noStrike" kern="1200" baseline="0">
                <a:solidFill>
                  <a:schemeClr val="tx1"/>
                </a:solidFill>
                <a:latin typeface="+mn-lt"/>
                <a:ea typeface="+mn-ea"/>
                <a:cs typeface="+mn-cs"/>
              </a:rPr>
              <a:t>The degree to which a system, component, or process meets </a:t>
            </a:r>
            <a:r>
              <a:rPr lang="en-US" sz="1200" b="1" i="0" u="none" strike="noStrike" kern="1200" baseline="0">
                <a:solidFill>
                  <a:schemeClr val="tx1"/>
                </a:solidFill>
                <a:latin typeface="+mn-lt"/>
                <a:ea typeface="+mn-ea"/>
                <a:cs typeface="+mn-cs"/>
              </a:rPr>
              <a:t>specified requirements </a:t>
            </a:r>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The degree to which a system, component, or process meets customer or user </a:t>
            </a:r>
            <a:r>
              <a:rPr lang="en-US" sz="1200" b="1" i="0" u="none" strike="noStrike" kern="1200" baseline="0">
                <a:solidFill>
                  <a:schemeClr val="tx1"/>
                </a:solidFill>
                <a:latin typeface="+mn-lt"/>
                <a:ea typeface="+mn-ea"/>
                <a:cs typeface="+mn-cs"/>
              </a:rPr>
              <a:t>needs or expectations </a:t>
            </a:r>
            <a:endParaRPr lang="en-US" sz="1200" b="0" i="0" u="none" strike="noStrike" kern="1200" baseline="0">
              <a:solidFill>
                <a:schemeClr val="tx1"/>
              </a:solidFill>
              <a:latin typeface="+mn-lt"/>
              <a:ea typeface="+mn-ea"/>
              <a:cs typeface="+mn-cs"/>
            </a:endParaRPr>
          </a:p>
          <a:p>
            <a:endParaRPr lang="en-US" sz="1200" b="0" i="0" kern="1200" baseline="0">
              <a:solidFill>
                <a:schemeClr val="tx1"/>
              </a:solidFill>
              <a:effectLst/>
              <a:latin typeface="+mn-lt"/>
              <a:ea typeface="+mn-ea"/>
              <a:cs typeface="+mn-cs"/>
            </a:endParaRPr>
          </a:p>
        </p:txBody>
      </p:sp>
    </p:spTree>
    <p:extLst>
      <p:ext uri="{BB962C8B-B14F-4D97-AF65-F5344CB8AC3E}">
        <p14:creationId xmlns:p14="http://schemas.microsoft.com/office/powerpoint/2010/main" val="3757710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7430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“Là</a:t>
            </a:r>
            <a:r>
              <a:rPr lang="en-US" baseline="0"/>
              <a:t> m</a:t>
            </a:r>
            <a:r>
              <a:rPr lang="vi-VN"/>
              <a:t>ột tập hợp các hoạt động </a:t>
            </a:r>
            <a:r>
              <a:rPr lang="en-US"/>
              <a:t>nhằm</a:t>
            </a:r>
            <a:r>
              <a:rPr lang="en-US" baseline="0"/>
              <a:t> </a:t>
            </a:r>
            <a:r>
              <a:rPr lang="vi-VN" b="1"/>
              <a:t>xác định </a:t>
            </a:r>
            <a:r>
              <a:rPr lang="vi-VN"/>
              <a:t>và </a:t>
            </a:r>
            <a:r>
              <a:rPr lang="vi-VN" b="1"/>
              <a:t>đánh giá </a:t>
            </a:r>
            <a:r>
              <a:rPr lang="vi-VN"/>
              <a:t>mức độ đầy đủ của các quy trình phần mềm</a:t>
            </a:r>
            <a:r>
              <a:rPr lang="en-US"/>
              <a:t>…để</a:t>
            </a:r>
            <a:r>
              <a:rPr lang="en-US" baseline="0"/>
              <a:t> đưa ra minh chứng rằng </a:t>
            </a:r>
            <a:r>
              <a:rPr lang="vi-VN" baseline="0"/>
              <a:t>các quy trình phần mềm là phù hợp và tạo ra các sản phẩm phần mềm có chất lượng phù hợp </a:t>
            </a:r>
            <a:r>
              <a:rPr lang="en-US" baseline="0"/>
              <a:t>với </a:t>
            </a:r>
            <a:r>
              <a:rPr lang="vi-VN" baseline="0"/>
              <a:t>mục đích đã định </a:t>
            </a:r>
            <a:r>
              <a:rPr lang="en-US" baseline="0"/>
              <a:t>ra cho nó.</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Một thuộc tính chính của SQA là tính khách quan đối với dự án. Có nghĩa: SQA cũng có thể độc lập về mặt tổ chức đối với dự án; đó là, không bị áp lực về vấn đề công nghệ, quản lý và tài chính từ dự án cụ thể nào.” </a:t>
            </a:r>
            <a:r>
              <a:rPr lang="en-US" baseline="0">
                <a:sym typeface="Wingdings" panose="05000000000000000000" pitchFamily="2" charset="2"/>
              </a:rPr>
              <a:t> SQA là 1 process riêng, ko phục vụ cho dự án cụ thể nào, mà là nền móng để pt dự án </a:t>
            </a:r>
            <a:r>
              <a:rPr lang="en-US" sz="1200" b="0" i="0" kern="1200" baseline="0">
                <a:solidFill>
                  <a:schemeClr val="tx1"/>
                </a:solidFill>
                <a:effectLst/>
                <a:latin typeface="+mn-lt"/>
                <a:ea typeface="+mn-ea"/>
                <a:cs typeface="+mn-cs"/>
                <a:sym typeface="Wingdings" panose="05000000000000000000" pitchFamily="2" charset="2"/>
              </a:rPr>
              <a:t>(giống như mở 1 nhà hàng, lập 1 cty: chuẩn bị mặt bằng, phòng ốc, bàn ghế, máy móc, nhân viên,…)</a:t>
            </a:r>
          </a:p>
          <a:p>
            <a:endParaRPr lang="en-US" baseline="0"/>
          </a:p>
          <a:p>
            <a:r>
              <a:rPr lang="en-US"/>
              <a:t>------&gt; Vậy:</a:t>
            </a:r>
            <a:r>
              <a:rPr lang="en-US" baseline="0"/>
              <a:t> </a:t>
            </a:r>
            <a:r>
              <a:rPr lang="en-US"/>
              <a:t>Công</a:t>
            </a:r>
            <a:r>
              <a:rPr lang="en-US" baseline="0"/>
              <a:t> việc cụ thể của SQA là gì [Slide kế]</a:t>
            </a:r>
            <a:endParaRPr lang="en-US"/>
          </a:p>
        </p:txBody>
      </p:sp>
    </p:spTree>
    <p:extLst>
      <p:ext uri="{BB962C8B-B14F-4D97-AF65-F5344CB8AC3E}">
        <p14:creationId xmlns:p14="http://schemas.microsoft.com/office/powerpoint/2010/main" val="12434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Vậy</a:t>
            </a:r>
            <a:r>
              <a:rPr lang="en-US" baseline="0"/>
              <a:t> công việc của QA làm gì? – </a:t>
            </a:r>
            <a:r>
              <a:rPr lang="en-US" sz="1200" i="1" kern="1200">
                <a:solidFill>
                  <a:schemeClr val="tx1"/>
                </a:solidFill>
                <a:effectLst/>
                <a:latin typeface="+mn-lt"/>
                <a:ea typeface="+mn-ea"/>
                <a:cs typeface="+mn-cs"/>
              </a:rPr>
              <a:t>Activities: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ĐỀ XUẤT</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ĐƯA RA QUY TRÌNH PHÁT TRIỂN </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phù hợp với </a:t>
            </a:r>
            <a:r>
              <a:rPr lang="en-US" sz="1200" b="0" i="0" kern="1200">
                <a:solidFill>
                  <a:schemeClr val="tx1"/>
                </a:solidFill>
                <a:effectLst/>
                <a:latin typeface="+mn-lt"/>
                <a:ea typeface="+mn-ea"/>
                <a:cs typeface="+mn-cs"/>
              </a:rPr>
              <a:t>mỗi</a:t>
            </a:r>
            <a:r>
              <a:rPr lang="en-US" sz="1200" b="0" i="0" kern="1200" baseline="0">
                <a:solidFill>
                  <a:schemeClr val="tx1"/>
                </a:solidFill>
                <a:effectLst/>
                <a:latin typeface="+mn-lt"/>
                <a:ea typeface="+mn-ea"/>
                <a:cs typeface="+mn-cs"/>
              </a:rPr>
              <a:t> loại </a:t>
            </a:r>
            <a:r>
              <a:rPr lang="vi-VN" sz="1200" b="0" i="0" kern="1200">
                <a:solidFill>
                  <a:schemeClr val="tx1"/>
                </a:solidFill>
                <a:effectLst/>
                <a:latin typeface="+mn-lt"/>
                <a:ea typeface="+mn-ea"/>
                <a:cs typeface="+mn-cs"/>
              </a:rPr>
              <a:t>dự án</a:t>
            </a:r>
            <a:r>
              <a:rPr lang="en-US" sz="1200" b="0" i="0" kern="1200" baseline="0">
                <a:solidFill>
                  <a:schemeClr val="tx1"/>
                </a:solidFill>
                <a:effectLst/>
                <a:latin typeface="+mn-lt"/>
                <a:ea typeface="+mn-ea"/>
                <a:cs typeface="+mn-cs"/>
              </a:rPr>
              <a:t> </a:t>
            </a:r>
            <a:r>
              <a:rPr lang="en-US" sz="1200" b="0" i="0" strike="sngStrike" kern="1200" baseline="0">
                <a:solidFill>
                  <a:schemeClr val="tx1"/>
                </a:solidFill>
                <a:effectLst/>
                <a:latin typeface="+mn-lt"/>
                <a:ea typeface="+mn-ea"/>
                <a:cs typeface="+mn-cs"/>
              </a:rPr>
              <a:t>(V-model, Agile…)</a:t>
            </a:r>
            <a:endParaRPr lang="en-US" sz="1200" b="0" i="0" strike="sngStrike"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CUNG CẤP</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NHỮNG TÀI LIỆU, BIỂU MẪU, HƯỚNG DẪN cho tất cả các bộ phận trong nhóm phát triển</a:t>
            </a:r>
            <a:r>
              <a:rPr lang="en-US" sz="1200" b="0" i="0" kern="120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KIỂM </a:t>
            </a:r>
            <a:r>
              <a:rPr lang="en-US" sz="1200" b="0" i="0" kern="1200">
                <a:solidFill>
                  <a:schemeClr val="tx1"/>
                </a:solidFill>
                <a:effectLst/>
                <a:latin typeface="+mn-lt"/>
                <a:ea typeface="+mn-ea"/>
                <a:cs typeface="+mn-cs"/>
              </a:rPr>
              <a:t>TOÁN</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(AUDIT)</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xem sp có</a:t>
            </a:r>
            <a:r>
              <a:rPr lang="en-US" sz="1200" b="0" i="0" kern="1200" baseline="0">
                <a:solidFill>
                  <a:schemeClr val="tx1"/>
                </a:solidFill>
                <a:effectLst/>
                <a:latin typeface="+mn-lt"/>
                <a:ea typeface="+mn-ea"/>
                <a:cs typeface="+mn-cs"/>
              </a:rPr>
              <a:t> đúng </a:t>
            </a:r>
            <a:r>
              <a:rPr lang="vi-VN" sz="1200" b="0" i="0" kern="1200">
                <a:solidFill>
                  <a:schemeClr val="tx1"/>
                </a:solidFill>
                <a:effectLst/>
                <a:latin typeface="+mn-lt"/>
                <a:ea typeface="+mn-ea"/>
                <a:cs typeface="+mn-cs"/>
              </a:rPr>
              <a:t>quy trình</a:t>
            </a:r>
            <a:r>
              <a:rPr lang="en-US" sz="1200" b="0" i="0" kern="1200">
                <a:solidFill>
                  <a:schemeClr val="tx1"/>
                </a:solidFill>
                <a:effectLst/>
                <a:latin typeface="+mn-lt"/>
                <a:ea typeface="+mn-ea"/>
                <a:cs typeface="+mn-cs"/>
              </a:rPr>
              <a:t>, chuẩn,</a:t>
            </a:r>
            <a:r>
              <a:rPr lang="en-US" sz="1200" b="0" i="0" kern="1200" baseline="0">
                <a:solidFill>
                  <a:schemeClr val="tx1"/>
                </a:solidFill>
                <a:effectLst/>
                <a:latin typeface="+mn-lt"/>
                <a:ea typeface="+mn-ea"/>
                <a:cs typeface="+mn-cs"/>
              </a:rPr>
              <a:t> hướng dẫn, quy định mà</a:t>
            </a:r>
            <a:r>
              <a:rPr lang="vi-VN" sz="1200" b="0" i="0" kern="1200">
                <a:solidFill>
                  <a:schemeClr val="tx1"/>
                </a:solidFill>
                <a:effectLst/>
                <a:latin typeface="+mn-lt"/>
                <a:ea typeface="+mn-ea"/>
                <a:cs typeface="+mn-cs"/>
              </a:rPr>
              <a:t> QA đã đề ra không. </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ĐỀ XUẤT, ĐIỀU CHỈNH quy trình phù hợp với sản phẩm đang thực hiện.</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HUẤN</a:t>
            </a:r>
            <a:r>
              <a:rPr lang="en-US" sz="1200" b="0" i="0" kern="1200" baseline="0">
                <a:solidFill>
                  <a:schemeClr val="tx1"/>
                </a:solidFill>
                <a:effectLst/>
                <a:latin typeface="+mn-lt"/>
                <a:ea typeface="+mn-ea"/>
                <a:cs typeface="+mn-cs"/>
              </a:rPr>
              <a:t> LUYỆN nhân viên.</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b="0" i="0" kern="1200" baseline="0">
                <a:solidFill>
                  <a:schemeClr val="tx1"/>
                </a:solidFill>
                <a:effectLst/>
                <a:latin typeface="+mn-lt"/>
                <a:ea typeface="+mn-ea"/>
                <a:cs typeface="+mn-cs"/>
                <a:sym typeface="Wingdings" panose="05000000000000000000" pitchFamily="2" charset="2"/>
              </a:rPr>
              <a:t>SQA LÀ CV ĐỘC LẬP VỚI MỖI DỰ ÁN, KO PHỤC VỤ RIÊNG CHO DỰ ÁN NÀO </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b="1" i="0" kern="1200" baseline="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1" i="0" kern="1200" baseline="0">
                <a:solidFill>
                  <a:schemeClr val="tx1"/>
                </a:solidFill>
                <a:effectLst/>
                <a:latin typeface="+mn-lt"/>
                <a:ea typeface="+mn-ea"/>
                <a:cs typeface="+mn-cs"/>
                <a:sym typeface="Wingdings" panose="05000000000000000000" pitchFamily="2" charset="2"/>
              </a:rPr>
              <a:t>SO SÁNH VỚI QC:</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b="0" i="0" kern="1200" baseline="0">
                <a:solidFill>
                  <a:schemeClr val="tx1"/>
                </a:solidFill>
                <a:effectLst/>
                <a:latin typeface="+mn-lt"/>
                <a:ea typeface="+mn-ea"/>
                <a:cs typeface="+mn-cs"/>
                <a:sym typeface="Wingdings" panose="05000000000000000000" pitchFamily="2" charset="2"/>
              </a:rPr>
              <a:t>Định nghĩa</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b="0" i="0" kern="1200" baseline="0">
                <a:solidFill>
                  <a:schemeClr val="tx1"/>
                </a:solidFill>
                <a:effectLst/>
                <a:latin typeface="+mn-lt"/>
                <a:ea typeface="+mn-ea"/>
                <a:cs typeface="+mn-cs"/>
                <a:sym typeface="Wingdings" panose="05000000000000000000" pitchFamily="2" charset="2"/>
              </a:rPr>
              <a:t>Trọng điểm</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b="0" i="0" kern="1200" baseline="0">
                <a:solidFill>
                  <a:schemeClr val="tx1"/>
                </a:solidFill>
                <a:effectLst/>
                <a:latin typeface="+mn-lt"/>
                <a:ea typeface="+mn-ea"/>
                <a:cs typeface="+mn-cs"/>
                <a:sym typeface="Wingdings" panose="05000000000000000000" pitchFamily="2" charset="2"/>
              </a:rPr>
              <a:t>Khuynh hướng: SQA có khả năng ngăn ngừa lỗi hơn là đi tìm lỗi</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0" i="0" kern="1200" baseline="0">
                <a:solidFill>
                  <a:schemeClr val="tx1"/>
                </a:solidFill>
                <a:effectLst/>
                <a:latin typeface="+mn-lt"/>
                <a:ea typeface="+mn-ea"/>
                <a:cs typeface="+mn-cs"/>
                <a:sym typeface="Wingdings" panose="05000000000000000000" pitchFamily="2" charset="2"/>
              </a:rPr>
              <a:t> Phạm vi: Chỉ l</a:t>
            </a:r>
            <a:r>
              <a:rPr lang="vi-VN" sz="1200" b="0" i="0" kern="1200" baseline="0">
                <a:solidFill>
                  <a:schemeClr val="tx1"/>
                </a:solidFill>
                <a:effectLst/>
                <a:latin typeface="+mn-lt"/>
                <a:ea typeface="+mn-ea"/>
                <a:cs typeface="+mn-cs"/>
                <a:sym typeface="Wingdings" panose="05000000000000000000" pitchFamily="2" charset="2"/>
              </a:rPr>
              <a:t>iên quan đến </a:t>
            </a:r>
            <a:r>
              <a:rPr lang="en-US" sz="1200" b="0" i="0" kern="1200" baseline="0">
                <a:solidFill>
                  <a:schemeClr val="tx1"/>
                </a:solidFill>
                <a:effectLst/>
                <a:latin typeface="+mn-lt"/>
                <a:ea typeface="+mn-ea"/>
                <a:cs typeface="+mn-cs"/>
                <a:sym typeface="Wingdings" panose="05000000000000000000" pitchFamily="2" charset="2"/>
              </a:rPr>
              <a:t>những </a:t>
            </a:r>
            <a:r>
              <a:rPr lang="vi-VN" sz="1200" b="0" i="0" kern="1200" baseline="0">
                <a:solidFill>
                  <a:schemeClr val="tx1"/>
                </a:solidFill>
                <a:effectLst/>
                <a:latin typeface="+mn-lt"/>
                <a:ea typeface="+mn-ea"/>
                <a:cs typeface="+mn-cs"/>
                <a:sym typeface="Wingdings" panose="05000000000000000000" pitchFamily="2" charset="2"/>
              </a:rPr>
              <a:t>sản phẩm được tạo ra bởi </a:t>
            </a:r>
            <a:r>
              <a:rPr lang="en-US" sz="1200" b="0" i="0" kern="1200" baseline="0">
                <a:solidFill>
                  <a:schemeClr val="tx1"/>
                </a:solidFill>
                <a:effectLst/>
                <a:latin typeface="+mn-lt"/>
                <a:ea typeface="+mn-ea"/>
                <a:cs typeface="+mn-cs"/>
                <a:sym typeface="Wingdings" panose="05000000000000000000" pitchFamily="2" charset="2"/>
              </a:rPr>
              <a:t>cùng </a:t>
            </a:r>
            <a:r>
              <a:rPr lang="vi-VN" sz="1200" b="0" i="0" kern="1200" baseline="0">
                <a:solidFill>
                  <a:schemeClr val="tx1"/>
                </a:solidFill>
                <a:effectLst/>
                <a:latin typeface="+mn-lt"/>
                <a:ea typeface="+mn-ea"/>
                <a:cs typeface="+mn-cs"/>
                <a:sym typeface="Wingdings" panose="05000000000000000000" pitchFamily="2" charset="2"/>
              </a:rPr>
              <a:t>một quy trình</a:t>
            </a:r>
            <a:r>
              <a:rPr lang="en-US" sz="1200" b="0" i="0" kern="1200" baseline="0">
                <a:solidFill>
                  <a:schemeClr val="tx1"/>
                </a:solidFill>
                <a:effectLst/>
                <a:latin typeface="+mn-lt"/>
                <a:ea typeface="+mn-ea"/>
                <a:cs typeface="+mn-cs"/>
                <a:sym typeface="Wingdings" panose="05000000000000000000" pitchFamily="2" charset="2"/>
              </a:rPr>
              <a:t> (khác với SQC)</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t>“SQC activities are only a part of the total range of SQA activities.”</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b="0" i="0" kern="1200" baseline="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b="0" i="0" kern="1200" baseline="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b="0" i="0" kern="1200" baseline="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Ai có thể làm QA? - </a:t>
            </a:r>
            <a:r>
              <a:rPr lang="en-US" sz="1200" b="0" i="0" kern="1200">
                <a:solidFill>
                  <a:schemeClr val="tx1"/>
                </a:solidFill>
                <a:effectLst/>
                <a:latin typeface="+mn-lt"/>
                <a:ea typeface="+mn-ea"/>
                <a:cs typeface="+mn-cs"/>
              </a:rPr>
              <a:t>All the persons involved in the project </a:t>
            </a:r>
            <a:r>
              <a:rPr lang="en-US" sz="1200" b="1" i="0" kern="1200">
                <a:solidFill>
                  <a:schemeClr val="tx1"/>
                </a:solidFill>
                <a:effectLst/>
                <a:latin typeface="+mn-lt"/>
                <a:ea typeface="+mn-ea"/>
                <a:cs typeface="+mn-cs"/>
              </a:rPr>
              <a:t>starting from the requirement</a:t>
            </a:r>
            <a:r>
              <a:rPr lang="en-US" sz="1200" b="0" i="0" kern="1200">
                <a:solidFill>
                  <a:schemeClr val="tx1"/>
                </a:solidFill>
                <a:effectLst/>
                <a:latin typeface="+mn-lt"/>
                <a:ea typeface="+mn-ea"/>
                <a:cs typeface="+mn-cs"/>
              </a:rPr>
              <a:t>.</a:t>
            </a: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(From </a:t>
            </a:r>
            <a:r>
              <a:rPr lang="en-US">
                <a:hlinkClick r:id="rId3"/>
              </a:rPr>
              <a:t>http://softwaretestingfundamentals.com/sqa-vs-sqc/</a:t>
            </a:r>
            <a:r>
              <a:rPr lang="en-US"/>
              <a:t>)</a:t>
            </a:r>
          </a:p>
        </p:txBody>
      </p:sp>
    </p:spTree>
    <p:extLst>
      <p:ext uri="{BB962C8B-B14F-4D97-AF65-F5344CB8AC3E}">
        <p14:creationId xmlns:p14="http://schemas.microsoft.com/office/powerpoint/2010/main" val="937849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a:t>Mục tiêu cho cả development và maintenance:</a:t>
            </a:r>
          </a:p>
          <a:p>
            <a:pPr marL="0" indent="0">
              <a:buFontTx/>
              <a:buNone/>
            </a:pPr>
            <a:r>
              <a:rPr lang="en-US"/>
              <a:t>■ đảm</a:t>
            </a:r>
            <a:r>
              <a:rPr lang="en-US" baseline="0"/>
              <a:t> bảo mức độ tin cậy </a:t>
            </a:r>
            <a:r>
              <a:rPr lang="en-US" b="1" baseline="0"/>
              <a:t>CHẤP NHẬN ĐƯỢC </a:t>
            </a:r>
            <a:r>
              <a:rPr lang="en-US" b="0" baseline="0"/>
              <a:t>về</a:t>
            </a:r>
            <a:r>
              <a:rPr lang="en-US" b="1" baseline="0"/>
              <a:t> </a:t>
            </a:r>
            <a:r>
              <a:rPr lang="en-US" b="0" baseline="0"/>
              <a:t>các</a:t>
            </a:r>
            <a:r>
              <a:rPr lang="en-US" b="1" baseline="0"/>
              <a:t> </a:t>
            </a:r>
            <a:r>
              <a:rPr lang="en-US" baseline="0"/>
              <a:t>yêu cầu chức năng của PM</a:t>
            </a:r>
          </a:p>
          <a:p>
            <a:pPr marL="0" indent="0">
              <a:buFontTx/>
              <a:buNone/>
            </a:pPr>
            <a:r>
              <a:rPr lang="en-US"/>
              <a:t>■ </a:t>
            </a:r>
            <a:r>
              <a:rPr lang="en-US" baseline="0"/>
              <a:t>đảm bảo mức độ tin cậy </a:t>
            </a:r>
            <a:r>
              <a:rPr lang="en-US" b="1" baseline="0"/>
              <a:t>CHẤP NHẬN ĐƯỢC </a:t>
            </a:r>
            <a:r>
              <a:rPr lang="en-US" b="0" baseline="0"/>
              <a:t>về </a:t>
            </a:r>
            <a:r>
              <a:rPr lang="en-US" baseline="0"/>
              <a:t>lịch biểu và ngân sách</a:t>
            </a:r>
          </a:p>
          <a:p>
            <a:pPr marL="0" indent="0">
              <a:buFontTx/>
              <a:buNone/>
            </a:pPr>
            <a:r>
              <a:rPr lang="en-US"/>
              <a:t>■</a:t>
            </a:r>
            <a:r>
              <a:rPr lang="en-US" baseline="0"/>
              <a:t> </a:t>
            </a:r>
            <a:r>
              <a:rPr lang="vi-VN" baseline="0"/>
              <a:t>thiết lập và quản lý các hoạt động để cải thiện và nâng cao hiệu quả của phát triển phần mềm và các hoạt động SQA</a:t>
            </a:r>
            <a:r>
              <a:rPr lang="en-US" b="1" baseline="0">
                <a:sym typeface="Wingdings" pitchFamily="2" charset="2"/>
              </a:rPr>
              <a:t>.</a:t>
            </a:r>
          </a:p>
          <a:p>
            <a:pPr marL="0" indent="0">
              <a:buFontTx/>
              <a:buNone/>
            </a:pPr>
            <a:endParaRPr lang="en-US" b="1" baseline="0"/>
          </a:p>
          <a:p>
            <a:pPr marL="0" indent="0">
              <a:buFontTx/>
              <a:buNone/>
            </a:pPr>
            <a:r>
              <a:rPr lang="en-US" b="1" baseline="0"/>
              <a:t>TÓM LẠI, </a:t>
            </a:r>
            <a:r>
              <a:rPr lang="en-US" sz="1200" b="1" kern="1200">
                <a:solidFill>
                  <a:schemeClr val="tx1"/>
                </a:solidFill>
                <a:effectLst/>
                <a:latin typeface="+mn-lt"/>
                <a:ea typeface="+mn-ea"/>
                <a:cs typeface="+mn-cs"/>
              </a:rPr>
              <a:t>SQA LÀ</a:t>
            </a:r>
            <a:r>
              <a:rPr lang="en-US" sz="1200" b="1" kern="1200" baseline="0">
                <a:solidFill>
                  <a:schemeClr val="tx1"/>
                </a:solidFill>
                <a:effectLst/>
                <a:latin typeface="+mn-lt"/>
                <a:ea typeface="+mn-ea"/>
                <a:cs typeface="+mn-cs"/>
              </a:rPr>
              <a:t> HOẠT ĐỘNG </a:t>
            </a:r>
            <a:r>
              <a:rPr lang="en-US" sz="1200" b="1" kern="1200">
                <a:solidFill>
                  <a:schemeClr val="tx1"/>
                </a:solidFill>
                <a:effectLst/>
                <a:latin typeface="+mn-lt"/>
                <a:ea typeface="+mn-ea"/>
                <a:cs typeface="+mn-cs"/>
              </a:rPr>
              <a:t>NHẰM MỤC TIÊU LÀ SẢN XUẤT RA PHẦN MỀM CÓ CHẤT LƯỢNG CAO.</a:t>
            </a:r>
            <a:endParaRPr lang="en-US" b="1" baseline="0"/>
          </a:p>
          <a:p>
            <a:pPr marL="0" indent="0">
              <a:buFontTx/>
              <a:buNone/>
            </a:pPr>
            <a:endParaRPr lang="en-US" b="1" baseline="0"/>
          </a:p>
          <a:p>
            <a:pPr marL="0" indent="0">
              <a:buFontTx/>
              <a:buNone/>
            </a:pPr>
            <a:endParaRPr lang="en-US" b="1" baseline="0"/>
          </a:p>
          <a:p>
            <a:pPr marL="0" indent="0">
              <a:buFontTx/>
              <a:buNone/>
            </a:pPr>
            <a:endParaRPr lang="en-US" b="1" baseline="0"/>
          </a:p>
        </p:txBody>
      </p:sp>
    </p:spTree>
    <p:extLst>
      <p:ext uri="{BB962C8B-B14F-4D97-AF65-F5344CB8AC3E}">
        <p14:creationId xmlns:p14="http://schemas.microsoft.com/office/powerpoint/2010/main" val="376583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Đn</a:t>
            </a:r>
            <a:r>
              <a:rPr lang="en-US" b="1" baseline="0"/>
              <a:t> CLPM là chung chung, vậy cụ thể hơn, PM có chất lượng cần đạt những tiêu chí nào?</a:t>
            </a:r>
            <a:endParaRPr lang="en-US" b="1"/>
          </a:p>
        </p:txBody>
      </p:sp>
    </p:spTree>
    <p:extLst>
      <p:ext uri="{BB962C8B-B14F-4D97-AF65-F5344CB8AC3E}">
        <p14:creationId xmlns:p14="http://schemas.microsoft.com/office/powerpoint/2010/main" val="1877430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a:t>
            </a:r>
            <a:r>
              <a:rPr lang="en-US" dirty="0" err="1"/>
              <a:t>Thực</a:t>
            </a:r>
            <a:r>
              <a:rPr lang="en-US" baseline="0" dirty="0"/>
              <a:t> </a:t>
            </a:r>
            <a:r>
              <a:rPr lang="en-US" baseline="0" dirty="0" err="1"/>
              <a:t>tế</a:t>
            </a:r>
            <a:r>
              <a:rPr lang="en-US" baseline="0" dirty="0"/>
              <a:t>, KH </a:t>
            </a:r>
            <a:r>
              <a:rPr lang="en-US" baseline="0" dirty="0" err="1"/>
              <a:t>thường</a:t>
            </a:r>
            <a:r>
              <a:rPr lang="en-US" baseline="0" dirty="0"/>
              <a:t> </a:t>
            </a:r>
            <a:r>
              <a:rPr lang="en-US" baseline="0" dirty="0" err="1"/>
              <a:t>không</a:t>
            </a:r>
            <a:r>
              <a:rPr lang="en-US" baseline="0" dirty="0"/>
              <a:t> h</a:t>
            </a:r>
            <a:r>
              <a:rPr lang="vi-VN" dirty="0"/>
              <a:t>ài lòng </a:t>
            </a:r>
            <a:r>
              <a:rPr lang="en-US" dirty="0" err="1"/>
              <a:t>sản</a:t>
            </a:r>
            <a:r>
              <a:rPr lang="en-US" dirty="0"/>
              <a:t> </a:t>
            </a:r>
            <a:r>
              <a:rPr lang="en-US" dirty="0" err="1"/>
              <a:t>phẩm</a:t>
            </a:r>
            <a:r>
              <a:rPr lang="en-US" dirty="0"/>
              <a:t> ở</a:t>
            </a:r>
            <a:r>
              <a:rPr lang="en-US" baseline="0" dirty="0"/>
              <a:t> </a:t>
            </a:r>
            <a:r>
              <a:rPr lang="en-US" baseline="0" dirty="0" err="1"/>
              <a:t>một</a:t>
            </a:r>
            <a:r>
              <a:rPr lang="en-US" baseline="0" dirty="0"/>
              <a:t> </a:t>
            </a:r>
            <a:r>
              <a:rPr lang="en-US" baseline="0" dirty="0" err="1"/>
              <a:t>vài</a:t>
            </a:r>
            <a:r>
              <a:rPr lang="en-US" baseline="0" dirty="0"/>
              <a:t> </a:t>
            </a:r>
            <a:r>
              <a:rPr lang="en-US" baseline="0" dirty="0" err="1"/>
              <a:t>khía</a:t>
            </a:r>
            <a:r>
              <a:rPr lang="en-US" baseline="0" dirty="0"/>
              <a:t> </a:t>
            </a:r>
            <a:r>
              <a:rPr lang="en-US" baseline="0" dirty="0" err="1"/>
              <a:t>cạnh</a:t>
            </a:r>
            <a:r>
              <a:rPr lang="en-US" baseline="0" dirty="0"/>
              <a:t> </a:t>
            </a:r>
            <a:r>
              <a:rPr lang="en-US" baseline="0" dirty="0" err="1"/>
              <a:t>mà</a:t>
            </a:r>
            <a:r>
              <a:rPr lang="en-US" baseline="0" dirty="0"/>
              <a:t> </a:t>
            </a:r>
            <a:r>
              <a:rPr lang="en-US" baseline="0" dirty="0" err="1"/>
              <a:t>ít</a:t>
            </a:r>
            <a:r>
              <a:rPr lang="en-US" baseline="0" dirty="0"/>
              <a:t> </a:t>
            </a:r>
            <a:r>
              <a:rPr lang="en-US" baseline="0" dirty="0" err="1"/>
              <a:t>nhà</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quan</a:t>
            </a:r>
            <a:r>
              <a:rPr lang="en-US" baseline="0" dirty="0"/>
              <a:t> </a:t>
            </a:r>
            <a:r>
              <a:rPr lang="en-US" baseline="0" dirty="0" err="1"/>
              <a:t>tâm</a:t>
            </a:r>
            <a:r>
              <a:rPr lang="en-US" baseline="0" dirty="0"/>
              <a:t> </a:t>
            </a:r>
            <a:r>
              <a:rPr lang="vi-VN" dirty="0"/>
              <a:t>như BẢO TRÌ, ĐỘ TIN CẬY, TÁI SỬ DỤNG CÁC PHẦN MỀM, HOẶC ĐÀO TẠO</a:t>
            </a:r>
            <a:r>
              <a:rPr lang="en-US" dirty="0"/>
              <a:t>…</a:t>
            </a:r>
          </a:p>
          <a:p>
            <a:pPr marL="0" indent="0">
              <a:buFontTx/>
              <a:buNone/>
            </a:pPr>
            <a:r>
              <a:rPr lang="en-US" baseline="0" dirty="0" err="1"/>
              <a:t>Các</a:t>
            </a:r>
            <a:r>
              <a:rPr lang="en-US" baseline="0" dirty="0"/>
              <a:t> </a:t>
            </a:r>
            <a:r>
              <a:rPr lang="en-US" baseline="0" dirty="0" err="1"/>
              <a:t>vd</a:t>
            </a:r>
            <a:r>
              <a:rPr lang="en-US" baseline="0" dirty="0"/>
              <a:t>/</a:t>
            </a:r>
          </a:p>
          <a:p>
            <a:pPr marL="0" indent="0">
              <a:buFontTx/>
              <a:buNone/>
            </a:pPr>
            <a:r>
              <a:rPr lang="en-US" dirty="0"/>
              <a:t>■ MỘT</a:t>
            </a:r>
            <a:r>
              <a:rPr lang="en-US" baseline="0" dirty="0"/>
              <a:t> </a:t>
            </a:r>
            <a:r>
              <a:rPr lang="en-US" b="1" baseline="0" dirty="0"/>
              <a:t>H</a:t>
            </a:r>
            <a:r>
              <a:rPr lang="vi-VN" b="1" dirty="0"/>
              <a:t>Ệ THỐNG BÁN HÀNG </a:t>
            </a:r>
            <a:r>
              <a:rPr lang="en-US" b="1" dirty="0"/>
              <a:t>X </a:t>
            </a:r>
            <a:r>
              <a:rPr lang="en-US" b="0" dirty="0" err="1"/>
              <a:t>làm</a:t>
            </a:r>
            <a:r>
              <a:rPr lang="en-US" b="0" baseline="0" dirty="0"/>
              <a:t> </a:t>
            </a:r>
            <a:r>
              <a:rPr lang="en-US" b="0" baseline="0" dirty="0" err="1"/>
              <a:t>các</a:t>
            </a:r>
            <a:r>
              <a:rPr lang="en-US" b="0" baseline="0" dirty="0"/>
              <a:t> </a:t>
            </a:r>
            <a:r>
              <a:rPr lang="en-US" b="0" baseline="0" dirty="0" err="1"/>
              <a:t>chức</a:t>
            </a:r>
            <a:r>
              <a:rPr lang="en-US" b="0" baseline="0" dirty="0"/>
              <a:t> </a:t>
            </a:r>
            <a:r>
              <a:rPr lang="en-US" b="0" baseline="0" dirty="0" err="1"/>
              <a:t>năng</a:t>
            </a:r>
            <a:r>
              <a:rPr lang="en-US" b="0" baseline="0" dirty="0"/>
              <a:t> </a:t>
            </a:r>
            <a:r>
              <a:rPr lang="en-US" b="0" baseline="0" dirty="0" err="1"/>
              <a:t>chính</a:t>
            </a:r>
            <a:r>
              <a:rPr lang="en-US" b="0" baseline="0" dirty="0"/>
              <a:t> </a:t>
            </a:r>
            <a:r>
              <a:rPr lang="en-US" baseline="0" dirty="0" err="1"/>
              <a:t>rất</a:t>
            </a:r>
            <a:r>
              <a:rPr lang="en-US" baseline="0" dirty="0"/>
              <a:t> </a:t>
            </a:r>
            <a:r>
              <a:rPr lang="en-US" baseline="0" dirty="0" err="1"/>
              <a:t>tốt</a:t>
            </a:r>
            <a:r>
              <a:rPr lang="en-US" baseline="0" dirty="0"/>
              <a:t>: in</a:t>
            </a:r>
            <a:r>
              <a:rPr lang="vi-VN" dirty="0"/>
              <a:t> hoá đơn chính xác, kiểm kê chính xác, </a:t>
            </a:r>
            <a:r>
              <a:rPr lang="en-US" dirty="0" err="1"/>
              <a:t>các</a:t>
            </a:r>
            <a:r>
              <a:rPr lang="en-US" baseline="0" dirty="0"/>
              <a:t> </a:t>
            </a:r>
            <a:r>
              <a:rPr lang="en-US" baseline="0" dirty="0" err="1"/>
              <a:t>loại</a:t>
            </a:r>
            <a:r>
              <a:rPr lang="en-US" baseline="0" dirty="0"/>
              <a:t> </a:t>
            </a:r>
            <a:r>
              <a:rPr lang="vi-VN" dirty="0"/>
              <a:t>giảm giá cho </a:t>
            </a:r>
            <a:r>
              <a:rPr lang="en-US" dirty="0" err="1"/>
              <a:t>kh</a:t>
            </a:r>
            <a:r>
              <a:rPr lang="en-US" dirty="0"/>
              <a:t> </a:t>
            </a:r>
            <a:r>
              <a:rPr lang="en-US" dirty="0" err="1"/>
              <a:t>cũng</a:t>
            </a:r>
            <a:r>
              <a:rPr lang="en-US" baseline="0" dirty="0"/>
              <a:t> </a:t>
            </a:r>
            <a:r>
              <a:rPr lang="en-US" baseline="0" dirty="0" err="1"/>
              <a:t>thực</a:t>
            </a:r>
            <a:r>
              <a:rPr lang="en-US" baseline="0" dirty="0"/>
              <a:t> </a:t>
            </a:r>
            <a:r>
              <a:rPr lang="en-US" baseline="0" dirty="0" err="1"/>
              <a:t>hiện</a:t>
            </a:r>
            <a:r>
              <a:rPr lang="vi-VN" dirty="0"/>
              <a:t> chính xác theo chính sách giảm giá rất phức tạp của </a:t>
            </a:r>
            <a:r>
              <a:rPr lang="en-US" dirty="0"/>
              <a:t>ht. n</a:t>
            </a:r>
            <a:r>
              <a:rPr lang="vi-VN" dirty="0"/>
              <a:t>hưng hệ thống </a:t>
            </a:r>
            <a:r>
              <a:rPr lang="vi-VN" u="sng" dirty="0"/>
              <a:t>THƯỜNG XUYÊN </a:t>
            </a:r>
            <a:r>
              <a:rPr lang="en-US" u="sng" dirty="0"/>
              <a:t>BỊ</a:t>
            </a:r>
            <a:r>
              <a:rPr lang="en-US" u="sng" baseline="0" dirty="0"/>
              <a:t> NGỪNG CHẠY</a:t>
            </a:r>
            <a:r>
              <a:rPr lang="en-US" baseline="0" dirty="0"/>
              <a:t> (fail)</a:t>
            </a:r>
            <a:r>
              <a:rPr lang="vi-VN" dirty="0"/>
              <a:t>, THƯỜNG ÍT NHẤT HAI LẦN</a:t>
            </a:r>
            <a:r>
              <a:rPr lang="en-US" dirty="0"/>
              <a:t>/</a:t>
            </a:r>
            <a:r>
              <a:rPr lang="vi-VN" dirty="0"/>
              <a:t>NGÀY, MỖI LẦN HAI MƯƠI PHÚT HOẶC HƠN</a:t>
            </a:r>
            <a:r>
              <a:rPr lang="en-US" dirty="0"/>
              <a:t>,</a:t>
            </a:r>
            <a:r>
              <a:rPr lang="en-US" baseline="0" dirty="0"/>
              <a:t> TỆ NHẤT KHOẢNG 1,5 TIẾNG HT MỚI H</a:t>
            </a:r>
            <a:r>
              <a:rPr lang="vi-VN" baseline="0" dirty="0"/>
              <a:t>Đ</a:t>
            </a:r>
            <a:r>
              <a:rPr lang="en-US" baseline="0" dirty="0"/>
              <a:t> TRỞ LẠI.</a:t>
            </a:r>
          </a:p>
          <a:p>
            <a:pPr marL="0" indent="0">
              <a:buFontTx/>
              <a:buNone/>
            </a:pPr>
            <a:endParaRPr lang="en-US" dirty="0"/>
          </a:p>
          <a:p>
            <a:pPr marL="0" indent="0">
              <a:buFontTx/>
              <a:buNone/>
            </a:pPr>
            <a:r>
              <a:rPr lang="en-US" dirty="0"/>
              <a:t>■ </a:t>
            </a:r>
            <a:r>
              <a:rPr lang="vi-VN" b="1" dirty="0"/>
              <a:t>PHẦN MỀM </a:t>
            </a:r>
            <a:r>
              <a:rPr lang="en-US" b="1" dirty="0"/>
              <a:t>QUẢN</a:t>
            </a:r>
            <a:r>
              <a:rPr lang="en-US" b="1" baseline="0" dirty="0"/>
              <a:t> LÝ </a:t>
            </a:r>
            <a:r>
              <a:rPr lang="vi-VN" b="1" dirty="0"/>
              <a:t>HỢP ĐỒNG CHO VAY</a:t>
            </a:r>
            <a:r>
              <a:rPr lang="en-US" dirty="0"/>
              <a:t> </a:t>
            </a:r>
            <a:r>
              <a:rPr lang="en-US" dirty="0" err="1"/>
              <a:t>hoạt</a:t>
            </a:r>
            <a:r>
              <a:rPr lang="en-US" baseline="0" dirty="0"/>
              <a:t> </a:t>
            </a:r>
            <a:r>
              <a:rPr lang="en-US" baseline="0" dirty="0" err="1"/>
              <a:t>động</a:t>
            </a:r>
            <a:r>
              <a:rPr lang="vi-VN" dirty="0"/>
              <a:t> </a:t>
            </a:r>
            <a:r>
              <a:rPr lang="en-US" dirty="0" err="1"/>
              <a:t>tốt</a:t>
            </a:r>
            <a:r>
              <a:rPr lang="en-US" dirty="0"/>
              <a:t>,</a:t>
            </a:r>
            <a:r>
              <a:rPr lang="en-US" baseline="0" dirty="0"/>
              <a:t> </a:t>
            </a:r>
            <a:r>
              <a:rPr lang="en-US" dirty="0"/>
              <a:t>đ</a:t>
            </a:r>
            <a:r>
              <a:rPr lang="vi-VN" dirty="0"/>
              <a:t>ã xử lý</a:t>
            </a:r>
            <a:r>
              <a:rPr lang="en-US" dirty="0"/>
              <a:t> </a:t>
            </a:r>
            <a:r>
              <a:rPr lang="en-US" dirty="0" err="1"/>
              <a:t>cả</a:t>
            </a:r>
            <a:r>
              <a:rPr lang="en-US" baseline="0" dirty="0"/>
              <a:t> </a:t>
            </a:r>
            <a:r>
              <a:rPr lang="en-US" baseline="0" dirty="0" err="1"/>
              <a:t>trăm</a:t>
            </a:r>
            <a:r>
              <a:rPr lang="en-US" baseline="0" dirty="0"/>
              <a:t> </a:t>
            </a:r>
            <a:r>
              <a:rPr lang="en-US" dirty="0" err="1"/>
              <a:t>hợp</a:t>
            </a:r>
            <a:r>
              <a:rPr lang="en-US" baseline="0" dirty="0"/>
              <a:t> </a:t>
            </a:r>
            <a:r>
              <a:rPr lang="en-US" baseline="0" dirty="0" err="1"/>
              <a:t>đồng</a:t>
            </a:r>
            <a:r>
              <a:rPr lang="vi-VN" dirty="0"/>
              <a:t>, và kiểm tra từng hợp đồng đầu ra. không có lỗi</a:t>
            </a:r>
            <a:r>
              <a:rPr lang="en-US" dirty="0"/>
              <a:t> </a:t>
            </a:r>
            <a:r>
              <a:rPr lang="en-US" dirty="0" err="1"/>
              <a:t>nào</a:t>
            </a:r>
            <a:r>
              <a:rPr lang="vi-VN" dirty="0"/>
              <a:t>. Nhưng </a:t>
            </a:r>
            <a:r>
              <a:rPr lang="en-US" dirty="0" err="1"/>
              <a:t>có</a:t>
            </a:r>
            <a:r>
              <a:rPr lang="vi-VN" dirty="0"/>
              <a:t> một vấn đề </a:t>
            </a:r>
            <a:r>
              <a:rPr lang="en-US" dirty="0"/>
              <a:t>ko </a:t>
            </a:r>
            <a:r>
              <a:rPr lang="en-US" dirty="0" err="1"/>
              <a:t>mong</a:t>
            </a:r>
            <a:r>
              <a:rPr lang="en-US" dirty="0"/>
              <a:t> </a:t>
            </a:r>
            <a:r>
              <a:rPr lang="en-US" dirty="0" err="1"/>
              <a:t>đợi</a:t>
            </a:r>
            <a:r>
              <a:rPr lang="en-US" baseline="0" dirty="0"/>
              <a:t>: </a:t>
            </a:r>
            <a:r>
              <a:rPr lang="vi-VN" u="sng" dirty="0"/>
              <a:t>ĐÀO TẠO MỘT NHÂN VIÊN MỚI SỬ DỤNG PHẦN MỀM NÀY MẤT KHOẢNG HAI TUẦN</a:t>
            </a:r>
            <a:r>
              <a:rPr lang="vi-VN" dirty="0"/>
              <a:t>. ĐÂY LÀ MỘT VẤN ĐỀ </a:t>
            </a:r>
            <a:r>
              <a:rPr lang="en-US" dirty="0"/>
              <a:t>LỚN</a:t>
            </a:r>
            <a:r>
              <a:rPr lang="en-US" baseline="0" dirty="0"/>
              <a:t> </a:t>
            </a:r>
            <a:r>
              <a:rPr lang="vi-VN" dirty="0"/>
              <a:t>TRONG CÁC PHÒNG BAN </a:t>
            </a:r>
            <a:r>
              <a:rPr lang="en-US" dirty="0"/>
              <a:t>MÀ</a:t>
            </a:r>
            <a:r>
              <a:rPr lang="en-US" baseline="0" dirty="0"/>
              <a:t> TẦN XUẤT</a:t>
            </a:r>
            <a:r>
              <a:rPr lang="vi-VN" dirty="0"/>
              <a:t> THAY ĐỔI NHÂN VIÊN CAO</a:t>
            </a:r>
            <a:r>
              <a:rPr lang="en-US" dirty="0"/>
              <a:t>…</a:t>
            </a:r>
          </a:p>
          <a:p>
            <a:pPr marL="0" indent="0">
              <a:buFontTx/>
              <a:buNone/>
            </a:pPr>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MỘT</a:t>
            </a:r>
            <a:r>
              <a:rPr lang="en-US" baseline="0" dirty="0"/>
              <a:t> </a:t>
            </a:r>
            <a:r>
              <a:rPr lang="en-US" b="1" baseline="0" dirty="0"/>
              <a:t>PHẦN MỀM X </a:t>
            </a:r>
            <a:r>
              <a:rPr lang="en-US" b="0" baseline="0" dirty="0" err="1"/>
              <a:t>đang</a:t>
            </a:r>
            <a:r>
              <a:rPr lang="en-US" b="0" baseline="0" dirty="0"/>
              <a:t> </a:t>
            </a:r>
            <a:r>
              <a:rPr lang="en-US" b="0" baseline="0" dirty="0" err="1"/>
              <a:t>được</a:t>
            </a:r>
            <a:r>
              <a:rPr lang="en-US" b="0" baseline="0" dirty="0"/>
              <a:t> </a:t>
            </a:r>
            <a:r>
              <a:rPr lang="en-US" b="0" baseline="0" dirty="0" err="1"/>
              <a:t>sd</a:t>
            </a:r>
            <a:r>
              <a:rPr lang="en-US" b="0" baseline="0" dirty="0"/>
              <a:t> </a:t>
            </a:r>
            <a:r>
              <a:rPr lang="en-US" b="0" baseline="0" dirty="0" err="1"/>
              <a:t>rất</a:t>
            </a:r>
            <a:r>
              <a:rPr lang="en-US" b="0" baseline="0" dirty="0"/>
              <a:t> </a:t>
            </a:r>
            <a:r>
              <a:rPr lang="en-US" b="0" baseline="0" dirty="0" err="1"/>
              <a:t>tốt</a:t>
            </a:r>
            <a:r>
              <a:rPr lang="en-US" b="0" baseline="0" dirty="0"/>
              <a:t>, </a:t>
            </a:r>
            <a:r>
              <a:rPr lang="en-US" b="0" baseline="0" dirty="0" err="1"/>
              <a:t>tuy</a:t>
            </a:r>
            <a:r>
              <a:rPr lang="en-US" b="0" baseline="0" dirty="0"/>
              <a:t> </a:t>
            </a:r>
            <a:r>
              <a:rPr lang="en-US" b="0" baseline="0" dirty="0" err="1"/>
              <a:t>nhiên</a:t>
            </a:r>
            <a:r>
              <a:rPr lang="en-US" b="0" baseline="0" dirty="0"/>
              <a:t> </a:t>
            </a:r>
            <a:r>
              <a:rPr lang="en-US" b="0" baseline="0" dirty="0" err="1"/>
              <a:t>khi</a:t>
            </a:r>
            <a:r>
              <a:rPr lang="en-US" b="0" baseline="0" dirty="0"/>
              <a:t> </a:t>
            </a:r>
            <a:r>
              <a:rPr lang="en-US" b="0" baseline="0" dirty="0" err="1"/>
              <a:t>nhóm</a:t>
            </a:r>
            <a:r>
              <a:rPr lang="en-US" b="0" baseline="0" dirty="0"/>
              <a:t> pt </a:t>
            </a:r>
            <a:r>
              <a:rPr lang="en-US" b="0" baseline="0" dirty="0" err="1"/>
              <a:t>bắt</a:t>
            </a:r>
            <a:r>
              <a:rPr lang="en-US" b="0" baseline="0" dirty="0"/>
              <a:t> </a:t>
            </a:r>
            <a:r>
              <a:rPr lang="en-US" b="0" baseline="0" dirty="0" err="1"/>
              <a:t>đầu</a:t>
            </a:r>
            <a:r>
              <a:rPr lang="en-US" b="0" baseline="0" dirty="0"/>
              <a:t> </a:t>
            </a:r>
            <a:r>
              <a:rPr lang="en-US" b="0" baseline="0" dirty="0" err="1"/>
              <a:t>lên</a:t>
            </a:r>
            <a:r>
              <a:rPr lang="en-US" b="0" baseline="0" dirty="0"/>
              <a:t> </a:t>
            </a:r>
            <a:r>
              <a:rPr lang="en-US" b="0" baseline="0" dirty="0" err="1"/>
              <a:t>kế</a:t>
            </a:r>
            <a:r>
              <a:rPr lang="en-US" b="0" baseline="0" dirty="0"/>
              <a:t> </a:t>
            </a:r>
            <a:r>
              <a:rPr lang="en-US" b="0" baseline="0" dirty="0" err="1"/>
              <a:t>hoạch</a:t>
            </a:r>
            <a:r>
              <a:rPr lang="en-US" b="0" baseline="0" dirty="0"/>
              <a:t> </a:t>
            </a:r>
            <a:r>
              <a:rPr lang="en-US" b="0" baseline="0" dirty="0" err="1"/>
              <a:t>làm</a:t>
            </a:r>
            <a:r>
              <a:rPr lang="en-US" b="0" baseline="0" dirty="0"/>
              <a:t> </a:t>
            </a:r>
            <a:r>
              <a:rPr lang="en-US" b="0" baseline="0" dirty="0" err="1"/>
              <a:t>lại</a:t>
            </a:r>
            <a:r>
              <a:rPr lang="en-US" b="0" baseline="0" dirty="0"/>
              <a:t> pm </a:t>
            </a:r>
            <a:r>
              <a:rPr lang="en-US" b="0" baseline="0" dirty="0" err="1"/>
              <a:t>này</a:t>
            </a:r>
            <a:r>
              <a:rPr lang="en-US" b="0" baseline="0" dirty="0"/>
              <a:t> </a:t>
            </a:r>
            <a:r>
              <a:rPr lang="en-US" b="0" baseline="0" dirty="0" err="1"/>
              <a:t>cho</a:t>
            </a:r>
            <a:r>
              <a:rPr lang="en-US" b="0" baseline="0" dirty="0"/>
              <a:t> </a:t>
            </a:r>
            <a:r>
              <a:rPr lang="en-US" b="0" baseline="0" dirty="0" err="1"/>
              <a:t>thị</a:t>
            </a:r>
            <a:r>
              <a:rPr lang="en-US" b="0" baseline="0" dirty="0"/>
              <a:t> </a:t>
            </a:r>
            <a:r>
              <a:rPr lang="en-US" b="0" baseline="0" dirty="0" err="1"/>
              <a:t>trường</a:t>
            </a:r>
            <a:r>
              <a:rPr lang="en-US" b="0" baseline="0" dirty="0"/>
              <a:t> </a:t>
            </a:r>
            <a:r>
              <a:rPr lang="en-US" b="0" baseline="0" dirty="0" err="1"/>
              <a:t>nước</a:t>
            </a:r>
            <a:r>
              <a:rPr lang="en-US" b="0" baseline="0" dirty="0"/>
              <a:t> </a:t>
            </a:r>
            <a:r>
              <a:rPr lang="en-US" b="0" baseline="0" dirty="0" err="1"/>
              <a:t>khác</a:t>
            </a:r>
            <a:r>
              <a:rPr lang="en-US" b="0" baseline="0" dirty="0"/>
              <a:t> </a:t>
            </a:r>
            <a:r>
              <a:rPr lang="en-US" b="0" baseline="0" dirty="0" err="1"/>
              <a:t>thì</a:t>
            </a:r>
            <a:r>
              <a:rPr lang="en-US" b="0" baseline="0" dirty="0"/>
              <a:t> </a:t>
            </a:r>
            <a:r>
              <a:rPr lang="en-US" b="0" baseline="0" dirty="0" err="1"/>
              <a:t>mới</a:t>
            </a:r>
            <a:r>
              <a:rPr lang="en-US" b="0" baseline="0" dirty="0"/>
              <a:t> </a:t>
            </a:r>
            <a:r>
              <a:rPr lang="en-US" b="0" baseline="0" dirty="0" err="1"/>
              <a:t>phát</a:t>
            </a:r>
            <a:r>
              <a:rPr lang="en-US" b="0" baseline="0" dirty="0"/>
              <a:t> </a:t>
            </a:r>
            <a:r>
              <a:rPr lang="en-US" b="0" baseline="0" dirty="0" err="1"/>
              <a:t>hiện</a:t>
            </a:r>
            <a:r>
              <a:rPr lang="en-US" b="0" baseline="0" dirty="0"/>
              <a:t> </a:t>
            </a:r>
            <a:r>
              <a:rPr lang="en-US" b="0" baseline="0" dirty="0" err="1"/>
              <a:t>ra</a:t>
            </a:r>
            <a:r>
              <a:rPr lang="en-US" b="0" baseline="0" dirty="0"/>
              <a:t> </a:t>
            </a:r>
            <a:r>
              <a:rPr lang="en-US" b="0" baseline="0" dirty="0" err="1"/>
              <a:t>rằng</a:t>
            </a:r>
            <a:r>
              <a:rPr lang="en-US" b="0" baseline="0" dirty="0"/>
              <a:t> </a:t>
            </a:r>
            <a:r>
              <a:rPr lang="en-US" b="0" baseline="0" dirty="0" err="1"/>
              <a:t>các</a:t>
            </a:r>
            <a:r>
              <a:rPr lang="en-US" b="0" baseline="0" dirty="0"/>
              <a:t> pm </a:t>
            </a:r>
            <a:r>
              <a:rPr lang="en-US" b="0" baseline="0" dirty="0" err="1"/>
              <a:t>này</a:t>
            </a:r>
            <a:r>
              <a:rPr lang="en-US" b="0" baseline="0" dirty="0"/>
              <a:t> </a:t>
            </a:r>
            <a:r>
              <a:rPr lang="en-US" b="0" baseline="0" dirty="0" err="1"/>
              <a:t>được</a:t>
            </a:r>
            <a:r>
              <a:rPr lang="en-US" b="0" baseline="0" dirty="0"/>
              <a:t> LẬP TÀI LIỆU KHÔNG ĐỦ </a:t>
            </a:r>
            <a:r>
              <a:rPr lang="vi-VN" b="0" baseline="0" dirty="0"/>
              <a:t>và </a:t>
            </a:r>
            <a:r>
              <a:rPr lang="en-US" b="0" baseline="0" dirty="0"/>
              <a:t>CODE THÌ</a:t>
            </a:r>
            <a:r>
              <a:rPr lang="vi-VN" b="0" baseline="0" dirty="0"/>
              <a:t> PHẦN LỚN ĐƯỢC VIẾT MÀ KHÔNG TUÂN THỦ</a:t>
            </a:r>
            <a:r>
              <a:rPr lang="en-US" b="0" baseline="0" dirty="0"/>
              <a:t> THEO</a:t>
            </a:r>
            <a:r>
              <a:rPr lang="vi-VN" b="0" baseline="0" dirty="0"/>
              <a:t> CÁC </a:t>
            </a:r>
            <a:r>
              <a:rPr lang="en-US" b="0" baseline="0" dirty="0"/>
              <a:t>CHỈ DẪN </a:t>
            </a:r>
            <a:r>
              <a:rPr lang="en-US" b="0" baseline="0" dirty="0" err="1"/>
              <a:t>nào</a:t>
            </a:r>
            <a:r>
              <a:rPr lang="en-US" b="0" baseline="0" dirty="0"/>
              <a:t> </a:t>
            </a:r>
            <a:r>
              <a:rPr lang="en-US" b="0" baseline="0" dirty="0" err="1"/>
              <a:t>cả</a:t>
            </a:r>
            <a:r>
              <a:rPr lang="en-US" b="0" baseline="0" dirty="0"/>
              <a:t>. </a:t>
            </a:r>
            <a:r>
              <a:rPr lang="en-US" b="0" baseline="0" dirty="0" err="1"/>
              <a:t>Kết</a:t>
            </a:r>
            <a:r>
              <a:rPr lang="en-US" b="0" baseline="0" dirty="0"/>
              <a:t> </a:t>
            </a:r>
            <a:r>
              <a:rPr lang="en-US" b="0" baseline="0" dirty="0" err="1"/>
              <a:t>quả</a:t>
            </a:r>
            <a:r>
              <a:rPr lang="en-US" b="0" baseline="0" dirty="0"/>
              <a:t> </a:t>
            </a:r>
            <a:r>
              <a:rPr lang="en-US" b="0" baseline="0" dirty="0" err="1"/>
              <a:t>là</a:t>
            </a:r>
            <a:r>
              <a:rPr lang="en-US" b="0" baseline="0" dirty="0"/>
              <a:t> </a:t>
            </a:r>
            <a:r>
              <a:rPr lang="en-US" b="0" baseline="0" dirty="0" err="1"/>
              <a:t>nhóm</a:t>
            </a:r>
            <a:r>
              <a:rPr lang="en-US" b="0" baseline="0" dirty="0"/>
              <a:t> pt </a:t>
            </a:r>
            <a:r>
              <a:rPr lang="en-US" b="0" baseline="0" dirty="0" err="1"/>
              <a:t>phải</a:t>
            </a:r>
            <a:r>
              <a:rPr lang="en-US" b="0" baseline="0" dirty="0"/>
              <a:t> </a:t>
            </a:r>
            <a:r>
              <a:rPr lang="en-US" b="0" baseline="0" dirty="0" err="1"/>
              <a:t>làm</a:t>
            </a:r>
            <a:r>
              <a:rPr lang="en-US" b="0" baseline="0" dirty="0"/>
              <a:t> </a:t>
            </a:r>
            <a:r>
              <a:rPr lang="en-US" b="0" baseline="0" dirty="0" err="1"/>
              <a:t>lại</a:t>
            </a:r>
            <a:r>
              <a:rPr lang="en-US" b="0" baseline="0" dirty="0"/>
              <a:t> pm </a:t>
            </a:r>
            <a:r>
              <a:rPr lang="en-US" b="0" baseline="0" dirty="0" err="1"/>
              <a:t>mới</a:t>
            </a:r>
            <a:r>
              <a:rPr lang="en-US" b="0" baseline="0" dirty="0"/>
              <a:t> </a:t>
            </a:r>
            <a:r>
              <a:rPr lang="en-US" b="0" baseline="0" dirty="0" err="1"/>
              <a:t>và</a:t>
            </a:r>
            <a:r>
              <a:rPr lang="en-US" b="0" baseline="0" dirty="0"/>
              <a:t> </a:t>
            </a:r>
            <a:r>
              <a:rPr lang="en-US" b="0" baseline="0" dirty="0" err="1"/>
              <a:t>hầu</a:t>
            </a:r>
            <a:r>
              <a:rPr lang="en-US" b="0" baseline="0" dirty="0"/>
              <a:t> </a:t>
            </a:r>
            <a:r>
              <a:rPr lang="en-US" b="0" baseline="0" dirty="0" err="1"/>
              <a:t>như</a:t>
            </a:r>
            <a:r>
              <a:rPr lang="en-US" b="0" baseline="0" dirty="0"/>
              <a:t> </a:t>
            </a:r>
            <a:r>
              <a:rPr lang="en-US" b="0" baseline="0" dirty="0" err="1"/>
              <a:t>không</a:t>
            </a:r>
            <a:r>
              <a:rPr lang="en-US" b="0" baseline="0" dirty="0"/>
              <a:t> </a:t>
            </a:r>
            <a:r>
              <a:rPr lang="en-US" b="0" baseline="0" dirty="0" err="1"/>
              <a:t>có</a:t>
            </a:r>
            <a:r>
              <a:rPr lang="en-US" b="0" baseline="0" dirty="0"/>
              <a:t> </a:t>
            </a:r>
            <a:r>
              <a:rPr lang="en-US" b="0" baseline="0" dirty="0" err="1"/>
              <a:t>phần</a:t>
            </a:r>
            <a:r>
              <a:rPr lang="en-US" b="0" baseline="0" dirty="0"/>
              <a:t> </a:t>
            </a:r>
            <a:r>
              <a:rPr lang="en-US" b="0" baseline="0" dirty="0" err="1"/>
              <a:t>nào</a:t>
            </a:r>
            <a:r>
              <a:rPr lang="en-US" b="0" baseline="0" dirty="0"/>
              <a:t> ở pm </a:t>
            </a:r>
            <a:r>
              <a:rPr lang="en-US" b="0" baseline="0" dirty="0" err="1"/>
              <a:t>cũ</a:t>
            </a:r>
            <a:r>
              <a:rPr lang="en-US" b="0" baseline="0" dirty="0"/>
              <a:t> </a:t>
            </a:r>
            <a:r>
              <a:rPr lang="en-US" b="0" baseline="0" dirty="0" err="1"/>
              <a:t>được</a:t>
            </a:r>
            <a:r>
              <a:rPr lang="en-US" b="0" baseline="0" dirty="0"/>
              <a:t> </a:t>
            </a:r>
            <a:r>
              <a:rPr lang="en-US" b="0" baseline="0" dirty="0" err="1"/>
              <a:t>tái</a:t>
            </a:r>
            <a:r>
              <a:rPr lang="en-US" b="0" baseline="0" dirty="0"/>
              <a:t> </a:t>
            </a:r>
            <a:r>
              <a:rPr lang="en-US" b="0" baseline="0" dirty="0" err="1"/>
              <a:t>sử</a:t>
            </a:r>
            <a:r>
              <a:rPr lang="en-US" b="0" baseline="0" dirty="0"/>
              <a:t> </a:t>
            </a:r>
            <a:r>
              <a:rPr lang="en-US" b="0" baseline="0" dirty="0" err="1"/>
              <a:t>dụng</a:t>
            </a:r>
            <a:r>
              <a:rPr lang="en-US" b="0" baseline="0" dirty="0"/>
              <a:t> </a:t>
            </a:r>
            <a:r>
              <a:rPr lang="en-US" b="0" baseline="0" dirty="0" err="1"/>
              <a:t>lại</a:t>
            </a:r>
            <a:r>
              <a:rPr lang="en-US" b="0" baseline="0" dirty="0"/>
              <a:t> </a:t>
            </a:r>
            <a:r>
              <a:rPr lang="en-US" b="0" baseline="0" dirty="0" err="1"/>
              <a:t>được</a:t>
            </a:r>
            <a:r>
              <a:rPr lang="en-US" b="0" baseline="0" dirty="0"/>
              <a:t> </a:t>
            </a:r>
            <a:r>
              <a:rPr lang="en-US" b="0" baseline="0" dirty="0" err="1"/>
              <a:t>cả</a:t>
            </a:r>
            <a:r>
              <a:rPr lang="en-US" b="0" baseline="0" dirty="0"/>
              <a:t>.</a:t>
            </a:r>
            <a:endParaRPr lang="en-US" b="0" dirty="0"/>
          </a:p>
          <a:p>
            <a:pPr marL="0" indent="0">
              <a:buFontTx/>
              <a:buNone/>
            </a:pPr>
            <a:r>
              <a:rPr lang="en-US" b="1" dirty="0"/>
              <a:t>[show slide]</a:t>
            </a:r>
          </a:p>
          <a:p>
            <a:pPr marL="0" indent="0">
              <a:buFontTx/>
              <a:buNone/>
            </a:pPr>
            <a:r>
              <a:rPr lang="en-US" dirty="0"/>
              <a:t>------&gt; </a:t>
            </a:r>
            <a:r>
              <a:rPr lang="vi-VN" dirty="0"/>
              <a:t>NGUYÊN NHÂN CHÍNH: THIẾU XÁC ĐỊNH CÁC YÊU CẦU LIÊN QUAN ĐẾN CÁC KHÍA CẠNH </a:t>
            </a:r>
            <a:r>
              <a:rPr lang="en-US" dirty="0"/>
              <a:t>NÀY</a:t>
            </a:r>
            <a:endParaRPr lang="vi-VN" dirty="0"/>
          </a:p>
          <a:p>
            <a:pPr marL="0" indent="0">
              <a:buFontTx/>
              <a:buNone/>
            </a:pPr>
            <a:r>
              <a:rPr lang="en-US" dirty="0">
                <a:sym typeface="Wingdings" pitchFamily="2" charset="2"/>
              </a:rPr>
              <a:t> </a:t>
            </a:r>
            <a:r>
              <a:rPr lang="vi-VN" dirty="0"/>
              <a:t>cần </a:t>
            </a:r>
            <a:r>
              <a:rPr lang="en-US" dirty="0"/>
              <a:t>1 </a:t>
            </a:r>
            <a:r>
              <a:rPr lang="vi-VN" dirty="0"/>
              <a:t>định nghĩa toàn diện </a:t>
            </a:r>
            <a:r>
              <a:rPr lang="en-US" dirty="0" err="1"/>
              <a:t>sao</a:t>
            </a:r>
            <a:r>
              <a:rPr lang="en-US" dirty="0"/>
              <a:t> </a:t>
            </a:r>
            <a:r>
              <a:rPr lang="en-US" dirty="0" err="1"/>
              <a:t>cho</a:t>
            </a:r>
            <a:r>
              <a:rPr lang="en-US" dirty="0"/>
              <a:t> cover </a:t>
            </a:r>
            <a:r>
              <a:rPr lang="en-US" dirty="0" err="1"/>
              <a:t>hết</a:t>
            </a:r>
            <a:r>
              <a:rPr lang="en-US" baseline="0" dirty="0"/>
              <a:t> </a:t>
            </a:r>
            <a:r>
              <a:rPr lang="vi-VN" dirty="0"/>
              <a:t>tất cả các khía cạnh </a:t>
            </a:r>
            <a:r>
              <a:rPr lang="en-US" dirty="0" err="1"/>
              <a:t>của</a:t>
            </a:r>
            <a:r>
              <a:rPr lang="en-US" baseline="0" dirty="0"/>
              <a:t> </a:t>
            </a:r>
            <a:r>
              <a:rPr lang="vi-VN" dirty="0"/>
              <a:t>phần mềm </a:t>
            </a:r>
            <a:r>
              <a:rPr lang="en-US" dirty="0"/>
              <a:t>qua </a:t>
            </a:r>
            <a:r>
              <a:rPr lang="en-US" dirty="0" err="1"/>
              <a:t>tất</a:t>
            </a:r>
            <a:r>
              <a:rPr lang="en-US" baseline="0" dirty="0"/>
              <a:t> </a:t>
            </a:r>
            <a:r>
              <a:rPr lang="en-US" baseline="0" dirty="0" err="1"/>
              <a:t>cả</a:t>
            </a:r>
            <a:r>
              <a:rPr lang="en-US" baseline="0" dirty="0"/>
              <a:t> </a:t>
            </a:r>
            <a:r>
              <a:rPr lang="vi-VN" dirty="0"/>
              <a:t>các giai đoạn của vòng đời phần mềm</a:t>
            </a:r>
            <a:endParaRPr lang="en-US" dirty="0"/>
          </a:p>
        </p:txBody>
      </p:sp>
    </p:spTree>
    <p:extLst>
      <p:ext uri="{BB962C8B-B14F-4D97-AF65-F5344CB8AC3E}">
        <p14:creationId xmlns:p14="http://schemas.microsoft.com/office/powerpoint/2010/main" val="4291799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baseline="0" dirty="0">
                <a:solidFill>
                  <a:schemeClr val="tx1"/>
                </a:solidFill>
                <a:effectLst/>
                <a:latin typeface="+mn-lt"/>
                <a:ea typeface="+mn-ea"/>
                <a:cs typeface="+mn-cs"/>
              </a:rPr>
              <a:t>SV GHI LẠI CÁC ĐẶC TÍNH ĐỂ LÀM BT NHỎ</a:t>
            </a:r>
          </a:p>
          <a:p>
            <a:r>
              <a:rPr lang="en-US" sz="1200" b="0" kern="1200" baseline="0" dirty="0" err="1">
                <a:solidFill>
                  <a:schemeClr val="tx1"/>
                </a:solidFill>
                <a:effectLst/>
                <a:latin typeface="+mn-lt"/>
                <a:ea typeface="+mn-ea"/>
                <a:cs typeface="+mn-cs"/>
              </a:rPr>
              <a:t>Chất</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lượng</a:t>
            </a:r>
            <a:r>
              <a:rPr lang="en-US" sz="1200" b="0" kern="1200" baseline="0" dirty="0">
                <a:solidFill>
                  <a:schemeClr val="tx1"/>
                </a:solidFill>
                <a:effectLst/>
                <a:latin typeface="+mn-lt"/>
                <a:ea typeface="+mn-ea"/>
                <a:cs typeface="+mn-cs"/>
              </a:rPr>
              <a:t> pm </a:t>
            </a:r>
            <a:r>
              <a:rPr lang="en-US" sz="1200" b="0" kern="1200" baseline="0" dirty="0" err="1">
                <a:solidFill>
                  <a:schemeClr val="tx1"/>
                </a:solidFill>
                <a:effectLst/>
                <a:latin typeface="+mn-lt"/>
                <a:ea typeface="+mn-ea"/>
                <a:cs typeface="+mn-cs"/>
              </a:rPr>
              <a:t>có</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nhiều</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yếu</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tố</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tác</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động</a:t>
            </a:r>
            <a:r>
              <a:rPr lang="en-US" sz="1200" b="0" kern="1200" baseline="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Có</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nhiều</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mô</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hình</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yếu</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tố</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chất</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lượng</a:t>
            </a:r>
            <a:r>
              <a:rPr lang="en-US" sz="1200" b="0" kern="1200" baseline="0" dirty="0">
                <a:solidFill>
                  <a:schemeClr val="tx1"/>
                </a:solidFill>
                <a:effectLst/>
                <a:latin typeface="+mn-lt"/>
                <a:ea typeface="+mn-ea"/>
                <a:cs typeface="+mn-cs"/>
              </a:rPr>
              <a:t> pm (</a:t>
            </a:r>
            <a:r>
              <a:rPr lang="en-US" sz="1200" b="0" kern="1200" baseline="0" dirty="0" err="1">
                <a:solidFill>
                  <a:schemeClr val="tx1"/>
                </a:solidFill>
                <a:effectLst/>
                <a:latin typeface="+mn-lt"/>
                <a:ea typeface="+mn-ea"/>
                <a:cs typeface="+mn-cs"/>
              </a:rPr>
              <a:t>như</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của</a:t>
            </a:r>
            <a:r>
              <a:rPr lang="en-US" sz="1200" b="0" kern="1200" baseline="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Mccall</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Hawlett</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trong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đó</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mô</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hình</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theo</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đề</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nghị</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của</a:t>
            </a:r>
            <a:r>
              <a:rPr lang="en-US" sz="1200" b="0" kern="1200" baseline="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Mccall</a:t>
            </a:r>
            <a:r>
              <a:rPr lang="en-US" sz="1200" b="0" kern="1200" dirty="0">
                <a:solidFill>
                  <a:schemeClr val="tx1"/>
                </a:solidFill>
                <a:effectLst/>
                <a:latin typeface="+mn-lt"/>
                <a:ea typeface="+mn-ea"/>
                <a:cs typeface="+mn-cs"/>
              </a:rPr>
              <a:t> (1977) </a:t>
            </a:r>
            <a:r>
              <a:rPr lang="en-US" sz="1200" b="0" kern="1200" dirty="0" err="1">
                <a:solidFill>
                  <a:schemeClr val="tx1"/>
                </a:solidFill>
                <a:effectLst/>
                <a:latin typeface="+mn-lt"/>
                <a:ea typeface="+mn-ea"/>
                <a:cs typeface="+mn-cs"/>
              </a:rPr>
              <a:t>là</a:t>
            </a:r>
            <a:r>
              <a:rPr lang="en-US" sz="1200" b="0" kern="1200" baseline="0" dirty="0">
                <a:solidFill>
                  <a:schemeClr val="tx1"/>
                </a:solidFill>
                <a:effectLst/>
                <a:latin typeface="+mn-lt"/>
                <a:ea typeface="+mn-ea"/>
                <a:cs typeface="+mn-cs"/>
              </a:rPr>
              <a:t> </a:t>
            </a:r>
            <a:r>
              <a:rPr lang="en-US" sz="1200" b="0" u="sng" kern="1200" baseline="0" dirty="0" err="1">
                <a:solidFill>
                  <a:schemeClr val="tx1"/>
                </a:solidFill>
                <a:effectLst/>
                <a:latin typeface="+mn-lt"/>
                <a:ea typeface="+mn-ea"/>
                <a:cs typeface="+mn-cs"/>
              </a:rPr>
              <a:t>mô</a:t>
            </a:r>
            <a:r>
              <a:rPr lang="en-US" sz="1200" b="0" u="sng" kern="1200" baseline="0" dirty="0">
                <a:solidFill>
                  <a:schemeClr val="tx1"/>
                </a:solidFill>
                <a:effectLst/>
                <a:latin typeface="+mn-lt"/>
                <a:ea typeface="+mn-ea"/>
                <a:cs typeface="+mn-cs"/>
              </a:rPr>
              <a:t> </a:t>
            </a:r>
            <a:r>
              <a:rPr lang="en-US" sz="1200" b="0" u="sng" kern="1200" baseline="0" dirty="0" err="1">
                <a:solidFill>
                  <a:schemeClr val="tx1"/>
                </a:solidFill>
                <a:effectLst/>
                <a:latin typeface="+mn-lt"/>
                <a:ea typeface="+mn-ea"/>
                <a:cs typeface="+mn-cs"/>
              </a:rPr>
              <a:t>hình</a:t>
            </a:r>
            <a:r>
              <a:rPr lang="en-US" sz="1200" b="0" u="sng" kern="1200" baseline="0" dirty="0">
                <a:solidFill>
                  <a:schemeClr val="tx1"/>
                </a:solidFill>
                <a:effectLst/>
                <a:latin typeface="+mn-lt"/>
                <a:ea typeface="+mn-ea"/>
                <a:cs typeface="+mn-cs"/>
              </a:rPr>
              <a:t> </a:t>
            </a:r>
            <a:r>
              <a:rPr lang="en-US" sz="1200" b="0" u="sng" kern="1200" baseline="0" dirty="0" err="1">
                <a:solidFill>
                  <a:schemeClr val="tx1"/>
                </a:solidFill>
                <a:effectLst/>
                <a:latin typeface="+mn-lt"/>
                <a:ea typeface="+mn-ea"/>
                <a:cs typeface="+mn-cs"/>
              </a:rPr>
              <a:t>kinh</a:t>
            </a:r>
            <a:r>
              <a:rPr lang="en-US" sz="1200" b="0" u="sng" kern="1200" baseline="0" dirty="0">
                <a:solidFill>
                  <a:schemeClr val="tx1"/>
                </a:solidFill>
                <a:effectLst/>
                <a:latin typeface="+mn-lt"/>
                <a:ea typeface="+mn-ea"/>
                <a:cs typeface="+mn-cs"/>
              </a:rPr>
              <a:t> </a:t>
            </a:r>
            <a:r>
              <a:rPr lang="en-US" sz="1200" b="0" u="sng" kern="1200" baseline="0" dirty="0" err="1">
                <a:solidFill>
                  <a:schemeClr val="tx1"/>
                </a:solidFill>
                <a:effectLst/>
                <a:latin typeface="+mn-lt"/>
                <a:ea typeface="+mn-ea"/>
                <a:cs typeface="+mn-cs"/>
              </a:rPr>
              <a:t>điển</a:t>
            </a:r>
            <a:r>
              <a:rPr lang="en-US" sz="1200" b="0" kern="1200" baseline="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gồm</a:t>
            </a:r>
            <a:r>
              <a:rPr lang="en-US" sz="1200" b="0" kern="1200" baseline="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11 </a:t>
            </a:r>
            <a:r>
              <a:rPr lang="en-US" sz="1200" b="0" kern="1200" dirty="0" err="1">
                <a:solidFill>
                  <a:schemeClr val="tx1"/>
                </a:solidFill>
                <a:effectLst/>
                <a:latin typeface="+mn-lt"/>
                <a:ea typeface="+mn-ea"/>
                <a:cs typeface="+mn-cs"/>
              </a:rPr>
              <a:t>yếu</a:t>
            </a:r>
            <a:r>
              <a:rPr lang="en-US" sz="1200" b="0" kern="1200" baseline="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tố</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chất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lượng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phần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mềm</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và</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phân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thành</a:t>
            </a:r>
            <a:r>
              <a:rPr lang="en-US" sz="1200" b="0" kern="1200" dirty="0">
                <a:solidFill>
                  <a:schemeClr val="tx1"/>
                </a:solidFill>
                <a:effectLst/>
                <a:latin typeface="+mn-lt"/>
                <a:ea typeface="+mn-ea"/>
                <a:cs typeface="+mn-cs"/>
              </a:rPr>
              <a:t> 3 </a:t>
            </a:r>
            <a:r>
              <a:rPr lang="en-US" sz="1200" b="0" kern="1200" dirty="0" err="1">
                <a:solidFill>
                  <a:schemeClr val="tx1"/>
                </a:solidFill>
                <a:effectLst/>
                <a:latin typeface="+mn-lt"/>
                <a:ea typeface="+mn-ea"/>
                <a:cs typeface="+mn-cs"/>
              </a:rPr>
              <a:t>loại</a:t>
            </a:r>
            <a:r>
              <a:rPr lang="en-US" sz="1200" b="0" kern="1200" dirty="0">
                <a:solidFill>
                  <a:schemeClr val="tx1"/>
                </a:solidFill>
                <a:effectLst/>
                <a:latin typeface="+mn-lt"/>
                <a:ea typeface="+mn-ea"/>
                <a:cs typeface="+mn-cs"/>
              </a:rPr>
              <a:t>:</a:t>
            </a:r>
            <a:endParaRPr lang="en-US" sz="1200" b="0" kern="1200" baseline="0" dirty="0">
              <a:solidFill>
                <a:schemeClr val="tx1"/>
              </a:solidFill>
              <a:effectLst/>
              <a:latin typeface="+mn-lt"/>
              <a:ea typeface="+mn-ea"/>
              <a:cs typeface="+mn-cs"/>
            </a:endParaRPr>
          </a:p>
          <a:p>
            <a:pPr marL="0" indent="0">
              <a:buFontTx/>
              <a:buNone/>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b="1" dirty="0"/>
              <a:t>Operation)</a:t>
            </a:r>
            <a:endParaRPr lang="en-US" sz="1200" b="0" kern="1200" baseline="0" dirty="0">
              <a:solidFill>
                <a:schemeClr val="tx1"/>
              </a:solidFill>
              <a:effectLst/>
              <a:latin typeface="+mn-lt"/>
              <a:ea typeface="+mn-ea"/>
              <a:cs typeface="+mn-cs"/>
            </a:endParaRPr>
          </a:p>
          <a:p>
            <a:pPr>
              <a:defRPr/>
            </a:pPr>
            <a:r>
              <a:rPr lang="en-US" sz="1200" kern="1200" dirty="0">
                <a:solidFill>
                  <a:schemeClr val="tx1"/>
                </a:solidFill>
                <a:effectLst/>
                <a:latin typeface="+mn-lt"/>
                <a:ea typeface="+mn-ea"/>
                <a:cs typeface="+mn-cs"/>
              </a:rPr>
              <a:t>- </a:t>
            </a:r>
            <a:r>
              <a:rPr lang="en-US" dirty="0" err="1"/>
              <a:t>Các</a:t>
            </a:r>
            <a:r>
              <a:rPr lang="en-US" dirty="0"/>
              <a:t> </a:t>
            </a:r>
            <a:r>
              <a:rPr lang="en-US" dirty="0" err="1"/>
              <a:t>đặc</a:t>
            </a:r>
            <a:r>
              <a:rPr lang="en-US" dirty="0"/>
              <a:t> </a:t>
            </a:r>
            <a:r>
              <a:rPr lang="en-US" dirty="0" err="1"/>
              <a:t>trưng</a:t>
            </a:r>
            <a:r>
              <a:rPr lang="en-US" dirty="0"/>
              <a:t> </a:t>
            </a:r>
            <a:r>
              <a:rPr lang="en-US" dirty="0" err="1"/>
              <a:t>về</a:t>
            </a:r>
            <a:r>
              <a:rPr lang="en-US" dirty="0"/>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b="1" dirty="0"/>
              <a:t>Revision)</a:t>
            </a:r>
            <a:endParaRPr lang="en-US" sz="1200" b="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dirty="0" err="1"/>
              <a:t>Các</a:t>
            </a:r>
            <a:r>
              <a:rPr lang="en-US" dirty="0"/>
              <a:t> </a:t>
            </a:r>
            <a:r>
              <a:rPr lang="en-US" dirty="0" err="1"/>
              <a:t>đặc</a:t>
            </a:r>
            <a:r>
              <a:rPr lang="en-US" dirty="0"/>
              <a:t> </a:t>
            </a:r>
            <a:r>
              <a:rPr lang="en-US" dirty="0" err="1"/>
              <a:t>trưng</a:t>
            </a:r>
            <a:r>
              <a:rPr lang="en-US" dirty="0"/>
              <a:t> </a:t>
            </a:r>
            <a:r>
              <a:rPr lang="en-US" sz="1200" kern="1200" dirty="0" err="1">
                <a:solidFill>
                  <a:schemeClr val="tx1"/>
                </a:solidFill>
                <a:effectLst/>
                <a:latin typeface="+mn-lt"/>
                <a:ea typeface="+mn-ea"/>
                <a:cs typeface="+mn-cs"/>
              </a:rPr>
              <a:t>về</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chuyển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đổi</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a:t>
            </a:r>
            <a:r>
              <a:rPr lang="en-US" sz="1200" b="1" dirty="0"/>
              <a:t>Transition)</a:t>
            </a:r>
            <a:endParaRPr lang="en-US" sz="1200" kern="1200" dirty="0">
              <a:solidFill>
                <a:schemeClr val="tx1"/>
              </a:solidFill>
              <a:effectLst/>
              <a:latin typeface="+mn-lt"/>
              <a:ea typeface="+mn-ea"/>
              <a:cs typeface="+mn-cs"/>
            </a:endParaRPr>
          </a:p>
          <a:p>
            <a:pPr marL="0" indent="0">
              <a:buFontTx/>
              <a:buNone/>
            </a:pPr>
            <a:r>
              <a:rPr lang="en-US" sz="1200" b="1" kern="1200" dirty="0">
                <a:solidFill>
                  <a:schemeClr val="tx1"/>
                </a:solidFill>
                <a:effectLst/>
                <a:latin typeface="+mn-lt"/>
                <a:ea typeface="+mn-ea"/>
                <a:cs typeface="+mn-cs"/>
              </a:rPr>
              <a:t>(MỖI</a:t>
            </a:r>
            <a:r>
              <a:rPr lang="en-US" sz="1200" b="1" kern="1200" baseline="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YẾU</a:t>
            </a:r>
            <a:r>
              <a:rPr lang="en-US" sz="1200" b="1" kern="1200" baseline="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TỐ </a:t>
            </a:r>
            <a:r>
              <a:rPr lang="en-US" sz="1200" b="1" kern="1200" baseline="0" dirty="0">
                <a:solidFill>
                  <a:schemeClr val="tx1"/>
                </a:solidFill>
                <a:effectLst/>
                <a:latin typeface="+mn-lt"/>
                <a:ea typeface="+mn-ea"/>
                <a:cs typeface="+mn-cs"/>
              </a:rPr>
              <a:t>CÓ NHỮNG ĐỘ ĐO TƯƠNG ỨNG – TỰ TÌM HIỂU CH</a:t>
            </a:r>
            <a:r>
              <a:rPr lang="vi-VN" sz="1200" b="1" kern="1200" baseline="0" dirty="0">
                <a:solidFill>
                  <a:schemeClr val="tx1"/>
                </a:solidFill>
                <a:effectLst/>
                <a:latin typeface="+mn-lt"/>
                <a:ea typeface="+mn-ea"/>
                <a:cs typeface="+mn-cs"/>
              </a:rPr>
              <a:t>ƯƠ</a:t>
            </a:r>
            <a:r>
              <a:rPr lang="en-US" sz="1200" b="1" kern="1200" baseline="0" dirty="0">
                <a:solidFill>
                  <a:schemeClr val="tx1"/>
                </a:solidFill>
                <a:effectLst/>
                <a:latin typeface="+mn-lt"/>
                <a:ea typeface="+mn-ea"/>
                <a:cs typeface="+mn-cs"/>
              </a:rPr>
              <a:t>NG 21)</a:t>
            </a:r>
          </a:p>
          <a:p>
            <a:pPr marL="0" indent="0">
              <a:buFontTx/>
              <a:buNone/>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đắn</a:t>
            </a:r>
            <a:r>
              <a:rPr lang="en-US" sz="1200" kern="1200" dirty="0">
                <a:solidFill>
                  <a:schemeClr val="tx1"/>
                </a:solidFill>
                <a:effectLst/>
                <a:latin typeface="+mn-lt"/>
                <a:ea typeface="+mn-ea"/>
                <a:cs typeface="+mn-cs"/>
              </a:rPr>
              <a:t> - </a:t>
            </a:r>
            <a:r>
              <a:rPr lang="en-US" dirty="0"/>
              <a:t>Correctness</a:t>
            </a:r>
            <a:endParaRPr lang="en-US" sz="1200" kern="1200" dirty="0">
              <a:solidFill>
                <a:schemeClr val="tx1"/>
              </a:solidFill>
              <a:effectLst/>
              <a:latin typeface="+mn-lt"/>
              <a:ea typeface="+mn-ea"/>
              <a:cs typeface="+mn-cs"/>
            </a:endParaRPr>
          </a:p>
          <a:p>
            <a:pPr marL="0" indent="0">
              <a:buFontTx/>
              <a:buNone/>
            </a:pP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Tính</a:t>
            </a:r>
            <a:r>
              <a:rPr lang="en-US" sz="1200" b="0" kern="1200" dirty="0">
                <a:solidFill>
                  <a:schemeClr val="tx1"/>
                </a:solidFill>
                <a:effectLst/>
                <a:latin typeface="+mn-lt"/>
                <a:ea typeface="+mn-ea"/>
                <a:cs typeface="+mn-cs"/>
              </a:rPr>
              <a:t> tin </a:t>
            </a:r>
            <a:r>
              <a:rPr lang="en-US" sz="1200" b="0" kern="1200" dirty="0" err="1">
                <a:solidFill>
                  <a:schemeClr val="tx1"/>
                </a:solidFill>
                <a:effectLst/>
                <a:latin typeface="+mn-lt"/>
                <a:ea typeface="+mn-ea"/>
                <a:cs typeface="+mn-cs"/>
              </a:rPr>
              <a:t>cậy</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được</a:t>
            </a:r>
            <a:r>
              <a:rPr lang="en-US" sz="1200" b="0" kern="1200" dirty="0">
                <a:solidFill>
                  <a:schemeClr val="tx1"/>
                </a:solidFill>
                <a:effectLst/>
                <a:latin typeface="+mn-lt"/>
                <a:ea typeface="+mn-ea"/>
                <a:cs typeface="+mn-cs"/>
              </a:rPr>
              <a:t> -</a:t>
            </a:r>
            <a:r>
              <a:rPr lang="en-US" sz="1200" b="0" kern="1200" baseline="0" dirty="0">
                <a:solidFill>
                  <a:schemeClr val="tx1"/>
                </a:solidFill>
                <a:effectLst/>
                <a:latin typeface="+mn-lt"/>
                <a:ea typeface="+mn-ea"/>
                <a:cs typeface="+mn-cs"/>
              </a:rPr>
              <a:t> </a:t>
            </a:r>
            <a:r>
              <a:rPr lang="en-US" b="0" dirty="0"/>
              <a:t>Reliability</a:t>
            </a:r>
            <a:endParaRPr lang="en-US" sz="1200" b="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Tính</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hiệu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quả</a:t>
            </a:r>
            <a:r>
              <a:rPr lang="en-US" sz="1200" b="0" kern="1200" dirty="0">
                <a:solidFill>
                  <a:schemeClr val="tx1"/>
                </a:solidFill>
                <a:effectLst/>
                <a:latin typeface="+mn-lt"/>
                <a:ea typeface="+mn-ea"/>
                <a:cs typeface="+mn-cs"/>
              </a:rPr>
              <a:t> - </a:t>
            </a:r>
            <a:r>
              <a:rPr lang="en-US" dirty="0"/>
              <a:t>Efficiency </a:t>
            </a:r>
            <a:r>
              <a:rPr lang="en-US" sz="1200" b="0"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ɪ'fɪʃənsɪ</a:t>
            </a:r>
            <a:r>
              <a:rPr lang="en-US" sz="1200" b="0" i="0" kern="1200" dirty="0">
                <a:solidFill>
                  <a:schemeClr val="tx1"/>
                </a:solidFill>
                <a:effectLst/>
                <a:latin typeface="+mn-lt"/>
                <a:ea typeface="+mn-ea"/>
                <a:cs typeface="+mn-cs"/>
              </a:rPr>
              <a:t>/</a:t>
            </a:r>
            <a:endParaRPr lang="en-US" sz="1200" b="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vẹn</a:t>
            </a:r>
            <a:r>
              <a:rPr lang="en-US" sz="1200" kern="1200" dirty="0">
                <a:solidFill>
                  <a:schemeClr val="tx1"/>
                </a:solidFill>
                <a:effectLst/>
                <a:latin typeface="+mn-lt"/>
                <a:ea typeface="+mn-ea"/>
                <a:cs typeface="+mn-cs"/>
              </a:rPr>
              <a:t> – </a:t>
            </a:r>
            <a:r>
              <a:rPr lang="en-US" dirty="0"/>
              <a:t>Integrity </a:t>
            </a:r>
            <a:r>
              <a:rPr lang="en-US" sz="1200" b="0"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in´tegriti</a:t>
            </a:r>
            <a:r>
              <a:rPr lang="en-US" sz="1200" b="0" i="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marL="0" lvl="0" indent="0">
              <a:buFontTx/>
              <a:buNone/>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 </a:t>
            </a:r>
            <a:r>
              <a:rPr lang="en-US" dirty="0"/>
              <a:t>Usability</a:t>
            </a:r>
          </a:p>
          <a:p>
            <a:pPr marL="0" indent="0">
              <a:buFontTx/>
              <a:buNone/>
            </a:pPr>
            <a:r>
              <a:rPr lang="en-US" dirty="0"/>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baseline="0" dirty="0">
                <a:solidFill>
                  <a:schemeClr val="tx1"/>
                </a:solidFill>
                <a:effectLst/>
                <a:latin typeface="+mn-lt"/>
                <a:ea typeface="+mn-ea"/>
                <a:cs typeface="+mn-cs"/>
              </a:rPr>
              <a:t> – </a:t>
            </a:r>
            <a:r>
              <a:rPr lang="en-US" dirty="0"/>
              <a:t>Maintainability</a:t>
            </a:r>
          </a:p>
          <a:p>
            <a:pPr marL="0" indent="0">
              <a:buFontTx/>
              <a:buNone/>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hoạt</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mềm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dẻo</a:t>
            </a:r>
            <a:r>
              <a:rPr lang="en-US" sz="1200" kern="1200" baseline="0" dirty="0">
                <a:solidFill>
                  <a:schemeClr val="tx1"/>
                </a:solidFill>
                <a:effectLst/>
                <a:latin typeface="+mn-lt"/>
                <a:ea typeface="+mn-ea"/>
                <a:cs typeface="+mn-cs"/>
              </a:rPr>
              <a:t> – </a:t>
            </a:r>
            <a:r>
              <a:rPr lang="en-US" dirty="0"/>
              <a:t>Flexibility</a:t>
            </a:r>
            <a:endParaRPr lang="en-US" sz="1200" kern="1200" dirty="0">
              <a:solidFill>
                <a:schemeClr val="tx1"/>
              </a:solidFill>
              <a:effectLst/>
              <a:latin typeface="+mn-lt"/>
              <a:ea typeface="+mn-ea"/>
              <a:cs typeface="+mn-cs"/>
            </a:endParaRPr>
          </a:p>
          <a:p>
            <a:pPr marL="0" lvl="0" indent="0">
              <a:buFontTx/>
              <a:buNone/>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baseline="0" dirty="0">
                <a:solidFill>
                  <a:schemeClr val="tx1"/>
                </a:solidFill>
                <a:effectLst/>
                <a:latin typeface="+mn-lt"/>
                <a:ea typeface="+mn-ea"/>
                <a:cs typeface="+mn-cs"/>
              </a:rPr>
              <a:t> – </a:t>
            </a:r>
            <a:r>
              <a:rPr lang="en-US" dirty="0"/>
              <a:t>Testability</a:t>
            </a:r>
          </a:p>
          <a:p>
            <a:pPr marL="0" indent="0">
              <a:buFontTx/>
              <a:buNone/>
            </a:pPr>
            <a:r>
              <a:rPr lang="en-US" dirty="0"/>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chuyển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 </a:t>
            </a:r>
            <a:r>
              <a:rPr lang="en-US" dirty="0"/>
              <a:t>Portability</a:t>
            </a:r>
            <a:endParaRPr lang="en-US" sz="1200" kern="1200" dirty="0">
              <a:solidFill>
                <a:schemeClr val="tx1"/>
              </a:solidFill>
              <a:effectLst/>
              <a:latin typeface="+mn-lt"/>
              <a:ea typeface="+mn-ea"/>
              <a:cs typeface="+mn-cs"/>
            </a:endParaRPr>
          </a:p>
          <a:p>
            <a:pPr marL="0" indent="0">
              <a:buFontTx/>
              <a:buNone/>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 </a:t>
            </a:r>
            <a:r>
              <a:rPr lang="en-US" dirty="0"/>
              <a:t>Reusability</a:t>
            </a:r>
            <a:endParaRPr lang="en-US" sz="1200" kern="1200" dirty="0">
              <a:solidFill>
                <a:schemeClr val="tx1"/>
              </a:solidFill>
              <a:effectLst/>
              <a:latin typeface="+mn-lt"/>
              <a:ea typeface="+mn-ea"/>
              <a:cs typeface="+mn-cs"/>
            </a:endParaRPr>
          </a:p>
          <a:p>
            <a:pPr marL="0" lvl="0" indent="0">
              <a:buFontTx/>
              <a:buNone/>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tương</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 </a:t>
            </a:r>
            <a:r>
              <a:rPr lang="en-US" dirty="0"/>
              <a:t>Interoperability</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51020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a:t>Operation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TÍNH ĐÚNG ĐẮN - </a:t>
            </a:r>
            <a:r>
              <a:rPr lang="en-US"/>
              <a:t>Correctness</a:t>
            </a:r>
            <a:endParaRPr lang="en-US" sz="1200" kern="1200">
              <a:solidFill>
                <a:schemeClr val="tx1"/>
              </a:solidFill>
              <a:effectLst/>
              <a:latin typeface="+mn-lt"/>
              <a:ea typeface="+mn-ea"/>
              <a:cs typeface="+mn-cs"/>
            </a:endParaRPr>
          </a:p>
          <a:p>
            <a:pPr marL="457200" lvl="1" indent="0">
              <a:buFontTx/>
              <a:buNone/>
            </a:pPr>
            <a:r>
              <a:rPr lang="en-US"/>
              <a:t>■ </a:t>
            </a:r>
            <a:r>
              <a:rPr lang="en-US" sz="1200" b="0" kern="1200" baseline="0">
                <a:solidFill>
                  <a:schemeClr val="tx1"/>
                </a:solidFill>
                <a:effectLst/>
                <a:latin typeface="+mn-lt"/>
                <a:ea typeface="+mn-ea"/>
                <a:cs typeface="+mn-cs"/>
              </a:rPr>
              <a:t>chương trình thực hiện</a:t>
            </a:r>
            <a:r>
              <a:rPr lang="en-US" sz="1200" b="1" kern="1200" baseline="0">
                <a:solidFill>
                  <a:schemeClr val="tx1"/>
                </a:solidFill>
                <a:effectLst/>
                <a:latin typeface="+mn-lt"/>
                <a:ea typeface="+mn-ea"/>
                <a:cs typeface="+mn-cs"/>
              </a:rPr>
              <a:t> </a:t>
            </a:r>
            <a:r>
              <a:rPr lang="en-US" sz="1200" kern="1200" baseline="0">
                <a:solidFill>
                  <a:schemeClr val="tx1"/>
                </a:solidFill>
                <a:effectLst/>
                <a:latin typeface="+mn-lt"/>
                <a:ea typeface="+mn-ea"/>
                <a:cs typeface="+mn-cs"/>
              </a:rPr>
              <a:t>phải chính xác, đầy đủ.</a:t>
            </a:r>
            <a:endParaRPr lang="en-US" sz="1200" b="1" kern="1200" baseline="0">
              <a:solidFill>
                <a:schemeClr val="tx1"/>
              </a:solidFill>
              <a:effectLst/>
              <a:latin typeface="+mn-lt"/>
              <a:ea typeface="+mn-ea"/>
              <a:cs typeface="+mn-cs"/>
            </a:endParaRPr>
          </a:p>
          <a:p>
            <a:pPr marL="457200" lvl="1" indent="0">
              <a:buFontTx/>
              <a:buNone/>
            </a:pPr>
            <a:r>
              <a:rPr lang="en-US"/>
              <a:t>■ </a:t>
            </a:r>
            <a:r>
              <a:rPr lang="en-US" sz="1200" kern="1200" baseline="0">
                <a:solidFill>
                  <a:schemeClr val="tx1"/>
                </a:solidFill>
                <a:effectLst/>
                <a:latin typeface="+mn-lt"/>
                <a:ea typeface="+mn-ea"/>
                <a:cs typeface="+mn-cs"/>
              </a:rPr>
              <a:t>thông tin phải luôn cập nhật và có sẵn, </a:t>
            </a:r>
            <a:r>
              <a:rPr lang="en-US" sz="1200" b="1" kern="1200" baseline="0">
                <a:solidFill>
                  <a:schemeClr val="tx1"/>
                </a:solidFill>
                <a:effectLst/>
                <a:latin typeface="+mn-lt"/>
                <a:ea typeface="+mn-ea"/>
                <a:cs typeface="+mn-cs"/>
              </a:rPr>
              <a:t>I.E. THỜI GIAN CẦN THIẾT ĐỂ NHẬN ĐƯỢC THÔNG TIN YÊU CẦU.</a:t>
            </a:r>
          </a:p>
          <a:p>
            <a:pPr lvl="1"/>
            <a:r>
              <a:rPr lang="en-US" b="0"/>
              <a:t>vd1</a:t>
            </a:r>
            <a:r>
              <a:rPr lang="en-US" b="1"/>
              <a:t>/ “THỜI GIAN HIỂN</a:t>
            </a:r>
            <a:r>
              <a:rPr lang="en-US" b="1" baseline="0"/>
              <a:t> THỊ KẾT QUẢ”</a:t>
            </a:r>
            <a:r>
              <a:rPr lang="en-US" b="1"/>
              <a:t> KHÔNG QUÁ 2S.</a:t>
            </a:r>
          </a:p>
          <a:p>
            <a:pPr lvl="1"/>
            <a:r>
              <a:rPr lang="en-US" b="0"/>
              <a:t>vd2</a:t>
            </a:r>
            <a:r>
              <a:rPr lang="en-US" b="1"/>
              <a:t>/</a:t>
            </a:r>
            <a:r>
              <a:rPr lang="en-US" b="1" baseline="0"/>
              <a:t> “PHẦN MỀM QUẢN LÝ PHÒNG MẠCH TƯ” YÊU CẦU: SAU KHI BS KHÁM VÀ TẠO TOA THUỐC THÌ NV CẤP THUỐC (NGỒI Ở MÁY KHÁC) CÓ THỂ NHÌN THẤY NGAY ĐƯỢC ĐƠN THUỐC ĐÓ TRONG VÒNG 5S ĐỂ LẤY THUỐC CHO BN.</a:t>
            </a:r>
          </a:p>
          <a:p>
            <a:pPr lvl="1"/>
            <a:r>
              <a:rPr lang="en-US" b="0" baseline="0"/>
              <a:t>vd3</a:t>
            </a:r>
            <a:r>
              <a:rPr lang="en-US" b="1" baseline="0"/>
              <a:t>/ “ỨNG DỤNG AN TOÀN GIAO THÔNG TP” CÓ THỂ CẬP NHẬT </a:t>
            </a:r>
            <a:r>
              <a:rPr lang="vi-VN" b="1" baseline="0"/>
              <a:t>ĐƯỢ</a:t>
            </a:r>
            <a:r>
              <a:rPr lang="en-US" b="1" baseline="0"/>
              <a:t>C CHÍNH XÁC THÔNG TIN GIAO THÔNG HIỆN TẠI TRONG VÒNG 5 PHÚT (VỀ KẸT XE, ÙN TẮC, ĐƯỜNG THÔNG THOÁNG…)</a:t>
            </a:r>
            <a:endParaRPr lang="en-US" b="1"/>
          </a:p>
          <a:p>
            <a:pPr marL="457200" lvl="1" indent="0">
              <a:buFontTx/>
              <a:buNone/>
            </a:pPr>
            <a:r>
              <a:rPr lang="en-US" sz="1200" b="0" kern="1200" baseline="0">
                <a:solidFill>
                  <a:schemeClr val="tx1"/>
                </a:solidFill>
                <a:effectLst/>
                <a:latin typeface="+mn-lt"/>
                <a:ea typeface="+mn-ea"/>
                <a:cs typeface="+mn-cs"/>
              </a:rPr>
              <a:t>vd4</a:t>
            </a:r>
            <a:r>
              <a:rPr lang="en-US" sz="1200" b="1" kern="1200" baseline="0">
                <a:solidFill>
                  <a:schemeClr val="tx1"/>
                </a:solidFill>
                <a:effectLst/>
                <a:latin typeface="+mn-lt"/>
                <a:ea typeface="+mn-ea"/>
                <a:cs typeface="+mn-cs"/>
              </a:rPr>
              <a:t>/ </a:t>
            </a:r>
            <a:r>
              <a:rPr lang="en-US" b="1"/>
              <a:t>KHI “ĐĂNG KÝ THÀNH VIÊN” THÀNH CÔNG THÌ TRONG VÒNG 1 NGÀY LÀM VIỆC PHẢI CHO PHÉP USER ĐĂNG NHẬP </a:t>
            </a:r>
            <a:r>
              <a:rPr lang="vi-VN" b="1"/>
              <a:t>ĐƯỢ</a:t>
            </a:r>
            <a:r>
              <a:rPr lang="en-US" b="1"/>
              <a:t>C; </a:t>
            </a:r>
          </a:p>
          <a:p>
            <a:endParaRPr lang="en-US" sz="1200" b="0" kern="1200">
              <a:solidFill>
                <a:schemeClr val="tx1"/>
              </a:solidFill>
              <a:effectLst/>
              <a:latin typeface="+mn-lt"/>
              <a:ea typeface="+mn-ea"/>
              <a:cs typeface="+mn-cs"/>
            </a:endParaRPr>
          </a:p>
          <a:p>
            <a:r>
              <a:rPr lang="en-US" sz="1200" b="0" kern="1200">
                <a:solidFill>
                  <a:schemeClr val="tx1"/>
                </a:solidFill>
                <a:effectLst/>
                <a:latin typeface="+mn-lt"/>
                <a:ea typeface="+mn-ea"/>
                <a:cs typeface="+mn-cs"/>
              </a:rPr>
              <a:t>- TÍNH TIN CẬY ĐƯỢC –</a:t>
            </a:r>
            <a:r>
              <a:rPr lang="en-US" sz="1200" b="0" kern="1200" baseline="0">
                <a:solidFill>
                  <a:schemeClr val="tx1"/>
                </a:solidFill>
                <a:effectLst/>
                <a:latin typeface="+mn-lt"/>
                <a:ea typeface="+mn-ea"/>
                <a:cs typeface="+mn-cs"/>
              </a:rPr>
              <a:t> </a:t>
            </a:r>
            <a:r>
              <a:rPr lang="en-US" b="0"/>
              <a:t>Reliability: </a:t>
            </a:r>
            <a:r>
              <a:rPr lang="en-US" b="1"/>
              <a:t>LIÊN QUAN ĐẾN XÁC XUẤT LỖI PHẦN MỀM (i.e </a:t>
            </a:r>
            <a:r>
              <a:rPr lang="en-US"/>
              <a:t>tỉ lệ lỗi tối đa cho phép</a:t>
            </a:r>
            <a:r>
              <a:rPr lang="en-US" b="1"/>
              <a:t>); TIME PHỤC HỒI HỆ THỐNG KHI BỊ LỖI.</a:t>
            </a:r>
            <a:endParaRPr lang="en-US" sz="1200" b="1" kern="1200" baseline="0">
              <a:solidFill>
                <a:schemeClr val="tx1"/>
              </a:solidFill>
              <a:effectLst/>
              <a:latin typeface="+mn-lt"/>
              <a:ea typeface="+mn-ea"/>
              <a:cs typeface="+mn-cs"/>
            </a:endParaRPr>
          </a:p>
          <a:p>
            <a:pPr marL="457200" lvl="1" indent="0">
              <a:buFontTx/>
              <a:buNone/>
            </a:pPr>
            <a:r>
              <a:rPr lang="en-US" sz="1200" b="0" kern="1200" baseline="0">
                <a:solidFill>
                  <a:schemeClr val="tx1"/>
                </a:solidFill>
                <a:effectLst/>
                <a:latin typeface="+mn-lt"/>
                <a:ea typeface="+mn-ea"/>
                <a:cs typeface="+mn-cs"/>
              </a:rPr>
              <a:t>vd1/</a:t>
            </a:r>
            <a:r>
              <a:rPr lang="en-US" sz="1200" b="1" kern="1200" baseline="0">
                <a:solidFill>
                  <a:schemeClr val="tx1"/>
                </a:solidFill>
                <a:effectLst/>
                <a:latin typeface="+mn-lt"/>
                <a:ea typeface="+mn-ea"/>
                <a:cs typeface="+mn-cs"/>
              </a:rPr>
              <a:t> HỆ THỐNG PM SỬ DỤNG CHO NGÂN HÀNG TRUNG BÌNH BỊ FAIL KHÔNG QUÁ 10 PHÚT/THÁNG.</a:t>
            </a:r>
          </a:p>
          <a:p>
            <a:pPr lvl="1"/>
            <a:r>
              <a:rPr lang="en-US" b="0"/>
              <a:t>vd2/</a:t>
            </a:r>
            <a:r>
              <a:rPr lang="vi-VN" b="1"/>
              <a:t> THỜI GIAN CẦN THIẾT ĐỂ SỬA CHỮA VÀ PHỤC HỒI </a:t>
            </a:r>
            <a:r>
              <a:rPr lang="en-US" b="1"/>
              <a:t>HỆ THỐNG MÀ</a:t>
            </a:r>
            <a:r>
              <a:rPr lang="vi-VN" b="1"/>
              <a:t> HƠN 30 PHÚT PHẢI DƯỚI 0,5%.</a:t>
            </a:r>
            <a:endParaRPr lang="en-US" b="1"/>
          </a:p>
          <a:p>
            <a:pPr lvl="1"/>
            <a:r>
              <a:rPr lang="en-US" sz="1200" b="0" kern="1200">
                <a:solidFill>
                  <a:schemeClr val="tx1"/>
                </a:solidFill>
                <a:effectLst/>
                <a:latin typeface="+mn-lt"/>
                <a:ea typeface="+mn-ea"/>
                <a:cs typeface="+mn-cs"/>
              </a:rPr>
              <a:t>vd3/ </a:t>
            </a:r>
            <a:r>
              <a:rPr lang="en-US" sz="1200" b="1" kern="1200">
                <a:solidFill>
                  <a:schemeClr val="tx1"/>
                </a:solidFill>
                <a:effectLst/>
                <a:latin typeface="+mn-lt"/>
                <a:ea typeface="+mn-ea"/>
                <a:cs typeface="+mn-cs"/>
              </a:rPr>
              <a:t>THIẾT BỊ THEO DÕI TIM CỦA BV TRONG PHÒNG CHĂM SÓC ĐẶC BIỆT CÓ XÁC</a:t>
            </a:r>
            <a:r>
              <a:rPr lang="en-US" sz="1200" b="1" kern="1200" baseline="0">
                <a:solidFill>
                  <a:schemeClr val="tx1"/>
                </a:solidFill>
                <a:effectLst/>
                <a:latin typeface="+mn-lt"/>
                <a:ea typeface="+mn-ea"/>
                <a:cs typeface="+mn-cs"/>
              </a:rPr>
              <a:t> SUẤT FAIL </a:t>
            </a:r>
            <a:r>
              <a:rPr lang="en-US" sz="1200" b="1" kern="1200">
                <a:solidFill>
                  <a:schemeClr val="tx1"/>
                </a:solidFill>
                <a:effectLst/>
                <a:latin typeface="+mn-lt"/>
                <a:ea typeface="+mn-ea"/>
                <a:cs typeface="+mn-cs"/>
              </a:rPr>
              <a:t>BẮT BUỘC PHẢI DƯỚI 1 TH TRONG VÒNG 20 NĂM.</a:t>
            </a:r>
          </a:p>
          <a:p>
            <a:pPr marL="0" indent="0">
              <a:buFontTx/>
              <a:buNone/>
            </a:pPr>
            <a:endParaRPr lang="en-US" sz="1200" b="0" kern="1200">
              <a:solidFill>
                <a:schemeClr val="tx1"/>
              </a:solidFill>
              <a:effectLst/>
              <a:latin typeface="+mn-lt"/>
              <a:ea typeface="+mn-ea"/>
              <a:cs typeface="+mn-cs"/>
            </a:endParaRPr>
          </a:p>
          <a:p>
            <a:pPr marL="0" indent="0">
              <a:buFontTx/>
              <a:buNone/>
            </a:pPr>
            <a:r>
              <a:rPr lang="en-US" sz="1200" b="0" kern="1200">
                <a:solidFill>
                  <a:schemeClr val="tx1"/>
                </a:solidFill>
                <a:effectLst/>
                <a:latin typeface="+mn-lt"/>
                <a:ea typeface="+mn-ea"/>
                <a:cs typeface="+mn-cs"/>
              </a:rPr>
              <a:t>- TÍNH HIỆU QUẢ - </a:t>
            </a:r>
            <a:r>
              <a:rPr lang="en-US"/>
              <a:t>Efficiency</a:t>
            </a:r>
            <a:endParaRPr lang="en-US" sz="1200" b="0" kern="1200">
              <a:solidFill>
                <a:schemeClr val="tx1"/>
              </a:solidFill>
              <a:effectLst/>
              <a:latin typeface="+mn-lt"/>
              <a:ea typeface="+mn-ea"/>
              <a:cs typeface="+mn-cs"/>
            </a:endParaRPr>
          </a:p>
          <a:p>
            <a:pPr marL="457200" lvl="1" indent="0">
              <a:buFontTx/>
              <a:buNone/>
            </a:pPr>
            <a:r>
              <a:rPr lang="en-US"/>
              <a:t>■ </a:t>
            </a:r>
            <a:r>
              <a:rPr lang="en-US" sz="1200" b="0" kern="1200" baseline="0">
                <a:solidFill>
                  <a:schemeClr val="tx1"/>
                </a:solidFill>
                <a:effectLst/>
                <a:latin typeface="+mn-lt"/>
                <a:ea typeface="+mn-ea"/>
                <a:cs typeface="+mn-cs"/>
              </a:rPr>
              <a:t>nguồn tài nguyên </a:t>
            </a:r>
            <a:r>
              <a:rPr lang="en-US" sz="1200" b="0" kern="1200">
                <a:solidFill>
                  <a:schemeClr val="tx1"/>
                </a:solidFill>
                <a:effectLst/>
                <a:latin typeface="+mn-lt"/>
                <a:ea typeface="+mn-ea"/>
                <a:cs typeface="+mn-cs"/>
              </a:rPr>
              <a:t>yêu cầu khi thực hiện các chức năng của chương trình là thích hợp</a:t>
            </a:r>
          </a:p>
          <a:p>
            <a:pPr lvl="1"/>
            <a:r>
              <a:rPr lang="en-US"/>
              <a:t>■</a:t>
            </a:r>
            <a:r>
              <a:rPr lang="en-US" sz="1200" b="0" kern="1200">
                <a:solidFill>
                  <a:schemeClr val="tx1"/>
                </a:solidFill>
                <a:effectLst/>
                <a:latin typeface="+mn-lt"/>
                <a:ea typeface="+mn-ea"/>
                <a:cs typeface="+mn-cs"/>
              </a:rPr>
              <a:t> vd1</a:t>
            </a:r>
            <a:r>
              <a:rPr lang="en-US" sz="1200" b="1" kern="1200">
                <a:solidFill>
                  <a:schemeClr val="tx1"/>
                </a:solidFill>
                <a:effectLst/>
                <a:latin typeface="+mn-lt"/>
                <a:ea typeface="+mn-ea"/>
                <a:cs typeface="+mn-cs"/>
              </a:rPr>
              <a:t>/</a:t>
            </a:r>
            <a:r>
              <a:rPr lang="en-US" sz="1200" b="0" kern="1200" baseline="0">
                <a:solidFill>
                  <a:schemeClr val="tx1"/>
                </a:solidFill>
                <a:effectLst/>
                <a:latin typeface="+mn-lt"/>
                <a:ea typeface="+mn-ea"/>
                <a:cs typeface="+mn-cs"/>
              </a:rPr>
              <a:t> yêu cầu về </a:t>
            </a:r>
            <a:r>
              <a:rPr lang="en-US" sz="1200" b="1" kern="1200" baseline="0">
                <a:solidFill>
                  <a:schemeClr val="tx1"/>
                </a:solidFill>
                <a:effectLst/>
                <a:latin typeface="+mn-lt"/>
                <a:ea typeface="+mn-ea"/>
                <a:cs typeface="+mn-cs"/>
              </a:rPr>
              <a:t>PHẦN CỨNG, MẠNG</a:t>
            </a:r>
            <a:r>
              <a:rPr lang="en-US" sz="1200" b="0" kern="1200" baseline="0">
                <a:solidFill>
                  <a:schemeClr val="tx1"/>
                </a:solidFill>
                <a:effectLst/>
                <a:latin typeface="+mn-lt"/>
                <a:ea typeface="+mn-ea"/>
                <a:cs typeface="+mn-cs"/>
              </a:rPr>
              <a:t>… (vd/ tốc độ xử lý, bộ nhớ lưu trữ, tốc độ truyền dữ liệu…)</a:t>
            </a:r>
          </a:p>
          <a:p>
            <a:pPr lvl="1"/>
            <a:r>
              <a:rPr lang="en-US"/>
              <a:t>■ </a:t>
            </a:r>
            <a:r>
              <a:rPr lang="en-US" sz="1200" b="0" kern="1200" baseline="0">
                <a:solidFill>
                  <a:schemeClr val="tx1"/>
                </a:solidFill>
                <a:effectLst/>
                <a:latin typeface="+mn-lt"/>
                <a:ea typeface="+mn-ea"/>
                <a:cs typeface="+mn-cs"/>
              </a:rPr>
              <a:t>vd2</a:t>
            </a:r>
            <a:r>
              <a:rPr lang="en-US" sz="1200" b="1" kern="1200" baseline="0">
                <a:solidFill>
                  <a:schemeClr val="tx1"/>
                </a:solidFill>
                <a:effectLst/>
                <a:latin typeface="+mn-lt"/>
                <a:ea typeface="+mn-ea"/>
                <a:cs typeface="+mn-cs"/>
              </a:rPr>
              <a:t>/ UD CHẠY</a:t>
            </a:r>
            <a:r>
              <a:rPr lang="en-US" sz="1200" b="1" kern="1200">
                <a:solidFill>
                  <a:schemeClr val="tx1"/>
                </a:solidFill>
                <a:effectLst/>
                <a:latin typeface="+mn-lt"/>
                <a:ea typeface="+mn-ea"/>
                <a:cs typeface="+mn-cs"/>
              </a:rPr>
              <a:t> </a:t>
            </a:r>
            <a:r>
              <a:rPr lang="vi-VN" sz="1200" b="1" kern="1200">
                <a:solidFill>
                  <a:schemeClr val="tx1"/>
                </a:solidFill>
                <a:effectLst/>
                <a:latin typeface="+mn-lt"/>
                <a:ea typeface="+mn-ea"/>
                <a:cs typeface="+mn-cs"/>
              </a:rPr>
              <a:t>ĐƯỢ</a:t>
            </a:r>
            <a:r>
              <a:rPr lang="en-US" sz="1200" b="1" kern="1200">
                <a:solidFill>
                  <a:schemeClr val="tx1"/>
                </a:solidFill>
                <a:effectLst/>
                <a:latin typeface="+mn-lt"/>
                <a:ea typeface="+mn-ea"/>
                <a:cs typeface="+mn-cs"/>
              </a:rPr>
              <a:t>C TRÊN </a:t>
            </a:r>
            <a:r>
              <a:rPr lang="en-US" sz="1200" b="1" kern="1200" baseline="0">
                <a:solidFill>
                  <a:schemeClr val="tx1"/>
                </a:solidFill>
                <a:effectLst/>
                <a:latin typeface="+mn-lt"/>
                <a:ea typeface="+mn-ea"/>
                <a:cs typeface="+mn-cs"/>
              </a:rPr>
              <a:t>MÁY TÍNH</a:t>
            </a:r>
            <a:r>
              <a:rPr lang="en-US" sz="1200" b="1" kern="1200">
                <a:solidFill>
                  <a:schemeClr val="tx1"/>
                </a:solidFill>
                <a:effectLst/>
                <a:latin typeface="+mn-lt"/>
                <a:ea typeface="+mn-ea"/>
                <a:cs typeface="+mn-cs"/>
              </a:rPr>
              <a:t> 4GB THÌ HIỆU QUẢ HƠN MÁY TÍNH 8GB VÌ ĐÒI HỎI CẤU HÌNH ÍT HƠN.</a:t>
            </a:r>
            <a:endParaRPr lang="en-US" sz="1200" b="1" kern="1200" baseline="0">
              <a:solidFill>
                <a:schemeClr val="tx1"/>
              </a:solidFill>
              <a:effectLst/>
              <a:latin typeface="+mn-lt"/>
              <a:ea typeface="+mn-ea"/>
              <a:cs typeface="+mn-cs"/>
            </a:endParaRPr>
          </a:p>
          <a:p>
            <a:pPr marL="0" indent="0">
              <a:buFontTx/>
              <a:buNone/>
            </a:pPr>
            <a:endParaRPr lang="en-US" sz="1200" kern="1200">
              <a:solidFill>
                <a:schemeClr val="tx1"/>
              </a:solidFill>
              <a:effectLst/>
              <a:latin typeface="+mn-lt"/>
              <a:ea typeface="+mn-ea"/>
              <a:cs typeface="+mn-cs"/>
            </a:endParaRPr>
          </a:p>
          <a:p>
            <a:pPr marL="0" indent="0">
              <a:buFontTx/>
              <a:buNone/>
            </a:pPr>
            <a:r>
              <a:rPr lang="en-US" sz="1200" kern="1200">
                <a:solidFill>
                  <a:schemeClr val="tx1"/>
                </a:solidFill>
                <a:effectLst/>
                <a:latin typeface="+mn-lt"/>
                <a:ea typeface="+mn-ea"/>
                <a:cs typeface="+mn-cs"/>
              </a:rPr>
              <a:t>- TÍNH TOÀN VẸN - </a:t>
            </a:r>
            <a:r>
              <a:rPr lang="en-US"/>
              <a:t>Integrity</a:t>
            </a:r>
            <a:endParaRPr lang="en-US" sz="1200" kern="1200">
              <a:solidFill>
                <a:schemeClr val="tx1"/>
              </a:solidFill>
              <a:effectLst/>
              <a:latin typeface="+mn-lt"/>
              <a:ea typeface="+mn-ea"/>
              <a:cs typeface="+mn-cs"/>
            </a:endParaRPr>
          </a:p>
          <a:p>
            <a:pPr marL="457200" lvl="1" indent="0">
              <a:buFontTx/>
              <a:buNone/>
            </a:pPr>
            <a:r>
              <a:rPr lang="en-US"/>
              <a:t>■ </a:t>
            </a:r>
            <a:r>
              <a:rPr lang="en-US" b="0"/>
              <a:t>vd1</a:t>
            </a:r>
            <a:r>
              <a:rPr lang="en-US" b="1"/>
              <a:t>/ GOOGLE MAP: NGƯỜI DÙNG CHỈ </a:t>
            </a:r>
            <a:r>
              <a:rPr lang="vi-VN" b="1"/>
              <a:t>ĐƯỢ</a:t>
            </a:r>
            <a:r>
              <a:rPr lang="en-US" b="1"/>
              <a:t>C XEM/COPY CHỨ KHÔNG </a:t>
            </a:r>
            <a:r>
              <a:rPr lang="vi-VN" b="1"/>
              <a:t>ĐƯỢ</a:t>
            </a:r>
            <a:r>
              <a:rPr lang="en-US" b="1"/>
              <a:t>C SỬA DATA.</a:t>
            </a:r>
          </a:p>
          <a:p>
            <a:pPr lvl="1"/>
            <a:r>
              <a:rPr lang="en-US"/>
              <a:t>■ </a:t>
            </a:r>
            <a:r>
              <a:rPr lang="en-US" b="0"/>
              <a:t>vd2</a:t>
            </a:r>
            <a:r>
              <a:rPr lang="en-US" b="1"/>
              <a:t>/ ỨNG DỤNG PHẢI BẮT BUỘC ĐĂNG NHẬP TRƯỚC KHI SD</a:t>
            </a:r>
            <a:endParaRPr lang="en-US" sz="1200" b="1" u="none" kern="1200">
              <a:solidFill>
                <a:schemeClr val="tx1"/>
              </a:solidFill>
              <a:effectLst/>
              <a:latin typeface="+mn-lt"/>
              <a:ea typeface="+mn-ea"/>
              <a:cs typeface="+mn-cs"/>
            </a:endParaRPr>
          </a:p>
          <a:p>
            <a:pPr marL="0" lvl="0" indent="0">
              <a:buFontTx/>
              <a:buNone/>
            </a:pPr>
            <a:endParaRPr lang="en-US" sz="1200" kern="1200">
              <a:solidFill>
                <a:schemeClr val="tx1"/>
              </a:solidFill>
              <a:effectLst/>
              <a:latin typeface="+mn-lt"/>
              <a:ea typeface="+mn-ea"/>
              <a:cs typeface="+mn-cs"/>
            </a:endParaRPr>
          </a:p>
          <a:p>
            <a:pPr marL="0" lvl="0" indent="0">
              <a:buFontTx/>
              <a:buNone/>
            </a:pPr>
            <a:r>
              <a:rPr lang="en-US" sz="1200" kern="1200">
                <a:solidFill>
                  <a:schemeClr val="tx1"/>
                </a:solidFill>
                <a:effectLst/>
                <a:latin typeface="+mn-lt"/>
                <a:ea typeface="+mn-ea"/>
                <a:cs typeface="+mn-cs"/>
              </a:rPr>
              <a:t>-</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TÍNH KHẢ DỤNG - </a:t>
            </a:r>
            <a:r>
              <a:rPr lang="en-US"/>
              <a:t>Usability</a:t>
            </a:r>
            <a:endParaRPr lang="en-US" sz="1200" kern="1200" baseline="0">
              <a:solidFill>
                <a:schemeClr val="tx1"/>
              </a:solidFill>
              <a:effectLst/>
              <a:latin typeface="+mn-lt"/>
              <a:ea typeface="+mn-ea"/>
              <a:cs typeface="+mn-cs"/>
            </a:endParaRPr>
          </a:p>
          <a:p>
            <a:pPr marL="457200" lvl="1" indent="0">
              <a:buFontTx/>
              <a:buNone/>
            </a:pPr>
            <a:r>
              <a:rPr lang="en-US"/>
              <a:t>■ </a:t>
            </a:r>
            <a:r>
              <a:rPr lang="en-US" sz="1200" b="1" kern="1200">
                <a:solidFill>
                  <a:schemeClr val="tx1"/>
                </a:solidFill>
                <a:effectLst/>
                <a:latin typeface="+mn-lt"/>
                <a:ea typeface="+mn-ea"/>
                <a:cs typeface="+mn-cs"/>
              </a:rPr>
              <a:t>CÔNG SỨC ĐỂ HỌC HIỂU, THAO TÁC</a:t>
            </a:r>
            <a:r>
              <a:rPr lang="en-US" sz="1200" b="1" kern="1200" baseline="0">
                <a:solidFill>
                  <a:schemeClr val="tx1"/>
                </a:solidFill>
                <a:effectLst/>
                <a:latin typeface="+mn-lt"/>
                <a:ea typeface="+mn-ea"/>
                <a:cs typeface="+mn-cs"/>
              </a:rPr>
              <a:t> CHƯƠNG TRÌNH Ở MỨC CHẤP NHẬN ĐƯỢC</a:t>
            </a:r>
          </a:p>
          <a:p>
            <a:pPr lvl="1"/>
            <a:r>
              <a:rPr lang="en-US" b="1"/>
              <a:t>■ </a:t>
            </a:r>
            <a:r>
              <a:rPr lang="en-US" b="0"/>
              <a:t>vd</a:t>
            </a:r>
            <a:r>
              <a:rPr lang="en-US" b="1"/>
              <a:t>/ YÊU CẦU TÍNH KHẢ DỤNG CỦA HỆ THỐNG HELP DESK NHƯ SAU:</a:t>
            </a:r>
          </a:p>
          <a:p>
            <a:pPr lvl="1"/>
            <a:r>
              <a:rPr lang="vi-VN" b="1"/>
              <a:t>(a) Một nhân viên sẽ có thể xử lý ít nhất 60 cuộc gọi dịch vụ mỗi ngày.</a:t>
            </a:r>
          </a:p>
          <a:p>
            <a:pPr lvl="1"/>
            <a:r>
              <a:rPr lang="vi-VN" b="1"/>
              <a:t>(b) Đào tạo một nhân viên mới mất không quá hai ngày </a:t>
            </a:r>
            <a:r>
              <a:rPr lang="en-US" b="1"/>
              <a:t>làm</a:t>
            </a:r>
            <a:r>
              <a:rPr lang="en-US" b="1" baseline="0"/>
              <a:t> việc </a:t>
            </a:r>
            <a:r>
              <a:rPr lang="vi-VN" b="1"/>
              <a:t>(16 </a:t>
            </a:r>
            <a:r>
              <a:rPr lang="en-US" b="1"/>
              <a:t>tiếng</a:t>
            </a:r>
            <a:r>
              <a:rPr lang="vi-VN" b="1"/>
              <a:t>), </a:t>
            </a:r>
            <a:r>
              <a:rPr lang="en-US" b="1"/>
              <a:t>và </a:t>
            </a:r>
            <a:r>
              <a:rPr lang="vi-VN" b="1"/>
              <a:t>ngay </a:t>
            </a:r>
            <a:r>
              <a:rPr lang="en-US" b="1"/>
              <a:t>sau </a:t>
            </a:r>
            <a:r>
              <a:rPr lang="vi-VN" b="1"/>
              <a:t>khi kết thúc, </a:t>
            </a:r>
            <a:r>
              <a:rPr lang="en-US" b="1"/>
              <a:t>nv đó </a:t>
            </a:r>
            <a:r>
              <a:rPr lang="vi-VN" b="1"/>
              <a:t>sẽ có thể xử lý 45 cuộc gọi dịch vụ mỗi ngày.</a:t>
            </a:r>
            <a:endParaRPr lang="en-US" sz="1200" b="1" kern="1200" baseline="0">
              <a:solidFill>
                <a:schemeClr val="tx1"/>
              </a:solidFill>
              <a:effectLst/>
            </a:endParaRPr>
          </a:p>
        </p:txBody>
      </p:sp>
    </p:spTree>
    <p:extLst>
      <p:ext uri="{BB962C8B-B14F-4D97-AF65-F5344CB8AC3E}">
        <p14:creationId xmlns:p14="http://schemas.microsoft.com/office/powerpoint/2010/main" val="891343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a:solidFill>
                  <a:schemeClr val="tx1"/>
                </a:solidFill>
                <a:effectLst/>
                <a:latin typeface="+mn-lt"/>
                <a:ea typeface="+mn-ea"/>
                <a:cs typeface="+mn-cs"/>
              </a:rPr>
              <a:t>Revision (</a:t>
            </a:r>
            <a:r>
              <a:rPr lang="en-US" sz="1200" kern="1200">
                <a:solidFill>
                  <a:schemeClr val="tx1"/>
                </a:solidFill>
                <a:effectLst/>
                <a:latin typeface="+mn-lt"/>
                <a:ea typeface="+mn-ea"/>
                <a:cs typeface="+mn-cs"/>
              </a:rPr>
              <a:t>Khả năng đương đầu với những thay đổi)</a:t>
            </a:r>
          </a:p>
          <a:p>
            <a:pPr marL="0" indent="0">
              <a:buFontTx/>
              <a:buNone/>
            </a:pPr>
            <a:r>
              <a:rPr lang="en-US" sz="1200" kern="1200">
                <a:solidFill>
                  <a:schemeClr val="tx1"/>
                </a:solidFill>
                <a:effectLst/>
                <a:latin typeface="+mn-lt"/>
                <a:ea typeface="+mn-ea"/>
                <a:cs typeface="+mn-cs"/>
              </a:rPr>
              <a:t>-</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TÍNH BẢO TRÌ ĐƯỢC</a:t>
            </a:r>
            <a:r>
              <a:rPr lang="en-US" sz="1200" kern="1200" baseline="0">
                <a:solidFill>
                  <a:schemeClr val="tx1"/>
                </a:solidFill>
                <a:effectLst/>
                <a:latin typeface="+mn-lt"/>
                <a:ea typeface="+mn-ea"/>
                <a:cs typeface="+mn-cs"/>
              </a:rPr>
              <a:t> – </a:t>
            </a:r>
            <a:r>
              <a:rPr lang="en-US"/>
              <a:t>Maintainability: là</a:t>
            </a:r>
            <a:r>
              <a:rPr lang="vi-VN"/>
              <a:t> </a:t>
            </a:r>
            <a:r>
              <a:rPr lang="en-US"/>
              <a:t>công</a:t>
            </a:r>
            <a:r>
              <a:rPr lang="en-US" baseline="0"/>
              <a:t> sức để </a:t>
            </a:r>
            <a:r>
              <a:rPr lang="en-US" b="1"/>
              <a:t>tìm</a:t>
            </a:r>
            <a:r>
              <a:rPr lang="en-US" b="1" baseline="0"/>
              <a:t> </a:t>
            </a:r>
            <a:r>
              <a:rPr lang="vi-VN" b="1"/>
              <a:t>nguyên nhân lỗi</a:t>
            </a:r>
            <a:r>
              <a:rPr lang="vi-VN"/>
              <a:t>, </a:t>
            </a:r>
            <a:r>
              <a:rPr lang="vi-VN" b="1"/>
              <a:t>sửa</a:t>
            </a:r>
            <a:r>
              <a:rPr lang="vi-VN"/>
              <a:t> lỗi</a:t>
            </a:r>
            <a:r>
              <a:rPr lang="en-US"/>
              <a:t>, </a:t>
            </a:r>
            <a:r>
              <a:rPr lang="en-US" b="1"/>
              <a:t>thêm</a:t>
            </a:r>
            <a:r>
              <a:rPr lang="en-US" baseline="0"/>
              <a:t> tính năng, </a:t>
            </a:r>
            <a:r>
              <a:rPr lang="en-US" b="1" baseline="0"/>
              <a:t>sửa</a:t>
            </a:r>
            <a:r>
              <a:rPr lang="en-US" baseline="0"/>
              <a:t> tính năng</a:t>
            </a:r>
            <a:r>
              <a:rPr lang="vi-VN"/>
              <a:t>. </a:t>
            </a:r>
            <a:r>
              <a:rPr lang="en-US"/>
              <a:t>Maintainability </a:t>
            </a:r>
            <a:r>
              <a:rPr lang="vi-VN"/>
              <a:t>liên quan đến cấu trúc phần mềm, </a:t>
            </a:r>
            <a:r>
              <a:rPr lang="en-US"/>
              <a:t>các</a:t>
            </a:r>
            <a:r>
              <a:rPr lang="en-US" baseline="0"/>
              <a:t> loại </a:t>
            </a:r>
            <a:r>
              <a:rPr lang="vi-VN"/>
              <a:t>tài liệu, và </a:t>
            </a:r>
            <a:r>
              <a:rPr lang="en-US"/>
              <a:t>ghi chú</a:t>
            </a:r>
            <a:r>
              <a:rPr lang="vi-VN"/>
              <a:t> của lập trình viên</a:t>
            </a:r>
            <a:r>
              <a:rPr lang="en-US"/>
              <a:t>.</a:t>
            </a:r>
          </a:p>
          <a:p>
            <a:r>
              <a:rPr lang="en-US" sz="1200" b="1" i="0" strike="sngStrike" kern="1200">
                <a:solidFill>
                  <a:schemeClr val="tx1"/>
                </a:solidFill>
                <a:effectLst/>
                <a:latin typeface="+mn-lt"/>
                <a:ea typeface="+mn-ea"/>
                <a:cs typeface="+mn-cs"/>
              </a:rPr>
              <a:t>vd/ Yêu</a:t>
            </a:r>
            <a:r>
              <a:rPr lang="en-US" sz="1200" b="1" i="0" strike="sngStrike" kern="1200" baseline="0">
                <a:solidFill>
                  <a:schemeClr val="tx1"/>
                </a:solidFill>
                <a:effectLst/>
                <a:latin typeface="+mn-lt"/>
                <a:ea typeface="+mn-ea"/>
                <a:cs typeface="+mn-cs"/>
              </a:rPr>
              <a:t> cầu về </a:t>
            </a:r>
            <a:r>
              <a:rPr lang="en-US" b="1" strike="sngStrike"/>
              <a:t>Maintainability: </a:t>
            </a:r>
          </a:p>
          <a:p>
            <a:r>
              <a:rPr lang="en-US" strike="sngStrike"/>
              <a:t>(1) Quy tắc đặt tên lớp, biến, hàm theo kiểu camelCase hay PascalCase hay snake_case</a:t>
            </a:r>
            <a:r>
              <a:rPr lang="en-US" strike="sngStrike" baseline="0"/>
              <a:t>;  </a:t>
            </a:r>
          </a:p>
          <a:p>
            <a:r>
              <a:rPr lang="en-US" strike="sngStrike" baseline="0"/>
              <a:t>(2) Quy</a:t>
            </a:r>
            <a:r>
              <a:rPr lang="en-US" strike="sngStrike"/>
              <a:t> tắc xuống dòng, quy tắc viết comment; </a:t>
            </a:r>
          </a:p>
          <a:p>
            <a:r>
              <a:rPr lang="en-US" strike="sngStrike"/>
              <a:t>(3) </a:t>
            </a:r>
            <a:r>
              <a:rPr lang="vi-VN" strike="sngStrike"/>
              <a:t>Số lượng dòng code trong hàm/lớp, số lượng hàm trong lớp, số lượng lớp trong gói phải giữ ở một giới hạn nhất định nào đó</a:t>
            </a:r>
            <a:r>
              <a:rPr lang="en-US" strike="sngStrike"/>
              <a:t> </a:t>
            </a:r>
            <a:r>
              <a:rPr lang="vi-VN" strike="sngStrike"/>
              <a:t>ví dụ:</a:t>
            </a:r>
          </a:p>
          <a:p>
            <a:r>
              <a:rPr lang="vi-VN" i="1" strike="sngStrike"/>
              <a:t>Hàm không nên quá 30 dòng</a:t>
            </a:r>
            <a:endParaRPr lang="vi-VN" strike="sngStrike"/>
          </a:p>
          <a:p>
            <a:r>
              <a:rPr lang="vi-VN" i="1" strike="sngStrike"/>
              <a:t>Lớp không nên vượt quá 500 dòng</a:t>
            </a:r>
            <a:endParaRPr lang="vi-VN" strike="sngStrike"/>
          </a:p>
          <a:p>
            <a:r>
              <a:rPr lang="vi-VN" i="1" strike="sngStrike"/>
              <a:t>Một hàm không được vượt quá 5 tham số</a:t>
            </a:r>
            <a:r>
              <a:rPr lang="vi-VN" strike="sngStrike"/>
              <a:t>, </a:t>
            </a:r>
            <a:r>
              <a:rPr lang="vi-VN" i="1" strike="sngStrike"/>
              <a:t>nên giữ &lt;=3</a:t>
            </a:r>
            <a:r>
              <a:rPr lang="en-US" strike="sngStrike"/>
              <a:t>…</a:t>
            </a:r>
            <a:endParaRPr lang="en-US" strike="sngStrike" baseline="0"/>
          </a:p>
          <a:p>
            <a:pPr marL="0" indent="0">
              <a:buFontTx/>
              <a:buNone/>
            </a:pPr>
            <a:endParaRPr lang="en-US" sz="1200" b="0" i="0" kern="1200">
              <a:solidFill>
                <a:schemeClr val="tx1"/>
              </a:solidFill>
              <a:effectLst/>
              <a:latin typeface="+mn-lt"/>
              <a:ea typeface="+mn-ea"/>
              <a:cs typeface="+mn-cs"/>
            </a:endParaRPr>
          </a:p>
          <a:p>
            <a:pPr marL="0" lvl="0" indent="0">
              <a:buFontTx/>
              <a:buNone/>
            </a:pPr>
            <a:r>
              <a:rPr lang="en-US" sz="1200" kern="1200">
                <a:solidFill>
                  <a:schemeClr val="tx1"/>
                </a:solidFill>
                <a:effectLst/>
                <a:latin typeface="+mn-lt"/>
                <a:ea typeface="+mn-ea"/>
                <a:cs typeface="+mn-cs"/>
              </a:rPr>
              <a:t>- TÍNH LINH HOẠT,</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MỀM DẺO</a:t>
            </a:r>
            <a:r>
              <a:rPr lang="en-US" sz="1200" kern="1200" baseline="0">
                <a:solidFill>
                  <a:schemeClr val="tx1"/>
                </a:solidFill>
                <a:effectLst/>
                <a:latin typeface="+mn-lt"/>
                <a:ea typeface="+mn-ea"/>
                <a:cs typeface="+mn-cs"/>
              </a:rPr>
              <a:t> – </a:t>
            </a:r>
            <a:r>
              <a:rPr lang="en-US"/>
              <a:t>Flexibility (</a:t>
            </a:r>
            <a:r>
              <a:rPr lang="en-US" i="0" u="sng"/>
              <a:t>hỗ</a:t>
            </a:r>
            <a:r>
              <a:rPr lang="en-US" i="0" u="sng" baseline="0"/>
              <a:t> trợ tính bảo trì dạng thích ứng: thường liên quan đến trong cùng hệ thống, chia ra làm nhiều nhánh sử dụng; thường nhầm với tính TÁI SỬ DỤNG: liên quan đến 2 hệ thống khác nhau</a:t>
            </a:r>
            <a:r>
              <a:rPr lang="en-US" baseline="0"/>
              <a:t>)</a:t>
            </a:r>
          </a:p>
          <a:p>
            <a:pPr lvl="1"/>
            <a:r>
              <a:rPr lang="en-US"/>
              <a:t>■ TRONG QUÁ TRÌNH SỬ DỤNG, PM CÓ THỂ </a:t>
            </a:r>
            <a:r>
              <a:rPr lang="en-US" b="1"/>
              <a:t>ĐÁP ỨNG ĐƯỢC VỚI NHỮNG SỰ THAY ĐỔI VỀ QUẢN LÝ </a:t>
            </a:r>
            <a:r>
              <a:rPr lang="en-US" b="0"/>
              <a:t>hoặc</a:t>
            </a:r>
            <a:r>
              <a:rPr lang="en-US" b="1"/>
              <a:t> PHẠM VI HOẠT ĐỘNG MỚI </a:t>
            </a:r>
            <a:r>
              <a:rPr lang="en-US" b="0"/>
              <a:t>hoặc</a:t>
            </a:r>
            <a:r>
              <a:rPr lang="en-US" b="1"/>
              <a:t> NGƯỜI DÙNG MỚI</a:t>
            </a:r>
            <a:r>
              <a:rPr lang="en-US" b="1" baseline="0"/>
              <a:t> </a:t>
            </a:r>
            <a:r>
              <a:rPr lang="en-US" b="1" baseline="0">
                <a:sym typeface="Wingdings" panose="05000000000000000000" pitchFamily="2" charset="2"/>
              </a:rPr>
              <a:t> cho phép user có thể thực hiện bất kỳ cv nào mình cần.</a:t>
            </a:r>
            <a:endParaRPr lang="en-US" sz="1200" b="0" i="0" kern="1200" baseline="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vd0/ PM nhập điểm cho GV: tự động hiển thị các lớp mà 1 gv đang dạy trong từng hk; cho gv thay đổi số cột điểm tk và quy định điểm thực hành…</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vd1/ “PM quản</a:t>
            </a:r>
            <a:r>
              <a:rPr lang="en-US" sz="1200" b="0" i="0" kern="1200">
                <a:solidFill>
                  <a:schemeClr val="tx1"/>
                </a:solidFill>
                <a:effectLst/>
                <a:latin typeface="+mn-lt"/>
                <a:ea typeface="+mn-ea"/>
                <a:cs typeface="+mn-cs"/>
              </a:rPr>
              <a:t> lý HS”</a:t>
            </a:r>
            <a:r>
              <a:rPr lang="en-US" sz="1200" b="0" i="0" kern="1200" baseline="0">
                <a:solidFill>
                  <a:schemeClr val="tx1"/>
                </a:solidFill>
                <a:effectLst/>
                <a:latin typeface="+mn-lt"/>
                <a:ea typeface="+mn-ea"/>
                <a:cs typeface="+mn-cs"/>
              </a:rPr>
              <a:t>: cho phép</a:t>
            </a:r>
            <a:r>
              <a:rPr lang="en-US" sz="1200" b="0" i="0" kern="1200">
                <a:solidFill>
                  <a:schemeClr val="tx1"/>
                </a:solidFill>
                <a:effectLst/>
                <a:latin typeface="+mn-lt"/>
                <a:ea typeface="+mn-ea"/>
                <a:cs typeface="+mn-cs"/>
              </a:rPr>
              <a:t> GV nhập điểm, </a:t>
            </a:r>
            <a:r>
              <a:rPr lang="en-US" sz="1200" b="0" i="0" kern="1200" baseline="0">
                <a:solidFill>
                  <a:schemeClr val="tx1"/>
                </a:solidFill>
                <a:effectLst/>
                <a:latin typeface="+mn-lt"/>
                <a:ea typeface="+mn-ea"/>
                <a:cs typeface="+mn-cs"/>
              </a:rPr>
              <a:t>tính điểm, in bảng điểm, tự động in thư cảnh báo đến các phụ huynh có hs có điểm thấp..., yêu cầu tính linh hoạt có thể là: (i) </a:t>
            </a:r>
            <a:r>
              <a:rPr lang="en-US" sz="1200" b="1" i="0" kern="1200" baseline="0">
                <a:solidFill>
                  <a:schemeClr val="tx1"/>
                </a:solidFill>
                <a:effectLst/>
                <a:latin typeface="+mn-lt"/>
                <a:ea typeface="+mn-ea"/>
                <a:cs typeface="+mn-cs"/>
              </a:rPr>
              <a:t>PM PHẢI PHÙ HỢP VỚI CÁC GV Ở TẤT CẢ CÁC MÔN </a:t>
            </a:r>
            <a:r>
              <a:rPr lang="en-US" sz="1200" b="0" i="0" kern="1200" baseline="0">
                <a:solidFill>
                  <a:schemeClr val="tx1"/>
                </a:solidFill>
                <a:effectLst/>
                <a:latin typeface="+mn-lt"/>
                <a:ea typeface="+mn-ea"/>
                <a:cs typeface="+mn-cs"/>
              </a:rPr>
              <a:t>(ii) </a:t>
            </a:r>
            <a:r>
              <a:rPr lang="en-US" sz="1200" b="1" i="0" kern="1200" baseline="0">
                <a:solidFill>
                  <a:schemeClr val="tx1"/>
                </a:solidFill>
                <a:effectLst/>
                <a:latin typeface="+mn-lt"/>
                <a:ea typeface="+mn-ea"/>
                <a:cs typeface="+mn-cs"/>
              </a:rPr>
              <a:t>HOẶC PM CHO PHÉP TẠO RA CÁC LOẠI BÁO CÁO THEO YÊU CẦU CỦA GV HOẶC THEO SỰ THAY ĐỔI CỦA BỘ…</a:t>
            </a:r>
          </a:p>
          <a:p>
            <a:pPr marL="457200" lvl="1" indent="0">
              <a:buFontTx/>
              <a:buNone/>
            </a:pPr>
            <a:r>
              <a:rPr lang="en-US"/>
              <a:t>vd2/ “PM QUẢN LÝ TỒN</a:t>
            </a:r>
            <a:r>
              <a:rPr lang="en-US" baseline="0"/>
              <a:t> KHO” có thể quản lý tồn kho cho 1 cửa hàng cũng như cho chuỗi các cửa hàng.</a:t>
            </a:r>
            <a:endParaRPr lang="en-US" sz="1200" kern="1200" baseline="0">
              <a:solidFill>
                <a:schemeClr val="tx1"/>
              </a:solidFill>
              <a:effectLst/>
            </a:endParaRPr>
          </a:p>
          <a:p>
            <a:pPr marL="457200" lvl="1" indent="0">
              <a:buFontTx/>
              <a:buNone/>
            </a:pPr>
            <a:endParaRPr lang="en-US" sz="1200" b="0" i="1" kern="1200">
              <a:solidFill>
                <a:schemeClr val="tx1"/>
              </a:solidFill>
              <a:effectLst/>
              <a:latin typeface="+mn-lt"/>
              <a:ea typeface="+mn-ea"/>
              <a:cs typeface="+mn-cs"/>
            </a:endParaRPr>
          </a:p>
          <a:p>
            <a:pPr marL="0" lvl="0" indent="0">
              <a:buFontTx/>
              <a:buNone/>
            </a:pPr>
            <a:r>
              <a:rPr lang="en-US" sz="1200" kern="1200">
                <a:solidFill>
                  <a:schemeClr val="tx1"/>
                </a:solidFill>
                <a:effectLst/>
                <a:latin typeface="+mn-lt"/>
                <a:ea typeface="+mn-ea"/>
                <a:cs typeface="+mn-cs"/>
              </a:rPr>
              <a:t>- Tính kiểm thử được</a:t>
            </a:r>
            <a:r>
              <a:rPr lang="en-US" sz="1200" kern="1200" baseline="0">
                <a:solidFill>
                  <a:schemeClr val="tx1"/>
                </a:solidFill>
                <a:effectLst/>
                <a:latin typeface="+mn-lt"/>
                <a:ea typeface="+mn-ea"/>
                <a:cs typeface="+mn-cs"/>
              </a:rPr>
              <a:t> – </a:t>
            </a:r>
            <a:r>
              <a:rPr lang="en-US"/>
              <a:t>Testability: </a:t>
            </a:r>
            <a:endParaRPr lang="en-US" sz="1200" kern="1200">
              <a:solidFill>
                <a:schemeClr val="tx1"/>
              </a:solidFill>
              <a:effectLst/>
              <a:latin typeface="+mn-lt"/>
              <a:ea typeface="+mn-ea"/>
              <a:cs typeface="+mn-cs"/>
            </a:endParaRPr>
          </a:p>
          <a:p>
            <a:pPr marL="457200" lvl="1" indent="0">
              <a:buFontTx/>
              <a:buNone/>
            </a:pPr>
            <a:r>
              <a:rPr lang="en-US"/>
              <a:t>■</a:t>
            </a:r>
            <a:r>
              <a:rPr lang="en-US" sz="1200" kern="1200">
                <a:solidFill>
                  <a:schemeClr val="tx1"/>
                </a:solidFill>
                <a:effectLst/>
                <a:latin typeface="+mn-lt"/>
                <a:ea typeface="+mn-ea"/>
                <a:cs typeface="+mn-cs"/>
              </a:rPr>
              <a:t> VD/</a:t>
            </a:r>
            <a:r>
              <a:rPr lang="en-US" sz="1200" b="1" kern="1200" baseline="0">
                <a:solidFill>
                  <a:schemeClr val="tx1"/>
                </a:solidFill>
                <a:effectLst/>
                <a:latin typeface="+mn-lt"/>
                <a:ea typeface="+mn-ea"/>
                <a:cs typeface="+mn-cs"/>
              </a:rPr>
              <a:t> </a:t>
            </a:r>
            <a:r>
              <a:rPr lang="en-US" sz="1200" kern="1200" baseline="0">
                <a:solidFill>
                  <a:schemeClr val="tx1"/>
                </a:solidFill>
                <a:effectLst/>
                <a:latin typeface="+mn-lt"/>
                <a:ea typeface="+mn-ea"/>
                <a:cs typeface="+mn-cs"/>
              </a:rPr>
              <a:t>cung cấp các kết quả trung gian hay các </a:t>
            </a:r>
            <a:r>
              <a:rPr lang="en-US" sz="1200" b="1" kern="1200" baseline="0">
                <a:solidFill>
                  <a:schemeClr val="tx1"/>
                </a:solidFill>
                <a:effectLst/>
                <a:latin typeface="+mn-lt"/>
                <a:ea typeface="+mn-ea"/>
                <a:cs typeface="+mn-cs"/>
              </a:rPr>
              <a:t>FILE LOG</a:t>
            </a:r>
            <a:r>
              <a:rPr lang="en-US" sz="1200" kern="1200" baseline="0">
                <a:solidFill>
                  <a:schemeClr val="tx1"/>
                </a:solidFill>
                <a:effectLst/>
                <a:latin typeface="+mn-lt"/>
                <a:ea typeface="+mn-ea"/>
                <a:cs typeface="+mn-cs"/>
              </a:rPr>
              <a:t>; </a:t>
            </a:r>
            <a:r>
              <a:rPr lang="en-US" sz="1200" b="1" kern="1200" baseline="0">
                <a:solidFill>
                  <a:schemeClr val="tx1"/>
                </a:solidFill>
                <a:effectLst/>
                <a:latin typeface="+mn-lt"/>
                <a:ea typeface="+mn-ea"/>
                <a:cs typeface="+mn-cs"/>
              </a:rPr>
              <a:t>CHẨN ĐOÁN TỰ ĐỘNG </a:t>
            </a:r>
            <a:r>
              <a:rPr lang="en-US" sz="1200" kern="1200" baseline="0">
                <a:solidFill>
                  <a:schemeClr val="tx1"/>
                </a:solidFill>
                <a:effectLst/>
                <a:latin typeface="+mn-lt"/>
                <a:ea typeface="+mn-ea"/>
                <a:cs typeface="+mn-cs"/>
              </a:rPr>
              <a:t>pm trước khi khởi động hệ thống, có </a:t>
            </a:r>
            <a:r>
              <a:rPr lang="en-US" sz="1200" b="1" kern="1200" baseline="0">
                <a:solidFill>
                  <a:schemeClr val="tx1"/>
                </a:solidFill>
                <a:effectLst/>
                <a:latin typeface="+mn-lt"/>
                <a:ea typeface="+mn-ea"/>
                <a:cs typeface="+mn-cs"/>
              </a:rPr>
              <a:t>REPORT RA BUG </a:t>
            </a:r>
            <a:r>
              <a:rPr lang="en-US" sz="1200" kern="1200" baseline="0">
                <a:solidFill>
                  <a:schemeClr val="tx1"/>
                </a:solidFill>
                <a:effectLst/>
                <a:latin typeface="+mn-lt"/>
                <a:ea typeface="+mn-ea"/>
                <a:cs typeface="+mn-cs"/>
              </a:rPr>
              <a:t>tìm thấy... </a:t>
            </a:r>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3985933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1062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Khả năng thích nghi với môi trường mới  (</a:t>
            </a:r>
            <a:r>
              <a:rPr lang="en-US" sz="1200" b="1" kern="1200">
                <a:solidFill>
                  <a:schemeClr val="tx1"/>
                </a:solidFill>
                <a:effectLst/>
                <a:latin typeface="+mn-lt"/>
                <a:ea typeface="+mn-ea"/>
                <a:cs typeface="+mn-cs"/>
              </a:rPr>
              <a:t>Transition</a:t>
            </a:r>
            <a:r>
              <a:rPr lang="en-US" sz="1200" kern="1200">
                <a:solidFill>
                  <a:schemeClr val="tx1"/>
                </a:solidFill>
                <a:effectLst/>
                <a:latin typeface="+mn-lt"/>
                <a:ea typeface="+mn-ea"/>
                <a:cs typeface="+mn-cs"/>
              </a:rPr>
              <a:t>)</a:t>
            </a:r>
          </a:p>
          <a:p>
            <a:pPr marL="0" indent="0">
              <a:buFontTx/>
              <a:buNone/>
            </a:pPr>
            <a:r>
              <a:rPr lang="en-US" sz="1200" kern="1200">
                <a:solidFill>
                  <a:schemeClr val="tx1"/>
                </a:solidFill>
                <a:effectLst/>
                <a:latin typeface="+mn-lt"/>
                <a:ea typeface="+mn-ea"/>
                <a:cs typeface="+mn-cs"/>
              </a:rPr>
              <a:t>- TÍNH MANG CHUYỂN ĐƯỢC - </a:t>
            </a:r>
            <a:r>
              <a:rPr lang="en-US"/>
              <a:t>Portability</a:t>
            </a:r>
            <a:r>
              <a:rPr lang="en-US" sz="1200" kern="1200">
                <a:solidFill>
                  <a:schemeClr val="tx1"/>
                </a:solidFill>
                <a:effectLst/>
                <a:latin typeface="+mn-lt"/>
                <a:ea typeface="+mn-ea"/>
                <a:cs typeface="+mn-cs"/>
              </a:rPr>
              <a:t>:</a:t>
            </a:r>
          </a:p>
          <a:p>
            <a:pPr marL="457200" lvl="1" indent="0">
              <a:buFontTx/>
              <a:buNone/>
            </a:pPr>
            <a:r>
              <a:rPr lang="en-US"/>
              <a:t>■ Liên</a:t>
            </a:r>
            <a:r>
              <a:rPr lang="en-US" baseline="0"/>
              <a:t> quan đến tính thích ứng của PM với môi trường khác (phần cứng mới, HĐH mới…)</a:t>
            </a:r>
            <a:endParaRPr lang="en-US"/>
          </a:p>
          <a:p>
            <a:pPr marL="457200" lvl="1" indent="0">
              <a:buFontTx/>
              <a:buNone/>
            </a:pPr>
            <a:r>
              <a:rPr lang="en-US"/>
              <a:t>■ Vd/</a:t>
            </a:r>
            <a:r>
              <a:rPr lang="en-US" sz="1200" b="1" kern="1200">
                <a:solidFill>
                  <a:schemeClr val="tx1"/>
                </a:solidFill>
                <a:effectLst/>
                <a:latin typeface="+mn-lt"/>
                <a:ea typeface="+mn-ea"/>
                <a:cs typeface="+mn-cs"/>
              </a:rPr>
              <a:t> PM CÓ</a:t>
            </a:r>
            <a:r>
              <a:rPr lang="en-US" sz="1200" b="1" kern="1200" baseline="0">
                <a:solidFill>
                  <a:schemeClr val="tx1"/>
                </a:solidFill>
                <a:effectLst/>
                <a:latin typeface="+mn-lt"/>
                <a:ea typeface="+mn-ea"/>
                <a:cs typeface="+mn-cs"/>
              </a:rPr>
              <a:t> KHẢ NĂNG CHUYỂN TỪ WINDOWS SANG LINUX; TỪ SQL SERVER SANG ORACLE…</a:t>
            </a:r>
            <a:endParaRPr lang="en-US" sz="1200" b="1" kern="1200">
              <a:solidFill>
                <a:schemeClr val="tx1"/>
              </a:solidFill>
              <a:effectLst/>
              <a:latin typeface="+mn-lt"/>
              <a:ea typeface="+mn-ea"/>
              <a:cs typeface="+mn-cs"/>
            </a:endParaRPr>
          </a:p>
          <a:p>
            <a:pPr marL="0" indent="0">
              <a:buFontTx/>
              <a:buNone/>
            </a:pPr>
            <a:endParaRPr lang="en-US" sz="1200" kern="1200">
              <a:solidFill>
                <a:schemeClr val="tx1"/>
              </a:solidFill>
              <a:effectLst/>
              <a:latin typeface="+mn-lt"/>
              <a:ea typeface="+mn-ea"/>
              <a:cs typeface="+mn-cs"/>
            </a:endParaRPr>
          </a:p>
          <a:p>
            <a:pPr marL="0" indent="0">
              <a:buFontTx/>
              <a:buNone/>
            </a:pPr>
            <a:r>
              <a:rPr lang="en-US" sz="1200" kern="1200">
                <a:solidFill>
                  <a:schemeClr val="tx1"/>
                </a:solidFill>
                <a:effectLst/>
                <a:latin typeface="+mn-lt"/>
                <a:ea typeface="+mn-ea"/>
                <a:cs typeface="+mn-cs"/>
              </a:rPr>
              <a:t>- TÍNH SỬ DỤNG LẠI ĐƯỢC - </a:t>
            </a:r>
            <a:r>
              <a:rPr lang="en-US"/>
              <a:t>Reusability</a:t>
            </a:r>
            <a:r>
              <a:rPr lang="en-US" sz="1200" kern="1200">
                <a:solidFill>
                  <a:schemeClr val="tx1"/>
                </a:solidFill>
                <a:effectLst/>
                <a:latin typeface="+mn-lt"/>
                <a:ea typeface="+mn-ea"/>
                <a:cs typeface="+mn-cs"/>
              </a:rPr>
              <a:t>: </a:t>
            </a:r>
          </a:p>
          <a:p>
            <a:pPr marL="457200" lvl="1" indent="0">
              <a:buFontTx/>
              <a:buNone/>
            </a:pPr>
            <a:r>
              <a:rPr lang="en-US"/>
              <a:t>■</a:t>
            </a:r>
            <a:r>
              <a:rPr lang="en-US" sz="1200" kern="1200">
                <a:solidFill>
                  <a:schemeClr val="tx1"/>
                </a:solidFill>
                <a:effectLst/>
                <a:latin typeface="+mn-lt"/>
                <a:ea typeface="+mn-ea"/>
                <a:cs typeface="+mn-cs"/>
              </a:rPr>
              <a:t> </a:t>
            </a:r>
            <a:r>
              <a:rPr lang="vi-VN" sz="1200" b="1" i="0" kern="1200" baseline="0">
                <a:solidFill>
                  <a:schemeClr val="tx1"/>
                </a:solidFill>
                <a:effectLst/>
                <a:latin typeface="+mn-lt"/>
                <a:ea typeface="+mn-ea"/>
                <a:cs typeface="+mn-cs"/>
              </a:rPr>
              <a:t>TÁI SỬ DỤNG PHẦN MỀM ​​SẼ </a:t>
            </a:r>
            <a:r>
              <a:rPr lang="vi-VN" sz="1200" b="1" i="0" u="none" kern="1200" baseline="0">
                <a:solidFill>
                  <a:schemeClr val="tx1"/>
                </a:solidFill>
                <a:effectLst/>
                <a:latin typeface="+mn-lt"/>
                <a:ea typeface="+mn-ea"/>
                <a:cs typeface="+mn-cs"/>
              </a:rPr>
              <a:t>TIẾT KIỆM </a:t>
            </a:r>
            <a:r>
              <a:rPr lang="vi-VN" sz="1200" b="1" i="0" u="sng" kern="1200" baseline="0">
                <a:solidFill>
                  <a:schemeClr val="tx1"/>
                </a:solidFill>
                <a:effectLst/>
                <a:latin typeface="+mn-lt"/>
                <a:ea typeface="+mn-ea"/>
                <a:cs typeface="+mn-cs"/>
              </a:rPr>
              <a:t>NGUỒN LỰC PHÁT TRIỂN</a:t>
            </a:r>
            <a:r>
              <a:rPr lang="vi-VN" sz="1200" b="1" i="0" u="none" kern="1200" baseline="0">
                <a:solidFill>
                  <a:schemeClr val="tx1"/>
                </a:solidFill>
                <a:effectLst/>
                <a:latin typeface="+mn-lt"/>
                <a:ea typeface="+mn-ea"/>
                <a:cs typeface="+mn-cs"/>
              </a:rPr>
              <a:t>, RÚT NGẮN </a:t>
            </a:r>
            <a:r>
              <a:rPr lang="vi-VN" sz="1200" b="1" i="0" u="sng" kern="1200" baseline="0">
                <a:solidFill>
                  <a:schemeClr val="tx1"/>
                </a:solidFill>
                <a:effectLst/>
                <a:latin typeface="+mn-lt"/>
                <a:ea typeface="+mn-ea"/>
                <a:cs typeface="+mn-cs"/>
              </a:rPr>
              <a:t>THỜI GIAN PHÁT TRIỂN</a:t>
            </a:r>
            <a:r>
              <a:rPr lang="vi-VN" sz="1200" b="1" i="0" u="none" kern="1200" baseline="0">
                <a:solidFill>
                  <a:schemeClr val="tx1"/>
                </a:solidFill>
                <a:effectLst/>
                <a:latin typeface="+mn-lt"/>
                <a:ea typeface="+mn-ea"/>
                <a:cs typeface="+mn-cs"/>
              </a:rPr>
              <a:t>, VÀ CUNG CẤP </a:t>
            </a:r>
            <a:r>
              <a:rPr lang="en-US" sz="1200" b="1" i="0" u="sng" kern="1200" baseline="0">
                <a:solidFill>
                  <a:schemeClr val="tx1"/>
                </a:solidFill>
                <a:effectLst/>
                <a:latin typeface="+mn-lt"/>
                <a:ea typeface="+mn-ea"/>
                <a:cs typeface="+mn-cs"/>
              </a:rPr>
              <a:t>MODULE</a:t>
            </a:r>
            <a:r>
              <a:rPr lang="vi-VN" sz="1200" b="1" i="0" u="sng" kern="1200" baseline="0">
                <a:solidFill>
                  <a:schemeClr val="tx1"/>
                </a:solidFill>
                <a:effectLst/>
                <a:latin typeface="+mn-lt"/>
                <a:ea typeface="+mn-ea"/>
                <a:cs typeface="+mn-cs"/>
              </a:rPr>
              <a:t> CHẤT LƯỢNG CAO </a:t>
            </a:r>
            <a:r>
              <a:rPr lang="vi-VN" sz="1200" b="1" i="0" u="none" kern="1200" baseline="0">
                <a:solidFill>
                  <a:schemeClr val="tx1"/>
                </a:solidFill>
                <a:effectLst/>
                <a:latin typeface="+mn-lt"/>
                <a:ea typeface="+mn-ea"/>
                <a:cs typeface="+mn-cs"/>
              </a:rPr>
              <a:t>HƠN</a:t>
            </a:r>
            <a:r>
              <a:rPr lang="en-US" sz="1200" b="1" i="0" kern="1200" baseline="0">
                <a:solidFill>
                  <a:schemeClr val="tx1"/>
                </a:solidFill>
                <a:effectLst/>
                <a:latin typeface="+mn-lt"/>
                <a:ea typeface="+mn-ea"/>
                <a:cs typeface="+mn-cs"/>
              </a:rPr>
              <a:t>.</a:t>
            </a:r>
            <a:r>
              <a:rPr lang="en-US" sz="1200" b="0" i="1" kern="1200" baseline="0">
                <a:solidFill>
                  <a:schemeClr val="tx1"/>
                </a:solidFill>
                <a:effectLst/>
                <a:latin typeface="+mn-lt"/>
                <a:ea typeface="+mn-ea"/>
                <a:cs typeface="+mn-cs"/>
              </a:rPr>
              <a:t> </a:t>
            </a:r>
          </a:p>
          <a:p>
            <a:pPr marL="457200" lvl="1" indent="0">
              <a:buFontTx/>
              <a:buNone/>
            </a:pPr>
            <a:r>
              <a:rPr lang="en-US"/>
              <a:t>■ </a:t>
            </a:r>
            <a:r>
              <a:rPr lang="en-US" sz="1200" b="0" i="0" kern="1200" baseline="0">
                <a:solidFill>
                  <a:schemeClr val="tx1"/>
                </a:solidFill>
                <a:effectLst/>
                <a:latin typeface="+mn-lt"/>
                <a:ea typeface="+mn-ea"/>
                <a:cs typeface="+mn-cs"/>
              </a:rPr>
              <a:t>Vd/ </a:t>
            </a:r>
            <a:r>
              <a:rPr lang="en-US" sz="1200" b="1" i="0" kern="1200" baseline="0">
                <a:solidFill>
                  <a:schemeClr val="tx1"/>
                </a:solidFill>
                <a:effectLst/>
                <a:latin typeface="+mn-lt"/>
                <a:ea typeface="+mn-ea"/>
                <a:cs typeface="+mn-cs"/>
              </a:rPr>
              <a:t>VIẾT MODULE CHO PM QUẢN LÝ HS Ở TR</a:t>
            </a:r>
            <a:r>
              <a:rPr lang="vi-VN" sz="1200" b="1" i="0" kern="1200" baseline="0">
                <a:solidFill>
                  <a:schemeClr val="tx1"/>
                </a:solidFill>
                <a:effectLst/>
                <a:latin typeface="+mn-lt"/>
                <a:ea typeface="+mn-ea"/>
                <a:cs typeface="+mn-cs"/>
              </a:rPr>
              <a:t>ƯỜ</a:t>
            </a:r>
            <a:r>
              <a:rPr lang="en-US" sz="1200" b="1" i="0" kern="1200" baseline="0">
                <a:solidFill>
                  <a:schemeClr val="tx1"/>
                </a:solidFill>
                <a:effectLst/>
                <a:latin typeface="+mn-lt"/>
                <a:ea typeface="+mn-ea"/>
                <a:cs typeface="+mn-cs"/>
              </a:rPr>
              <a:t>NG A CÓ THỂ SỬ DỤNG LẠI CHO TR</a:t>
            </a:r>
            <a:r>
              <a:rPr lang="vi-VN" sz="1200" b="1" i="0" kern="1200" baseline="0">
                <a:solidFill>
                  <a:schemeClr val="tx1"/>
                </a:solidFill>
                <a:effectLst/>
                <a:latin typeface="+mn-lt"/>
                <a:ea typeface="+mn-ea"/>
                <a:cs typeface="+mn-cs"/>
              </a:rPr>
              <a:t>ƯỜ</a:t>
            </a:r>
            <a:r>
              <a:rPr lang="en-US" sz="1200" b="1" i="0" kern="1200" baseline="0">
                <a:solidFill>
                  <a:schemeClr val="tx1"/>
                </a:solidFill>
                <a:effectLst/>
                <a:latin typeface="+mn-lt"/>
                <a:ea typeface="+mn-ea"/>
                <a:cs typeface="+mn-cs"/>
              </a:rPr>
              <a:t>NG B,…</a:t>
            </a:r>
          </a:p>
          <a:p>
            <a:pPr marL="457200" lvl="1" indent="0">
              <a:buFontTx/>
              <a:buNone/>
            </a:pPr>
            <a:r>
              <a:rPr lang="en-US"/>
              <a:t>■ Vd/ </a:t>
            </a:r>
            <a:r>
              <a:rPr lang="en-US" b="1"/>
              <a:t>HỆ THỐNG TRƯỜNG</a:t>
            </a:r>
            <a:r>
              <a:rPr lang="en-US" b="1" baseline="0"/>
              <a:t> TỪ MẦM NON ĐẾN CẤP 3 YÊU CẦU LÀM PHẦN MỀM QUẢN LÝ TRƯỜNG CẤP 1 PHẢI CHO PHÉP TÁI SỬ DỤNG CHO PHẦN MỀM QUẢN LÝ TRƯỜNG CẤP 2 VÀ 3 SẼ ĐẶT HÀNG SAU NÀY.</a:t>
            </a:r>
            <a:endParaRPr lang="en-US" sz="1200" b="1" i="0" kern="1200" baseline="0">
              <a:solidFill>
                <a:schemeClr val="tx1"/>
              </a:solidFill>
              <a:effectLst/>
              <a:latin typeface="+mn-lt"/>
              <a:ea typeface="+mn-ea"/>
              <a:cs typeface="+mn-cs"/>
            </a:endParaRPr>
          </a:p>
          <a:p>
            <a:pPr marL="0" lvl="0" indent="0">
              <a:buFontTx/>
              <a:buNone/>
            </a:pPr>
            <a:endParaRPr lang="en-US" sz="1200" kern="1200">
              <a:solidFill>
                <a:schemeClr val="tx1"/>
              </a:solidFill>
              <a:effectLst/>
              <a:latin typeface="+mn-lt"/>
              <a:ea typeface="+mn-ea"/>
              <a:cs typeface="+mn-cs"/>
            </a:endParaRPr>
          </a:p>
          <a:p>
            <a:pPr marL="0" lvl="0" indent="0">
              <a:buFontTx/>
              <a:buNone/>
            </a:pPr>
            <a:r>
              <a:rPr lang="en-US" sz="1200" kern="1200">
                <a:solidFill>
                  <a:schemeClr val="tx1"/>
                </a:solidFill>
                <a:effectLst/>
                <a:latin typeface="+mn-lt"/>
                <a:ea typeface="+mn-ea"/>
                <a:cs typeface="+mn-cs"/>
              </a:rPr>
              <a:t>- TÍNH TƯƠNG</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TÁC ĐƯỢC -</a:t>
            </a:r>
            <a:r>
              <a:rPr lang="en-US" sz="1200" kern="1200" baseline="0">
                <a:solidFill>
                  <a:schemeClr val="tx1"/>
                </a:solidFill>
                <a:effectLst/>
                <a:latin typeface="+mn-lt"/>
                <a:ea typeface="+mn-ea"/>
                <a:cs typeface="+mn-cs"/>
              </a:rPr>
              <a:t> </a:t>
            </a:r>
            <a:r>
              <a:rPr lang="en-US"/>
              <a:t>Interoperability</a:t>
            </a:r>
            <a:r>
              <a:rPr lang="en-US" sz="1200" kern="1200">
                <a:solidFill>
                  <a:schemeClr val="tx1"/>
                </a:solidFill>
                <a:effectLst/>
                <a:latin typeface="+mn-lt"/>
                <a:ea typeface="+mn-ea"/>
                <a:cs typeface="+mn-cs"/>
              </a:rPr>
              <a:t>: </a:t>
            </a:r>
          </a:p>
          <a:p>
            <a:pPr marL="457200" lvl="1" indent="0">
              <a:buFontTx/>
              <a:buNone/>
            </a:pPr>
            <a:r>
              <a:rPr lang="en-US"/>
              <a:t>■</a:t>
            </a:r>
            <a:r>
              <a:rPr lang="en-US" sz="1200" kern="1200">
                <a:solidFill>
                  <a:schemeClr val="tx1"/>
                </a:solidFill>
                <a:effectLst/>
                <a:latin typeface="+mn-lt"/>
                <a:ea typeface="+mn-ea"/>
                <a:cs typeface="+mn-cs"/>
              </a:rPr>
              <a:t> có</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khả</a:t>
            </a:r>
            <a:r>
              <a:rPr lang="en-US" sz="1200" kern="1200" baseline="0">
                <a:solidFill>
                  <a:schemeClr val="tx1"/>
                </a:solidFill>
                <a:effectLst/>
                <a:latin typeface="+mn-lt"/>
                <a:ea typeface="+mn-ea"/>
                <a:cs typeface="+mn-cs"/>
              </a:rPr>
              <a:t> năng giao tiếp với </a:t>
            </a:r>
            <a:r>
              <a:rPr lang="en-US" sz="1200" kern="1200">
                <a:solidFill>
                  <a:schemeClr val="tx1"/>
                </a:solidFill>
                <a:effectLst/>
                <a:latin typeface="+mn-lt"/>
                <a:ea typeface="+mn-ea"/>
                <a:cs typeface="+mn-cs"/>
              </a:rPr>
              <a:t>hệ thống/component khác, </a:t>
            </a:r>
            <a:r>
              <a:rPr lang="en-US" sz="1200" b="1" kern="1200">
                <a:solidFill>
                  <a:schemeClr val="tx1"/>
                </a:solidFill>
                <a:effectLst/>
                <a:latin typeface="+mn-lt"/>
                <a:ea typeface="+mn-ea"/>
                <a:cs typeface="+mn-cs"/>
              </a:rPr>
              <a:t>VD/ KẾT</a:t>
            </a:r>
            <a:r>
              <a:rPr lang="en-US" sz="1200" b="1" kern="1200" baseline="0">
                <a:solidFill>
                  <a:schemeClr val="tx1"/>
                </a:solidFill>
                <a:effectLst/>
                <a:latin typeface="+mn-lt"/>
                <a:ea typeface="+mn-ea"/>
                <a:cs typeface="+mn-cs"/>
              </a:rPr>
              <a:t> NỐI VỚI MÁY ĐỌC MÃ VẠCH, MÁY THANH TOÁN QUA THẺ,…</a:t>
            </a:r>
            <a:endParaRPr lang="en-US" sz="1200" b="1" kern="1200">
              <a:solidFill>
                <a:schemeClr val="tx1"/>
              </a:solidFill>
              <a:effectLst/>
              <a:latin typeface="+mn-lt"/>
              <a:ea typeface="+mn-ea"/>
              <a:cs typeface="+mn-cs"/>
            </a:endParaRPr>
          </a:p>
        </p:txBody>
      </p:sp>
    </p:spTree>
    <p:extLst>
      <p:ext uri="{BB962C8B-B14F-4D97-AF65-F5344CB8AC3E}">
        <p14:creationId xmlns:p14="http://schemas.microsoft.com/office/powerpoint/2010/main" val="3322870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“Super-lab”: phần mềm quản</a:t>
            </a:r>
            <a:r>
              <a:rPr lang="en-US" baseline="0"/>
              <a:t> lý xét nghiệm của bv (</a:t>
            </a:r>
            <a:r>
              <a:rPr lang="en-US"/>
              <a:t>hospital laboratory)</a:t>
            </a:r>
          </a:p>
          <a:p>
            <a:pPr marL="0" marR="0" indent="0" algn="l" defTabSz="914400" rtl="0" eaLnBrk="1" fontAlgn="auto" latinLnBrk="0" hangingPunct="1">
              <a:lnSpc>
                <a:spcPct val="100000"/>
              </a:lnSpc>
              <a:spcBef>
                <a:spcPts val="0"/>
              </a:spcBef>
              <a:spcAft>
                <a:spcPts val="0"/>
              </a:spcAft>
              <a:buClrTx/>
              <a:buSzTx/>
              <a:buFontTx/>
              <a:buNone/>
              <a:tabLst/>
              <a:defRPr/>
            </a:pPr>
            <a:r>
              <a:rPr lang="en-US"/>
              <a:t>VIẾT</a:t>
            </a:r>
            <a:r>
              <a:rPr lang="en-US" baseline="0"/>
              <a:t> SẴN TRÊN BẢNG 9 CÂU, CHO SV LÊN GHI KẾT QUẢ, MỖI BẠN CÓ THỂ 1-2 KẾT QUẢ</a:t>
            </a:r>
            <a:endParaRPr lang="en-US"/>
          </a:p>
          <a:p>
            <a:r>
              <a:rPr lang="en-US"/>
              <a:t>1 – </a:t>
            </a:r>
            <a:r>
              <a:rPr lang="en-US" sz="1200" b="1" i="0" kern="1200">
                <a:solidFill>
                  <a:schemeClr val="tx1"/>
                </a:solidFill>
                <a:effectLst/>
                <a:latin typeface="+mn-lt"/>
                <a:ea typeface="+mn-ea"/>
                <a:cs typeface="+mn-cs"/>
              </a:rPr>
              <a:t>RELIABILITY</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XÁC SUẤT </a:t>
            </a:r>
            <a:r>
              <a:rPr lang="en-US" sz="1200" b="0" i="0" kern="1200">
                <a:solidFill>
                  <a:schemeClr val="tx1"/>
                </a:solidFill>
                <a:effectLst/>
                <a:latin typeface="+mn-lt"/>
                <a:ea typeface="+mn-ea"/>
                <a:cs typeface="+mn-cs"/>
              </a:rPr>
              <a:t>BỊ</a:t>
            </a:r>
            <a:r>
              <a:rPr lang="en-US" sz="1200" b="0" i="0" kern="1200" baseline="0">
                <a:solidFill>
                  <a:schemeClr val="tx1"/>
                </a:solidFill>
                <a:effectLst/>
                <a:latin typeface="+mn-lt"/>
                <a:ea typeface="+mn-ea"/>
                <a:cs typeface="+mn-cs"/>
              </a:rPr>
              <a:t> FAILURE của </a:t>
            </a:r>
            <a:r>
              <a:rPr lang="en-US" sz="1200">
                <a:effectLst/>
              </a:rPr>
              <a:t>“Super-Lab” </a:t>
            </a:r>
            <a:r>
              <a:rPr lang="vi-VN" sz="1200" b="0" i="0" kern="1200">
                <a:solidFill>
                  <a:schemeClr val="tx1"/>
                </a:solidFill>
                <a:effectLst/>
                <a:latin typeface="+mn-lt"/>
                <a:ea typeface="+mn-ea"/>
                <a:cs typeface="+mn-cs"/>
              </a:rPr>
              <a:t>trong giờ cao điểm (9 giờ sáng đến 4 giờ chiều) được yêu cầu dưới 0,5%.</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2</a:t>
            </a:r>
            <a:r>
              <a:rPr lang="en-US" sz="1200" b="0" i="0" kern="1200" baseline="0">
                <a:solidFill>
                  <a:schemeClr val="tx1"/>
                </a:solidFill>
                <a:effectLst/>
                <a:latin typeface="+mn-lt"/>
                <a:ea typeface="+mn-ea"/>
                <a:cs typeface="+mn-cs"/>
              </a:rPr>
              <a:t> – </a:t>
            </a:r>
            <a:r>
              <a:rPr lang="en-US" sz="1200" b="1" i="0" kern="1200">
                <a:solidFill>
                  <a:schemeClr val="tx1"/>
                </a:solidFill>
                <a:effectLst/>
                <a:latin typeface="+mn-lt"/>
                <a:ea typeface="+mn-ea"/>
                <a:cs typeface="+mn-cs"/>
              </a:rPr>
              <a:t>INTEROPERABILITY</a:t>
            </a:r>
            <a:r>
              <a:rPr lang="en-US" sz="1200" b="0" i="0" kern="1200">
                <a:solidFill>
                  <a:schemeClr val="tx1"/>
                </a:solidFill>
                <a:effectLst/>
                <a:latin typeface="+mn-lt"/>
                <a:ea typeface="+mn-ea"/>
                <a:cs typeface="+mn-cs"/>
              </a:rPr>
              <a:t>: </a:t>
            </a:r>
            <a:r>
              <a:rPr lang="en-US" sz="1200">
                <a:effectLst/>
              </a:rPr>
              <a:t>“Super-Lab” </a:t>
            </a:r>
            <a:r>
              <a:rPr lang="en-US" sz="1200" b="0" i="0" kern="1200">
                <a:solidFill>
                  <a:schemeClr val="tx1"/>
                </a:solidFill>
                <a:effectLst/>
                <a:latin typeface="+mn-lt"/>
                <a:ea typeface="+mn-ea"/>
                <a:cs typeface="+mn-cs"/>
              </a:rPr>
              <a:t>cho phép TRUYỀN TRỰC TIẾP CÁC KẾT QUẢ xét nghiệm tới các tập tin của bệnh nhân nằm viện do gói phần mềm "MD-File" quản lý.</a:t>
            </a:r>
          </a:p>
          <a:p>
            <a:endParaRPr lang="en-US"/>
          </a:p>
        </p:txBody>
      </p:sp>
    </p:spTree>
    <p:extLst>
      <p:ext uri="{BB962C8B-B14F-4D97-AF65-F5344CB8AC3E}">
        <p14:creationId xmlns:p14="http://schemas.microsoft.com/office/powerpoint/2010/main" val="3045790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3 – </a:t>
            </a:r>
            <a:r>
              <a:rPr lang="en-US" sz="1200" b="1" i="0" kern="1200">
                <a:solidFill>
                  <a:schemeClr val="tx1"/>
                </a:solidFill>
                <a:effectLst/>
                <a:latin typeface="+mn-lt"/>
                <a:ea typeface="+mn-ea"/>
                <a:cs typeface="+mn-cs"/>
              </a:rPr>
              <a:t>CORRECTNESS</a:t>
            </a:r>
            <a:r>
              <a:rPr lang="en-US" sz="1200" b="0" i="0" kern="1200">
                <a:solidFill>
                  <a:schemeClr val="tx1"/>
                </a:solidFill>
                <a:effectLst/>
                <a:latin typeface="+mn-lt"/>
                <a:ea typeface="+mn-ea"/>
                <a:cs typeface="+mn-cs"/>
              </a:rPr>
              <a:t> </a:t>
            </a:r>
            <a:r>
              <a:rPr lang="en-US" i="1"/>
              <a:t>(referring to availability, accuracy and completeness): </a:t>
            </a:r>
            <a:r>
              <a:rPr lang="vi-VN" i="0"/>
              <a:t>"</a:t>
            </a:r>
            <a:r>
              <a:rPr kumimoji="0" lang="en-US" sz="1200" kern="1200">
                <a:effectLst/>
              </a:rPr>
              <a:t>Super-Lab</a:t>
            </a:r>
            <a:r>
              <a:rPr lang="vi-VN" i="0"/>
              <a:t>" sẽ </a:t>
            </a:r>
            <a:r>
              <a:rPr lang="en-US" i="0"/>
              <a:t>có</a:t>
            </a:r>
            <a:r>
              <a:rPr lang="en-US" i="0" baseline="0"/>
              <a:t> </a:t>
            </a:r>
            <a:r>
              <a:rPr lang="vi-VN" i="0"/>
              <a:t>một mô-đun báo cáo chi tiết </a:t>
            </a:r>
            <a:r>
              <a:rPr lang="en-US" i="0"/>
              <a:t>các</a:t>
            </a:r>
            <a:r>
              <a:rPr lang="en-US" i="0" baseline="0"/>
              <a:t> </a:t>
            </a:r>
            <a:r>
              <a:rPr lang="vi-VN" i="0"/>
              <a:t>kết quả xét nghiệm của bệnh nhân trong thời gian nằm viện. (Báo cáo này sẽ là một phụ lục cho hồ sơ của bác sĩ gia đình). </a:t>
            </a:r>
            <a:r>
              <a:rPr lang="vi-VN" b="0" i="0"/>
              <a:t>THỜI GIAN CẦN THIẾT để có được báo cáo in này sẽ ít hơn 30 giây; MỨC ĐỘ CHÍNH XÁC và đầy đủ sẽ ít nhất 99%.</a:t>
            </a:r>
            <a:endParaRPr lang="en-US" sz="1200" b="0" i="0" kern="1200">
              <a:solidFill>
                <a:schemeClr val="tx1"/>
              </a:solidFill>
              <a:effectLst/>
              <a:latin typeface="+mn-lt"/>
              <a:ea typeface="+mn-ea"/>
              <a:cs typeface="+mn-cs"/>
            </a:endParaRPr>
          </a:p>
          <a:p>
            <a:endParaRPr lang="en-US"/>
          </a:p>
          <a:p>
            <a:r>
              <a:rPr lang="en-US"/>
              <a:t>4 – </a:t>
            </a:r>
            <a:r>
              <a:rPr lang="en-US" sz="1200" b="1" i="0" kern="1200">
                <a:solidFill>
                  <a:schemeClr val="tx1"/>
                </a:solidFill>
                <a:effectLst/>
                <a:latin typeface="+mn-lt"/>
                <a:ea typeface="+mn-ea"/>
                <a:cs typeface="+mn-cs"/>
              </a:rPr>
              <a:t>FLEXIBILITY</a:t>
            </a:r>
            <a:r>
              <a:rPr lang="en-US" sz="1200" b="0" i="0" kern="1200">
                <a:solidFill>
                  <a:schemeClr val="tx1"/>
                </a:solidFill>
                <a:effectLst/>
                <a:latin typeface="+mn-lt"/>
                <a:ea typeface="+mn-ea"/>
                <a:cs typeface="+mn-cs"/>
              </a:rPr>
              <a:t>: </a:t>
            </a:r>
            <a:r>
              <a:rPr lang="vi-VN" i="0"/>
              <a:t>"</a:t>
            </a:r>
            <a:r>
              <a:rPr kumimoji="0" lang="en-US" sz="1200" kern="1200">
                <a:effectLst/>
              </a:rPr>
              <a:t>Super-Lab</a:t>
            </a:r>
            <a:r>
              <a:rPr lang="vi-VN" i="0"/>
              <a:t>" </a:t>
            </a:r>
            <a:r>
              <a:rPr lang="vi-VN" sz="1200" b="0" i="0" kern="1200">
                <a:solidFill>
                  <a:schemeClr val="tx1"/>
                </a:solidFill>
                <a:effectLst/>
                <a:latin typeface="+mn-lt"/>
                <a:ea typeface="+mn-ea"/>
                <a:cs typeface="+mn-cs"/>
              </a:rPr>
              <a:t>được phát triển để sử dụng trong phòng </a:t>
            </a:r>
            <a:r>
              <a:rPr lang="en-US" sz="1200" b="0" i="0" kern="1200">
                <a:solidFill>
                  <a:schemeClr val="tx1"/>
                </a:solidFill>
                <a:effectLst/>
                <a:latin typeface="+mn-lt"/>
                <a:ea typeface="+mn-ea"/>
                <a:cs typeface="+mn-cs"/>
              </a:rPr>
              <a:t>xét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nghiệm tại bệnh viện có thể được điều chỉnh </a:t>
            </a:r>
            <a:r>
              <a:rPr lang="en-US" sz="1200" b="0" i="0" kern="1200">
                <a:solidFill>
                  <a:schemeClr val="tx1"/>
                </a:solidFill>
                <a:effectLst/>
                <a:latin typeface="+mn-lt"/>
                <a:ea typeface="+mn-ea"/>
                <a:cs typeface="+mn-cs"/>
              </a:rPr>
              <a:t>để</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SỬ DỤNG trong phòng thí nghiệm tư.</a:t>
            </a:r>
            <a:endParaRPr lang="en-US" sz="1200" b="0" i="0" kern="1200">
              <a:solidFill>
                <a:schemeClr val="tx1"/>
              </a:solidFill>
              <a:effectLst/>
              <a:latin typeface="+mn-lt"/>
              <a:ea typeface="+mn-ea"/>
              <a:cs typeface="+mn-cs"/>
            </a:endParaRPr>
          </a:p>
        </p:txBody>
      </p:sp>
    </p:spTree>
    <p:extLst>
      <p:ext uri="{BB962C8B-B14F-4D97-AF65-F5344CB8AC3E}">
        <p14:creationId xmlns:p14="http://schemas.microsoft.com/office/powerpoint/2010/main" val="424595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5 – </a:t>
            </a:r>
            <a:r>
              <a:rPr lang="en-US" sz="1200" b="1" i="0" kern="1200">
                <a:solidFill>
                  <a:schemeClr val="tx1"/>
                </a:solidFill>
                <a:effectLst/>
                <a:latin typeface="+mn-lt"/>
                <a:ea typeface="+mn-ea"/>
                <a:cs typeface="+mn-cs"/>
              </a:rPr>
              <a:t>USABILITY</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Việc ĐÀO TẠO kỹ thuật viên phòng thí nghiệm không quá 3 ngày, sẽ cho phép kỹ thuật viên đạt đến mức C của việc sử dụng "Super-Lab". Có nghĩa là họ sẽ có thể tiếp nhận 20</a:t>
            </a:r>
            <a:r>
              <a:rPr lang="en-US" sz="1200" b="0" i="0" kern="1200">
                <a:solidFill>
                  <a:schemeClr val="tx1"/>
                </a:solidFill>
                <a:effectLst/>
                <a:latin typeface="+mn-lt"/>
                <a:ea typeface="+mn-ea"/>
                <a:cs typeface="+mn-cs"/>
              </a:rPr>
              <a:t> bệnh</a:t>
            </a:r>
            <a:r>
              <a:rPr lang="en-US" sz="1200" b="0" i="0" kern="1200" baseline="0">
                <a:solidFill>
                  <a:schemeClr val="tx1"/>
                </a:solidFill>
                <a:effectLst/>
                <a:latin typeface="+mn-lt"/>
                <a:ea typeface="+mn-ea"/>
                <a:cs typeface="+mn-cs"/>
              </a:rPr>
              <a:t> nhân</a:t>
            </a:r>
            <a:r>
              <a:rPr lang="vi-VN" sz="1200" b="0" i="0" kern="1200">
                <a:solidFill>
                  <a:schemeClr val="tx1"/>
                </a:solidFill>
                <a:effectLst/>
                <a:latin typeface="+mn-lt"/>
                <a:ea typeface="+mn-ea"/>
                <a:cs typeface="+mn-cs"/>
              </a:rPr>
              <a:t> mỗi giờ.</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6 – </a:t>
            </a:r>
            <a:r>
              <a:rPr lang="en-US" sz="1200" b="1" i="0" kern="1200">
                <a:solidFill>
                  <a:schemeClr val="tx1"/>
                </a:solidFill>
                <a:effectLst/>
                <a:latin typeface="+mn-lt"/>
                <a:ea typeface="+mn-ea"/>
                <a:cs typeface="+mn-cs"/>
              </a:rPr>
              <a:t>INTEGRITY</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"Super-Lab" sẽ GHI LẠI NHẬT KÝ của người dùng chi tiết. Ngoài ra, hệ thống sẽ BÁO CÁO NHỮNG </a:t>
            </a:r>
            <a:r>
              <a:rPr lang="en-US" sz="1200" b="0" i="0" kern="1200">
                <a:solidFill>
                  <a:schemeClr val="tx1"/>
                </a:solidFill>
                <a:effectLst/>
                <a:latin typeface="+mn-lt"/>
                <a:ea typeface="+mn-ea"/>
                <a:cs typeface="+mn-cs"/>
              </a:rPr>
              <a:t>XÂM</a:t>
            </a:r>
            <a:r>
              <a:rPr lang="en-US" sz="1200" b="0" i="0" kern="1200" baseline="0">
                <a:solidFill>
                  <a:schemeClr val="tx1"/>
                </a:solidFill>
                <a:effectLst/>
                <a:latin typeface="+mn-lt"/>
                <a:ea typeface="+mn-ea"/>
                <a:cs typeface="+mn-cs"/>
              </a:rPr>
              <a:t> PHẠM </a:t>
            </a:r>
            <a:r>
              <a:rPr lang="vi-VN" sz="1200" b="0" i="0" kern="1200">
                <a:solidFill>
                  <a:schemeClr val="tx1"/>
                </a:solidFill>
                <a:effectLst/>
                <a:latin typeface="+mn-lt"/>
                <a:ea typeface="+mn-ea"/>
                <a:cs typeface="+mn-cs"/>
              </a:rPr>
              <a:t>của người không có quyền </a:t>
            </a:r>
            <a:r>
              <a:rPr lang="en-US" sz="1200" b="0" i="0" kern="1200">
                <a:solidFill>
                  <a:schemeClr val="tx1"/>
                </a:solidFill>
                <a:effectLst/>
                <a:latin typeface="+mn-lt"/>
                <a:ea typeface="+mn-ea"/>
                <a:cs typeface="+mn-cs"/>
              </a:rPr>
              <a:t>nhằm</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lấy cắp</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thông tin y tế. Báo cáo sẽ bao gồm các thông tin sau:</a:t>
            </a:r>
            <a:r>
              <a:rPr lang="en-US" sz="1200" b="0" i="0" kern="1200" baseline="0">
                <a:solidFill>
                  <a:schemeClr val="tx1"/>
                </a:solidFill>
                <a:effectLst/>
                <a:latin typeface="+mn-lt"/>
                <a:ea typeface="+mn-ea"/>
                <a:cs typeface="+mn-cs"/>
              </a:rPr>
              <a:t> client nào, mã của người lấy tt đó, ngày giờ lấy…</a:t>
            </a:r>
            <a:endParaRPr lang="en-US" sz="1200" b="0" i="0" kern="1200">
              <a:solidFill>
                <a:schemeClr val="tx1"/>
              </a:solidFill>
              <a:effectLst/>
              <a:latin typeface="+mn-lt"/>
              <a:ea typeface="+mn-ea"/>
              <a:cs typeface="+mn-cs"/>
            </a:endParaRPr>
          </a:p>
          <a:p>
            <a:endParaRPr lang="en-US"/>
          </a:p>
          <a:p>
            <a:endParaRPr lang="en-US"/>
          </a:p>
        </p:txBody>
      </p:sp>
    </p:spTree>
    <p:extLst>
      <p:ext uri="{BB962C8B-B14F-4D97-AF65-F5344CB8AC3E}">
        <p14:creationId xmlns:p14="http://schemas.microsoft.com/office/powerpoint/2010/main" val="3565172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7 – </a:t>
            </a:r>
            <a:r>
              <a:rPr lang="en-US" b="1" dirty="0"/>
              <a:t>MAINTAINABILITY</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Tài liệu về phần mềm hệ thống phải rõ ràng, TỰ MÔ TẢ, và có mức độ NHẤT QUÁN CAO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nêu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không</a:t>
            </a:r>
            <a:r>
              <a:rPr lang="en-US" sz="1200" b="0" i="0" kern="1200" baseline="0" dirty="0">
                <a:solidFill>
                  <a:schemeClr val="tx1"/>
                </a:solidFill>
                <a:effectLst/>
                <a:latin typeface="+mn-lt"/>
                <a:ea typeface="+mn-ea"/>
                <a:cs typeface="+mn-cs"/>
              </a:rPr>
              <a:t> </a:t>
            </a:r>
            <a:r>
              <a:rPr lang="vi-VN" sz="1200" b="0" i="0" kern="1200" baseline="0" dirty="0">
                <a:solidFill>
                  <a:schemeClr val="tx1"/>
                </a:solidFill>
                <a:effectLst/>
                <a:latin typeface="+mn-lt"/>
                <a:ea typeface="+mn-ea"/>
                <a:cs typeface="+mn-cs"/>
              </a:rPr>
              <a:t>đượ</a:t>
            </a:r>
            <a:r>
              <a:rPr lang="en-US" sz="1200" b="0" i="0" kern="1200" baseline="0" dirty="0">
                <a:solidFill>
                  <a:schemeClr val="tx1"/>
                </a:solidFill>
                <a:effectLst/>
                <a:latin typeface="+mn-lt"/>
                <a:ea typeface="+mn-ea"/>
                <a:cs typeface="+mn-cs"/>
              </a:rPr>
              <a:t>c</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rõ</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ràng</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định</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tính</a:t>
            </a:r>
            <a:r>
              <a:rPr lang="en-US" sz="1200" b="0" i="0" kern="1200" baseline="0" dirty="0">
                <a:solidFill>
                  <a:schemeClr val="tx1"/>
                </a:solidFill>
                <a:effectLst/>
                <a:latin typeface="+mn-lt"/>
                <a:ea typeface="+mn-ea"/>
                <a:cs typeface="+mn-cs"/>
                <a:sym typeface="Wingdings" pitchFamily="2" charset="2"/>
              </a:rPr>
              <a: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8 – </a:t>
            </a:r>
            <a:r>
              <a:rPr lang="en-US" sz="1200" b="1" i="0" kern="1200" dirty="0">
                <a:solidFill>
                  <a:schemeClr val="tx1"/>
                </a:solidFill>
                <a:effectLst/>
                <a:latin typeface="+mn-lt"/>
                <a:ea typeface="+mn-ea"/>
                <a:cs typeface="+mn-cs"/>
              </a:rPr>
              <a:t>EFFICIENCY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liên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quan</a:t>
            </a:r>
            <a:r>
              <a:rPr lang="en-US" sz="1200" b="0" i="0" kern="1200" baseline="0" dirty="0">
                <a:solidFill>
                  <a:schemeClr val="tx1"/>
                </a:solidFill>
                <a:effectLst/>
                <a:latin typeface="+mn-lt"/>
                <a:ea typeface="+mn-ea"/>
                <a:cs typeface="+mn-cs"/>
              </a:rPr>
              <a:t> CẤU HÌNH) </a:t>
            </a:r>
            <a:r>
              <a:rPr lang="vi-VN" sz="1200" b="0" i="0" kern="1200" dirty="0">
                <a:solidFill>
                  <a:schemeClr val="tx1"/>
                </a:solidFill>
                <a:effectLst/>
                <a:latin typeface="+mn-lt"/>
                <a:ea typeface="+mn-ea"/>
                <a:cs typeface="+mn-cs"/>
              </a:rPr>
              <a:t>Hệ thống phần mềm có thể phục vụ 12 máy trạm và 8 máy kiểm tra tự động với một máy chủ AS20 và một máy chủ truyền thông cs25 có thể phục vụ 25 </a:t>
            </a:r>
            <a:r>
              <a:rPr lang="en-US" sz="1200" kern="1200" dirty="0">
                <a:solidFill>
                  <a:schemeClr val="tx1"/>
                </a:solidFill>
                <a:effectLst/>
                <a:latin typeface="+mn-lt"/>
                <a:ea typeface="+mn-ea"/>
                <a:cs typeface="+mn-cs"/>
              </a:rPr>
              <a:t>communication lines</a:t>
            </a:r>
            <a:r>
              <a:rPr lang="vi-VN" sz="1200" b="0" i="0" kern="1200" dirty="0">
                <a:solidFill>
                  <a:schemeClr val="tx1"/>
                </a:solidFill>
                <a:effectLst/>
                <a:latin typeface="+mn-lt"/>
                <a:ea typeface="+mn-ea"/>
                <a:cs typeface="+mn-cs"/>
              </a:rPr>
              <a:t>. Hệ thống phần cứng này phải phù hợp với tất cả các yêu cầu tính khả dụng như được liệt kê trong phụ lục C</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9 - </a:t>
            </a:r>
            <a:r>
              <a:rPr lang="en-US" sz="1200" b="1" i="0" kern="1200" dirty="0">
                <a:solidFill>
                  <a:schemeClr val="tx1"/>
                </a:solidFill>
                <a:effectLst/>
                <a:latin typeface="+mn-lt"/>
                <a:ea typeface="+mn-ea"/>
                <a:cs typeface="+mn-cs"/>
              </a:rPr>
              <a:t>PORTABILITY</a:t>
            </a:r>
            <a:r>
              <a:rPr lang="en-US" sz="1200" b="0" i="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“Super-Lab” </a:t>
            </a:r>
            <a:r>
              <a:rPr lang="vi-VN" sz="1200" b="0" i="0" kern="1200" dirty="0">
                <a:solidFill>
                  <a:schemeClr val="tx1"/>
                </a:solidFill>
                <a:effectLst/>
                <a:latin typeface="+mn-lt"/>
                <a:ea typeface="+mn-ea"/>
                <a:cs typeface="+mn-cs"/>
              </a:rPr>
              <a:t>được phát triển cho Linux phải tương thích với các ứng dụng trong môi trường </a:t>
            </a:r>
            <a:r>
              <a:rPr lang="en-US" sz="1200" b="0" i="0" kern="1200" dirty="0">
                <a:solidFill>
                  <a:schemeClr val="tx1"/>
                </a:solidFill>
                <a:effectLst/>
                <a:latin typeface="+mn-lt"/>
                <a:ea typeface="+mn-ea"/>
                <a:cs typeface="+mn-cs"/>
              </a:rPr>
              <a:t>Windows </a:t>
            </a:r>
            <a:r>
              <a:rPr lang="vi-VN" sz="1200" b="0" i="0" kern="1200" dirty="0">
                <a:solidFill>
                  <a:schemeClr val="tx1"/>
                </a:solidFill>
                <a:effectLst/>
                <a:latin typeface="+mn-lt"/>
                <a:ea typeface="+mn-ea"/>
                <a:cs typeface="+mn-cs"/>
              </a:rPr>
              <a:t>NT.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215644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29499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Tính</a:t>
            </a:r>
            <a:r>
              <a:rPr lang="en-US" baseline="0" dirty="0"/>
              <a:t> </a:t>
            </a:r>
            <a:r>
              <a:rPr lang="en-US" baseline="0" dirty="0" err="1"/>
              <a:t>kiểm</a:t>
            </a:r>
            <a:r>
              <a:rPr lang="en-US" baseline="0" dirty="0"/>
              <a:t> </a:t>
            </a:r>
            <a:r>
              <a:rPr lang="en-US" baseline="0" dirty="0" err="1"/>
              <a:t>chứng</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mở</a:t>
            </a:r>
            <a:r>
              <a:rPr lang="en-US" baseline="0" dirty="0"/>
              <a:t> </a:t>
            </a:r>
            <a:r>
              <a:rPr lang="en-US" baseline="0" dirty="0" err="1"/>
              <a:t>rộng</a:t>
            </a:r>
            <a:r>
              <a:rPr lang="en-US" baseline="0" dirty="0"/>
              <a:t>, an </a:t>
            </a:r>
            <a:r>
              <a:rPr lang="en-US" baseline="0" dirty="0" err="1"/>
              <a:t>toàn</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quản</a:t>
            </a:r>
            <a:r>
              <a:rPr lang="en-US" baseline="0" dirty="0"/>
              <a:t> </a:t>
            </a:r>
            <a:r>
              <a:rPr lang="en-US" baseline="0" dirty="0" err="1"/>
              <a:t>lý</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sống</a:t>
            </a:r>
            <a:r>
              <a:rPr lang="en-US" baseline="0" dirty="0"/>
              <a:t> </a:t>
            </a:r>
            <a:r>
              <a:rPr lang="en-US" baseline="0" dirty="0" err="1"/>
              <a:t>sót</a:t>
            </a:r>
            <a:endParaRPr lang="en-US" dirty="0"/>
          </a:p>
        </p:txBody>
      </p:sp>
    </p:spTree>
    <p:extLst>
      <p:ext uri="{BB962C8B-B14F-4D97-AF65-F5344CB8AC3E}">
        <p14:creationId xmlns:p14="http://schemas.microsoft.com/office/powerpoint/2010/main" val="15401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a:t>
            </a:r>
            <a:r>
              <a:rPr lang="vi-VN"/>
              <a:t>Kiểm chứng:</a:t>
            </a:r>
            <a:r>
              <a:rPr lang="en-US"/>
              <a:t> </a:t>
            </a:r>
            <a:r>
              <a:rPr lang="vi-VN"/>
              <a:t>tính năng</a:t>
            </a:r>
            <a:r>
              <a:rPr lang="en-US" baseline="0"/>
              <a:t> về</a:t>
            </a:r>
            <a:r>
              <a:rPr lang="vi-VN"/>
              <a:t> thiết kế và lập trình cho phép kiểm tra việc thiết kế và lập trình</a:t>
            </a:r>
            <a:r>
              <a:rPr lang="en-US"/>
              <a:t> </a:t>
            </a:r>
            <a:r>
              <a:rPr lang="vi-VN"/>
              <a:t>hiệu quả</a:t>
            </a:r>
            <a:r>
              <a:rPr lang="en-US"/>
              <a:t>.</a:t>
            </a:r>
            <a:endParaRPr lang="vi-VN"/>
          </a:p>
          <a:p>
            <a:pPr marL="0" indent="0">
              <a:buFontTx/>
              <a:buNone/>
            </a:pPr>
            <a:r>
              <a:rPr lang="en-US"/>
              <a:t>- </a:t>
            </a:r>
            <a:r>
              <a:rPr lang="vi-VN"/>
              <a:t>Khả năng mở rộng: </a:t>
            </a:r>
            <a:r>
              <a:rPr lang="en-US"/>
              <a:t>công</a:t>
            </a:r>
            <a:r>
              <a:rPr lang="en-US" baseline="0"/>
              <a:t> sức để </a:t>
            </a:r>
            <a:r>
              <a:rPr lang="vi-VN"/>
              <a:t>cải thiện dịch vụ, hoặc thêm các ứng dụng mới để cải thiện khả năng sử dụng</a:t>
            </a:r>
            <a:r>
              <a:rPr lang="en-US"/>
              <a:t> ~ FLEXIBILITY of McCall.</a:t>
            </a:r>
            <a:endParaRPr lang="vi-VN"/>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vi-VN"/>
              <a:t>An toàn: </a:t>
            </a:r>
            <a:r>
              <a:rPr lang="en-US" sz="1200" b="1" kern="1200">
                <a:solidFill>
                  <a:schemeClr val="tx1"/>
                </a:solidFill>
                <a:effectLst/>
                <a:latin typeface="+mn-lt"/>
                <a:ea typeface="+mn-ea"/>
                <a:cs typeface="+mn-cs"/>
              </a:rPr>
              <a:t>KO CÓ </a:t>
            </a:r>
            <a:r>
              <a:rPr lang="vi-VN" sz="1200" b="1" kern="1200">
                <a:solidFill>
                  <a:schemeClr val="tx1"/>
                </a:solidFill>
                <a:effectLst/>
                <a:latin typeface="+mn-lt"/>
                <a:ea typeface="+mn-ea"/>
                <a:cs typeface="+mn-cs"/>
              </a:rPr>
              <a:t>TÌNH TRẠNG NGUY HIỂM CHO NGƯỜI </a:t>
            </a:r>
            <a:r>
              <a:rPr lang="en-US" sz="1200" b="1" kern="1200">
                <a:solidFill>
                  <a:schemeClr val="tx1"/>
                </a:solidFill>
                <a:effectLst/>
                <a:latin typeface="+mn-lt"/>
                <a:ea typeface="+mn-ea"/>
                <a:cs typeface="+mn-cs"/>
              </a:rPr>
              <a:t>SD </a:t>
            </a:r>
            <a:r>
              <a:rPr lang="vi-VN" sz="1200" b="1" kern="1200">
                <a:solidFill>
                  <a:schemeClr val="tx1"/>
                </a:solidFill>
                <a:effectLst/>
                <a:latin typeface="+mn-lt"/>
                <a:ea typeface="+mn-ea"/>
                <a:cs typeface="+mn-cs"/>
              </a:rPr>
              <a:t>THIẾT BỊ</a:t>
            </a:r>
            <a:r>
              <a:rPr lang="en-US" sz="1200" b="0" kern="1200">
                <a:solidFill>
                  <a:schemeClr val="tx1"/>
                </a:solidFill>
                <a:effectLst/>
                <a:latin typeface="+mn-lt"/>
                <a:ea typeface="+mn-ea"/>
                <a:cs typeface="+mn-cs"/>
              </a:rPr>
              <a:t>,</a:t>
            </a:r>
            <a:r>
              <a:rPr lang="en-US" sz="1200" b="0" kern="1200" baseline="0">
                <a:solidFill>
                  <a:schemeClr val="tx1"/>
                </a:solidFill>
                <a:effectLst/>
                <a:latin typeface="+mn-lt"/>
                <a:ea typeface="+mn-ea"/>
                <a:cs typeface="+mn-cs"/>
              </a:rPr>
              <a:t> </a:t>
            </a:r>
            <a:r>
              <a:rPr lang="en-US" sz="1200" b="1" kern="1200" baseline="0">
                <a:solidFill>
                  <a:schemeClr val="tx1"/>
                </a:solidFill>
                <a:effectLst/>
                <a:latin typeface="+mn-lt"/>
                <a:ea typeface="+mn-ea"/>
                <a:cs typeface="+mn-cs"/>
              </a:rPr>
              <a:t>VD/ HỆ THỐNG KIỂM SOÁT DÒNG CHẢY AXIT THEO SỰ THAY </a:t>
            </a:r>
            <a:r>
              <a:rPr lang="vi-VN" sz="1200" b="1" kern="1200" baseline="0">
                <a:solidFill>
                  <a:schemeClr val="tx1"/>
                </a:solidFill>
                <a:effectLst/>
                <a:latin typeface="+mn-lt"/>
                <a:ea typeface="+mn-ea"/>
                <a:cs typeface="+mn-cs"/>
              </a:rPr>
              <a:t>ĐỔ</a:t>
            </a:r>
            <a:r>
              <a:rPr lang="en-US" sz="1200" b="1" kern="1200" baseline="0">
                <a:solidFill>
                  <a:schemeClr val="tx1"/>
                </a:solidFill>
                <a:effectLst/>
                <a:latin typeface="+mn-lt"/>
                <a:ea typeface="+mn-ea"/>
                <a:cs typeface="+mn-cs"/>
              </a:rPr>
              <a:t>I ÁP SUẤT VÀ NHIỆT </a:t>
            </a:r>
            <a:r>
              <a:rPr lang="vi-VN" sz="1200" b="1" kern="1200" baseline="0">
                <a:solidFill>
                  <a:schemeClr val="tx1"/>
                </a:solidFill>
                <a:effectLst/>
                <a:latin typeface="+mn-lt"/>
                <a:ea typeface="+mn-ea"/>
                <a:cs typeface="+mn-cs"/>
              </a:rPr>
              <a:t>ĐỘ</a:t>
            </a:r>
            <a:r>
              <a:rPr lang="en-US" sz="1200" b="1" kern="1200" baseline="0">
                <a:solidFill>
                  <a:schemeClr val="tx1"/>
                </a:solidFill>
                <a:effectLst/>
                <a:latin typeface="+mn-lt"/>
                <a:ea typeface="+mn-ea"/>
                <a:cs typeface="+mn-cs"/>
              </a:rPr>
              <a:t> TRONG NHÀ MÁY HOÁ CHẤT. YÊU CẦU AN TOÀN LÀ: MÁY TÍNH PHẢI CÓ PHẢN ỨNG PHÙ HỢP TRONG NHỮNG TÌNH HUỐNG NGUY HIỂM</a:t>
            </a:r>
            <a:r>
              <a:rPr lang="en-US" sz="1200" b="0" kern="1200" baseline="0">
                <a:solidFill>
                  <a:schemeClr val="tx1"/>
                </a:solidFill>
                <a:effectLst/>
                <a:latin typeface="+mn-lt"/>
                <a:ea typeface="+mn-ea"/>
                <a:cs typeface="+mn-cs"/>
              </a:rPr>
              <a:t>.</a:t>
            </a:r>
            <a:endParaRPr lang="vi-VN" b="1"/>
          </a:p>
          <a:p>
            <a:pPr marL="0" indent="0">
              <a:buFontTx/>
              <a:buNone/>
            </a:pPr>
            <a:r>
              <a:rPr lang="en-US"/>
              <a:t>- Khả n</a:t>
            </a:r>
            <a:r>
              <a:rPr lang="vi-VN"/>
              <a:t>ă</a:t>
            </a:r>
            <a:r>
              <a:rPr lang="en-US"/>
              <a:t>ng q</a:t>
            </a:r>
            <a:r>
              <a:rPr lang="vi-VN"/>
              <a:t>uản lý: c</a:t>
            </a:r>
            <a:r>
              <a:rPr lang="en-US"/>
              <a:t>ác</a:t>
            </a:r>
            <a:r>
              <a:rPr lang="en-US" baseline="0"/>
              <a:t> c</a:t>
            </a:r>
            <a:r>
              <a:rPr lang="vi-VN"/>
              <a:t>ông cụ quản trị hỗ trợ sửa đổi phần mềm</a:t>
            </a:r>
            <a:r>
              <a:rPr lang="en-US"/>
              <a:t>, VÍ DỤ: CONFIGURATION MANAGEMENT, SOFTWARE CHANGE PROCEDURES</a:t>
            </a:r>
            <a:endParaRPr lang="vi-VN"/>
          </a:p>
          <a:p>
            <a:pPr marL="0" indent="0">
              <a:buFontTx/>
              <a:buNone/>
            </a:pPr>
            <a:r>
              <a:rPr lang="en-US"/>
              <a:t>- </a:t>
            </a:r>
            <a:r>
              <a:rPr lang="vi-VN"/>
              <a:t>Khả năng sống sót: tính liên tục của dịch vụ</a:t>
            </a:r>
            <a:r>
              <a:rPr lang="en-US"/>
              <a:t>, </a:t>
            </a:r>
            <a:r>
              <a:rPr lang="vi-VN"/>
              <a:t>XÁC ĐỊNH THỜI GIAN TỐI THIỂU CHO PHÉP </a:t>
            </a:r>
            <a:r>
              <a:rPr lang="en-US"/>
              <a:t>CỦA</a:t>
            </a:r>
            <a:r>
              <a:rPr lang="en-US" baseline="0"/>
              <a:t> </a:t>
            </a:r>
            <a:r>
              <a:rPr lang="vi-VN"/>
              <a:t>CÁC FAILURE</a:t>
            </a:r>
            <a:r>
              <a:rPr lang="en-US"/>
              <a:t>,</a:t>
            </a:r>
            <a:r>
              <a:rPr lang="vi-VN"/>
              <a:t> VÀ THỜI GIAN TỐI ĐA CHO PHÉP ĐỂ </a:t>
            </a:r>
            <a:r>
              <a:rPr lang="en-US"/>
              <a:t>KHÔI PHỤC </a:t>
            </a:r>
            <a:r>
              <a:rPr lang="vi-VN"/>
              <a:t>DỊCH VỤ</a:t>
            </a:r>
            <a:endParaRPr lang="en-US"/>
          </a:p>
          <a:p>
            <a:pPr marL="171450" indent="-171450">
              <a:buFontTx/>
              <a:buChar char="-"/>
            </a:pPr>
            <a:endParaRPr lang="en-US"/>
          </a:p>
        </p:txBody>
      </p:sp>
    </p:spTree>
    <p:extLst>
      <p:ext uri="{BB962C8B-B14F-4D97-AF65-F5344CB8AC3E}">
        <p14:creationId xmlns:p14="http://schemas.microsoft.com/office/powerpoint/2010/main" val="2886604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Tìm</a:t>
            </a:r>
            <a:r>
              <a:rPr lang="en-US" baseline="0"/>
              <a:t> hiểu sơ lược về các thành phần của ht SQA</a:t>
            </a:r>
            <a:endParaRPr lang="en-US"/>
          </a:p>
        </p:txBody>
      </p:sp>
    </p:spTree>
    <p:extLst>
      <p:ext uri="{BB962C8B-B14F-4D97-AF65-F5344CB8AC3E}">
        <p14:creationId xmlns:p14="http://schemas.microsoft.com/office/powerpoint/2010/main" val="1877430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HT QLCL </a:t>
            </a:r>
            <a:r>
              <a:rPr lang="en-US" b="1" dirty="0" err="1"/>
              <a:t>là</a:t>
            </a:r>
            <a:r>
              <a:rPr lang="en-US" b="1" baseline="0" dirty="0"/>
              <a:t> </a:t>
            </a:r>
            <a:r>
              <a:rPr lang="en-US" b="1" baseline="0" dirty="0" err="1"/>
              <a:t>sự</a:t>
            </a:r>
            <a:r>
              <a:rPr lang="en-US" b="1" baseline="0" dirty="0"/>
              <a:t> </a:t>
            </a:r>
            <a:r>
              <a:rPr lang="en-US" b="1" baseline="0" dirty="0" err="1"/>
              <a:t>kết</a:t>
            </a:r>
            <a:r>
              <a:rPr lang="en-US" b="1" baseline="0" dirty="0"/>
              <a:t> </a:t>
            </a:r>
            <a:r>
              <a:rPr lang="en-US" b="1" baseline="0" dirty="0" err="1"/>
              <a:t>hợp</a:t>
            </a:r>
            <a:r>
              <a:rPr lang="en-US" b="1" baseline="0" dirty="0"/>
              <a:t> </a:t>
            </a:r>
            <a:r>
              <a:rPr lang="en-US" b="1" baseline="0" dirty="0" err="1"/>
              <a:t>của</a:t>
            </a:r>
            <a:r>
              <a:rPr lang="en-US" b="1" baseline="0" dirty="0"/>
              <a:t> </a:t>
            </a:r>
            <a:r>
              <a:rPr lang="en-US" b="1" baseline="0" dirty="0" err="1"/>
              <a:t>nhiều</a:t>
            </a:r>
            <a:r>
              <a:rPr lang="en-US" b="1" baseline="0" dirty="0"/>
              <a:t> </a:t>
            </a:r>
            <a:r>
              <a:rPr lang="en-US" b="1" baseline="0" dirty="0" err="1"/>
              <a:t>thành</a:t>
            </a:r>
            <a:r>
              <a:rPr lang="en-US" b="1" baseline="0" dirty="0"/>
              <a:t> </a:t>
            </a:r>
            <a:r>
              <a:rPr lang="en-US" b="1" baseline="0" dirty="0" err="1"/>
              <a:t>phần</a:t>
            </a:r>
            <a:r>
              <a:rPr lang="en-US" b="1" baseline="0" dirty="0"/>
              <a:t>, </a:t>
            </a:r>
            <a:r>
              <a:rPr lang="en-US" b="1" baseline="0" dirty="0" err="1"/>
              <a:t>có</a:t>
            </a:r>
            <a:r>
              <a:rPr lang="en-US" b="1" baseline="0" dirty="0"/>
              <a:t> </a:t>
            </a:r>
            <a:r>
              <a:rPr lang="en-US" b="1" baseline="0" dirty="0" err="1"/>
              <a:t>thể</a:t>
            </a:r>
            <a:r>
              <a:rPr lang="en-US" b="1" baseline="0" dirty="0"/>
              <a:t> </a:t>
            </a:r>
            <a:r>
              <a:rPr lang="en-US" b="1" dirty="0" err="1"/>
              <a:t>phân</a:t>
            </a:r>
            <a:r>
              <a:rPr lang="en-US" b="1" baseline="0" dirty="0"/>
              <a:t> </a:t>
            </a:r>
            <a:r>
              <a:rPr lang="en-US" b="1" baseline="0" dirty="0" err="1"/>
              <a:t>thành</a:t>
            </a:r>
            <a:r>
              <a:rPr lang="en-US" b="1" baseline="0" dirty="0"/>
              <a:t> 6 </a:t>
            </a:r>
            <a:r>
              <a:rPr lang="en-US" b="1" baseline="0" dirty="0" err="1"/>
              <a:t>lớp</a:t>
            </a:r>
            <a:r>
              <a:rPr lang="en-US" b="1" baseline="0" dirty="0"/>
              <a:t>: </a:t>
            </a:r>
          </a:p>
          <a:p>
            <a:pPr marL="0" indent="0">
              <a:buFontTx/>
              <a:buNone/>
            </a:pPr>
            <a:r>
              <a:rPr lang="en-US" baseline="0" dirty="0"/>
              <a:t>(1) </a:t>
            </a:r>
            <a:r>
              <a:rPr lang="en-US" baseline="0"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tiền</a:t>
            </a:r>
            <a:r>
              <a:rPr lang="en-US" baseline="0" dirty="0"/>
              <a:t> </a:t>
            </a:r>
            <a:r>
              <a:rPr lang="en-US" baseline="0" dirty="0" err="1"/>
              <a:t>dự</a:t>
            </a:r>
            <a:r>
              <a:rPr lang="en-US" baseline="0" dirty="0"/>
              <a:t> </a:t>
            </a:r>
            <a:r>
              <a:rPr lang="en-US" baseline="0" dirty="0" err="1"/>
              <a:t>án</a:t>
            </a:r>
            <a:r>
              <a:rPr lang="en-US" baseline="0" dirty="0"/>
              <a:t> - </a:t>
            </a:r>
            <a:r>
              <a:rPr lang="en-US" b="1" dirty="0"/>
              <a:t>PRE-PROJECT</a:t>
            </a:r>
          </a:p>
          <a:p>
            <a:pPr marL="457200" lvl="1" indent="0">
              <a:buFontTx/>
              <a:buNone/>
            </a:pPr>
            <a:r>
              <a:rPr lang="en-US" b="1" dirty="0"/>
              <a:t>■ </a:t>
            </a:r>
            <a:r>
              <a:rPr lang="en-US" b="1" i="0" dirty="0"/>
              <a:t>ĐỂ ĐẢM</a:t>
            </a:r>
            <a:r>
              <a:rPr lang="en-US" b="1" i="0" baseline="0" dirty="0"/>
              <a:t> BẢO CÁC</a:t>
            </a:r>
            <a:r>
              <a:rPr lang="en-US" b="1" i="0" dirty="0"/>
              <a:t> THỎA</a:t>
            </a:r>
            <a:r>
              <a:rPr lang="en-US" b="1" i="0" baseline="0" dirty="0"/>
              <a:t> THUẬN GIỮA 2 BÊN </a:t>
            </a:r>
            <a:r>
              <a:rPr lang="en-US" b="1" i="0" dirty="0"/>
              <a:t>ĐƯỢC</a:t>
            </a:r>
            <a:r>
              <a:rPr lang="en-US" b="1" i="0" baseline="0" dirty="0"/>
              <a:t> XÁC ĐỊNH ĐẦY ĐỦ, VÀ ĐẢM BẢO PHẢI CÓ KẾ HOẠCH PHÁT TRIỂN VÀ KẾ HOẠCH CHẤT L</a:t>
            </a:r>
            <a:r>
              <a:rPr lang="vi-VN" b="1" i="0" baseline="0" dirty="0"/>
              <a:t>ƯỢ</a:t>
            </a:r>
            <a:r>
              <a:rPr lang="en-US" b="1" i="0" baseline="0" dirty="0"/>
              <a:t>NG. </a:t>
            </a:r>
            <a:r>
              <a:rPr lang="en-US" baseline="0" dirty="0" err="1"/>
              <a:t>Gồm</a:t>
            </a:r>
            <a:r>
              <a:rPr lang="en-US" baseline="0" dirty="0"/>
              <a:t>:</a:t>
            </a:r>
          </a:p>
          <a:p>
            <a:pPr marL="628650" lvl="1" indent="-171450">
              <a:buFontTx/>
              <a:buChar char="-"/>
            </a:pPr>
            <a:r>
              <a:rPr lang="en-US" baseline="0" dirty="0" err="1"/>
              <a:t>Rà</a:t>
            </a:r>
            <a:r>
              <a:rPr lang="en-US" baseline="0" dirty="0"/>
              <a:t> </a:t>
            </a:r>
            <a:r>
              <a:rPr lang="en-US" baseline="0" dirty="0" err="1"/>
              <a:t>soát</a:t>
            </a:r>
            <a:r>
              <a:rPr lang="en-US" baseline="0" dirty="0"/>
              <a:t> </a:t>
            </a:r>
            <a:r>
              <a:rPr lang="en-US" baseline="0" dirty="0" err="1"/>
              <a:t>hợp</a:t>
            </a:r>
            <a:r>
              <a:rPr lang="en-US" baseline="0" dirty="0"/>
              <a:t> </a:t>
            </a:r>
            <a:r>
              <a:rPr lang="en-US" baseline="0" dirty="0" err="1"/>
              <a:t>đồng</a:t>
            </a:r>
            <a:r>
              <a:rPr lang="en-US" baseline="0" dirty="0"/>
              <a:t>: </a:t>
            </a:r>
            <a:r>
              <a:rPr lang="en-US" b="0" baseline="0" dirty="0" err="1"/>
              <a:t>kiểm</a:t>
            </a:r>
            <a:r>
              <a:rPr lang="en-US" b="0" baseline="0" dirty="0"/>
              <a:t> </a:t>
            </a:r>
            <a:r>
              <a:rPr lang="en-US" b="0" baseline="0" dirty="0" err="1"/>
              <a:t>tra</a:t>
            </a:r>
            <a:r>
              <a:rPr lang="en-US" b="0" baseline="0" dirty="0"/>
              <a:t> </a:t>
            </a:r>
            <a:r>
              <a:rPr lang="en-US" b="0" baseline="0" dirty="0" err="1"/>
              <a:t>các</a:t>
            </a:r>
            <a:r>
              <a:rPr lang="en-US" b="0" baseline="0" dirty="0"/>
              <a:t> </a:t>
            </a:r>
            <a:r>
              <a:rPr lang="en-US" b="0" baseline="0" dirty="0" err="1"/>
              <a:t>điều</a:t>
            </a:r>
            <a:r>
              <a:rPr lang="en-US" b="0" baseline="0" dirty="0"/>
              <a:t> </a:t>
            </a:r>
            <a:r>
              <a:rPr lang="en-US" b="0" baseline="0" dirty="0" err="1"/>
              <a:t>khoản</a:t>
            </a:r>
            <a:r>
              <a:rPr lang="en-US" b="0" baseline="0" dirty="0"/>
              <a:t> </a:t>
            </a:r>
            <a:r>
              <a:rPr lang="en-US" b="0" baseline="0" dirty="0" err="1"/>
              <a:t>trong</a:t>
            </a:r>
            <a:r>
              <a:rPr lang="en-US" b="0" baseline="0" dirty="0"/>
              <a:t> </a:t>
            </a:r>
            <a:r>
              <a:rPr lang="en-US" b="0" baseline="0" dirty="0" err="1"/>
              <a:t>hợp</a:t>
            </a:r>
            <a:r>
              <a:rPr lang="en-US" b="0" baseline="0" dirty="0"/>
              <a:t> </a:t>
            </a:r>
            <a:r>
              <a:rPr lang="en-US" b="0" baseline="0" dirty="0" err="1"/>
              <a:t>đồng</a:t>
            </a:r>
            <a:r>
              <a:rPr lang="en-US" b="0" baseline="0" dirty="0"/>
              <a:t> </a:t>
            </a:r>
            <a:r>
              <a:rPr lang="en-US" b="0" baseline="0" dirty="0" err="1"/>
              <a:t>trước</a:t>
            </a:r>
            <a:r>
              <a:rPr lang="en-US" b="0" baseline="0" dirty="0"/>
              <a:t> </a:t>
            </a:r>
            <a:r>
              <a:rPr lang="en-US" b="0" baseline="0" dirty="0" err="1"/>
              <a:t>khi</a:t>
            </a:r>
            <a:r>
              <a:rPr lang="en-US" b="0" baseline="0" dirty="0"/>
              <a:t> </a:t>
            </a:r>
            <a:r>
              <a:rPr lang="en-US" b="0" baseline="0" dirty="0" err="1"/>
              <a:t>ký</a:t>
            </a:r>
            <a:r>
              <a:rPr lang="en-US" b="0" baseline="0" dirty="0"/>
              <a:t> </a:t>
            </a:r>
            <a:r>
              <a:rPr lang="en-US" b="0" baseline="0" dirty="0" err="1"/>
              <a:t>với</a:t>
            </a:r>
            <a:r>
              <a:rPr lang="en-US" b="0" baseline="0" dirty="0"/>
              <a:t> KH</a:t>
            </a:r>
          </a:p>
          <a:p>
            <a:pPr marL="628650" lvl="1" indent="-171450">
              <a:buFontTx/>
              <a:buChar char="-"/>
            </a:pPr>
            <a:r>
              <a:rPr lang="en-US" baseline="0" dirty="0" err="1"/>
              <a:t>Lên</a:t>
            </a:r>
            <a:r>
              <a:rPr lang="en-US" baseline="0" dirty="0"/>
              <a:t> </a:t>
            </a:r>
            <a:r>
              <a:rPr lang="vi-VN" baseline="0" dirty="0"/>
              <a:t>kế hoạch phát triển và kế hoạch chất lượng</a:t>
            </a:r>
            <a:r>
              <a:rPr lang="en-US" baseline="0" dirty="0"/>
              <a:t>: </a:t>
            </a:r>
            <a:r>
              <a:rPr lang="en-US" baseline="0" dirty="0" err="1"/>
              <a:t>một</a:t>
            </a:r>
            <a:r>
              <a:rPr lang="en-US" baseline="0" dirty="0"/>
              <a:t> </a:t>
            </a:r>
            <a:r>
              <a:rPr lang="en-US" baseline="0" dirty="0" err="1"/>
              <a:t>khi</a:t>
            </a:r>
            <a:r>
              <a:rPr lang="en-US" baseline="0" dirty="0"/>
              <a:t> </a:t>
            </a:r>
            <a:r>
              <a:rPr lang="en-US" baseline="0" dirty="0" err="1"/>
              <a:t>hợp</a:t>
            </a:r>
            <a:r>
              <a:rPr lang="en-US" baseline="0" dirty="0"/>
              <a:t> </a:t>
            </a:r>
            <a:r>
              <a:rPr lang="en-US" baseline="0" dirty="0" err="1"/>
              <a:t>đồng</a:t>
            </a:r>
            <a:r>
              <a:rPr lang="en-US" baseline="0" dirty="0"/>
              <a:t> </a:t>
            </a:r>
            <a:r>
              <a:rPr lang="en-US" baseline="0" dirty="0" err="1"/>
              <a:t>đc</a:t>
            </a:r>
            <a:r>
              <a:rPr lang="en-US" baseline="0" dirty="0"/>
              <a:t> </a:t>
            </a:r>
            <a:r>
              <a:rPr lang="en-US" baseline="0" dirty="0" err="1"/>
              <a:t>ký</a:t>
            </a:r>
            <a:r>
              <a:rPr lang="en-US" baseline="0" dirty="0"/>
              <a:t>, </a:t>
            </a:r>
            <a:r>
              <a:rPr lang="en-US" baseline="0" dirty="0" err="1"/>
              <a:t>phải</a:t>
            </a:r>
            <a:r>
              <a:rPr lang="en-US" baseline="0" dirty="0"/>
              <a:t> </a:t>
            </a:r>
            <a:r>
              <a:rPr lang="en-US" baseline="0" dirty="0" err="1"/>
              <a:t>lập</a:t>
            </a:r>
            <a:r>
              <a:rPr lang="en-US" baseline="0" dirty="0"/>
              <a:t> </a:t>
            </a:r>
            <a:r>
              <a:rPr lang="en-US" baseline="0" dirty="0" err="1"/>
              <a:t>kế</a:t>
            </a:r>
            <a:r>
              <a:rPr lang="en-US" baseline="0" dirty="0"/>
              <a:t> </a:t>
            </a:r>
            <a:r>
              <a:rPr lang="en-US" baseline="0" dirty="0" err="1"/>
              <a:t>hoạch</a:t>
            </a:r>
            <a:r>
              <a:rPr lang="en-US" baseline="0" dirty="0"/>
              <a:t> pt </a:t>
            </a:r>
            <a:r>
              <a:rPr lang="en-US" baseline="0" dirty="0" err="1"/>
              <a:t>và</a:t>
            </a:r>
            <a:r>
              <a:rPr lang="en-US" baseline="0" dirty="0"/>
              <a:t> </a:t>
            </a:r>
            <a:r>
              <a:rPr lang="en-US" baseline="0" dirty="0" err="1"/>
              <a:t>kế</a:t>
            </a:r>
            <a:r>
              <a:rPr lang="en-US" baseline="0" dirty="0"/>
              <a:t> </a:t>
            </a:r>
            <a:r>
              <a:rPr lang="en-US" baseline="0" dirty="0" err="1"/>
              <a:t>hoạch</a:t>
            </a:r>
            <a:r>
              <a:rPr lang="en-US" baseline="0" dirty="0"/>
              <a:t> cl. KH pt: </a:t>
            </a:r>
            <a:r>
              <a:rPr lang="en-US" baseline="0" dirty="0" err="1"/>
              <a:t>lên</a:t>
            </a:r>
            <a:r>
              <a:rPr lang="en-US" b="0" baseline="0" dirty="0"/>
              <a:t> </a:t>
            </a:r>
            <a:r>
              <a:rPr lang="en-US" b="0" baseline="0" dirty="0" err="1"/>
              <a:t>lịch</a:t>
            </a:r>
            <a:r>
              <a:rPr lang="en-US" b="0" baseline="0" dirty="0"/>
              <a:t> </a:t>
            </a:r>
            <a:r>
              <a:rPr lang="en-US" b="0" baseline="0" dirty="0" err="1"/>
              <a:t>biểu</a:t>
            </a:r>
            <a:r>
              <a:rPr lang="vi-VN" b="0" baseline="0" dirty="0"/>
              <a:t>, ước lượng nguồn nhân lực theo yêu cầu và ngân sách</a:t>
            </a:r>
            <a:r>
              <a:rPr lang="en-US" b="0" baseline="0" dirty="0"/>
              <a:t>, </a:t>
            </a:r>
            <a:r>
              <a:rPr lang="en-US" b="0" baseline="0" dirty="0" err="1"/>
              <a:t>lập</a:t>
            </a:r>
            <a:r>
              <a:rPr lang="en-US" b="0" baseline="0" dirty="0"/>
              <a:t> </a:t>
            </a:r>
            <a:r>
              <a:rPr lang="en-US" b="0" baseline="0" dirty="0" err="1"/>
              <a:t>nhóm</a:t>
            </a:r>
            <a:r>
              <a:rPr lang="en-US" b="0" baseline="0" dirty="0"/>
              <a:t> v</a:t>
            </a:r>
            <a:r>
              <a:rPr lang="vi-VN" b="0" baseline="0" dirty="0"/>
              <a:t>à </a:t>
            </a:r>
            <a:r>
              <a:rPr lang="en-US" b="0" baseline="0" dirty="0" err="1"/>
              <a:t>phân</a:t>
            </a:r>
            <a:r>
              <a:rPr lang="en-US" b="0" baseline="0" dirty="0"/>
              <a:t> </a:t>
            </a:r>
            <a:r>
              <a:rPr lang="en-US" b="0" baseline="0" dirty="0" err="1"/>
              <a:t>công</a:t>
            </a:r>
            <a:r>
              <a:rPr lang="en-US" b="0" baseline="0" dirty="0"/>
              <a:t> </a:t>
            </a:r>
            <a:r>
              <a:rPr lang="en-US" b="0" baseline="0" dirty="0" err="1"/>
              <a:t>công</a:t>
            </a:r>
            <a:r>
              <a:rPr lang="en-US" b="0" baseline="0" dirty="0"/>
              <a:t> </a:t>
            </a:r>
            <a:r>
              <a:rPr lang="en-US" b="0" baseline="0" dirty="0" err="1"/>
              <a:t>việc</a:t>
            </a:r>
            <a:r>
              <a:rPr lang="en-US" b="0" baseline="0" dirty="0"/>
              <a:t>, </a:t>
            </a:r>
            <a:r>
              <a:rPr lang="en-US" b="0" baseline="0" dirty="0" err="1"/>
              <a:t>các</a:t>
            </a:r>
            <a:r>
              <a:rPr lang="vi-VN" b="0" baseline="0" dirty="0"/>
              <a:t> rủi ro</a:t>
            </a:r>
            <a:r>
              <a:rPr lang="en-US" b="0" baseline="0" dirty="0"/>
              <a:t> </a:t>
            </a:r>
            <a:r>
              <a:rPr lang="en-US" b="0" baseline="0" dirty="0" err="1"/>
              <a:t>và</a:t>
            </a:r>
            <a:r>
              <a:rPr lang="en-US" b="0" baseline="0" dirty="0"/>
              <a:t> </a:t>
            </a:r>
            <a:r>
              <a:rPr lang="en-US" b="0" baseline="0" dirty="0" err="1"/>
              <a:t>cách</a:t>
            </a:r>
            <a:r>
              <a:rPr lang="en-US" b="0" baseline="0" dirty="0"/>
              <a:t> </a:t>
            </a:r>
            <a:r>
              <a:rPr lang="en-US" b="0" baseline="0" dirty="0" err="1"/>
              <a:t>giải</a:t>
            </a:r>
            <a:r>
              <a:rPr lang="en-US" b="0" baseline="0" dirty="0"/>
              <a:t> </a:t>
            </a:r>
            <a:r>
              <a:rPr lang="en-US" b="0" baseline="0" dirty="0" err="1"/>
              <a:t>quyết</a:t>
            </a:r>
            <a:r>
              <a:rPr lang="en-US" b="0" baseline="0" dirty="0"/>
              <a:t>… KH cl: </a:t>
            </a:r>
            <a:r>
              <a:rPr lang="vi-VN" baseline="0" dirty="0"/>
              <a:t>K</a:t>
            </a:r>
            <a:r>
              <a:rPr lang="en-US" baseline="0" dirty="0"/>
              <a:t>H</a:t>
            </a:r>
            <a:r>
              <a:rPr lang="vi-VN" baseline="0" dirty="0"/>
              <a:t> </a:t>
            </a:r>
            <a:r>
              <a:rPr lang="en-US" baseline="0" dirty="0"/>
              <a:t>review, KH test, KH</a:t>
            </a:r>
            <a:r>
              <a:rPr lang="en-US" b="0" baseline="0" dirty="0"/>
              <a:t> test n</a:t>
            </a:r>
            <a:r>
              <a:rPr lang="vi-VN" b="0" baseline="0" dirty="0"/>
              <a:t>ghiệm thu cho </a:t>
            </a:r>
            <a:r>
              <a:rPr lang="en-US" b="0" baseline="0" dirty="0"/>
              <a:t>module </a:t>
            </a:r>
            <a:r>
              <a:rPr lang="vi-VN" b="0" baseline="0" dirty="0"/>
              <a:t>phát triển</a:t>
            </a:r>
            <a:r>
              <a:rPr lang="en-US" b="0" baseline="0" dirty="0"/>
              <a:t> </a:t>
            </a:r>
            <a:r>
              <a:rPr lang="vi-VN" b="0" baseline="0" dirty="0"/>
              <a:t>bên ngoài</a:t>
            </a:r>
            <a:r>
              <a:rPr lang="en-US" b="0" baseline="0" dirty="0"/>
              <a:t>, KH q</a:t>
            </a:r>
            <a:r>
              <a:rPr lang="vi-VN" baseline="0" dirty="0"/>
              <a:t>uản lý cấu hình</a:t>
            </a:r>
            <a:r>
              <a:rPr lang="en-US" baseline="0" dirty="0"/>
              <a:t> (AI THỰC HIỆN CV GÌ, KHI NÀO, CÁC THỦ TỤC PHẢI THỰC HIỆN…)</a:t>
            </a:r>
            <a:endParaRPr lang="en-US" b="0" baseline="0" dirty="0"/>
          </a:p>
          <a:p>
            <a:pPr marL="457200" lvl="1" indent="0">
              <a:buFontTx/>
              <a:buNone/>
            </a:pPr>
            <a:r>
              <a:rPr lang="en-US" b="1" i="0" dirty="0"/>
              <a:t>(</a:t>
            </a:r>
            <a:r>
              <a:rPr lang="en-US" b="1" i="0" dirty="0" err="1"/>
              <a:t>Nội</a:t>
            </a:r>
            <a:r>
              <a:rPr lang="en-US" b="1" i="0" baseline="0" dirty="0"/>
              <a:t> dung </a:t>
            </a:r>
            <a:r>
              <a:rPr lang="en-US" b="1" i="0" baseline="0" dirty="0" err="1"/>
              <a:t>được</a:t>
            </a:r>
            <a:r>
              <a:rPr lang="en-US" b="1" i="0" baseline="0" dirty="0"/>
              <a:t> </a:t>
            </a:r>
            <a:r>
              <a:rPr lang="en-US" b="1" i="0" baseline="0" dirty="0" err="1"/>
              <a:t>ghi</a:t>
            </a:r>
            <a:r>
              <a:rPr lang="en-US" b="1" i="0" baseline="0" dirty="0"/>
              <a:t> chi </a:t>
            </a:r>
            <a:r>
              <a:rPr lang="en-US" b="1" i="0" baseline="0" dirty="0" err="1"/>
              <a:t>tiết</a:t>
            </a:r>
            <a:r>
              <a:rPr lang="en-US" b="1" i="0" baseline="0" dirty="0"/>
              <a:t> </a:t>
            </a:r>
            <a:r>
              <a:rPr lang="en-US" b="1" i="0" baseline="0" dirty="0" err="1"/>
              <a:t>trong</a:t>
            </a:r>
            <a:r>
              <a:rPr lang="en-US" b="1" i="0" baseline="0" dirty="0"/>
              <a:t> </a:t>
            </a:r>
            <a:r>
              <a:rPr lang="en-US" b="1" i="0" baseline="0" dirty="0" err="1"/>
              <a:t>các</a:t>
            </a:r>
            <a:r>
              <a:rPr lang="en-US" b="1" i="0" baseline="0" dirty="0"/>
              <a:t> slide </a:t>
            </a:r>
            <a:r>
              <a:rPr lang="en-US" b="1" i="0" baseline="0" dirty="0" err="1"/>
              <a:t>sau</a:t>
            </a:r>
            <a:r>
              <a:rPr lang="en-US" b="1" i="0" baseline="0" dirty="0"/>
              <a:t>)</a:t>
            </a:r>
            <a:endParaRPr lang="en-US" b="1" i="0" dirty="0"/>
          </a:p>
          <a:p>
            <a:pPr marL="0" lvl="0" indent="0">
              <a:buFontTx/>
              <a:buNone/>
            </a:pPr>
            <a:r>
              <a:rPr lang="en-US" dirty="0"/>
              <a:t>(2) </a:t>
            </a:r>
            <a:r>
              <a:rPr lang="en-US"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đánh</a:t>
            </a:r>
            <a:r>
              <a:rPr lang="en-US" baseline="0" dirty="0"/>
              <a:t> </a:t>
            </a:r>
            <a:r>
              <a:rPr lang="en-US" baseline="0" dirty="0" err="1"/>
              <a:t>giá</a:t>
            </a:r>
            <a:r>
              <a:rPr lang="en-US" baseline="0" dirty="0"/>
              <a:t> </a:t>
            </a:r>
            <a:r>
              <a:rPr lang="en-US" baseline="0" dirty="0" err="1"/>
              <a:t>các</a:t>
            </a:r>
            <a:r>
              <a:rPr lang="en-US" baseline="0" dirty="0"/>
              <a:t> </a:t>
            </a:r>
            <a:r>
              <a:rPr lang="en-US" baseline="0" dirty="0" err="1"/>
              <a:t>hoạt</a:t>
            </a:r>
            <a:r>
              <a:rPr lang="en-US" baseline="0" dirty="0"/>
              <a:t> </a:t>
            </a:r>
            <a:r>
              <a:rPr lang="vi-VN" baseline="0" dirty="0"/>
              <a:t>độ</a:t>
            </a:r>
            <a:r>
              <a:rPr lang="en-US" baseline="0" dirty="0"/>
              <a:t>ng </a:t>
            </a:r>
            <a:r>
              <a:rPr lang="en-US" baseline="0" dirty="0" err="1"/>
              <a:t>trong</a:t>
            </a:r>
            <a:r>
              <a:rPr lang="en-US" baseline="0" dirty="0"/>
              <a:t> </a:t>
            </a:r>
            <a:r>
              <a:rPr lang="en-US" baseline="0" dirty="0" err="1"/>
              <a:t>suốt</a:t>
            </a:r>
            <a:r>
              <a:rPr lang="en-US" baseline="0" dirty="0"/>
              <a:t> </a:t>
            </a:r>
            <a:r>
              <a:rPr lang="en-US" baseline="0" dirty="0" err="1"/>
              <a:t>vòng</a:t>
            </a:r>
            <a:r>
              <a:rPr lang="en-US" baseline="0" dirty="0"/>
              <a:t> </a:t>
            </a:r>
            <a:r>
              <a:rPr lang="en-US" baseline="0" dirty="0" err="1"/>
              <a:t>đời</a:t>
            </a:r>
            <a:r>
              <a:rPr lang="en-US" baseline="0" dirty="0"/>
              <a:t> </a:t>
            </a:r>
            <a:r>
              <a:rPr lang="en-US" baseline="0" dirty="0" err="1"/>
              <a:t>dự</a:t>
            </a:r>
            <a:r>
              <a:rPr lang="en-US" baseline="0" dirty="0"/>
              <a:t> </a:t>
            </a:r>
            <a:r>
              <a:rPr lang="en-US" baseline="0" dirty="0" err="1"/>
              <a:t>án</a:t>
            </a:r>
            <a:r>
              <a:rPr lang="en-US" baseline="0" dirty="0"/>
              <a:t> - </a:t>
            </a:r>
            <a:r>
              <a:rPr lang="en-US" b="1" dirty="0"/>
              <a:t>PROJECT LIFE CYCLE SQA</a:t>
            </a:r>
            <a:endParaRPr lang="en-US" b="1" baseline="0" dirty="0"/>
          </a:p>
          <a:p>
            <a:pPr marL="457200" lvl="1" indent="0">
              <a:buFontTx/>
              <a:buNone/>
            </a:pPr>
            <a:r>
              <a:rPr lang="en-US" b="1" dirty="0"/>
              <a:t>■ </a:t>
            </a:r>
            <a:r>
              <a:rPr lang="en-US" dirty="0"/>
              <a:t>Reviews: </a:t>
            </a:r>
            <a:r>
              <a:rPr lang="en-US" dirty="0" err="1"/>
              <a:t>thật</a:t>
            </a:r>
            <a:r>
              <a:rPr lang="en-US" baseline="0" dirty="0"/>
              <a:t> </a:t>
            </a:r>
            <a:r>
              <a:rPr lang="en-US" baseline="0" dirty="0" err="1"/>
              <a:t>ra</a:t>
            </a:r>
            <a:r>
              <a:rPr lang="en-US" baseline="0" dirty="0"/>
              <a:t> review </a:t>
            </a:r>
            <a:r>
              <a:rPr lang="en-US" baseline="0" dirty="0" err="1"/>
              <a:t>cũng</a:t>
            </a:r>
            <a:r>
              <a:rPr lang="en-US" baseline="0" dirty="0"/>
              <a:t> </a:t>
            </a:r>
            <a:r>
              <a:rPr lang="en-US" baseline="0" dirty="0" err="1"/>
              <a:t>là</a:t>
            </a:r>
            <a:r>
              <a:rPr lang="en-US" baseline="0" dirty="0"/>
              <a:t> 1 </a:t>
            </a:r>
            <a:r>
              <a:rPr lang="en-US" baseline="0" dirty="0" err="1"/>
              <a:t>thành</a:t>
            </a:r>
            <a:r>
              <a:rPr lang="en-US" baseline="0" dirty="0"/>
              <a:t> </a:t>
            </a:r>
            <a:r>
              <a:rPr lang="en-US" baseline="0" dirty="0" err="1"/>
              <a:t>phần</a:t>
            </a:r>
            <a:r>
              <a:rPr lang="en-US" baseline="0" dirty="0"/>
              <a:t> </a:t>
            </a:r>
            <a:r>
              <a:rPr lang="en-US" baseline="0" dirty="0" err="1"/>
              <a:t>của</a:t>
            </a:r>
            <a:r>
              <a:rPr lang="en-US" baseline="0" dirty="0"/>
              <a:t> software testing</a:t>
            </a:r>
          </a:p>
          <a:p>
            <a:pPr marL="457200" lvl="1" indent="0">
              <a:buFontTx/>
              <a:buNone/>
            </a:pPr>
            <a:r>
              <a:rPr lang="en-US" b="1" dirty="0"/>
              <a:t>■ </a:t>
            </a:r>
            <a:r>
              <a:rPr lang="en-US" dirty="0"/>
              <a:t>Software testing: </a:t>
            </a:r>
            <a:r>
              <a:rPr lang="en-US" dirty="0" err="1"/>
              <a:t>là</a:t>
            </a:r>
            <a:r>
              <a:rPr lang="en-US" baseline="0" dirty="0"/>
              <a:t> </a:t>
            </a:r>
            <a:r>
              <a:rPr lang="en-US" baseline="0" dirty="0" err="1"/>
              <a:t>thành</a:t>
            </a:r>
            <a:r>
              <a:rPr lang="en-US" baseline="0" dirty="0"/>
              <a:t> </a:t>
            </a:r>
            <a:r>
              <a:rPr lang="en-US" baseline="0" dirty="0" err="1"/>
              <a:t>phần</a:t>
            </a:r>
            <a:r>
              <a:rPr lang="en-US" baseline="0" dirty="0"/>
              <a:t> SQA </a:t>
            </a:r>
            <a:r>
              <a:rPr lang="en-US" baseline="0" dirty="0" err="1"/>
              <a:t>chính</a:t>
            </a:r>
            <a:endParaRPr lang="en-US" baseline="0" dirty="0"/>
          </a:p>
          <a:p>
            <a:pPr marL="457200" lvl="1" indent="0">
              <a:buFontTx/>
              <a:buNone/>
            </a:pPr>
            <a:r>
              <a:rPr lang="en-US" b="1" dirty="0"/>
              <a:t>■ </a:t>
            </a:r>
            <a:r>
              <a:rPr lang="en-US" dirty="0"/>
              <a:t>Software maintenance: </a:t>
            </a:r>
            <a:r>
              <a:rPr lang="en-US" dirty="0" err="1"/>
              <a:t>cung</a:t>
            </a:r>
            <a:r>
              <a:rPr lang="en-US" dirty="0"/>
              <a:t> </a:t>
            </a:r>
            <a:r>
              <a:rPr lang="en-US" dirty="0" err="1"/>
              <a:t>cấp</a:t>
            </a:r>
            <a:r>
              <a:rPr lang="en-US" baseline="0" dirty="0"/>
              <a:t> </a:t>
            </a:r>
            <a:r>
              <a:rPr lang="en-US" baseline="0" dirty="0" err="1"/>
              <a:t>các</a:t>
            </a:r>
            <a:r>
              <a:rPr lang="en-US" baseline="0" dirty="0"/>
              <a:t> </a:t>
            </a:r>
            <a:r>
              <a:rPr lang="en-US" baseline="0" dirty="0" err="1"/>
              <a:t>dịch</a:t>
            </a:r>
            <a:r>
              <a:rPr lang="en-US" baseline="0" dirty="0"/>
              <a:t> </a:t>
            </a:r>
            <a:r>
              <a:rPr lang="en-US" baseline="0" dirty="0" err="1"/>
              <a:t>vụ</a:t>
            </a:r>
            <a:r>
              <a:rPr lang="en-US" baseline="0" dirty="0"/>
              <a:t> </a:t>
            </a:r>
            <a:r>
              <a:rPr lang="en-US" baseline="0" dirty="0" err="1"/>
              <a:t>bảo</a:t>
            </a:r>
            <a:r>
              <a:rPr lang="en-US" baseline="0" dirty="0"/>
              <a:t> </a:t>
            </a:r>
            <a:r>
              <a:rPr lang="en-US" baseline="0" dirty="0" err="1"/>
              <a:t>trì</a:t>
            </a:r>
            <a:r>
              <a:rPr lang="en-US" baseline="0" dirty="0"/>
              <a:t> </a:t>
            </a:r>
            <a:r>
              <a:rPr lang="en-US" baseline="0" dirty="0" err="1"/>
              <a:t>sau</a:t>
            </a:r>
            <a:r>
              <a:rPr lang="en-US" baseline="0" dirty="0"/>
              <a:t> </a:t>
            </a:r>
            <a:r>
              <a:rPr lang="en-US" baseline="0" dirty="0" err="1"/>
              <a:t>khi</a:t>
            </a:r>
            <a:r>
              <a:rPr lang="en-US" baseline="0" dirty="0"/>
              <a:t> PM </a:t>
            </a:r>
            <a:r>
              <a:rPr lang="en-US" baseline="0" dirty="0" err="1"/>
              <a:t>đc</a:t>
            </a:r>
            <a:r>
              <a:rPr lang="en-US" baseline="0" dirty="0"/>
              <a:t> </a:t>
            </a:r>
            <a:r>
              <a:rPr lang="en-US" baseline="0" dirty="0" err="1"/>
              <a:t>đưa</a:t>
            </a:r>
            <a:r>
              <a:rPr lang="en-US" baseline="0" dirty="0"/>
              <a:t> </a:t>
            </a:r>
            <a:r>
              <a:rPr lang="en-US" baseline="0" dirty="0" err="1"/>
              <a:t>vào</a:t>
            </a:r>
            <a:r>
              <a:rPr lang="en-US" baseline="0" dirty="0"/>
              <a:t> </a:t>
            </a:r>
            <a:r>
              <a:rPr lang="en-US" baseline="0" dirty="0" err="1"/>
              <a:t>hđ</a:t>
            </a:r>
            <a:endParaRPr lang="en-US" baseline="0" dirty="0"/>
          </a:p>
          <a:p>
            <a:pPr marL="457200" lvl="1" indent="0">
              <a:buFontTx/>
              <a:buNone/>
            </a:pPr>
            <a:r>
              <a:rPr lang="en-US" b="1" dirty="0"/>
              <a:t>■ </a:t>
            </a:r>
            <a:r>
              <a:rPr lang="en-US" dirty="0"/>
              <a:t>SQA of external participant: </a:t>
            </a:r>
            <a:r>
              <a:rPr lang="en-US" baseline="0" dirty="0" err="1"/>
              <a:t>đảm</a:t>
            </a:r>
            <a:r>
              <a:rPr lang="en-US" baseline="0" dirty="0"/>
              <a:t> </a:t>
            </a:r>
            <a:r>
              <a:rPr lang="en-US" baseline="0" dirty="0" err="1"/>
              <a:t>bảo</a:t>
            </a:r>
            <a:r>
              <a:rPr lang="en-US" baseline="0" dirty="0"/>
              <a:t> CL </a:t>
            </a:r>
            <a:r>
              <a:rPr lang="en-US" baseline="0" dirty="0" err="1"/>
              <a:t>của</a:t>
            </a:r>
            <a:r>
              <a:rPr lang="en-US" baseline="0" dirty="0"/>
              <a:t> </a:t>
            </a:r>
            <a:r>
              <a:rPr lang="en-US" baseline="0" dirty="0" err="1"/>
              <a:t>người</a:t>
            </a:r>
            <a:r>
              <a:rPr lang="en-US" baseline="0" dirty="0"/>
              <a:t> </a:t>
            </a:r>
            <a:r>
              <a:rPr lang="en-US" baseline="0" dirty="0" err="1"/>
              <a:t>tham</a:t>
            </a:r>
            <a:r>
              <a:rPr lang="en-US" baseline="0" dirty="0"/>
              <a:t> </a:t>
            </a:r>
            <a:r>
              <a:rPr lang="en-US" baseline="0" dirty="0" err="1"/>
              <a:t>gia</a:t>
            </a:r>
            <a:r>
              <a:rPr lang="en-US" baseline="0" dirty="0"/>
              <a:t> </a:t>
            </a:r>
            <a:r>
              <a:rPr lang="en-US" baseline="0" dirty="0" err="1"/>
              <a:t>bên</a:t>
            </a:r>
            <a:r>
              <a:rPr lang="en-US" baseline="0" dirty="0"/>
              <a:t> </a:t>
            </a:r>
            <a:r>
              <a:rPr lang="en-US" baseline="0" dirty="0" err="1"/>
              <a:t>ngoài</a:t>
            </a:r>
            <a:r>
              <a:rPr lang="en-US" baseline="0" dirty="0"/>
              <a:t>.</a:t>
            </a:r>
            <a:endParaRPr lang="en-US" u="sng" baseline="0" dirty="0"/>
          </a:p>
          <a:p>
            <a:pPr marL="0" lvl="0" indent="0">
              <a:buFontTx/>
              <a:buNone/>
            </a:pPr>
            <a:r>
              <a:rPr lang="en-US" baseline="0" dirty="0"/>
              <a:t>(3) </a:t>
            </a:r>
            <a:r>
              <a:rPr lang="en-US" baseline="0" dirty="0" err="1"/>
              <a:t>Các</a:t>
            </a:r>
            <a:r>
              <a:rPr lang="en-US" baseline="0" dirty="0"/>
              <a:t> </a:t>
            </a:r>
            <a:r>
              <a:rPr lang="en-US" baseline="0" dirty="0" err="1"/>
              <a:t>thành</a:t>
            </a:r>
            <a:r>
              <a:rPr lang="en-US" baseline="0" dirty="0"/>
              <a:t> </a:t>
            </a:r>
            <a:r>
              <a:rPr lang="en-US" baseline="0" dirty="0" err="1"/>
              <a:t>phần</a:t>
            </a:r>
            <a:r>
              <a:rPr lang="en-US" baseline="0" dirty="0"/>
              <a:t> CSHT CL (</a:t>
            </a:r>
            <a:r>
              <a:rPr lang="en-US" baseline="0" dirty="0" err="1"/>
              <a:t>thành</a:t>
            </a:r>
            <a:r>
              <a:rPr lang="en-US" baseline="0" dirty="0"/>
              <a:t> </a:t>
            </a:r>
            <a:r>
              <a:rPr lang="en-US" baseline="0" dirty="0" err="1"/>
              <a:t>phần</a:t>
            </a:r>
            <a:r>
              <a:rPr lang="en-US" baseline="0" dirty="0"/>
              <a:t> c</a:t>
            </a:r>
            <a:r>
              <a:rPr lang="vi-VN" baseline="0" dirty="0"/>
              <a:t>ơ</a:t>
            </a:r>
            <a:r>
              <a:rPr lang="en-US" baseline="0" dirty="0"/>
              <a:t> </a:t>
            </a:r>
            <a:r>
              <a:rPr lang="en-US" baseline="0" dirty="0" err="1"/>
              <a:t>bản</a:t>
            </a:r>
            <a:r>
              <a:rPr lang="en-US" baseline="0" dirty="0"/>
              <a:t>)- </a:t>
            </a:r>
            <a:r>
              <a:rPr lang="en-US" b="1" dirty="0"/>
              <a:t>INFRASTRUCTURE – </a:t>
            </a:r>
            <a:r>
              <a:rPr lang="en-US" b="1" dirty="0" err="1"/>
              <a:t>cơ</a:t>
            </a:r>
            <a:r>
              <a:rPr lang="en-US" b="1" baseline="0" dirty="0"/>
              <a:t> </a:t>
            </a:r>
            <a:r>
              <a:rPr lang="en-US" b="1" baseline="0" dirty="0" err="1"/>
              <a:t>sở</a:t>
            </a:r>
            <a:r>
              <a:rPr lang="en-US" b="1" baseline="0" dirty="0"/>
              <a:t> </a:t>
            </a:r>
            <a:r>
              <a:rPr lang="en-US" b="1" baseline="0" dirty="0" err="1"/>
              <a:t>hạ</a:t>
            </a:r>
            <a:r>
              <a:rPr lang="en-US" b="1" baseline="0" dirty="0"/>
              <a:t> </a:t>
            </a:r>
            <a:r>
              <a:rPr lang="en-US" b="1" baseline="0" dirty="0" err="1"/>
              <a:t>tầng</a:t>
            </a:r>
            <a:r>
              <a:rPr lang="en-US" b="1" baseline="0" dirty="0"/>
              <a:t> </a:t>
            </a:r>
            <a:r>
              <a:rPr lang="en-US" b="1" baseline="0" dirty="0" err="1"/>
              <a:t>là</a:t>
            </a:r>
            <a:r>
              <a:rPr lang="en-US" b="1" baseline="0" dirty="0"/>
              <a:t> </a:t>
            </a:r>
            <a:r>
              <a:rPr lang="en-US" b="1" baseline="0" dirty="0" err="1"/>
              <a:t>gì</a:t>
            </a:r>
            <a:r>
              <a:rPr lang="en-US" b="1" baseline="0" dirty="0"/>
              <a:t>?</a:t>
            </a:r>
            <a:r>
              <a:rPr lang="en-US" b="0" baseline="0" dirty="0"/>
              <a:t> </a:t>
            </a:r>
            <a:r>
              <a:rPr lang="en-US" b="0" baseline="0" dirty="0" err="1"/>
              <a:t>Vd</a:t>
            </a:r>
            <a:r>
              <a:rPr lang="en-US" b="0" baseline="0" dirty="0"/>
              <a:t>/ 1 </a:t>
            </a:r>
            <a:r>
              <a:rPr lang="en-US" b="0" baseline="0" dirty="0" err="1"/>
              <a:t>đất</a:t>
            </a:r>
            <a:r>
              <a:rPr lang="en-US" b="0" baseline="0" dirty="0"/>
              <a:t> </a:t>
            </a:r>
            <a:r>
              <a:rPr lang="en-US" b="0" baseline="0" dirty="0" err="1"/>
              <a:t>nước</a:t>
            </a:r>
            <a:r>
              <a:rPr lang="en-US" b="0" baseline="0" dirty="0"/>
              <a:t> </a:t>
            </a:r>
            <a:r>
              <a:rPr lang="en-US" b="0" baseline="0" dirty="0" err="1"/>
              <a:t>có</a:t>
            </a:r>
            <a:r>
              <a:rPr lang="en-US" b="0" baseline="0" dirty="0"/>
              <a:t> </a:t>
            </a:r>
            <a:r>
              <a:rPr lang="en-US" b="0" baseline="0" dirty="0" err="1"/>
              <a:t>csht</a:t>
            </a:r>
            <a:r>
              <a:rPr lang="en-US" b="0" baseline="0" dirty="0"/>
              <a:t>: </a:t>
            </a:r>
            <a:r>
              <a:rPr lang="vi-VN" sz="1200" b="0" i="0" kern="1200" dirty="0">
                <a:solidFill>
                  <a:schemeClr val="tx1"/>
                </a:solidFill>
                <a:effectLst/>
                <a:latin typeface="+mn-lt"/>
                <a:ea typeface="+mn-ea"/>
                <a:cs typeface="+mn-cs"/>
              </a:rPr>
              <a:t>gồm đường xá, cầu cống, hệ thống thủy lợi, các công trình công cộng</a:t>
            </a:r>
            <a:r>
              <a:rPr lang="en-US" sz="1200" b="0" i="0" kern="1200" dirty="0">
                <a:solidFill>
                  <a:schemeClr val="tx1"/>
                </a:solidFill>
                <a:effectLst/>
                <a:latin typeface="+mn-lt"/>
                <a:ea typeface="+mn-ea"/>
                <a:cs typeface="+mn-cs"/>
              </a:rPr>
              <a:t>,con </a:t>
            </a:r>
            <a:r>
              <a:rPr lang="en-US" sz="1200" b="0" i="0" kern="1200" dirty="0" err="1">
                <a:solidFill>
                  <a:schemeClr val="tx1"/>
                </a:solidFill>
                <a:effectLst/>
                <a:latin typeface="+mn-lt"/>
                <a:ea typeface="+mn-ea"/>
                <a:cs typeface="+mn-cs"/>
              </a:rPr>
              <a:t>người</a:t>
            </a:r>
            <a:r>
              <a:rPr lang="en-US" sz="1200" b="0" i="0" kern="1200" dirty="0">
                <a:solidFill>
                  <a:schemeClr val="tx1"/>
                </a:solidFill>
                <a:effectLst/>
                <a:latin typeface="+mn-lt"/>
                <a:ea typeface="+mn-ea"/>
                <a:cs typeface="+mn-cs"/>
              </a:rPr>
              <a:t>… </a:t>
            </a:r>
            <a:r>
              <a:rPr lang="en-US" b="0" baseline="0" dirty="0" err="1"/>
              <a:t>Trường</a:t>
            </a:r>
            <a:r>
              <a:rPr lang="en-US" b="0" baseline="0" dirty="0"/>
              <a:t> </a:t>
            </a:r>
            <a:r>
              <a:rPr lang="en-US" b="0" baseline="0" dirty="0" err="1"/>
              <a:t>học</a:t>
            </a:r>
            <a:r>
              <a:rPr lang="en-US" b="0" baseline="0" dirty="0"/>
              <a:t>: </a:t>
            </a:r>
            <a:r>
              <a:rPr lang="en-US" b="0" baseline="0" dirty="0" err="1"/>
              <a:t>phòng</a:t>
            </a:r>
            <a:r>
              <a:rPr lang="en-US" b="0" baseline="0" dirty="0"/>
              <a:t> </a:t>
            </a:r>
            <a:r>
              <a:rPr lang="en-US" b="0" baseline="0" dirty="0" err="1"/>
              <a:t>ốc</a:t>
            </a:r>
            <a:r>
              <a:rPr lang="en-US" b="0" baseline="0" dirty="0"/>
              <a:t>, </a:t>
            </a:r>
            <a:r>
              <a:rPr lang="en-US" b="0" baseline="0" dirty="0" err="1"/>
              <a:t>bàn</a:t>
            </a:r>
            <a:r>
              <a:rPr lang="en-US" b="0" baseline="0" dirty="0"/>
              <a:t> </a:t>
            </a:r>
            <a:r>
              <a:rPr lang="en-US" b="0" baseline="0" dirty="0" err="1"/>
              <a:t>ghế</a:t>
            </a:r>
            <a:r>
              <a:rPr lang="en-US" b="0" baseline="0" dirty="0"/>
              <a:t>, </a:t>
            </a:r>
            <a:r>
              <a:rPr lang="en-US" b="0" baseline="0" dirty="0" err="1"/>
              <a:t>máy</a:t>
            </a:r>
            <a:r>
              <a:rPr lang="en-US" b="0" baseline="0" dirty="0"/>
              <a:t> </a:t>
            </a:r>
            <a:r>
              <a:rPr lang="en-US" b="0" baseline="0" dirty="0" err="1"/>
              <a:t>móc</a:t>
            </a:r>
            <a:r>
              <a:rPr lang="en-US" b="0" baseline="0" dirty="0"/>
              <a:t>, </a:t>
            </a:r>
            <a:r>
              <a:rPr lang="en-US" b="0" baseline="0" dirty="0" err="1"/>
              <a:t>thiết</a:t>
            </a:r>
            <a:r>
              <a:rPr lang="en-US" b="0" baseline="0" dirty="0"/>
              <a:t> </a:t>
            </a:r>
            <a:r>
              <a:rPr lang="en-US" b="0" baseline="0" dirty="0" err="1"/>
              <a:t>bị</a:t>
            </a:r>
            <a:r>
              <a:rPr lang="en-US" b="0" baseline="0" dirty="0"/>
              <a:t>, </a:t>
            </a:r>
            <a:r>
              <a:rPr lang="en-US" b="0" baseline="0" dirty="0" err="1"/>
              <a:t>nv</a:t>
            </a:r>
            <a:r>
              <a:rPr lang="en-US" b="0" baseline="0" dirty="0"/>
              <a:t>, </a:t>
            </a:r>
            <a:r>
              <a:rPr lang="en-US" b="0" baseline="0" dirty="0" err="1"/>
              <a:t>gv</a:t>
            </a:r>
            <a:r>
              <a:rPr lang="en-US" b="0" baseline="0" dirty="0"/>
              <a:t>… LÀ NỀN TẢNG CHO VIỆC PT.</a:t>
            </a:r>
            <a:endParaRPr lang="en-US" b="0" dirty="0"/>
          </a:p>
          <a:p>
            <a:pPr marL="457200" lvl="1" indent="0">
              <a:buFontTx/>
              <a:buNone/>
            </a:pPr>
            <a:r>
              <a:rPr lang="en-US" b="1" dirty="0"/>
              <a:t>■ </a:t>
            </a:r>
            <a:r>
              <a:rPr lang="en-US" b="1" u="none" dirty="0" err="1"/>
              <a:t>Mục</a:t>
            </a:r>
            <a:r>
              <a:rPr lang="en-US" b="1" u="none" dirty="0"/>
              <a:t> </a:t>
            </a:r>
            <a:r>
              <a:rPr lang="en-US" b="1" u="none" dirty="0" err="1"/>
              <a:t>Đích</a:t>
            </a:r>
            <a:r>
              <a:rPr lang="en-US" b="1" u="none" dirty="0"/>
              <a:t>:</a:t>
            </a:r>
            <a:r>
              <a:rPr lang="en-US" b="1" u="none" baseline="0" dirty="0"/>
              <a:t> ĐẦU TƯ VÀO CSHT TỐT SẼ </a:t>
            </a:r>
            <a:r>
              <a:rPr lang="en-US" b="1" u="sng" baseline="0" dirty="0"/>
              <a:t>NGĂN NGỪA HOẶC ÍT NHẤT LÀ LÀM GIẢM TỶ LỆ LỖI, ĐỒNG THỜI NÂNG CAO NĂNG SUẤT</a:t>
            </a:r>
          </a:p>
          <a:p>
            <a:pPr marL="457200" lvl="1" indent="0">
              <a:buFontTx/>
              <a:buNone/>
            </a:pPr>
            <a:r>
              <a:rPr lang="en-US" baseline="0" dirty="0"/>
              <a:t>- </a:t>
            </a:r>
            <a:r>
              <a:rPr lang="en-US" baseline="0" dirty="0" err="1"/>
              <a:t>Các</a:t>
            </a:r>
            <a:r>
              <a:rPr lang="en-US" baseline="0" dirty="0"/>
              <a:t> </a:t>
            </a:r>
            <a:r>
              <a:rPr lang="vi-VN" baseline="0" dirty="0"/>
              <a:t>thành phần </a:t>
            </a:r>
            <a:r>
              <a:rPr lang="en-US" baseline="0" dirty="0"/>
              <a:t>CSHT </a:t>
            </a:r>
            <a:r>
              <a:rPr lang="vi-VN" baseline="0" dirty="0"/>
              <a:t>bao gồm:</a:t>
            </a:r>
          </a:p>
          <a:p>
            <a:pPr marL="914400" lvl="2" indent="0">
              <a:buFontTx/>
              <a:buNone/>
            </a:pPr>
            <a:r>
              <a:rPr lang="en-US" baseline="0" dirty="0"/>
              <a:t>- </a:t>
            </a:r>
            <a:r>
              <a:rPr lang="vi-VN" baseline="0" dirty="0"/>
              <a:t>Thủ tục và hướng dẫn công việc</a:t>
            </a:r>
            <a:endParaRPr lang="vi-VN" u="sng" baseline="0" dirty="0"/>
          </a:p>
          <a:p>
            <a:pPr marL="914400" lvl="2" indent="0">
              <a:buFontTx/>
              <a:buNone/>
            </a:pPr>
            <a:r>
              <a:rPr lang="en-US" baseline="0" dirty="0"/>
              <a:t>- </a:t>
            </a:r>
            <a:r>
              <a:rPr lang="en-US" baseline="0" dirty="0" err="1"/>
              <a:t>Công</a:t>
            </a:r>
            <a:r>
              <a:rPr lang="en-US" baseline="0" dirty="0"/>
              <a:t> </a:t>
            </a:r>
            <a:r>
              <a:rPr lang="en-US" baseline="0" dirty="0" err="1"/>
              <a:t>cụ</a:t>
            </a:r>
            <a:r>
              <a:rPr lang="en-US" baseline="0" dirty="0"/>
              <a:t> </a:t>
            </a:r>
            <a:r>
              <a:rPr lang="en-US" baseline="0" dirty="0" err="1"/>
              <a:t>hỗ</a:t>
            </a:r>
            <a:r>
              <a:rPr lang="en-US" baseline="0" dirty="0"/>
              <a:t> </a:t>
            </a:r>
            <a:r>
              <a:rPr lang="en-US" baseline="0" dirty="0" err="1"/>
              <a:t>trợ</a:t>
            </a:r>
            <a:r>
              <a:rPr lang="en-US" baseline="0" dirty="0"/>
              <a:t> - </a:t>
            </a:r>
            <a:r>
              <a:rPr lang="en-US" dirty="0"/>
              <a:t>Supporting quality devices: </a:t>
            </a:r>
            <a:r>
              <a:rPr lang="en-US" dirty="0" err="1"/>
              <a:t>vd</a:t>
            </a:r>
            <a:r>
              <a:rPr lang="en-US" dirty="0"/>
              <a:t>/</a:t>
            </a:r>
            <a:r>
              <a:rPr lang="en-US" baseline="0" dirty="0"/>
              <a:t> Templates and checklists</a:t>
            </a:r>
            <a:endParaRPr lang="vi-VN" baseline="0" dirty="0"/>
          </a:p>
          <a:p>
            <a:pPr marL="914400" lvl="2" indent="0">
              <a:buFontTx/>
              <a:buNone/>
            </a:pPr>
            <a:r>
              <a:rPr lang="en-US" baseline="0" dirty="0"/>
              <a:t>- </a:t>
            </a:r>
            <a:r>
              <a:rPr lang="vi-VN" baseline="0" dirty="0"/>
              <a:t>Đào tạo </a:t>
            </a:r>
            <a:r>
              <a:rPr lang="en-US" baseline="0" dirty="0"/>
              <a:t>- Training</a:t>
            </a:r>
            <a:endParaRPr lang="vi-VN" baseline="0" dirty="0"/>
          </a:p>
          <a:p>
            <a:pPr marL="914400" lvl="2" indent="0">
              <a:buFontTx/>
              <a:buNone/>
            </a:pPr>
            <a:r>
              <a:rPr lang="en-US" baseline="0" dirty="0"/>
              <a:t>- </a:t>
            </a:r>
            <a:r>
              <a:rPr lang="vi-VN" u="sng" baseline="0" dirty="0"/>
              <a:t>Hành động phòng ngừa và khắc phục</a:t>
            </a:r>
            <a:r>
              <a:rPr lang="en-US" baseline="0" dirty="0"/>
              <a:t> - Preventive and corrective actions (</a:t>
            </a:r>
            <a:r>
              <a:rPr lang="en-US" baseline="0" dirty="0" err="1"/>
              <a:t>i.e</a:t>
            </a:r>
            <a:r>
              <a:rPr lang="en-US" baseline="0" dirty="0"/>
              <a:t> Thu </a:t>
            </a:r>
            <a:r>
              <a:rPr lang="en-US" baseline="0" dirty="0" err="1"/>
              <a:t>Thập</a:t>
            </a:r>
            <a:r>
              <a:rPr lang="en-US" baseline="0" dirty="0"/>
              <a:t> Thông Tin </a:t>
            </a:r>
            <a:r>
              <a:rPr lang="en-US" baseline="0" dirty="0" err="1"/>
              <a:t>Để</a:t>
            </a:r>
            <a:r>
              <a:rPr lang="en-US" baseline="0" dirty="0"/>
              <a:t> </a:t>
            </a:r>
            <a:r>
              <a:rPr lang="en-US" baseline="0" dirty="0" err="1"/>
              <a:t>Rút</a:t>
            </a:r>
            <a:r>
              <a:rPr lang="en-US" baseline="0" dirty="0"/>
              <a:t> </a:t>
            </a:r>
            <a:r>
              <a:rPr lang="en-US" baseline="0" dirty="0" err="1"/>
              <a:t>Kinh</a:t>
            </a:r>
            <a:r>
              <a:rPr lang="en-US" baseline="0" dirty="0"/>
              <a:t> </a:t>
            </a:r>
            <a:r>
              <a:rPr lang="en-US" baseline="0" dirty="0" err="1"/>
              <a:t>Nghiệm</a:t>
            </a:r>
            <a:r>
              <a:rPr lang="en-US" baseline="0" dirty="0"/>
              <a:t>)</a:t>
            </a:r>
            <a:endParaRPr lang="vi-VN" baseline="0" dirty="0"/>
          </a:p>
          <a:p>
            <a:pPr marL="914400" lvl="2" indent="0">
              <a:buFontTx/>
              <a:buNone/>
            </a:pPr>
            <a:r>
              <a:rPr lang="en-US" baseline="0" dirty="0"/>
              <a:t>- </a:t>
            </a:r>
            <a:r>
              <a:rPr lang="vi-VN" baseline="0" dirty="0"/>
              <a:t>Quản lý cấu hình</a:t>
            </a:r>
            <a:r>
              <a:rPr lang="en-US" baseline="0" dirty="0"/>
              <a:t>: </a:t>
            </a:r>
            <a:r>
              <a:rPr lang="en-US" baseline="0" dirty="0" err="1"/>
              <a:t>liên</a:t>
            </a:r>
            <a:r>
              <a:rPr lang="en-US" baseline="0" dirty="0"/>
              <a:t> </a:t>
            </a:r>
            <a:r>
              <a:rPr lang="en-US" baseline="0" dirty="0" err="1"/>
              <a:t>quan</a:t>
            </a:r>
            <a:r>
              <a:rPr lang="en-US" baseline="0" dirty="0"/>
              <a:t> </a:t>
            </a:r>
            <a:r>
              <a:rPr lang="en-US" baseline="0" dirty="0" err="1"/>
              <a:t>đến</a:t>
            </a:r>
            <a:r>
              <a:rPr lang="en-US" baseline="0" dirty="0"/>
              <a:t> </a:t>
            </a:r>
            <a:r>
              <a:rPr lang="en-US" baseline="0" dirty="0" err="1"/>
              <a:t>những</a:t>
            </a:r>
            <a:r>
              <a:rPr lang="en-US" baseline="0" dirty="0"/>
              <a:t> </a:t>
            </a:r>
            <a:r>
              <a:rPr lang="en-US" baseline="0" dirty="0" err="1"/>
              <a:t>thay</a:t>
            </a:r>
            <a:r>
              <a:rPr lang="en-US" baseline="0" dirty="0"/>
              <a:t> </a:t>
            </a:r>
            <a:r>
              <a:rPr lang="en-US" baseline="0" dirty="0" err="1"/>
              <a:t>đổi</a:t>
            </a:r>
            <a:r>
              <a:rPr lang="en-US" baseline="0" dirty="0"/>
              <a:t> </a:t>
            </a:r>
            <a:r>
              <a:rPr lang="en-US" baseline="0" dirty="0" err="1"/>
              <a:t>của</a:t>
            </a:r>
            <a:r>
              <a:rPr lang="en-US" baseline="0" dirty="0"/>
              <a:t> </a:t>
            </a:r>
            <a:r>
              <a:rPr lang="en-US" baseline="0" dirty="0" err="1"/>
              <a:t>ht</a:t>
            </a:r>
            <a:endParaRPr lang="vi-VN" baseline="0" dirty="0"/>
          </a:p>
          <a:p>
            <a:pPr marL="914400" lvl="2" indent="0">
              <a:buFontTx/>
              <a:buNone/>
            </a:pPr>
            <a:r>
              <a:rPr lang="en-US" baseline="0" dirty="0"/>
              <a:t>- </a:t>
            </a:r>
            <a:r>
              <a:rPr lang="vi-VN" baseline="0" dirty="0"/>
              <a:t>Kiểm soát tài liệu</a:t>
            </a:r>
            <a:endParaRPr lang="en-US" u="none" dirty="0"/>
          </a:p>
          <a:p>
            <a:pPr marL="0" lvl="0" indent="0">
              <a:buFontTx/>
              <a:buNone/>
            </a:pPr>
            <a:r>
              <a:rPr lang="en-US" dirty="0"/>
              <a:t>(4) </a:t>
            </a:r>
            <a:r>
              <a:rPr lang="en-US"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quản</a:t>
            </a:r>
            <a:r>
              <a:rPr lang="en-US" baseline="0" dirty="0"/>
              <a:t> </a:t>
            </a:r>
            <a:r>
              <a:rPr lang="en-US" baseline="0" dirty="0" err="1"/>
              <a:t>lý</a:t>
            </a:r>
            <a:r>
              <a:rPr lang="en-US" baseline="0" dirty="0"/>
              <a:t> </a:t>
            </a:r>
            <a:r>
              <a:rPr lang="en-US" baseline="0" dirty="0" err="1"/>
              <a:t>chất</a:t>
            </a:r>
            <a:r>
              <a:rPr lang="en-US" baseline="0" dirty="0"/>
              <a:t> </a:t>
            </a:r>
            <a:r>
              <a:rPr lang="en-US" baseline="0" dirty="0" err="1"/>
              <a:t>lượng</a:t>
            </a:r>
            <a:r>
              <a:rPr lang="en-US" baseline="0" dirty="0"/>
              <a:t> - </a:t>
            </a:r>
            <a:r>
              <a:rPr lang="en-US" b="1" dirty="0"/>
              <a:t>QUALITY MANAGEMENT</a:t>
            </a:r>
          </a:p>
          <a:p>
            <a:pPr marL="457200" lvl="1" indent="0">
              <a:buFontTx/>
              <a:buNone/>
            </a:pPr>
            <a:r>
              <a:rPr lang="en-US" dirty="0"/>
              <a:t>- Project progress control</a:t>
            </a:r>
            <a:r>
              <a:rPr lang="en-US" baseline="0" dirty="0"/>
              <a:t> - </a:t>
            </a:r>
            <a:r>
              <a:rPr lang="vi-VN" dirty="0"/>
              <a:t>Kiểm soát</a:t>
            </a:r>
            <a:r>
              <a:rPr lang="vi-VN" b="0" u="none" dirty="0"/>
              <a:t> </a:t>
            </a:r>
            <a:r>
              <a:rPr lang="vi-VN" b="1" u="none" dirty="0"/>
              <a:t>TÀI NGUYÊN, LỊCH </a:t>
            </a:r>
            <a:r>
              <a:rPr lang="en-US" b="1" u="none" dirty="0"/>
              <a:t>BIỂU</a:t>
            </a:r>
            <a:r>
              <a:rPr lang="vi-VN" b="1" u="none" dirty="0"/>
              <a:t>, RỦI RO</a:t>
            </a:r>
            <a:r>
              <a:rPr lang="en-US" b="1" u="none" dirty="0"/>
              <a:t>,</a:t>
            </a:r>
            <a:r>
              <a:rPr lang="en-US" b="1" u="none" baseline="0" dirty="0"/>
              <a:t> </a:t>
            </a:r>
            <a:r>
              <a:rPr lang="vi-VN" b="1" u="none" dirty="0"/>
              <a:t>NGÂN SÁCH</a:t>
            </a:r>
            <a:endParaRPr lang="en-US" b="1" u="none" dirty="0"/>
          </a:p>
          <a:p>
            <a:pPr marL="457200" lvl="1" indent="0">
              <a:buFontTx/>
              <a:buNone/>
            </a:pPr>
            <a:r>
              <a:rPr lang="en-US" dirty="0"/>
              <a:t>-</a:t>
            </a:r>
            <a:r>
              <a:rPr lang="en-US" baseline="0" dirty="0"/>
              <a:t> </a:t>
            </a:r>
            <a:r>
              <a:rPr lang="en-US" dirty="0"/>
              <a:t>Software quality metrics</a:t>
            </a:r>
            <a:r>
              <a:rPr lang="en-US" baseline="0" dirty="0"/>
              <a:t> – VD/ </a:t>
            </a:r>
            <a:r>
              <a:rPr lang="en-US" b="1" baseline="0" dirty="0"/>
              <a:t>ĐO SỐ LỖI/1KLOC LỆNH ĐỂ TÍNH MẬT ĐỘ LỖI; TÍNH SL CUỘC GỌI/NĂM ĐỂ BIẾT PM CÓ VẬN HÀNH TỐT KO</a:t>
            </a:r>
            <a:endParaRPr lang="en-US" b="1" dirty="0"/>
          </a:p>
          <a:p>
            <a:pPr marL="457200" lvl="1" indent="0">
              <a:buFontTx/>
              <a:buNone/>
            </a:pPr>
            <a:r>
              <a:rPr lang="en-US" dirty="0"/>
              <a:t>- Software quality costs –</a:t>
            </a:r>
            <a:r>
              <a:rPr lang="en-US" baseline="0" dirty="0"/>
              <a:t> </a:t>
            </a:r>
            <a:r>
              <a:rPr lang="vi-VN" b="1" u="none" dirty="0"/>
              <a:t>CHI PHÍ PHÁT TRIỂN</a:t>
            </a:r>
            <a:r>
              <a:rPr lang="en-US" b="1" u="none" dirty="0"/>
              <a:t>,</a:t>
            </a:r>
            <a:r>
              <a:rPr lang="en-US" b="1" dirty="0"/>
              <a:t> </a:t>
            </a:r>
            <a:r>
              <a:rPr lang="vi-VN" b="1" u="none" dirty="0"/>
              <a:t>CHI PHÍ THẤT BẠI</a:t>
            </a:r>
            <a:endParaRPr lang="en-US" b="1" u="none" dirty="0"/>
          </a:p>
          <a:p>
            <a:pPr marL="0" lvl="0" indent="0">
              <a:buFontTx/>
              <a:buNone/>
            </a:pPr>
            <a:r>
              <a:rPr lang="en-US" dirty="0"/>
              <a:t>(5) </a:t>
            </a:r>
            <a:r>
              <a:rPr lang="en-US"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chuẩn</a:t>
            </a:r>
            <a:r>
              <a:rPr lang="en-US" baseline="0" dirty="0"/>
              <a:t> </a:t>
            </a:r>
            <a:r>
              <a:rPr lang="en-US" baseline="0" dirty="0" err="1"/>
              <a:t>hóa</a:t>
            </a:r>
            <a:r>
              <a:rPr lang="en-US" baseline="0" dirty="0"/>
              <a:t>, </a:t>
            </a:r>
            <a:r>
              <a:rPr lang="en-US" baseline="0" dirty="0" err="1"/>
              <a:t>đánh</a:t>
            </a:r>
            <a:r>
              <a:rPr lang="en-US" baseline="0" dirty="0"/>
              <a:t> </a:t>
            </a:r>
            <a:r>
              <a:rPr lang="en-US" baseline="0" dirty="0" err="1"/>
              <a:t>giá</a:t>
            </a:r>
            <a:r>
              <a:rPr lang="en-US" baseline="0" dirty="0"/>
              <a:t> - </a:t>
            </a:r>
            <a:r>
              <a:rPr lang="en-US" b="1" dirty="0"/>
              <a:t>STANDARDS</a:t>
            </a:r>
          </a:p>
          <a:p>
            <a:pPr marL="457200" lvl="1" indent="0">
              <a:buFontTx/>
              <a:buNone/>
            </a:pPr>
            <a:r>
              <a:rPr lang="en-US" b="0" dirty="0"/>
              <a:t>- </a:t>
            </a:r>
            <a:r>
              <a:rPr lang="en-US" b="0" dirty="0" err="1"/>
              <a:t>Gồm</a:t>
            </a:r>
            <a:r>
              <a:rPr lang="en-US" b="0" dirty="0"/>
              <a:t>:</a:t>
            </a:r>
            <a:r>
              <a:rPr lang="en-US" b="0" baseline="0" dirty="0"/>
              <a:t> QL CHẤT L</a:t>
            </a:r>
            <a:r>
              <a:rPr lang="vi-VN" b="0" baseline="0" dirty="0"/>
              <a:t>ƯỢ</a:t>
            </a:r>
            <a:r>
              <a:rPr lang="en-US" b="0" baseline="0" dirty="0"/>
              <a:t>NG VÀ QL TIẾN TRÌNH (ISO, IEEE,…)</a:t>
            </a:r>
            <a:endParaRPr lang="en-US" b="0" dirty="0"/>
          </a:p>
          <a:p>
            <a:pPr marL="0" lvl="0" indent="0">
              <a:buFontTx/>
              <a:buNone/>
            </a:pPr>
            <a:r>
              <a:rPr lang="en-US" dirty="0"/>
              <a:t>(6) </a:t>
            </a:r>
            <a:r>
              <a:rPr lang="en-US"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liên</a:t>
            </a:r>
            <a:r>
              <a:rPr lang="en-US" baseline="0" dirty="0"/>
              <a:t> </a:t>
            </a:r>
            <a:r>
              <a:rPr lang="en-US" baseline="0" dirty="0" err="1"/>
              <a:t>quan</a:t>
            </a:r>
            <a:r>
              <a:rPr lang="en-US" baseline="0" dirty="0"/>
              <a:t> </a:t>
            </a:r>
            <a:r>
              <a:rPr lang="en-US" baseline="0" dirty="0" err="1"/>
              <a:t>đến</a:t>
            </a:r>
            <a:r>
              <a:rPr lang="en-US" baseline="0" dirty="0"/>
              <a:t> con </a:t>
            </a:r>
            <a:r>
              <a:rPr lang="en-US" baseline="0" dirty="0" err="1"/>
              <a:t>người</a:t>
            </a:r>
            <a:r>
              <a:rPr lang="en-US" baseline="0" dirty="0"/>
              <a:t> – </a:t>
            </a:r>
            <a:r>
              <a:rPr lang="en-US" baseline="0" dirty="0" err="1"/>
              <a:t>tổ</a:t>
            </a:r>
            <a:r>
              <a:rPr lang="en-US" baseline="0" dirty="0"/>
              <a:t> </a:t>
            </a:r>
            <a:r>
              <a:rPr lang="en-US" baseline="0" dirty="0" err="1"/>
              <a:t>chức</a:t>
            </a:r>
            <a:r>
              <a:rPr lang="en-US" baseline="0" dirty="0"/>
              <a:t> SQA – </a:t>
            </a:r>
            <a:r>
              <a:rPr lang="en-US" b="1" dirty="0"/>
              <a:t>ORGANIZATIONAL</a:t>
            </a:r>
            <a:r>
              <a:rPr lang="en-US" b="1" baseline="0" dirty="0"/>
              <a:t> BASE </a:t>
            </a:r>
            <a:r>
              <a:rPr lang="en-US" b="1" dirty="0"/>
              <a:t>– HUMAN</a:t>
            </a:r>
          </a:p>
          <a:p>
            <a:pPr marL="457200" lvl="1" indent="0">
              <a:buFontTx/>
              <a:buNone/>
            </a:pPr>
            <a:r>
              <a:rPr lang="en-US" dirty="0"/>
              <a:t>- </a:t>
            </a:r>
            <a:r>
              <a:rPr lang="en-US" dirty="0" err="1"/>
              <a:t>Đó</a:t>
            </a:r>
            <a:r>
              <a:rPr lang="en-US" baseline="0" dirty="0"/>
              <a:t> </a:t>
            </a:r>
            <a:r>
              <a:rPr lang="en-US" baseline="0" dirty="0" err="1"/>
              <a:t>là</a:t>
            </a:r>
            <a:r>
              <a:rPr lang="en-US" baseline="0" dirty="0"/>
              <a:t> </a:t>
            </a:r>
            <a:r>
              <a:rPr lang="en-US" baseline="0" dirty="0" err="1"/>
              <a:t>chất</a:t>
            </a:r>
            <a:r>
              <a:rPr lang="en-US" baseline="0" dirty="0"/>
              <a:t> </a:t>
            </a:r>
            <a:r>
              <a:rPr lang="en-US" baseline="0" dirty="0" err="1"/>
              <a:t>lượng</a:t>
            </a:r>
            <a:r>
              <a:rPr lang="en-US" baseline="0" dirty="0"/>
              <a:t> </a:t>
            </a:r>
            <a:r>
              <a:rPr lang="en-US" baseline="0" dirty="0" err="1"/>
              <a:t>của</a:t>
            </a:r>
            <a:r>
              <a:rPr lang="en-US" baseline="0" dirty="0"/>
              <a:t> </a:t>
            </a:r>
            <a:r>
              <a:rPr lang="en-US" baseline="0" dirty="0" err="1"/>
              <a:t>đội</a:t>
            </a:r>
            <a:r>
              <a:rPr lang="en-US" baseline="0" dirty="0"/>
              <a:t> </a:t>
            </a:r>
            <a:r>
              <a:rPr lang="en-US" baseline="0" dirty="0" err="1"/>
              <a:t>ngũ</a:t>
            </a:r>
            <a:r>
              <a:rPr lang="en-US" baseline="0" dirty="0"/>
              <a:t> </a:t>
            </a:r>
            <a:r>
              <a:rPr lang="en-US" baseline="0" dirty="0" err="1"/>
              <a:t>quản</a:t>
            </a:r>
            <a:r>
              <a:rPr lang="en-US" baseline="0" dirty="0"/>
              <a:t> </a:t>
            </a:r>
            <a:r>
              <a:rPr lang="en-US" baseline="0" dirty="0" err="1"/>
              <a:t>lý</a:t>
            </a:r>
            <a:r>
              <a:rPr lang="en-US" baseline="0" dirty="0"/>
              <a:t>, </a:t>
            </a:r>
            <a:r>
              <a:rPr lang="en-US" baseline="0" dirty="0" err="1"/>
              <a:t>đơn</a:t>
            </a:r>
            <a:r>
              <a:rPr lang="en-US" baseline="0" dirty="0"/>
              <a:t> </a:t>
            </a:r>
            <a:r>
              <a:rPr lang="en-US" baseline="0" dirty="0" err="1"/>
              <a:t>vị</a:t>
            </a:r>
            <a:r>
              <a:rPr lang="en-US" baseline="0" dirty="0"/>
              <a:t> SQA </a:t>
            </a:r>
            <a:r>
              <a:rPr lang="en-US" baseline="0" dirty="0" err="1"/>
              <a:t>và</a:t>
            </a:r>
            <a:r>
              <a:rPr lang="en-US" baseline="0" dirty="0"/>
              <a:t> practitioners </a:t>
            </a:r>
            <a:r>
              <a:rPr lang="en-US" baseline="0" dirty="0" err="1"/>
              <a:t>liên</a:t>
            </a:r>
            <a:r>
              <a:rPr lang="en-US" baseline="0" dirty="0"/>
              <a:t> </a:t>
            </a:r>
            <a:r>
              <a:rPr lang="en-US" baseline="0" dirty="0" err="1"/>
              <a:t>quan</a:t>
            </a:r>
            <a:r>
              <a:rPr lang="en-US" baseline="0" dirty="0"/>
              <a:t> </a:t>
            </a:r>
            <a:r>
              <a:rPr lang="en-US" i="1" baseline="0" dirty="0"/>
              <a:t>(SQA trustees- </a:t>
            </a:r>
            <a:r>
              <a:rPr lang="en-US" i="1" baseline="0" dirty="0" err="1"/>
              <a:t>uỷ</a:t>
            </a:r>
            <a:r>
              <a:rPr lang="en-US" i="1" baseline="0" dirty="0"/>
              <a:t> </a:t>
            </a:r>
            <a:r>
              <a:rPr lang="en-US" i="1" baseline="0" dirty="0" err="1"/>
              <a:t>viên</a:t>
            </a:r>
            <a:r>
              <a:rPr lang="en-US" i="1" baseline="0" dirty="0"/>
              <a:t>, SQA committee members – </a:t>
            </a:r>
            <a:r>
              <a:rPr lang="en-US" i="1" baseline="0" dirty="0" err="1"/>
              <a:t>uỷ</a:t>
            </a:r>
            <a:r>
              <a:rPr lang="en-US" i="1" baseline="0" dirty="0"/>
              <a:t> ban </a:t>
            </a:r>
            <a:r>
              <a:rPr lang="en-US" i="1" baseline="0" dirty="0" err="1"/>
              <a:t>và</a:t>
            </a:r>
            <a:r>
              <a:rPr lang="en-US" i="1" baseline="0" dirty="0"/>
              <a:t> SQA forum members – </a:t>
            </a:r>
            <a:r>
              <a:rPr lang="en-US" i="1" baseline="0" dirty="0" err="1"/>
              <a:t>diễn</a:t>
            </a:r>
            <a:r>
              <a:rPr lang="en-US" i="1" baseline="0" dirty="0"/>
              <a:t> </a:t>
            </a:r>
            <a:r>
              <a:rPr lang="en-US" i="1" baseline="0" dirty="0" err="1"/>
              <a:t>đàn</a:t>
            </a:r>
            <a:r>
              <a:rPr lang="en-US" i="1" baseline="0" dirty="0"/>
              <a:t>)</a:t>
            </a:r>
          </a:p>
          <a:p>
            <a:pPr marL="0" lvl="0" indent="0">
              <a:buFontTx/>
              <a:buNone/>
            </a:pPr>
            <a:r>
              <a:rPr lang="en-US" b="1" baseline="0" dirty="0"/>
              <a:t>TẤT CẢ CÁC TP NÀY SẼ LẦN LƯỢT ĐC ĐỀ CẬP Ở NHỮNG CHƯƠNG SAU</a:t>
            </a:r>
          </a:p>
          <a:p>
            <a:pPr marL="0" lvl="0" indent="0">
              <a:buFontTx/>
              <a:buNone/>
            </a:pPr>
            <a:endParaRPr lang="en-US" b="1" baseline="0" dirty="0"/>
          </a:p>
          <a:p>
            <a:pPr marL="0" lvl="0" indent="0">
              <a:buFontTx/>
              <a:buNone/>
            </a:pPr>
            <a:endParaRPr lang="en-US" b="1" baseline="0" dirty="0"/>
          </a:p>
          <a:p>
            <a:pPr marL="0" lvl="0" indent="0">
              <a:buFontTx/>
              <a:buNone/>
            </a:pPr>
            <a:endParaRPr lang="en-US" b="1" baseline="0" dirty="0"/>
          </a:p>
          <a:p>
            <a:r>
              <a:rPr lang="en-US" dirty="0"/>
              <a:t>The CAPA process:</a:t>
            </a:r>
          </a:p>
          <a:p>
            <a:pPr lvl="1"/>
            <a:r>
              <a:rPr lang="en-US" dirty="0"/>
              <a:t>Information collection </a:t>
            </a:r>
          </a:p>
          <a:p>
            <a:pPr lvl="1"/>
            <a:r>
              <a:rPr lang="en-US" dirty="0"/>
              <a:t>Analysis of collected information </a:t>
            </a:r>
          </a:p>
          <a:p>
            <a:pPr lvl="1"/>
            <a:r>
              <a:rPr lang="en-US" dirty="0" err="1"/>
              <a:t>Đưa</a:t>
            </a:r>
            <a:r>
              <a:rPr lang="en-US" baseline="0" dirty="0"/>
              <a:t> </a:t>
            </a:r>
            <a:r>
              <a:rPr lang="en-US" baseline="0" dirty="0" err="1"/>
              <a:t>ra</a:t>
            </a:r>
            <a:r>
              <a:rPr lang="en-US" baseline="0" dirty="0"/>
              <a:t> </a:t>
            </a:r>
            <a:r>
              <a:rPr lang="en-US" baseline="0" dirty="0" err="1"/>
              <a:t>các</a:t>
            </a:r>
            <a:r>
              <a:rPr lang="en-US" baseline="0" dirty="0"/>
              <a:t> </a:t>
            </a:r>
            <a:r>
              <a:rPr lang="en-US" baseline="0" dirty="0" err="1"/>
              <a:t>giải</a:t>
            </a:r>
            <a:r>
              <a:rPr lang="en-US" baseline="0" dirty="0"/>
              <a:t> </a:t>
            </a:r>
            <a:r>
              <a:rPr lang="en-US" baseline="0" dirty="0" err="1"/>
              <a:t>pháp</a:t>
            </a:r>
            <a:r>
              <a:rPr lang="en-US" baseline="0" dirty="0"/>
              <a:t> </a:t>
            </a:r>
            <a:r>
              <a:rPr lang="en-US" baseline="0" dirty="0" err="1"/>
              <a:t>và</a:t>
            </a:r>
            <a:r>
              <a:rPr lang="en-US" baseline="0" dirty="0"/>
              <a:t> </a:t>
            </a:r>
            <a:r>
              <a:rPr lang="en-US" baseline="0" dirty="0" err="1"/>
              <a:t>cách</a:t>
            </a:r>
            <a:r>
              <a:rPr lang="en-US" baseline="0" dirty="0"/>
              <a:t> </a:t>
            </a:r>
            <a:r>
              <a:rPr lang="en-US" baseline="0" dirty="0" err="1"/>
              <a:t>hiện</a:t>
            </a:r>
            <a:r>
              <a:rPr lang="en-US" baseline="0" dirty="0"/>
              <a:t> </a:t>
            </a:r>
            <a:r>
              <a:rPr lang="en-US" baseline="0" dirty="0" err="1"/>
              <a:t>thực</a:t>
            </a:r>
            <a:r>
              <a:rPr lang="en-US" baseline="0" dirty="0"/>
              <a:t> </a:t>
            </a:r>
            <a:r>
              <a:rPr lang="en-US" baseline="0" dirty="0" err="1"/>
              <a:t>nó</a:t>
            </a:r>
            <a:endParaRPr lang="en-US" dirty="0"/>
          </a:p>
          <a:p>
            <a:pPr lvl="1"/>
            <a:r>
              <a:rPr lang="en-US" dirty="0"/>
              <a:t>Theo </a:t>
            </a:r>
            <a:r>
              <a:rPr lang="en-US" dirty="0" err="1"/>
              <a:t>dõi</a:t>
            </a:r>
            <a:r>
              <a:rPr lang="en-US" baseline="0" dirty="0"/>
              <a:t> </a:t>
            </a:r>
            <a:r>
              <a:rPr lang="en-US" baseline="0" dirty="0" err="1"/>
              <a:t>kết</a:t>
            </a:r>
            <a:r>
              <a:rPr lang="en-US" baseline="0" dirty="0"/>
              <a:t> </a:t>
            </a:r>
            <a:r>
              <a:rPr lang="en-US" baseline="0" dirty="0" err="1"/>
              <a:t>quả</a:t>
            </a:r>
            <a:endParaRPr lang="en-US" dirty="0"/>
          </a:p>
          <a:p>
            <a:pPr marL="0" lvl="0" indent="0">
              <a:buFontTx/>
              <a:buNone/>
            </a:pPr>
            <a:endParaRPr lang="en-US" b="1" dirty="0"/>
          </a:p>
        </p:txBody>
      </p:sp>
    </p:spTree>
    <p:extLst>
      <p:ext uri="{BB962C8B-B14F-4D97-AF65-F5344CB8AC3E}">
        <p14:creationId xmlns:p14="http://schemas.microsoft.com/office/powerpoint/2010/main" val="2290557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57334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a:t>
            </a:r>
            <a:r>
              <a:rPr lang="en-US" dirty="0" err="1"/>
              <a:t>Gồ</a:t>
            </a:r>
            <a:r>
              <a:rPr lang="en-US" baseline="0" dirty="0" err="1"/>
              <a:t>m</a:t>
            </a:r>
            <a:r>
              <a:rPr lang="en-US" baseline="0" dirty="0"/>
              <a:t> c</a:t>
            </a:r>
            <a:r>
              <a:rPr lang="vi-VN" dirty="0"/>
              <a:t>ác bước chuẩn bị trước khi bắt đầu làm việc </a:t>
            </a:r>
            <a:r>
              <a:rPr lang="en-US" dirty="0" err="1"/>
              <a:t>với</a:t>
            </a:r>
            <a:r>
              <a:rPr lang="vi-VN" dirty="0"/>
              <a:t> dự án</a:t>
            </a:r>
            <a:endParaRPr lang="en-US" dirty="0"/>
          </a:p>
          <a:p>
            <a:pPr marL="0" indent="0">
              <a:buFontTx/>
              <a:buNone/>
            </a:pPr>
            <a:r>
              <a:rPr lang="en-US" dirty="0"/>
              <a:t>- 2 </a:t>
            </a:r>
            <a:r>
              <a:rPr lang="en-US" dirty="0" err="1"/>
              <a:t>Mục</a:t>
            </a:r>
            <a:r>
              <a:rPr lang="en-US" baseline="0" dirty="0"/>
              <a:t> </a:t>
            </a:r>
            <a:r>
              <a:rPr lang="en-US" baseline="0" dirty="0" err="1"/>
              <a:t>tiêu</a:t>
            </a:r>
            <a:r>
              <a:rPr lang="en-US" baseline="0" dirty="0"/>
              <a:t> </a:t>
            </a:r>
            <a:r>
              <a:rPr lang="en-US" baseline="0" dirty="0" err="1"/>
              <a:t>chính</a:t>
            </a:r>
            <a:r>
              <a:rPr lang="en-US" baseline="0" dirty="0"/>
              <a:t>:</a:t>
            </a:r>
          </a:p>
          <a:p>
            <a:pPr marL="457200" lvl="1" indent="0">
              <a:buFontTx/>
              <a:buNone/>
            </a:pPr>
            <a:r>
              <a:rPr lang="en-US" b="1" baseline="0" dirty="0"/>
              <a:t>- NHẰM THỐNG NHẤT VỀ NGUỒN LỰC, TIẾN ĐỘ VÀ NGÂN SÁCH</a:t>
            </a:r>
          </a:p>
          <a:p>
            <a:pPr marL="457200" lvl="1" indent="0">
              <a:buFontTx/>
              <a:buNone/>
            </a:pPr>
            <a:r>
              <a:rPr lang="en-US" baseline="0" dirty="0"/>
              <a:t>- </a:t>
            </a:r>
            <a:r>
              <a:rPr lang="en-US" baseline="0" dirty="0" err="1"/>
              <a:t>Xác</a:t>
            </a:r>
            <a:r>
              <a:rPr lang="en-US" baseline="0" dirty="0"/>
              <a:t> </a:t>
            </a:r>
            <a:r>
              <a:rPr lang="en-US" baseline="0" dirty="0" err="1"/>
              <a:t>định</a:t>
            </a:r>
            <a:r>
              <a:rPr lang="en-US" baseline="0" dirty="0"/>
              <a:t> </a:t>
            </a:r>
            <a:r>
              <a:rPr lang="en-US" baseline="0" dirty="0" err="1"/>
              <a:t>kế</a:t>
            </a:r>
            <a:r>
              <a:rPr lang="en-US" baseline="0" dirty="0"/>
              <a:t> </a:t>
            </a:r>
            <a:r>
              <a:rPr lang="en-US" baseline="0" dirty="0" err="1"/>
              <a:t>hoạch</a:t>
            </a:r>
            <a:r>
              <a:rPr lang="en-US" baseline="0" dirty="0"/>
              <a:t> pt </a:t>
            </a:r>
            <a:r>
              <a:rPr lang="en-US" baseline="0" dirty="0" err="1"/>
              <a:t>và</a:t>
            </a:r>
            <a:r>
              <a:rPr lang="en-US" baseline="0" dirty="0"/>
              <a:t> </a:t>
            </a:r>
            <a:r>
              <a:rPr lang="en-US" baseline="0" dirty="0" err="1"/>
              <a:t>kế</a:t>
            </a:r>
            <a:r>
              <a:rPr lang="en-US" baseline="0" dirty="0"/>
              <a:t> </a:t>
            </a:r>
            <a:r>
              <a:rPr lang="en-US" baseline="0" dirty="0" err="1"/>
              <a:t>hoạch</a:t>
            </a:r>
            <a:r>
              <a:rPr lang="en-US" baseline="0" dirty="0"/>
              <a:t> </a:t>
            </a:r>
            <a:r>
              <a:rPr lang="en-US" baseline="0" dirty="0" err="1"/>
              <a:t>chất</a:t>
            </a:r>
            <a:r>
              <a:rPr lang="en-US" baseline="0" dirty="0"/>
              <a:t> </a:t>
            </a:r>
            <a:r>
              <a:rPr lang="en-US" baseline="0" dirty="0" err="1"/>
              <a:t>lượng</a:t>
            </a:r>
            <a:endParaRPr lang="en-US" baseline="0" dirty="0"/>
          </a:p>
          <a:p>
            <a:pPr marL="0" lvl="0" indent="0">
              <a:buFontTx/>
              <a:buNone/>
            </a:pPr>
            <a:r>
              <a:rPr lang="en-US" baseline="0" dirty="0"/>
              <a:t>- </a:t>
            </a:r>
            <a:r>
              <a:rPr lang="en-US" baseline="0" dirty="0" err="1"/>
              <a:t>Gồm</a:t>
            </a:r>
            <a:r>
              <a:rPr lang="en-US" baseline="0" dirty="0"/>
              <a:t>:</a:t>
            </a:r>
          </a:p>
          <a:p>
            <a:pPr marL="457200" lvl="1" indent="0">
              <a:buFontTx/>
              <a:buNone/>
            </a:pPr>
            <a:r>
              <a:rPr lang="en-US" baseline="0" dirty="0"/>
              <a:t>- </a:t>
            </a:r>
            <a:r>
              <a:rPr lang="en-US" baseline="0" dirty="0" err="1"/>
              <a:t>Rà</a:t>
            </a:r>
            <a:r>
              <a:rPr lang="en-US" baseline="0" dirty="0"/>
              <a:t> </a:t>
            </a:r>
            <a:r>
              <a:rPr lang="en-US" baseline="0" dirty="0" err="1"/>
              <a:t>soát</a:t>
            </a:r>
            <a:r>
              <a:rPr lang="en-US" baseline="0" dirty="0"/>
              <a:t> </a:t>
            </a:r>
            <a:r>
              <a:rPr lang="en-US" baseline="0" dirty="0" err="1"/>
              <a:t>hợp</a:t>
            </a:r>
            <a:r>
              <a:rPr lang="en-US" baseline="0" dirty="0"/>
              <a:t> </a:t>
            </a:r>
            <a:r>
              <a:rPr lang="en-US" baseline="0" dirty="0" err="1"/>
              <a:t>đồng</a:t>
            </a:r>
            <a:endParaRPr lang="en-US" baseline="0" dirty="0"/>
          </a:p>
          <a:p>
            <a:pPr marL="457200" lvl="1" indent="0">
              <a:buFontTx/>
              <a:buNone/>
            </a:pPr>
            <a:r>
              <a:rPr lang="en-US" baseline="0" dirty="0"/>
              <a:t>- </a:t>
            </a:r>
            <a:r>
              <a:rPr lang="en-US" baseline="0" dirty="0" err="1"/>
              <a:t>Lên</a:t>
            </a:r>
            <a:r>
              <a:rPr lang="en-US" baseline="0" dirty="0"/>
              <a:t> </a:t>
            </a:r>
            <a:r>
              <a:rPr lang="vi-VN" baseline="0" dirty="0"/>
              <a:t>kế hoạch phát triển và kế hoạch chất lượng</a:t>
            </a:r>
            <a:endParaRPr lang="en-US" baseline="0" dirty="0"/>
          </a:p>
          <a:p>
            <a:pPr marL="628650" lvl="1" indent="-171450">
              <a:buFontTx/>
              <a:buChar char="-"/>
            </a:pPr>
            <a:endParaRPr lang="en-US" dirty="0"/>
          </a:p>
        </p:txBody>
      </p:sp>
    </p:spTree>
    <p:extLst>
      <p:ext uri="{BB962C8B-B14F-4D97-AF65-F5344CB8AC3E}">
        <p14:creationId xmlns:p14="http://schemas.microsoft.com/office/powerpoint/2010/main" val="4156505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baseline="0"/>
              <a:t>Phải kiểm tra chi tiết </a:t>
            </a:r>
            <a:r>
              <a:rPr lang="vi-VN" b="1" u="sng" baseline="0"/>
              <a:t>BẢN DỰ THẢO ĐỀ XUẤT DỰ ÁN</a:t>
            </a:r>
            <a:r>
              <a:rPr lang="vi-VN" baseline="0"/>
              <a:t> và </a:t>
            </a:r>
            <a:r>
              <a:rPr lang="vi-VN" b="1" u="sng" baseline="0"/>
              <a:t>DỰ THẢO HỢP ĐỒNG</a:t>
            </a:r>
            <a:r>
              <a:rPr lang="en-US" u="none" baseline="0"/>
              <a:t>. </a:t>
            </a:r>
            <a:r>
              <a:rPr lang="en-US" baseline="0"/>
              <a:t>Gồm 2 giai đoạn:</a:t>
            </a:r>
          </a:p>
          <a:p>
            <a:pPr marL="0" indent="0">
              <a:buFontTx/>
              <a:buNone/>
            </a:pPr>
            <a:endParaRPr lang="en-US"/>
          </a:p>
          <a:p>
            <a:pPr marL="0" indent="0">
              <a:buFontTx/>
              <a:buNone/>
            </a:pPr>
            <a:r>
              <a:rPr lang="en-US"/>
              <a:t>- </a:t>
            </a:r>
            <a:r>
              <a:rPr lang="vi-VN"/>
              <a:t>Giai đoạn</a:t>
            </a:r>
            <a:r>
              <a:rPr lang="en-US"/>
              <a:t> 1</a:t>
            </a:r>
            <a:r>
              <a:rPr lang="vi-VN"/>
              <a:t> – </a:t>
            </a:r>
            <a:r>
              <a:rPr lang="en-US"/>
              <a:t>Review</a:t>
            </a:r>
            <a:r>
              <a:rPr lang="en-US" baseline="0"/>
              <a:t> </a:t>
            </a:r>
            <a:r>
              <a:rPr lang="en-US"/>
              <a:t>bản</a:t>
            </a:r>
            <a:r>
              <a:rPr lang="vi-VN"/>
              <a:t> </a:t>
            </a:r>
            <a:r>
              <a:rPr lang="vi-VN" b="1"/>
              <a:t>dự thảo đề </a:t>
            </a:r>
            <a:r>
              <a:rPr lang="en-US" b="1"/>
              <a:t>xuất</a:t>
            </a:r>
            <a:r>
              <a:rPr lang="en-US" baseline="0"/>
              <a:t> (</a:t>
            </a:r>
            <a:r>
              <a:rPr lang="en-US" b="1"/>
              <a:t>Proposal)</a:t>
            </a:r>
            <a:r>
              <a:rPr lang="en-US" b="1" baseline="0"/>
              <a:t> </a:t>
            </a:r>
            <a:r>
              <a:rPr lang="vi-VN"/>
              <a:t>trước khi trình cho khách hàng</a:t>
            </a:r>
            <a:r>
              <a:rPr lang="en-US" baseline="0"/>
              <a:t> tiềm năng.</a:t>
            </a:r>
            <a:r>
              <a:rPr lang="en-US"/>
              <a:t> </a:t>
            </a:r>
          </a:p>
          <a:p>
            <a:pPr marL="0" indent="0">
              <a:buFontTx/>
              <a:buNone/>
            </a:pPr>
            <a:r>
              <a:rPr lang="en-US" b="1"/>
              <a:t>?CÓ</a:t>
            </a:r>
            <a:r>
              <a:rPr lang="en-US" b="1" baseline="0"/>
              <a:t> NỘI DUNG GÌ TRONG BẢN PROPOSAL ĐÓ? </a:t>
            </a:r>
            <a:r>
              <a:rPr lang="en-US" b="0" baseline="0"/>
              <a:t>XEM SLIDE SAU</a:t>
            </a:r>
            <a:endParaRPr lang="en-US" b="0"/>
          </a:p>
          <a:p>
            <a:pPr marL="0" indent="0">
              <a:buFontTx/>
              <a:buNone/>
            </a:pPr>
            <a:r>
              <a:rPr lang="en-US" b="0"/>
              <a:t>?REVIEW CÁI</a:t>
            </a:r>
            <a:r>
              <a:rPr lang="en-US" b="0" baseline="0"/>
              <a:t> GÌ? CÓ PHẢI REVIEW YÊU CẦU PHẦN MỀM KHÔNG? – CÓ 1 PHẦN, CHƯA CHI TIẾT. XEM SLIDE SAU</a:t>
            </a:r>
            <a:endParaRPr lang="en-US" b="0"/>
          </a:p>
          <a:p>
            <a:pPr marL="0" indent="0">
              <a:buFontTx/>
              <a:buNone/>
            </a:pPr>
            <a:endParaRPr lang="en-US"/>
          </a:p>
          <a:p>
            <a:pPr marL="0" indent="0">
              <a:buFontTx/>
              <a:buNone/>
            </a:pPr>
            <a:r>
              <a:rPr lang="en-US"/>
              <a:t>- </a:t>
            </a:r>
            <a:r>
              <a:rPr lang="vi-VN"/>
              <a:t>Giai đoạn </a:t>
            </a:r>
            <a:r>
              <a:rPr lang="en-US"/>
              <a:t>2</a:t>
            </a:r>
            <a:r>
              <a:rPr lang="vi-VN"/>
              <a:t>- </a:t>
            </a:r>
            <a:r>
              <a:rPr lang="en-US"/>
              <a:t>Review</a:t>
            </a:r>
            <a:r>
              <a:rPr lang="vi-VN"/>
              <a:t> </a:t>
            </a:r>
            <a:r>
              <a:rPr lang="en-US"/>
              <a:t>bản </a:t>
            </a:r>
            <a:r>
              <a:rPr lang="vi-VN"/>
              <a:t>dự thảo hợp đồng trước khi ký kết</a:t>
            </a:r>
            <a:endParaRPr lang="en-US"/>
          </a:p>
        </p:txBody>
      </p:sp>
    </p:spTree>
    <p:extLst>
      <p:ext uri="{BB962C8B-B14F-4D97-AF65-F5344CB8AC3E}">
        <p14:creationId xmlns:p14="http://schemas.microsoft.com/office/powerpoint/2010/main" val="3486283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Xem</a:t>
            </a:r>
            <a:r>
              <a:rPr lang="en-US" dirty="0"/>
              <a:t> </a:t>
            </a:r>
            <a:r>
              <a:rPr lang="en-US" dirty="0" err="1"/>
              <a:t>xét</a:t>
            </a:r>
            <a:r>
              <a:rPr lang="en-US" dirty="0"/>
              <a:t> </a:t>
            </a:r>
            <a:r>
              <a:rPr lang="en-US" dirty="0" err="1"/>
              <a:t>hợp</a:t>
            </a:r>
            <a:r>
              <a:rPr lang="en-US" dirty="0"/>
              <a:t> </a:t>
            </a:r>
            <a:r>
              <a:rPr lang="en-US" dirty="0" err="1"/>
              <a:t>đồngMục</a:t>
            </a:r>
            <a:r>
              <a:rPr lang="en-US" dirty="0"/>
              <a:t> </a:t>
            </a:r>
            <a:r>
              <a:rPr lang="en-US" dirty="0" err="1"/>
              <a:t>tiêu</a:t>
            </a:r>
            <a:r>
              <a:rPr lang="en-US" dirty="0"/>
              <a:t> </a:t>
            </a:r>
            <a:r>
              <a:rPr lang="en-US" dirty="0" err="1"/>
              <a:t>rà</a:t>
            </a:r>
            <a:r>
              <a:rPr lang="en-US" dirty="0"/>
              <a:t> </a:t>
            </a:r>
            <a:r>
              <a:rPr lang="en-US" dirty="0" err="1"/>
              <a:t>soát</a:t>
            </a:r>
            <a:r>
              <a:rPr lang="en-US" dirty="0"/>
              <a:t> </a:t>
            </a:r>
            <a:r>
              <a:rPr lang="en-US" dirty="0" err="1"/>
              <a:t>dự</a:t>
            </a:r>
            <a:r>
              <a:rPr lang="en-US" dirty="0"/>
              <a:t> </a:t>
            </a:r>
            <a:r>
              <a:rPr lang="en-US" dirty="0" err="1"/>
              <a:t>thảo</a:t>
            </a:r>
            <a:r>
              <a:rPr lang="en-US" dirty="0"/>
              <a:t> </a:t>
            </a:r>
            <a:r>
              <a:rPr lang="en-US" dirty="0" err="1"/>
              <a:t>đề</a:t>
            </a:r>
            <a:r>
              <a:rPr lang="en-US" dirty="0"/>
              <a:t> </a:t>
            </a:r>
            <a:r>
              <a:rPr lang="en-US" dirty="0" err="1"/>
              <a:t>xuất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Mỗi</a:t>
            </a:r>
            <a:r>
              <a:rPr lang="en-US" dirty="0"/>
              <a:t> </a:t>
            </a:r>
            <a:r>
              <a:rPr lang="en-US" dirty="0" err="1"/>
              <a:t>mục</a:t>
            </a:r>
            <a:r>
              <a:rPr lang="en-US" dirty="0"/>
              <a:t> </a:t>
            </a:r>
            <a:r>
              <a:rPr lang="en-US" dirty="0" err="1"/>
              <a:t>tiêu</a:t>
            </a:r>
            <a:r>
              <a:rPr lang="en-US" dirty="0"/>
              <a:t> </a:t>
            </a:r>
            <a:r>
              <a:rPr lang="en-US" dirty="0" err="1"/>
              <a:t>có</a:t>
            </a:r>
            <a:r>
              <a:rPr lang="en-US" dirty="0"/>
              <a:t> </a:t>
            </a:r>
            <a:r>
              <a:rPr lang="en-US" dirty="0" err="1"/>
              <a:t>một</a:t>
            </a:r>
            <a:r>
              <a:rPr lang="en-US" b="1" baseline="0" dirty="0"/>
              <a:t> CHECKLIST </a:t>
            </a:r>
            <a:r>
              <a:rPr lang="vi-VN" b="0" baseline="0" dirty="0"/>
              <a:t>để </a:t>
            </a:r>
            <a:r>
              <a:rPr lang="en-US" b="0" baseline="0" dirty="0"/>
              <a:t> </a:t>
            </a:r>
            <a:r>
              <a:rPr lang="en-US" b="0" baseline="0" dirty="0" err="1"/>
              <a:t>kiểm</a:t>
            </a:r>
            <a:r>
              <a:rPr lang="en-US" b="0" baseline="0" dirty="0"/>
              <a:t> </a:t>
            </a:r>
            <a:r>
              <a:rPr lang="en-US" b="0" baseline="0" dirty="0" err="1"/>
              <a:t>soát</a:t>
            </a:r>
            <a:r>
              <a:rPr lang="en-US" b="0" baseline="0" dirty="0"/>
              <a:t> (</a:t>
            </a:r>
            <a:r>
              <a:rPr lang="en-US" b="0" baseline="0" dirty="0" err="1"/>
              <a:t>trong</a:t>
            </a:r>
            <a:r>
              <a:rPr lang="en-US" b="0" baseline="0" dirty="0"/>
              <a:t> </a:t>
            </a:r>
            <a:r>
              <a:rPr lang="en-US" b="0" baseline="0" dirty="0" err="1"/>
              <a:t>phụ</a:t>
            </a:r>
            <a:r>
              <a:rPr lang="en-US" b="0" baseline="0" dirty="0"/>
              <a:t> </a:t>
            </a:r>
            <a:r>
              <a:rPr lang="en-US" b="0" baseline="0" dirty="0" err="1"/>
              <a:t>lục</a:t>
            </a:r>
            <a:r>
              <a:rPr lang="en-US" b="0" baseline="0" dirty="0"/>
              <a:t> 5A, 5B):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a:t>Cho SV </a:t>
            </a:r>
            <a:r>
              <a:rPr lang="en-US" b="1" baseline="0" dirty="0" err="1"/>
              <a:t>tự</a:t>
            </a:r>
            <a:r>
              <a:rPr lang="en-US" b="1" baseline="0" dirty="0"/>
              <a:t> </a:t>
            </a:r>
            <a:r>
              <a:rPr lang="en-US" b="1" baseline="0" dirty="0" err="1"/>
              <a:t>chọn</a:t>
            </a:r>
            <a:r>
              <a:rPr lang="en-US" b="1" baseline="0" dirty="0"/>
              <a:t> </a:t>
            </a:r>
            <a:r>
              <a:rPr lang="en-US" b="1" baseline="0" dirty="0" err="1"/>
              <a:t>để</a:t>
            </a:r>
            <a:r>
              <a:rPr lang="en-US" b="1" baseline="0" dirty="0"/>
              <a:t> </a:t>
            </a:r>
            <a:r>
              <a:rPr lang="en-US" b="1" baseline="0" dirty="0" err="1"/>
              <a:t>giải</a:t>
            </a:r>
            <a:r>
              <a:rPr lang="en-US" b="1" baseline="0" dirty="0"/>
              <a:t> </a:t>
            </a:r>
            <a:r>
              <a:rPr lang="en-US" b="1" baseline="0" dirty="0" err="1"/>
              <a:t>thích</a:t>
            </a:r>
            <a:r>
              <a:rPr lang="en-US" b="1" baseline="0" dirty="0"/>
              <a:t>, </a:t>
            </a:r>
            <a:r>
              <a:rPr lang="en-US" b="1" baseline="0" dirty="0" err="1"/>
              <a:t>cho</a:t>
            </a:r>
            <a:r>
              <a:rPr lang="en-US" b="1" baseline="0" dirty="0"/>
              <a:t> </a:t>
            </a:r>
            <a:r>
              <a:rPr lang="en-US" b="1" baseline="0" dirty="0" err="1"/>
              <a:t>vd</a:t>
            </a:r>
            <a:r>
              <a:rPr lang="en-US" b="1" baseline="0" dirty="0"/>
              <a:t>/ </a:t>
            </a:r>
            <a:r>
              <a:rPr lang="en-US" b="1" baseline="0" dirty="0" err="1"/>
              <a:t>cho</a:t>
            </a:r>
            <a:r>
              <a:rPr lang="en-US" b="1" baseline="0" dirty="0"/>
              <a:t> 1 </a:t>
            </a:r>
            <a:r>
              <a:rPr lang="en-US" b="1" baseline="0" dirty="0" err="1"/>
              <a:t>vài</a:t>
            </a:r>
            <a:r>
              <a:rPr lang="en-US" b="1" baseline="0" dirty="0"/>
              <a:t> </a:t>
            </a:r>
            <a:r>
              <a:rPr lang="en-US" b="1" baseline="0" dirty="0" err="1"/>
              <a:t>mục</a:t>
            </a:r>
            <a:r>
              <a:rPr lang="en-US" b="1" baseline="0" dirty="0"/>
              <a:t> </a:t>
            </a:r>
            <a:r>
              <a:rPr lang="en-US" b="1" baseline="0" dirty="0" err="1"/>
              <a:t>tiêu</a:t>
            </a:r>
            <a:r>
              <a:rPr lang="en-US" b="1" baseline="0" dirty="0"/>
              <a:t> (</a:t>
            </a:r>
            <a:r>
              <a:rPr lang="en-US" b="1" baseline="0" dirty="0" err="1"/>
              <a:t>trừ</a:t>
            </a:r>
            <a:r>
              <a:rPr lang="en-US" b="1" baseline="0" dirty="0"/>
              <a:t> </a:t>
            </a:r>
            <a:r>
              <a:rPr lang="en-US" b="1" baseline="0" dirty="0" err="1"/>
              <a:t>mục</a:t>
            </a:r>
            <a:r>
              <a:rPr lang="en-US" b="1" baseline="0" dirty="0"/>
              <a:t> 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t>
            </a:r>
            <a:r>
              <a:rPr lang="vi-VN" b="0" dirty="0"/>
              <a:t>những yêu cầu của khách hàng </a:t>
            </a:r>
            <a:r>
              <a:rPr lang="en-US" b="0" dirty="0"/>
              <a:t>đ</a:t>
            </a:r>
            <a:r>
              <a:rPr lang="vi-VN" b="0" dirty="0"/>
              <a:t>ược giải thích </a:t>
            </a:r>
            <a:r>
              <a:rPr lang="en-US" b="0" dirty="0" err="1"/>
              <a:t>rõ</a:t>
            </a:r>
            <a:r>
              <a:rPr lang="vi-VN" b="0" dirty="0"/>
              <a:t> và đượ</a:t>
            </a:r>
            <a:r>
              <a:rPr lang="en-US" b="0" dirty="0"/>
              <a:t>c</a:t>
            </a:r>
            <a:r>
              <a:rPr lang="en-US" b="0" baseline="0" dirty="0"/>
              <a:t> </a:t>
            </a:r>
            <a:r>
              <a:rPr lang="en-US" b="0" baseline="0" dirty="0" err="1"/>
              <a:t>lập</a:t>
            </a:r>
            <a:r>
              <a:rPr lang="en-US" b="0" baseline="0" dirty="0"/>
              <a:t> </a:t>
            </a:r>
            <a:r>
              <a:rPr lang="en-US" b="0" baseline="0" dirty="0" err="1"/>
              <a:t>tài</a:t>
            </a:r>
            <a:r>
              <a:rPr lang="en-US" b="0" baseline="0" dirty="0"/>
              <a:t> </a:t>
            </a:r>
            <a:r>
              <a:rPr lang="en-US" b="0" baseline="0" dirty="0" err="1"/>
              <a:t>liệu</a:t>
            </a:r>
            <a:r>
              <a:rPr lang="en-US" b="0" baseline="0" dirty="0"/>
              <a:t>, </a:t>
            </a:r>
            <a:r>
              <a:rPr lang="en-US" b="0" baseline="0" dirty="0" err="1"/>
              <a:t>chú</a:t>
            </a:r>
            <a:r>
              <a:rPr lang="en-US" b="0" baseline="0" dirty="0"/>
              <a:t> ý GỒM </a:t>
            </a:r>
            <a:r>
              <a:rPr lang="en-US" b="0" baseline="0" dirty="0" err="1"/>
              <a:t>các</a:t>
            </a:r>
            <a:r>
              <a:rPr lang="en-US" b="0" baseline="0" dirty="0"/>
              <a:t> </a:t>
            </a:r>
            <a:r>
              <a:rPr lang="en-US" b="0" baseline="0" dirty="0" err="1"/>
              <a:t>yếu</a:t>
            </a:r>
            <a:r>
              <a:rPr lang="en-US" b="0" baseline="0" dirty="0"/>
              <a:t> </a:t>
            </a:r>
            <a:r>
              <a:rPr lang="en-US" b="0" baseline="0" dirty="0" err="1"/>
              <a:t>tố</a:t>
            </a:r>
            <a:r>
              <a:rPr lang="en-US" b="0" baseline="0" dirty="0"/>
              <a:t> </a:t>
            </a:r>
            <a:r>
              <a:rPr lang="en-US" b="0" baseline="0" dirty="0" err="1"/>
              <a:t>trong</a:t>
            </a:r>
            <a:r>
              <a:rPr lang="en-US" b="0" baseline="0" dirty="0"/>
              <a:t> McCall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a:t>         - CÁC YÊU CẦU CHỨC NĂNG; YÊU CẦU HIỆU NĂNG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a:t>         - MÔI TRƯỜNG VẬN HÀNH HỆ THỐNG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a:t>         - RELIABILITY; USABILITY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a:t>         - THỜI GIAN BẢO HÀNH, CÁCH THỨC HỖ TRỢ…</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2. </a:t>
            </a:r>
            <a:r>
              <a:rPr lang="en-US" b="0" dirty="0" err="1"/>
              <a:t>các</a:t>
            </a:r>
            <a:r>
              <a:rPr lang="en-US" b="0" dirty="0"/>
              <a:t> </a:t>
            </a:r>
            <a:r>
              <a:rPr lang="en-US" b="0" dirty="0" err="1"/>
              <a:t>lựa</a:t>
            </a:r>
            <a:r>
              <a:rPr lang="en-US" b="0" dirty="0"/>
              <a:t> </a:t>
            </a:r>
            <a:r>
              <a:rPr lang="en-US" b="0" dirty="0" err="1"/>
              <a:t>chọn</a:t>
            </a:r>
            <a:r>
              <a:rPr lang="en-US" b="0" baseline="0" dirty="0"/>
              <a:t> </a:t>
            </a:r>
            <a:r>
              <a:rPr lang="en-US" b="0" baseline="0" dirty="0" err="1"/>
              <a:t>thay</a:t>
            </a:r>
            <a:r>
              <a:rPr lang="en-US" b="0" baseline="0" dirty="0"/>
              <a:t> </a:t>
            </a:r>
            <a:r>
              <a:rPr lang="en-US" b="0" baseline="0" dirty="0" err="1"/>
              <a:t>thế</a:t>
            </a:r>
            <a:r>
              <a:rPr lang="en-US" b="0" baseline="0" dirty="0"/>
              <a:t> </a:t>
            </a:r>
            <a:r>
              <a:rPr lang="en-US" b="0" baseline="0" dirty="0" err="1"/>
              <a:t>để</a:t>
            </a:r>
            <a:r>
              <a:rPr lang="en-US" b="0" baseline="0" dirty="0"/>
              <a:t> </a:t>
            </a:r>
            <a:r>
              <a:rPr lang="en-US" b="0" baseline="0" dirty="0" err="1"/>
              <a:t>thực</a:t>
            </a:r>
            <a:r>
              <a:rPr lang="en-US" b="0" baseline="0" dirty="0"/>
              <a:t> </a:t>
            </a:r>
            <a:r>
              <a:rPr lang="en-US" b="0" baseline="0" dirty="0" err="1"/>
              <a:t>hiện</a:t>
            </a:r>
            <a:r>
              <a:rPr lang="en-US" b="0" baseline="0" dirty="0"/>
              <a:t> </a:t>
            </a:r>
            <a:r>
              <a:rPr lang="en-US" b="0" baseline="0" dirty="0" err="1"/>
              <a:t>dự</a:t>
            </a:r>
            <a:r>
              <a:rPr lang="en-US" b="0" baseline="0" dirty="0"/>
              <a:t> </a:t>
            </a:r>
            <a:r>
              <a:rPr lang="en-US" b="0" baseline="0" dirty="0" err="1"/>
              <a:t>án</a:t>
            </a:r>
            <a:r>
              <a:rPr lang="en-US" b="0" baseline="0" dirty="0"/>
              <a:t> </a:t>
            </a:r>
            <a:r>
              <a:rPr lang="en-US" b="0" baseline="0" dirty="0" err="1"/>
              <a:t>phải</a:t>
            </a:r>
            <a:r>
              <a:rPr lang="en-US" b="0" baseline="0" dirty="0"/>
              <a:t> </a:t>
            </a:r>
            <a:r>
              <a:rPr lang="vi-VN" b="0" baseline="0" dirty="0"/>
              <a:t>đượ</a:t>
            </a:r>
            <a:r>
              <a:rPr lang="en-US" b="0" baseline="0" dirty="0"/>
              <a:t>c </a:t>
            </a:r>
            <a:r>
              <a:rPr lang="en-US" b="0" baseline="0" dirty="0" err="1"/>
              <a:t>kiểm</a:t>
            </a:r>
            <a:r>
              <a:rPr lang="en-US" b="0" baseline="0" dirty="0"/>
              <a:t> </a:t>
            </a:r>
            <a:r>
              <a:rPr lang="en-US" b="0" baseline="0" dirty="0" err="1"/>
              <a:t>tra</a:t>
            </a:r>
            <a:r>
              <a:rPr lang="en-US" b="0" baseline="0" dirty="0"/>
              <a:t>, </a:t>
            </a:r>
            <a:r>
              <a:rPr lang="en-US" b="0" baseline="0" dirty="0" err="1"/>
              <a:t>gồm</a:t>
            </a:r>
            <a:r>
              <a:rPr lang="en-US" b="0" baseline="0" dirty="0"/>
              <a:t>:</a:t>
            </a:r>
            <a:endParaRPr lang="en-US" b="0"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dirty="0"/>
              <a:t>- CÓ</a:t>
            </a:r>
            <a:r>
              <a:rPr lang="en-US" b="1" baseline="0" dirty="0"/>
              <a:t> </a:t>
            </a:r>
            <a:r>
              <a:rPr lang="en-US" b="1" dirty="0"/>
              <a:t>TÁI</a:t>
            </a:r>
            <a:r>
              <a:rPr lang="en-US" b="1" baseline="0" dirty="0"/>
              <a:t> SD PM KHÔNG;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baseline="0" dirty="0"/>
              <a:t>- CÓ HỢP ĐỒNG VỚI CTY KHÁC ĐỂ ĐÁP ỨNG CÁC YC CỦA KH KHÔNG?</a:t>
            </a:r>
            <a:endParaRPr lang="vi-VN"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3. </a:t>
            </a:r>
            <a:r>
              <a:rPr lang="en-US" b="0" dirty="0" err="1"/>
              <a:t>cá</a:t>
            </a:r>
            <a:r>
              <a:rPr lang="en-US" b="0" baseline="0" dirty="0" err="1"/>
              <a:t>c</a:t>
            </a:r>
            <a:r>
              <a:rPr lang="en-US" b="0" baseline="0" dirty="0"/>
              <a:t> </a:t>
            </a:r>
            <a:r>
              <a:rPr lang="en-US" b="0" baseline="0" dirty="0" err="1"/>
              <a:t>phương</a:t>
            </a:r>
            <a:r>
              <a:rPr lang="en-US" b="0" baseline="0" dirty="0"/>
              <a:t> </a:t>
            </a:r>
            <a:r>
              <a:rPr lang="en-US" b="0" baseline="0" dirty="0" err="1"/>
              <a:t>diện</a:t>
            </a:r>
            <a:r>
              <a:rPr lang="en-US" b="0" baseline="0" dirty="0"/>
              <a:t> </a:t>
            </a:r>
            <a:r>
              <a:rPr lang="vi-VN" b="0" dirty="0"/>
              <a:t>hình thức </a:t>
            </a:r>
            <a:r>
              <a:rPr lang="en-US" b="0" dirty="0" err="1"/>
              <a:t>về</a:t>
            </a:r>
            <a:r>
              <a:rPr lang="en-US" b="0" baseline="0" dirty="0"/>
              <a:t> </a:t>
            </a:r>
            <a:r>
              <a:rPr lang="vi-VN" b="0" dirty="0"/>
              <a:t>mối quan hệ giữa khách hàng và công ty phần mềm</a:t>
            </a:r>
            <a:endParaRPr lang="en-US" b="0"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dirty="0"/>
              <a:t>- VD/ </a:t>
            </a:r>
            <a:r>
              <a:rPr lang="vi-VN" b="1" dirty="0"/>
              <a:t>THỦ TỤC XỬ LÝ </a:t>
            </a:r>
            <a:r>
              <a:rPr lang="en-US" b="1" dirty="0"/>
              <a:t>CÁC </a:t>
            </a:r>
            <a:r>
              <a:rPr lang="vi-VN" b="1" dirty="0"/>
              <a:t>YÊU CẦU </a:t>
            </a:r>
            <a:r>
              <a:rPr lang="en-US" b="1" dirty="0"/>
              <a:t>PHÁT</a:t>
            </a:r>
            <a:r>
              <a:rPr lang="en-US" b="1" baseline="0" dirty="0"/>
              <a:t> SINH </a:t>
            </a:r>
            <a:r>
              <a:rPr lang="vi-VN" b="1" dirty="0"/>
              <a:t>CỦA KHÁCH HÀNG TRONG GIAI ĐOẠN PHÁT TRIỂN VÀ BẢO TRÌ</a:t>
            </a:r>
            <a:r>
              <a:rPr lang="en-US" b="1" dirty="0"/>
              <a:t>;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dirty="0"/>
              <a:t>- VD/ T</a:t>
            </a:r>
            <a:r>
              <a:rPr lang="vi-VN" b="1" dirty="0"/>
              <a:t>HỦ TỤC XỬ LÝ </a:t>
            </a:r>
            <a:r>
              <a:rPr lang="en-US" b="1" dirty="0"/>
              <a:t>LỖI</a:t>
            </a:r>
            <a:r>
              <a:rPr lang="en-US" b="1" baseline="0" dirty="0"/>
              <a:t> PM HAY </a:t>
            </a:r>
            <a:r>
              <a:rPr lang="vi-VN" b="1" dirty="0"/>
              <a:t>KHIẾU NẠI CỦA KHÁCH HÀNG SAU KHI </a:t>
            </a:r>
            <a:r>
              <a:rPr lang="en-US" b="1" dirty="0"/>
              <a:t>TRIỂN</a:t>
            </a:r>
            <a:r>
              <a:rPr lang="en-US" b="1" baseline="0" dirty="0"/>
              <a:t> KHAI SP</a:t>
            </a:r>
            <a:r>
              <a:rPr lang="en-US" b="1" dirty="0"/>
              <a:t>;</a:t>
            </a:r>
            <a:r>
              <a:rPr lang="en-US" b="1" baseline="0" dirty="0"/>
              <a:t>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dirty="0"/>
              <a:t>- VD/ </a:t>
            </a:r>
            <a:r>
              <a:rPr lang="vi-VN" b="1" baseline="0" dirty="0"/>
              <a:t>ĐIỀU KIỆN THƯỞNG TIỀN </a:t>
            </a:r>
            <a:r>
              <a:rPr lang="en-US" b="1" baseline="0" dirty="0"/>
              <a:t>KHI </a:t>
            </a:r>
            <a:r>
              <a:rPr lang="vi-VN" b="1" baseline="0" dirty="0"/>
              <a:t>HOÀN THÀNH </a:t>
            </a:r>
            <a:r>
              <a:rPr lang="en-US" b="1" baseline="0" dirty="0"/>
              <a:t>DỰ ÁN SỚM </a:t>
            </a:r>
            <a:r>
              <a:rPr lang="vi-VN" b="1" baseline="0" dirty="0"/>
              <a:t>VÀ </a:t>
            </a:r>
            <a:r>
              <a:rPr lang="en-US" b="1" baseline="0" dirty="0"/>
              <a:t>TIỀN P</a:t>
            </a:r>
            <a:r>
              <a:rPr lang="vi-VN" b="1" baseline="0" dirty="0"/>
              <a:t>HẠT CHO SỰ CHẬM TRỄ CỦA DỰ ÁN</a:t>
            </a:r>
            <a:r>
              <a:rPr lang="en-US" b="1" baseline="0" dirty="0"/>
              <a:t>;…</a:t>
            </a:r>
            <a:r>
              <a:rPr lang="vi-VN" b="1" baseline="0" dirty="0"/>
              <a:t>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4. </a:t>
            </a:r>
            <a:r>
              <a:rPr lang="vi-VN" b="0" dirty="0"/>
              <a:t>xác định các rủi ro phát triển</a:t>
            </a:r>
            <a:endParaRPr lang="en-US" b="0"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dirty="0"/>
              <a:t>- VD/ ƯỚC</a:t>
            </a:r>
            <a:r>
              <a:rPr lang="en-US" b="1" baseline="0" dirty="0"/>
              <a:t> LƯỢNG LỊCH BIỂU VÀ CHI PHÍ KHÔNG THỰC TẾ</a:t>
            </a:r>
            <a:endParaRPr lang="en-US" b="1"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dirty="0"/>
              <a:t>- VD/ </a:t>
            </a:r>
            <a:r>
              <a:rPr lang="vi-VN" b="1" dirty="0"/>
              <a:t>KHẢ NĂNG KHÔNG CÓ ĐƯỢC</a:t>
            </a:r>
            <a:r>
              <a:rPr lang="en-US" b="1" dirty="0"/>
              <a:t> CÁC</a:t>
            </a:r>
            <a:r>
              <a:rPr lang="en-US" b="1" baseline="0" dirty="0"/>
              <a:t> </a:t>
            </a:r>
            <a:r>
              <a:rPr lang="vi-VN" b="1" dirty="0"/>
              <a:t>THÀNH PHẦN PHẦN CỨNG VÀ PHẦN MỀM CẦN THIẾT THEO ĐÚNG TIẾN ĐỘ</a:t>
            </a:r>
            <a:r>
              <a:rPr lang="en-US" b="1" dirty="0"/>
              <a:t>;</a:t>
            </a:r>
            <a:r>
              <a:rPr lang="en-US" b="1" baseline="0" dirty="0"/>
              <a:t>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baseline="0" dirty="0"/>
              <a:t>- </a:t>
            </a:r>
            <a:r>
              <a:rPr lang="en-US" b="1" dirty="0"/>
              <a:t>VD/ </a:t>
            </a:r>
            <a:r>
              <a:rPr lang="vi-VN" b="1" baseline="0" dirty="0"/>
              <a:t>KHÔNG ĐỦ KIẾN THỨC CHUYÊN MÔN LIÊN QUAN ĐẾN LĨNH VỰC NGHIỆP VỤ CỦA DỰ ÁN</a:t>
            </a:r>
            <a:r>
              <a:rPr lang="en-US" b="1" baseline="0" dirty="0"/>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baseline="0" dirty="0"/>
              <a:t>- </a:t>
            </a:r>
            <a:r>
              <a:rPr lang="en-US" b="1" dirty="0"/>
              <a:t>VD/ </a:t>
            </a:r>
            <a:r>
              <a:rPr lang="en-US" b="1" baseline="0" dirty="0"/>
              <a:t>THIẾU NHÂN SỰ CÓ TRÌNH ĐỘ;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5. </a:t>
            </a:r>
            <a:r>
              <a:rPr lang="vi-VN" b="0" dirty="0"/>
              <a:t>dự toán đầy đủ nguồn lực và thời gian biểu</a:t>
            </a:r>
            <a:endParaRPr lang="en-US" b="0"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dirty="0"/>
              <a:t>- </a:t>
            </a:r>
            <a:r>
              <a:rPr lang="en-US" b="1" baseline="0" dirty="0"/>
              <a:t>VD/ THỜI GIAN, CHI PHÍ </a:t>
            </a:r>
            <a:r>
              <a:rPr lang="vi-VN" b="1" baseline="0" dirty="0"/>
              <a:t>CHO MỖI GIAI ĐOẠN CỦA DỰ ÁN</a:t>
            </a:r>
            <a:r>
              <a:rPr lang="en-US" b="1" baseline="0" dirty="0"/>
              <a:t>…</a:t>
            </a:r>
            <a:endParaRPr lang="vi-VN"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6. </a:t>
            </a:r>
            <a:r>
              <a:rPr lang="vi-VN" b="0" dirty="0"/>
              <a:t>kiểm tra khả năng của công ty đối với dự án</a:t>
            </a:r>
            <a:endParaRPr lang="en-US" b="0"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baseline="0" dirty="0"/>
              <a:t>- VD/</a:t>
            </a:r>
            <a:r>
              <a:rPr lang="en-US" b="1" dirty="0"/>
              <a:t> NẾU</a:t>
            </a:r>
            <a:r>
              <a:rPr lang="en-US" b="1" baseline="0" dirty="0"/>
              <a:t> CÓ SỬ DỤNG CÁC CÔNG CỤ PHÁT TRIỂN ĐẶC BIỆT THÌ CTY CÓ ĐÁP ỨNG </a:t>
            </a:r>
            <a:r>
              <a:rPr lang="vi-VN" b="1" baseline="0" dirty="0"/>
              <a:t>ĐƯỢ</a:t>
            </a:r>
            <a:r>
              <a:rPr lang="en-US" b="1" baseline="0" dirty="0"/>
              <a:t>C KHÔNG;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baseline="0" dirty="0"/>
              <a:t>- VD/</a:t>
            </a:r>
            <a:r>
              <a:rPr lang="en-US" b="1" dirty="0"/>
              <a:t> </a:t>
            </a:r>
            <a:r>
              <a:rPr lang="en-US" b="1" baseline="0" dirty="0"/>
              <a:t>NẾU KH CÓ YÊU CẦU CÁC CHUẨN THÌ CTY CÓ THỰC HIỆN </a:t>
            </a:r>
            <a:r>
              <a:rPr lang="vi-VN" b="1" baseline="0" dirty="0"/>
              <a:t>ĐƯỢ</a:t>
            </a:r>
            <a:r>
              <a:rPr lang="en-US" b="1" baseline="0" dirty="0"/>
              <a:t>C KHÔNG.</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7. </a:t>
            </a:r>
            <a:r>
              <a:rPr lang="vi-VN" b="0" dirty="0"/>
              <a:t>kiểm tra khả năng đáp ứng các cam kết của </a:t>
            </a:r>
            <a:r>
              <a:rPr lang="en-US" b="0" dirty="0"/>
              <a:t>KH</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dirty="0"/>
              <a:t>- </a:t>
            </a:r>
            <a:r>
              <a:rPr lang="vi-VN" b="1" dirty="0"/>
              <a:t>KHẢ NĂNG TÀI CHÍNH CỦA KHÁCH HÀNG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8. </a:t>
            </a:r>
            <a:r>
              <a:rPr lang="en-US" b="0" dirty="0" err="1"/>
              <a:t>xác</a:t>
            </a:r>
            <a:r>
              <a:rPr lang="en-US" b="0" baseline="0" dirty="0"/>
              <a:t> </a:t>
            </a:r>
            <a:r>
              <a:rPr lang="en-US" b="0" baseline="0" dirty="0" err="1"/>
              <a:t>định</a:t>
            </a:r>
            <a:r>
              <a:rPr lang="en-US" b="0" baseline="0" dirty="0"/>
              <a:t> </a:t>
            </a:r>
            <a:r>
              <a:rPr lang="vi-VN" b="0" dirty="0"/>
              <a:t>sự tham gia </a:t>
            </a:r>
            <a:r>
              <a:rPr lang="en-US" b="0" dirty="0" err="1"/>
              <a:t>của</a:t>
            </a:r>
            <a:r>
              <a:rPr lang="en-US" b="0" baseline="0" dirty="0"/>
              <a:t> </a:t>
            </a:r>
            <a:r>
              <a:rPr lang="en-US" b="0" baseline="0" dirty="0" err="1"/>
              <a:t>các</a:t>
            </a:r>
            <a:r>
              <a:rPr lang="vi-VN" b="0" dirty="0"/>
              <a:t> đối tác và nhà thầu phụ</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9. </a:t>
            </a:r>
            <a:r>
              <a:rPr lang="en-US" b="0" dirty="0" err="1"/>
              <a:t>xác</a:t>
            </a:r>
            <a:r>
              <a:rPr lang="en-US" b="0" baseline="0" dirty="0"/>
              <a:t> </a:t>
            </a:r>
            <a:r>
              <a:rPr lang="en-US" b="0" baseline="0" dirty="0" err="1"/>
              <a:t>định</a:t>
            </a:r>
            <a:r>
              <a:rPr lang="en-US" b="0" baseline="0" dirty="0"/>
              <a:t> </a:t>
            </a:r>
            <a:r>
              <a:rPr lang="vi-VN" b="0" dirty="0"/>
              <a:t>và bảo vệ quyền sở hữu</a:t>
            </a:r>
            <a:endParaRPr lang="en-US" b="0" dirty="0"/>
          </a:p>
          <a:p>
            <a:pPr marL="457200" lvl="1" indent="0">
              <a:buFontTx/>
              <a:buNone/>
            </a:pPr>
            <a:r>
              <a:rPr lang="en-US" b="1" dirty="0"/>
              <a:t>- </a:t>
            </a:r>
            <a:r>
              <a:rPr lang="vi-VN" b="1" dirty="0"/>
              <a:t>YẾU TỐ NÀY CÓ TẦM QUAN TRỌNG SỐNG CÒN TRONG TRƯỜNG HỢP </a:t>
            </a:r>
            <a:r>
              <a:rPr lang="en-US" b="1" baseline="0" dirty="0"/>
              <a:t>TÁI SD GÓI </a:t>
            </a:r>
            <a:r>
              <a:rPr lang="vi-VN" b="1" dirty="0"/>
              <a:t>PHẦN MỀM.</a:t>
            </a:r>
            <a:r>
              <a:rPr lang="en-US" b="1" dirty="0"/>
              <a:t> BỞI</a:t>
            </a:r>
            <a:r>
              <a:rPr lang="en-US" b="1" baseline="0" dirty="0"/>
              <a:t> MỘT SỐ MODULE XÂY DỰNG CHO KH NÀY CÓ THỂ ĐC TÁI SD CHO KH KHÁC, PHẢI QUY ĐỊNH QUYỀN SỞ HỮU ĐÓ.</a:t>
            </a:r>
            <a:endParaRPr lang="en-US" b="1" dirty="0"/>
          </a:p>
        </p:txBody>
      </p:sp>
    </p:spTree>
    <p:extLst>
      <p:ext uri="{BB962C8B-B14F-4D97-AF65-F5344CB8AC3E}">
        <p14:creationId xmlns:p14="http://schemas.microsoft.com/office/powerpoint/2010/main" val="2881526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a:t>Mục</a:t>
            </a:r>
            <a:r>
              <a:rPr lang="en-US" baseline="0"/>
              <a:t> tiêu:</a:t>
            </a:r>
            <a:endParaRPr lang="en-US" b="1" baseline="0"/>
          </a:p>
          <a:p>
            <a:pPr marL="457200" lvl="1" indent="0">
              <a:buFontTx/>
              <a:buNone/>
            </a:pPr>
            <a:r>
              <a:rPr lang="en-US" b="0"/>
              <a:t>-</a:t>
            </a:r>
            <a:r>
              <a:rPr lang="en-US" b="0" baseline="0"/>
              <a:t> </a:t>
            </a:r>
            <a:r>
              <a:rPr lang="vi-VN" b="0"/>
              <a:t>không c</a:t>
            </a:r>
            <a:r>
              <a:rPr lang="en-US" b="0"/>
              <a:t>òn</a:t>
            </a:r>
            <a:r>
              <a:rPr lang="vi-VN" b="0"/>
              <a:t> vấn đề chưa rõ trong dự thảo hợp đồng</a:t>
            </a:r>
            <a:r>
              <a:rPr lang="en-US" b="0"/>
              <a:t>.</a:t>
            </a:r>
            <a:endParaRPr lang="vi-VN" b="0"/>
          </a:p>
          <a:p>
            <a:pPr marL="457200" lvl="1" indent="0">
              <a:buFontTx/>
              <a:buNone/>
            </a:pPr>
            <a:r>
              <a:rPr lang="en-US" b="0"/>
              <a:t>- </a:t>
            </a:r>
            <a:r>
              <a:rPr lang="vi-VN" b="0"/>
              <a:t>tất cả những </a:t>
            </a:r>
            <a:r>
              <a:rPr lang="en-US" b="0"/>
              <a:t>thỏa</a:t>
            </a:r>
            <a:r>
              <a:rPr lang="en-US" b="0" baseline="0"/>
              <a:t> thuận </a:t>
            </a:r>
            <a:r>
              <a:rPr lang="vi-VN" b="0"/>
              <a:t>đạt được giữa khách hàng và công ty được </a:t>
            </a:r>
            <a:r>
              <a:rPr lang="en-US" b="1"/>
              <a:t>ghi nhận</a:t>
            </a:r>
            <a:r>
              <a:rPr lang="en-US" b="1" baseline="0"/>
              <a:t> </a:t>
            </a:r>
            <a:r>
              <a:rPr lang="vi-VN" b="1"/>
              <a:t>đầy đủ và chính xác</a:t>
            </a:r>
            <a:r>
              <a:rPr lang="vi-VN" b="0"/>
              <a:t> trong hợp đồng và các phụ lục</a:t>
            </a:r>
            <a:r>
              <a:rPr lang="en-US" b="0"/>
              <a:t>.</a:t>
            </a:r>
            <a:r>
              <a:rPr lang="en-US" b="0" baseline="0"/>
              <a:t> THỎA THUẬN VỀ: project’s functional requirements, financial issues (tiền hợp đồng, tiền thưởng, phạt), customer’s obligations, partner and subcontractor obligations</a:t>
            </a:r>
          </a:p>
          <a:p>
            <a:pPr marL="0" lvl="0" indent="0">
              <a:buFontTx/>
              <a:buNone/>
            </a:pPr>
            <a:endParaRPr lang="en-US"/>
          </a:p>
          <a:p>
            <a:pPr marL="0" lvl="0" indent="0">
              <a:buFontTx/>
              <a:buNone/>
            </a:pPr>
            <a:endParaRPr lang="en-US"/>
          </a:p>
          <a:p>
            <a:pPr marL="0" lvl="0" indent="0">
              <a:buFontTx/>
              <a:buNone/>
            </a:pPr>
            <a:endParaRPr lang="en-US"/>
          </a:p>
          <a:p>
            <a:pPr marL="0" lvl="0" indent="0">
              <a:buFontTx/>
              <a:buNone/>
            </a:pPr>
            <a:endParaRPr lang="en-US"/>
          </a:p>
          <a:p>
            <a:pPr marL="0" lvl="0" indent="0">
              <a:buFontTx/>
              <a:buNone/>
            </a:pPr>
            <a:r>
              <a:rPr lang="en-US"/>
              <a:t>?</a:t>
            </a:r>
            <a:r>
              <a:rPr lang="en-US" baseline="0"/>
              <a:t> </a:t>
            </a:r>
            <a:r>
              <a:rPr lang="en-US"/>
              <a:t>Ai </a:t>
            </a:r>
            <a:r>
              <a:rPr lang="vi-VN"/>
              <a:t>thực hiện </a:t>
            </a:r>
            <a:r>
              <a:rPr lang="en-US"/>
              <a:t>review</a:t>
            </a:r>
            <a:r>
              <a:rPr lang="en-US" baseline="0"/>
              <a:t> </a:t>
            </a:r>
            <a:r>
              <a:rPr lang="vi-VN"/>
              <a:t>hợp đồng?</a:t>
            </a:r>
            <a:r>
              <a:rPr lang="en-US"/>
              <a:t> - </a:t>
            </a:r>
            <a:r>
              <a:rPr lang="vi-VN" b="1"/>
              <a:t>NHIỆM VỤ </a:t>
            </a:r>
            <a:r>
              <a:rPr lang="en-US" b="1"/>
              <a:t>RÀ SOÁT </a:t>
            </a:r>
            <a:r>
              <a:rPr lang="vi-VN" b="1"/>
              <a:t>HỢP ĐỒNG CÓ THỂ ĐƯỢC </a:t>
            </a:r>
            <a:r>
              <a:rPr lang="en-US" b="1"/>
              <a:t>THỰC</a:t>
            </a:r>
            <a:r>
              <a:rPr lang="en-US" b="1" baseline="0"/>
              <a:t> HIỆN </a:t>
            </a:r>
            <a:r>
              <a:rPr lang="vi-VN" b="1"/>
              <a:t>BỞI CÁC CÁ NHÂN KHÁC NHAU, ĐƯỢC LIỆT KÊ </a:t>
            </a:r>
            <a:r>
              <a:rPr lang="en-US" b="1"/>
              <a:t>THEO </a:t>
            </a:r>
            <a:r>
              <a:rPr lang="vi-VN" b="1" u="none"/>
              <a:t>THỨ TỰ TĂNG DẦN, THEO </a:t>
            </a:r>
            <a:r>
              <a:rPr lang="en-US" b="1" u="none"/>
              <a:t>ĐỘ</a:t>
            </a:r>
            <a:r>
              <a:rPr lang="vi-VN" b="1" u="none"/>
              <a:t> PHỨC TẠP CỦA DỰ ÁN:</a:t>
            </a:r>
            <a:endParaRPr lang="en-US" b="1" u="none"/>
          </a:p>
          <a:p>
            <a:pPr marL="457200" lvl="1" indent="0">
              <a:buFontTx/>
              <a:buNone/>
            </a:pPr>
            <a:r>
              <a:rPr lang="en-US"/>
              <a:t>- </a:t>
            </a:r>
            <a:r>
              <a:rPr lang="vi-VN"/>
              <a:t>lãnh đạo hoặc thành viên khác </a:t>
            </a:r>
            <a:r>
              <a:rPr lang="en-US" baseline="0"/>
              <a:t>của </a:t>
            </a:r>
            <a:r>
              <a:rPr lang="vi-VN"/>
              <a:t>nhóm nghiên cứu đề xuất</a:t>
            </a:r>
            <a:endParaRPr lang="en-US"/>
          </a:p>
          <a:p>
            <a:pPr marL="457200" lvl="1" indent="0">
              <a:buFontTx/>
              <a:buNone/>
            </a:pPr>
            <a:r>
              <a:rPr lang="en-US"/>
              <a:t>- </a:t>
            </a:r>
            <a:r>
              <a:rPr lang="vi-VN"/>
              <a:t>các thành viên của nhóm nghiên cứu đề xuất</a:t>
            </a:r>
            <a:endParaRPr lang="en-US"/>
          </a:p>
          <a:p>
            <a:pPr marL="457200" lvl="1" indent="0">
              <a:buFontTx/>
              <a:buNone/>
            </a:pPr>
            <a:r>
              <a:rPr lang="en-US"/>
              <a:t>- NV </a:t>
            </a:r>
            <a:r>
              <a:rPr lang="vi-VN"/>
              <a:t>chuyên nghiệp </a:t>
            </a:r>
            <a:r>
              <a:rPr lang="en-US"/>
              <a:t>bên</a:t>
            </a:r>
            <a:r>
              <a:rPr lang="en-US" baseline="0"/>
              <a:t> ngoài </a:t>
            </a:r>
            <a:r>
              <a:rPr lang="vi-VN"/>
              <a:t>hay </a:t>
            </a:r>
            <a:r>
              <a:rPr lang="en-US"/>
              <a:t>NV </a:t>
            </a:r>
            <a:r>
              <a:rPr lang="vi-VN"/>
              <a:t>công ty mà không phải là thành viên của nhóm nghiên cứu đề xuất</a:t>
            </a:r>
            <a:endParaRPr lang="en-US"/>
          </a:p>
          <a:p>
            <a:pPr marL="457200" lvl="1" indent="0">
              <a:buFontTx/>
              <a:buNone/>
            </a:pPr>
            <a:r>
              <a:rPr lang="en-US"/>
              <a:t>- </a:t>
            </a:r>
            <a:r>
              <a:rPr lang="vi-VN"/>
              <a:t>nhóm các chuyên gia bên ngoài</a:t>
            </a:r>
            <a:endParaRPr lang="en-US" b="1"/>
          </a:p>
          <a:p>
            <a:pPr marL="457200" lvl="1" indent="0">
              <a:buFontTx/>
              <a:buNone/>
            </a:pPr>
            <a:endParaRPr lang="en-US" b="0"/>
          </a:p>
        </p:txBody>
      </p:sp>
    </p:spTree>
    <p:extLst>
      <p:ext uri="{BB962C8B-B14F-4D97-AF65-F5344CB8AC3E}">
        <p14:creationId xmlns:p14="http://schemas.microsoft.com/office/powerpoint/2010/main" val="42834135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MỘT KHI HỢP ĐỒNG ĐÃ ĐƯỢC KÝ KẾT, MỘT KẾ HOẠCH </a:t>
            </a:r>
            <a:r>
              <a:rPr lang="en-US" b="1"/>
              <a:t>CHI TIẾT</a:t>
            </a:r>
            <a:r>
              <a:rPr lang="en-US" b="1" baseline="0"/>
              <a:t> </a:t>
            </a:r>
            <a:r>
              <a:rPr lang="en-US" b="1"/>
              <a:t>SẼ</a:t>
            </a:r>
            <a:r>
              <a:rPr lang="en-US" b="1" baseline="0"/>
              <a:t> ĐƯỢC </a:t>
            </a:r>
            <a:r>
              <a:rPr lang="vi-VN" b="1"/>
              <a:t>CHUẨN BỊ </a:t>
            </a:r>
            <a:r>
              <a:rPr lang="en-US" b="1"/>
              <a:t>CHO</a:t>
            </a:r>
            <a:r>
              <a:rPr lang="vi-VN" b="1"/>
              <a:t> DỰ ÁN (</a:t>
            </a:r>
            <a:r>
              <a:rPr lang="en-US" b="1"/>
              <a:t>DEVELOPMENT PLAN</a:t>
            </a:r>
            <a:r>
              <a:rPr lang="vi-VN" b="1"/>
              <a:t>) </a:t>
            </a:r>
            <a:r>
              <a:rPr lang="en-US" b="1"/>
              <a:t>CÙNG</a:t>
            </a:r>
            <a:r>
              <a:rPr lang="en-US" b="1" baseline="0"/>
              <a:t> VỚI </a:t>
            </a:r>
            <a:r>
              <a:rPr lang="vi-VN" b="1"/>
              <a:t>CÁC HOẠT ĐỘNG ĐẢM BẢO CHẤT LƯỢNG (</a:t>
            </a:r>
            <a:r>
              <a:rPr lang="en-US" b="1"/>
              <a:t>QUALITY PLAN</a:t>
            </a:r>
            <a:r>
              <a:rPr lang="vi-VN" b="1"/>
              <a:t>).</a:t>
            </a:r>
            <a:endParaRPr lang="en-US" b="1"/>
          </a:p>
          <a:p>
            <a:pPr marL="0" indent="0">
              <a:buFontTx/>
              <a:buNone/>
            </a:pPr>
            <a:r>
              <a:rPr lang="en-US" b="0"/>
              <a:t>Mục</a:t>
            </a:r>
            <a:r>
              <a:rPr lang="en-US" b="0" baseline="0"/>
              <a:t> tiêu:</a:t>
            </a:r>
          </a:p>
          <a:p>
            <a:pPr marL="457200" lvl="1" indent="0">
              <a:buFontTx/>
              <a:buNone/>
            </a:pPr>
            <a:r>
              <a:rPr lang="en-US" b="0" baseline="0"/>
              <a:t>- </a:t>
            </a:r>
            <a:r>
              <a:rPr lang="vi-VN" b="0" baseline="0"/>
              <a:t>L</a:t>
            </a:r>
            <a:r>
              <a:rPr lang="en-US" b="0" baseline="0"/>
              <a:t>ên lịch biểu</a:t>
            </a:r>
            <a:r>
              <a:rPr lang="vi-VN" b="0" baseline="0"/>
              <a:t>, ước lượng nguồn nhân lực theo yêu cầu và ngân sách.</a:t>
            </a:r>
          </a:p>
          <a:p>
            <a:pPr marL="457200" lvl="1" indent="0">
              <a:buFontTx/>
              <a:buNone/>
            </a:pPr>
            <a:r>
              <a:rPr lang="en-US" b="1" baseline="0"/>
              <a:t>- LẬP NHÓM CÁC </a:t>
            </a:r>
            <a:r>
              <a:rPr lang="vi-VN" b="1" baseline="0"/>
              <a:t>THÀNH VIÊN</a:t>
            </a:r>
            <a:r>
              <a:rPr lang="vi-VN" b="0" baseline="0"/>
              <a:t> </a:t>
            </a:r>
            <a:r>
              <a:rPr lang="en-US" b="0" baseline="0"/>
              <a:t>V</a:t>
            </a:r>
            <a:r>
              <a:rPr lang="vi-VN" b="0" baseline="0"/>
              <a:t>à </a:t>
            </a:r>
            <a:r>
              <a:rPr lang="en-US" b="1" baseline="0"/>
              <a:t>PHÂN CÔNG CÔNG VIỆC</a:t>
            </a:r>
            <a:endParaRPr lang="vi-VN" b="1" baseline="0"/>
          </a:p>
          <a:p>
            <a:pPr marL="457200" lvl="1" indent="0">
              <a:buFontTx/>
              <a:buNone/>
            </a:pPr>
            <a:r>
              <a:rPr lang="en-US" b="0" baseline="0"/>
              <a:t>- </a:t>
            </a:r>
            <a:r>
              <a:rPr lang="vi-VN" b="0" baseline="0"/>
              <a:t>Giải quyết các rủi ro</a:t>
            </a:r>
            <a:r>
              <a:rPr lang="en-US" b="0" baseline="0"/>
              <a:t>. ---------RỦI RO GÌ XEM SLIDE KẾ.</a:t>
            </a:r>
            <a:endParaRPr lang="vi-VN" b="0" baseline="0"/>
          </a:p>
          <a:p>
            <a:pPr marL="457200" lvl="1" indent="0">
              <a:buFontTx/>
              <a:buNone/>
            </a:pPr>
            <a:r>
              <a:rPr lang="en-US" b="0" baseline="0"/>
              <a:t>- </a:t>
            </a:r>
            <a:r>
              <a:rPr lang="vi-VN" b="0" baseline="0"/>
              <a:t>Thực hiện các hoạt động SQA</a:t>
            </a:r>
            <a:r>
              <a:rPr lang="en-US" b="0" baseline="0"/>
              <a:t> cần thiết.</a:t>
            </a:r>
            <a:endParaRPr lang="vi-VN" b="0" baseline="0"/>
          </a:p>
          <a:p>
            <a:pPr marL="457200" lvl="1" indent="0">
              <a:buFontTx/>
              <a:buNone/>
            </a:pPr>
            <a:r>
              <a:rPr lang="en-US" b="0" baseline="0"/>
              <a:t>- </a:t>
            </a:r>
            <a:r>
              <a:rPr lang="vi-VN" b="0" baseline="0"/>
              <a:t>Cung cấp dữ liệu cần thiết cho kiểm soát dự án.</a:t>
            </a:r>
            <a:endParaRPr lang="en-US" b="0" baseline="0"/>
          </a:p>
          <a:p>
            <a:pPr marL="457200" lvl="1" indent="0">
              <a:buFontTx/>
              <a:buNone/>
            </a:pPr>
            <a:endParaRPr lang="en-US" b="1" baseline="0"/>
          </a:p>
          <a:p>
            <a:pPr marL="0" indent="0">
              <a:buNone/>
            </a:pPr>
            <a:r>
              <a:rPr lang="en-US"/>
              <a:t>Rủi</a:t>
            </a:r>
            <a:r>
              <a:rPr lang="en-US" baseline="0"/>
              <a:t> ro </a:t>
            </a:r>
            <a:r>
              <a:rPr lang="en-US"/>
              <a:t>pt</a:t>
            </a:r>
          </a:p>
          <a:p>
            <a:pPr marL="457200" lvl="1" indent="0">
              <a:buNone/>
            </a:pPr>
            <a:r>
              <a:rPr lang="en-US" b="1"/>
              <a:t>- </a:t>
            </a:r>
            <a:r>
              <a:rPr lang="en-US" b="1" u="none" baseline="0"/>
              <a:t>THIẾU KIẾN ​​THỨC, KINH NGHIỆM; </a:t>
            </a:r>
          </a:p>
          <a:p>
            <a:pPr marL="457200" lvl="1" indent="0">
              <a:buFontTx/>
              <a:buNone/>
            </a:pPr>
            <a:r>
              <a:rPr lang="en-US" b="1" u="none" baseline="0"/>
              <a:t>- THIẾU NHÂN VIÊN CHUYÊN NGHIỆP; </a:t>
            </a:r>
          </a:p>
          <a:p>
            <a:pPr marL="457200" lvl="1" indent="0">
              <a:buFontTx/>
              <a:buNone/>
            </a:pPr>
            <a:r>
              <a:rPr lang="en-US" b="1" u="none" baseline="0"/>
              <a:t>- PHỤ THUỘC VÀO CÁC TỔ CHỨC KHÁC (</a:t>
            </a:r>
            <a:r>
              <a:rPr lang="vi-VN" b="1" u="none" baseline="0"/>
              <a:t>KHẢ NĂNG CÁC NHÀ CUNG CẤP</a:t>
            </a:r>
            <a:r>
              <a:rPr lang="en-US" b="1" u="none" baseline="0"/>
              <a:t> KHÁC</a:t>
            </a:r>
            <a:r>
              <a:rPr lang="vi-VN" b="1" u="none" baseline="0"/>
              <a:t> KHÔNG THỰC HIỆN ĐẦY ĐỦ NGHĨA VỤ CỦA MÌNH THEO ĐÚNG KẾ HOẠCH</a:t>
            </a:r>
            <a:r>
              <a:rPr lang="en-US" b="1" u="none" baseline="0"/>
              <a:t>)…</a:t>
            </a:r>
            <a:endParaRPr lang="en-US" b="1" u="none"/>
          </a:p>
          <a:p>
            <a:pPr marL="457200" lvl="1" indent="0">
              <a:buFontTx/>
              <a:buNone/>
            </a:pPr>
            <a:endParaRPr lang="en-US" b="1"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 LÊN</a:t>
            </a:r>
            <a:r>
              <a:rPr lang="en-US" b="1" baseline="0"/>
              <a:t> KẾ HOẠCH PHÁT TRIỂN GỒM NHỮNG GÌ</a:t>
            </a:r>
            <a:r>
              <a:rPr lang="en-US" b="0" baseline="0"/>
              <a:t>? – SLIDE KẾ</a:t>
            </a:r>
            <a:endParaRPr lang="en-US" b="1"/>
          </a:p>
        </p:txBody>
      </p:sp>
    </p:spTree>
    <p:extLst>
      <p:ext uri="{BB962C8B-B14F-4D97-AF65-F5344CB8AC3E}">
        <p14:creationId xmlns:p14="http://schemas.microsoft.com/office/powerpoint/2010/main" val="31810390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1. </a:t>
            </a:r>
            <a:r>
              <a:rPr lang="vi-VN"/>
              <a:t>Sản phẩm</a:t>
            </a:r>
            <a:r>
              <a:rPr lang="en-US"/>
              <a:t> (</a:t>
            </a:r>
            <a:r>
              <a:rPr lang="vi-VN" b="1" i="0" u="sng"/>
              <a:t>CHO </a:t>
            </a:r>
            <a:r>
              <a:rPr lang="en-US" b="1" i="0" u="sng"/>
              <a:t>BIẾT</a:t>
            </a:r>
            <a:r>
              <a:rPr lang="en-US" b="1" i="0" u="sng" baseline="0"/>
              <a:t> </a:t>
            </a:r>
            <a:r>
              <a:rPr lang="vi-VN" b="1" i="0" u="sng"/>
              <a:t>NHỮNG </a:t>
            </a:r>
            <a:r>
              <a:rPr lang="en-US" b="1" i="0" u="sng"/>
              <a:t>GÌ</a:t>
            </a:r>
            <a:r>
              <a:rPr lang="en-US" b="1" i="0" u="sng" baseline="0"/>
              <a:t> </a:t>
            </a:r>
            <a:r>
              <a:rPr lang="vi-VN" b="1" i="0" u="sng"/>
              <a:t>SẼ ĐƯỢC CHUYỂN GIAO CHO KHÁCH HÀNG </a:t>
            </a:r>
            <a:r>
              <a:rPr lang="vi-VN" b="0" i="0" u="sng"/>
              <a:t>("DELIVERABLES")</a:t>
            </a:r>
            <a:r>
              <a:rPr lang="en-US" b="0" i="0" u="sng"/>
              <a:t>)</a:t>
            </a:r>
            <a:endParaRPr lang="en-US"/>
          </a:p>
          <a:p>
            <a:pPr marL="457200" lvl="1" indent="0">
              <a:buNone/>
            </a:pPr>
            <a:r>
              <a:rPr lang="en-US" b="1"/>
              <a:t>- </a:t>
            </a:r>
            <a:r>
              <a:rPr lang="vi-VN" u="none"/>
              <a:t>TÀI LIỆU THIẾT KẾ</a:t>
            </a:r>
            <a:endParaRPr lang="en-US" b="0" i="0" u="none"/>
          </a:p>
          <a:p>
            <a:pPr marL="457200" lvl="1" indent="0">
              <a:buNone/>
            </a:pPr>
            <a:r>
              <a:rPr lang="en-US" b="1" u="none"/>
              <a:t>- </a:t>
            </a:r>
            <a:r>
              <a:rPr lang="vi-VN" i="0" u="none"/>
              <a:t>SẢN PHẨM PHẦN MỀM</a:t>
            </a:r>
            <a:r>
              <a:rPr lang="en-US" i="0" u="none"/>
              <a:t>, HDSD…</a:t>
            </a:r>
          </a:p>
          <a:p>
            <a:pPr marL="0" indent="0">
              <a:buNone/>
            </a:pPr>
            <a:r>
              <a:rPr lang="en-US"/>
              <a:t>2. </a:t>
            </a:r>
            <a:r>
              <a:rPr lang="vi-VN"/>
              <a:t>Giao </a:t>
            </a:r>
            <a:r>
              <a:rPr lang="en-US"/>
              <a:t>tiếp</a:t>
            </a:r>
          </a:p>
          <a:p>
            <a:pPr marL="457200" lvl="1" indent="0">
              <a:buNone/>
            </a:pPr>
            <a:r>
              <a:rPr lang="en-US" b="1"/>
              <a:t>- GIAO TIẾP</a:t>
            </a:r>
            <a:r>
              <a:rPr lang="en-US" b="1" baseline="0"/>
              <a:t> VỚI GÓI PM CÓ SẴN, PHẦN CỨNG NÀO KHÁC</a:t>
            </a:r>
            <a:endParaRPr lang="en-US" b="1"/>
          </a:p>
          <a:p>
            <a:pPr marL="0" indent="0">
              <a:buNone/>
            </a:pPr>
            <a:r>
              <a:rPr lang="en-US"/>
              <a:t>3. </a:t>
            </a:r>
            <a:r>
              <a:rPr lang="vi-VN"/>
              <a:t>Phương pháp, và công cụ phát triển</a:t>
            </a:r>
            <a:r>
              <a:rPr lang="en-US"/>
              <a:t> </a:t>
            </a:r>
            <a:r>
              <a:rPr lang="en-US" b="1"/>
              <a:t>ĐƯỢC</a:t>
            </a:r>
            <a:r>
              <a:rPr lang="en-US" b="1" baseline="0"/>
              <a:t> ÁP DỤNG CHO MỖI GIAI ĐOẠN DỰ ÁN</a:t>
            </a:r>
          </a:p>
          <a:p>
            <a:pPr marL="0" indent="0">
              <a:buNone/>
            </a:pPr>
            <a:r>
              <a:rPr lang="en-US" b="1" baseline="0"/>
              <a:t>          - </a:t>
            </a:r>
            <a:r>
              <a:rPr lang="en-US"/>
              <a:t>methodology:</a:t>
            </a:r>
            <a:r>
              <a:rPr lang="en-US" baseline="0"/>
              <a:t> </a:t>
            </a:r>
            <a:r>
              <a:rPr lang="en-US" sz="1200" b="0" i="0" u="none" strike="noStrike" kern="1200">
                <a:solidFill>
                  <a:schemeClr val="tx1"/>
                </a:solidFill>
                <a:effectLst/>
                <a:latin typeface="+mn-lt"/>
                <a:ea typeface="+mn-ea"/>
                <a:cs typeface="+mn-cs"/>
                <a:hlinkClick r:id="rId3" tooltip="Waterfall model"/>
              </a:rPr>
              <a:t>waterfall</a:t>
            </a:r>
            <a:r>
              <a:rPr lang="en-US" sz="1200" b="0" i="0" kern="1200">
                <a:solidFill>
                  <a:schemeClr val="tx1"/>
                </a:solidFill>
                <a:effectLst/>
                <a:latin typeface="+mn-lt"/>
                <a:ea typeface="+mn-ea"/>
                <a:cs typeface="+mn-cs"/>
              </a:rPr>
              <a:t>, </a:t>
            </a:r>
            <a:r>
              <a:rPr lang="en-US" sz="1200" b="0" i="0" u="none" strike="noStrike" kern="1200">
                <a:solidFill>
                  <a:schemeClr val="tx1"/>
                </a:solidFill>
                <a:effectLst/>
                <a:latin typeface="+mn-lt"/>
                <a:ea typeface="+mn-ea"/>
                <a:cs typeface="+mn-cs"/>
                <a:hlinkClick r:id="rId4" tooltip="Software prototyping"/>
              </a:rPr>
              <a:t>prototyping</a:t>
            </a:r>
            <a:r>
              <a:rPr lang="en-US" sz="1200" b="0" i="0" kern="1200">
                <a:solidFill>
                  <a:schemeClr val="tx1"/>
                </a:solidFill>
                <a:effectLst/>
                <a:latin typeface="+mn-lt"/>
                <a:ea typeface="+mn-ea"/>
                <a:cs typeface="+mn-cs"/>
              </a:rPr>
              <a:t>, </a:t>
            </a:r>
            <a:r>
              <a:rPr lang="en-US" sz="1200" b="0" i="0" u="none" strike="noStrike" kern="1200">
                <a:solidFill>
                  <a:schemeClr val="tx1"/>
                </a:solidFill>
                <a:effectLst/>
                <a:latin typeface="+mn-lt"/>
                <a:ea typeface="+mn-ea"/>
                <a:cs typeface="+mn-cs"/>
                <a:hlinkClick r:id="rId5" tooltip="Iterative and incremental development"/>
              </a:rPr>
              <a:t>iterative and incremental development</a:t>
            </a:r>
            <a:r>
              <a:rPr lang="en-US" sz="1200" b="0" i="0" u="none" strike="noStrike" kern="1200">
                <a:solidFill>
                  <a:schemeClr val="tx1"/>
                </a:solidFill>
                <a:effectLst/>
                <a:latin typeface="+mn-lt"/>
                <a:ea typeface="+mn-ea"/>
                <a:cs typeface="+mn-cs"/>
              </a:rPr>
              <a:t>…</a:t>
            </a:r>
            <a:endParaRPr lang="en-US"/>
          </a:p>
          <a:p>
            <a:pPr marL="0" indent="0">
              <a:buNone/>
            </a:pPr>
            <a:r>
              <a:rPr lang="en-US"/>
              <a:t>4. </a:t>
            </a:r>
            <a:r>
              <a:rPr lang="en-US" b="1" u="none"/>
              <a:t>LÊN</a:t>
            </a:r>
            <a:r>
              <a:rPr lang="en-US" b="1" u="none" baseline="0"/>
              <a:t> DANH SÁCH CÁC CHUẨN VÀ THỦ TỤC CẦN THIẾT</a:t>
            </a:r>
            <a:endParaRPr lang="en-US" b="1" u="none"/>
          </a:p>
          <a:p>
            <a:pPr marL="0" indent="0">
              <a:buNone/>
            </a:pPr>
            <a:r>
              <a:rPr lang="en-US"/>
              <a:t>5. </a:t>
            </a:r>
            <a:r>
              <a:rPr lang="vi-VN"/>
              <a:t>Lập bản đồ </a:t>
            </a:r>
            <a:r>
              <a:rPr lang="en-US"/>
              <a:t>quy</a:t>
            </a:r>
            <a:r>
              <a:rPr lang="vi-VN"/>
              <a:t> trình phát triển</a:t>
            </a:r>
            <a:r>
              <a:rPr lang="en-US"/>
              <a:t>: GỒM</a:t>
            </a:r>
            <a:r>
              <a:rPr lang="en-US" baseline="0"/>
              <a:t> </a:t>
            </a:r>
            <a:r>
              <a:rPr lang="en-US"/>
              <a:t>CHI TIẾT CỦA</a:t>
            </a:r>
            <a:r>
              <a:rPr lang="en-US" baseline="0"/>
              <a:t> TỪNG GIAI ĐOẠN PHÁT TRIỂN: THỜI GIAN, THỨ TỰ CÔNG VIỆC, NGUỒN LỰC</a:t>
            </a:r>
            <a:endParaRPr lang="en-US"/>
          </a:p>
          <a:p>
            <a:pPr marL="457200" lvl="1" indent="0">
              <a:buNone/>
            </a:pPr>
            <a:r>
              <a:rPr lang="en-US" b="1"/>
              <a:t>- CÁC</a:t>
            </a:r>
            <a:r>
              <a:rPr lang="en-US" b="1" baseline="0"/>
              <a:t> CÔNG CỤ HỖ TRỢ LẬP LỊCH: </a:t>
            </a:r>
            <a:r>
              <a:rPr lang="en-US" b="1"/>
              <a:t>DÙNG</a:t>
            </a:r>
            <a:r>
              <a:rPr lang="en-US" b="1" baseline="0"/>
              <a:t> BIỂU ĐỒ </a:t>
            </a:r>
            <a:r>
              <a:rPr lang="en-US" b="1"/>
              <a:t>GANTT, CPM,</a:t>
            </a:r>
            <a:r>
              <a:rPr lang="en-US" b="1" baseline="0"/>
              <a:t> </a:t>
            </a:r>
            <a:r>
              <a:rPr lang="en-US" b="1"/>
              <a:t>PERT… Microsoft Project hỗ trợ lập kế hoạch, báo cáo và theo dõi lịch trình của dự án </a:t>
            </a:r>
            <a:r>
              <a:rPr lang="en-US" b="1">
                <a:sym typeface="Wingdings" pitchFamily="2" charset="2"/>
              </a:rPr>
              <a:t> MÔN</a:t>
            </a:r>
            <a:r>
              <a:rPr lang="en-US" b="1" baseline="0">
                <a:sym typeface="Wingdings" pitchFamily="2" charset="2"/>
              </a:rPr>
              <a:t> QLDA</a:t>
            </a:r>
            <a:endParaRPr lang="en-US" b="1"/>
          </a:p>
          <a:p>
            <a:pPr marL="0" indent="0">
              <a:buNone/>
            </a:pPr>
            <a:r>
              <a:rPr lang="en-US"/>
              <a:t>6. </a:t>
            </a:r>
            <a:r>
              <a:rPr lang="vi-VN"/>
              <a:t>Cột mốc dự án</a:t>
            </a:r>
            <a:endParaRPr lang="en-US"/>
          </a:p>
          <a:p>
            <a:pPr marL="457200" lvl="1" indent="0">
              <a:buNone/>
            </a:pPr>
            <a:r>
              <a:rPr lang="en-US" b="1"/>
              <a:t>- </a:t>
            </a:r>
            <a:r>
              <a:rPr lang="en-US" b="1" u="none"/>
              <a:t>Ở MỖI</a:t>
            </a:r>
            <a:r>
              <a:rPr lang="en-US" b="1" u="none" baseline="0"/>
              <a:t> CỘT MỐC PHẢI XĐ THỜI GIAN HOÀN THÀNH VÀ SP CÔNG VIỆC. </a:t>
            </a:r>
            <a:r>
              <a:rPr lang="vi-VN" sz="1200" b="0" i="0" kern="1200">
                <a:solidFill>
                  <a:schemeClr val="tx1"/>
                </a:solidFill>
                <a:effectLst/>
                <a:latin typeface="+mn-lt"/>
                <a:ea typeface="+mn-ea"/>
                <a:cs typeface="+mn-cs"/>
              </a:rPr>
              <a:t>Milestone là </a:t>
            </a:r>
            <a:r>
              <a:rPr lang="en-US" sz="1200" b="0" i="0" kern="1200">
                <a:solidFill>
                  <a:schemeClr val="tx1"/>
                </a:solidFill>
                <a:effectLst/>
                <a:latin typeface="+mn-lt"/>
                <a:ea typeface="+mn-ea"/>
                <a:cs typeface="+mn-cs"/>
              </a:rPr>
              <a:t>một</a:t>
            </a:r>
            <a:r>
              <a:rPr lang="en-US" sz="1200" b="0" i="0" kern="1200" baseline="0">
                <a:solidFill>
                  <a:schemeClr val="tx1"/>
                </a:solidFill>
                <a:effectLst/>
                <a:latin typeface="+mn-lt"/>
                <a:ea typeface="+mn-ea"/>
                <a:cs typeface="+mn-cs"/>
              </a:rPr>
              <a:t> cột mốc </a:t>
            </a:r>
            <a:r>
              <a:rPr lang="vi-VN" sz="1200" b="0" i="0" kern="1200">
                <a:solidFill>
                  <a:schemeClr val="tx1"/>
                </a:solidFill>
                <a:effectLst/>
                <a:latin typeface="+mn-lt"/>
                <a:ea typeface="+mn-ea"/>
                <a:cs typeface="+mn-cs"/>
              </a:rPr>
              <a:t>quan trọng</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có thể là thời điểm hoàn thành </a:t>
            </a:r>
            <a:r>
              <a:rPr lang="en-US" sz="1200" b="0" i="0" kern="1200">
                <a:solidFill>
                  <a:schemeClr val="tx1"/>
                </a:solidFill>
                <a:effectLst/>
                <a:latin typeface="+mn-lt"/>
                <a:ea typeface="+mn-ea"/>
                <a:cs typeface="+mn-cs"/>
              </a:rPr>
              <a:t>1 </a:t>
            </a:r>
            <a:r>
              <a:rPr lang="vi-VN" sz="1200" b="0" i="0" kern="1200">
                <a:solidFill>
                  <a:schemeClr val="tx1"/>
                </a:solidFill>
                <a:effectLst/>
                <a:latin typeface="+mn-lt"/>
                <a:ea typeface="+mn-ea"/>
                <a:cs typeface="+mn-cs"/>
              </a:rPr>
              <a:t>giai đoạn của dự án hoặc một sự kiện về đầu tư chi phí.</a:t>
            </a:r>
            <a:endParaRPr lang="en-US" b="1" u="none"/>
          </a:p>
          <a:p>
            <a:pPr marL="0" indent="0">
              <a:buNone/>
            </a:pPr>
            <a:r>
              <a:rPr lang="en-US"/>
              <a:t>7. </a:t>
            </a:r>
            <a:r>
              <a:rPr lang="vi-VN"/>
              <a:t>Tổ chức nhân viên</a:t>
            </a:r>
            <a:endParaRPr lang="en-US"/>
          </a:p>
          <a:p>
            <a:pPr marL="457200" lvl="1" indent="0">
              <a:buNone/>
            </a:pPr>
            <a:r>
              <a:rPr lang="en-US" b="1"/>
              <a:t>- </a:t>
            </a:r>
            <a:r>
              <a:rPr lang="en-US" b="1" u="none"/>
              <a:t>AI ĐC</a:t>
            </a:r>
            <a:r>
              <a:rPr lang="en-US" b="1" u="none" baseline="0"/>
              <a:t> PHÂN CÔNG LÀM GÌ? CẦN CHUYÊN MÔN GÌ (</a:t>
            </a:r>
            <a:r>
              <a:rPr lang="en-US" b="0" u="none" baseline="0"/>
              <a:t>kinh nghiệm về một ngôn ngữ lập trình cụ thể hoặc công cụ phát triển</a:t>
            </a:r>
            <a:r>
              <a:rPr lang="en-US" b="1" u="none" baseline="0"/>
              <a:t>)? SỐ LƯỢNG NV CẦN Ở TỪNG GIAI ĐOẠN? …</a:t>
            </a:r>
            <a:endParaRPr lang="en-US" b="1" u="none"/>
          </a:p>
          <a:p>
            <a:pPr marL="0" indent="0">
              <a:buNone/>
            </a:pPr>
            <a:r>
              <a:rPr lang="en-US"/>
              <a:t>8. </a:t>
            </a:r>
            <a:r>
              <a:rPr lang="vi-VN"/>
              <a:t>Cơ sở</a:t>
            </a:r>
            <a:r>
              <a:rPr lang="en-US"/>
              <a:t> phát triển</a:t>
            </a:r>
          </a:p>
          <a:p>
            <a:pPr marL="457200" lvl="1" indent="0">
              <a:buNone/>
            </a:pPr>
            <a:r>
              <a:rPr lang="vi-VN" b="1" u="none"/>
              <a:t> </a:t>
            </a:r>
            <a:r>
              <a:rPr lang="en-US" b="1" u="none"/>
              <a:t>-</a:t>
            </a:r>
            <a:r>
              <a:rPr lang="en-US" b="1"/>
              <a:t> </a:t>
            </a:r>
            <a:r>
              <a:rPr lang="vi-VN" b="1" u="none"/>
              <a:t>GỒM PHẦN CỨNG, PHẦN MỀM</a:t>
            </a:r>
            <a:r>
              <a:rPr lang="en-US" b="1" u="none"/>
              <a:t>,</a:t>
            </a:r>
            <a:r>
              <a:rPr lang="en-US" b="1" u="none" baseline="0"/>
              <a:t> </a:t>
            </a:r>
            <a:r>
              <a:rPr lang="vi-VN" b="1" u="none"/>
              <a:t>CÔNG CỤ PHÁT TRIỂN, KHÔNG GIAN VĂN PHÒNG,</a:t>
            </a:r>
            <a:r>
              <a:rPr lang="en-US" b="1" u="none"/>
              <a:t>…</a:t>
            </a:r>
          </a:p>
          <a:p>
            <a:pPr marL="0" indent="0">
              <a:buNone/>
            </a:pPr>
            <a:r>
              <a:rPr lang="en-US"/>
              <a:t>9. Rủi</a:t>
            </a:r>
            <a:r>
              <a:rPr lang="en-US" baseline="0"/>
              <a:t> ro </a:t>
            </a:r>
            <a:r>
              <a:rPr lang="en-US"/>
              <a:t>pt</a:t>
            </a:r>
          </a:p>
          <a:p>
            <a:pPr marL="457200" lvl="1" indent="0">
              <a:buNone/>
            </a:pPr>
            <a:r>
              <a:rPr lang="en-US" b="1"/>
              <a:t>- </a:t>
            </a:r>
            <a:r>
              <a:rPr lang="en-US" b="1" u="none" baseline="0"/>
              <a:t>THIẾU KIẾN ​​THỨC, KINH NGHIỆM; </a:t>
            </a:r>
          </a:p>
          <a:p>
            <a:pPr marL="457200" lvl="1" indent="0">
              <a:buFontTx/>
              <a:buNone/>
            </a:pPr>
            <a:r>
              <a:rPr lang="en-US" b="1" u="none" baseline="0"/>
              <a:t>- THIẾU NHÂN VIÊN CHUYÊN NGHIỆP; </a:t>
            </a:r>
          </a:p>
          <a:p>
            <a:pPr marL="457200" lvl="1" indent="0">
              <a:buFontTx/>
              <a:buNone/>
            </a:pPr>
            <a:r>
              <a:rPr lang="en-US" b="1" u="none" baseline="0"/>
              <a:t>- PHỤ THUỘC VÀO CÁC TỔ CHỨC KHÁC (</a:t>
            </a:r>
            <a:r>
              <a:rPr lang="vi-VN" b="1" u="none" baseline="0"/>
              <a:t>KHẢ NĂNG CÁC NHÀ CUNG CẤP</a:t>
            </a:r>
            <a:r>
              <a:rPr lang="en-US" b="1" u="none" baseline="0"/>
              <a:t> KHÁC</a:t>
            </a:r>
            <a:r>
              <a:rPr lang="vi-VN" b="1" u="none" baseline="0"/>
              <a:t> KHÔNG THỰC HIỆN ĐẦY ĐỦ NGHĨA VỤ CỦA MÌNH THEO ĐÚNG KẾ HOẠCH</a:t>
            </a:r>
            <a:r>
              <a:rPr lang="en-US" b="1" u="none" baseline="0"/>
              <a:t>)…</a:t>
            </a:r>
            <a:endParaRPr lang="en-US" b="1" u="none"/>
          </a:p>
          <a:p>
            <a:pPr marL="0" indent="0">
              <a:buNone/>
            </a:pPr>
            <a:r>
              <a:rPr lang="en-US"/>
              <a:t>10. </a:t>
            </a:r>
            <a:r>
              <a:rPr lang="vi-VN"/>
              <a:t>Phương pháp kiểm soát</a:t>
            </a:r>
            <a:endParaRPr lang="en-US"/>
          </a:p>
          <a:p>
            <a:pPr marL="457200" lvl="1" indent="0">
              <a:buNone/>
            </a:pPr>
            <a:r>
              <a:rPr lang="en-US" b="1" u="none"/>
              <a:t>- </a:t>
            </a:r>
            <a:r>
              <a:rPr lang="vi-VN" b="1" u="none"/>
              <a:t>ĐỂ KIỂM SOÁT THỰC HIỆN DỰ ÁN, QUẢN LÝ DỰ ÁN</a:t>
            </a:r>
            <a:r>
              <a:rPr lang="en-US" b="1" u="none"/>
              <a:t>…</a:t>
            </a:r>
          </a:p>
          <a:p>
            <a:pPr marL="0" indent="0">
              <a:buNone/>
            </a:pPr>
            <a:r>
              <a:rPr lang="en-US"/>
              <a:t>11. </a:t>
            </a:r>
            <a:r>
              <a:rPr lang="vi-VN"/>
              <a:t>Ước tính</a:t>
            </a:r>
            <a:r>
              <a:rPr lang="en-US"/>
              <a:t> </a:t>
            </a:r>
            <a:r>
              <a:rPr lang="vi-VN"/>
              <a:t>chi phí</a:t>
            </a:r>
            <a:endParaRPr lang="en-US"/>
          </a:p>
          <a:p>
            <a:pPr marL="457200" lvl="1" indent="0">
              <a:buNone/>
            </a:pPr>
            <a:r>
              <a:rPr lang="en-US" b="1" u="none"/>
              <a:t>- DỰA TRÊN</a:t>
            </a:r>
            <a:r>
              <a:rPr lang="en-US" b="1" u="none" baseline="0"/>
              <a:t> HỢP ĐỒNG ĐC KÝ KẾT</a:t>
            </a:r>
          </a:p>
        </p:txBody>
      </p:sp>
    </p:spTree>
    <p:extLst>
      <p:ext uri="{BB962C8B-B14F-4D97-AF65-F5344CB8AC3E}">
        <p14:creationId xmlns:p14="http://schemas.microsoft.com/office/powerpoint/2010/main" val="450633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Các</a:t>
            </a:r>
            <a:r>
              <a:rPr lang="en-US" baseline="0"/>
              <a:t> nội dung của 1 kế hoạch chất l</a:t>
            </a:r>
            <a:r>
              <a:rPr lang="vi-VN" baseline="0"/>
              <a:t>ượ</a:t>
            </a:r>
            <a:r>
              <a:rPr lang="en-US" baseline="0"/>
              <a:t>ng, </a:t>
            </a:r>
            <a:r>
              <a:rPr lang="en-US" b="1" baseline="0"/>
              <a:t>TUỲ THUỘC VÀO TỪNG PROJECT</a:t>
            </a:r>
          </a:p>
          <a:p>
            <a:pPr marL="0" indent="0">
              <a:buFont typeface="+mj-lt"/>
              <a:buNone/>
            </a:pPr>
            <a:r>
              <a:rPr lang="en-US" baseline="0"/>
              <a:t>1. Các </a:t>
            </a:r>
            <a:r>
              <a:rPr lang="vi-VN" baseline="0"/>
              <a:t>mục tiêu chất lượng</a:t>
            </a:r>
            <a:endParaRPr lang="en-US" baseline="0"/>
          </a:p>
          <a:p>
            <a:pPr marL="0" indent="0">
              <a:buFont typeface="+mj-lt"/>
              <a:buNone/>
            </a:pPr>
            <a:r>
              <a:rPr lang="en-US" baseline="0"/>
              <a:t>2. </a:t>
            </a:r>
            <a:r>
              <a:rPr lang="vi-VN" baseline="0"/>
              <a:t>Kế hoạch </a:t>
            </a:r>
            <a:r>
              <a:rPr lang="en-US" baseline="0"/>
              <a:t>review (AI THỰC HIỆN CV GÌ, KHI NÀO, CÁC THỦ TỤC PHẢI THỰC HIỆN…)</a:t>
            </a:r>
          </a:p>
          <a:p>
            <a:pPr marL="0" indent="0">
              <a:buFont typeface="+mj-lt"/>
              <a:buNone/>
            </a:pPr>
            <a:r>
              <a:rPr lang="en-US" baseline="0"/>
              <a:t>3. </a:t>
            </a:r>
            <a:r>
              <a:rPr lang="vi-VN" baseline="0"/>
              <a:t>Kế hoạch </a:t>
            </a:r>
            <a:r>
              <a:rPr lang="en-US" baseline="0"/>
              <a:t>test (AI THỰC HIỆN CV GÌ, KHI NÀO, CÁC THỦ TỤC PHẢI THỰC HIỆN…)</a:t>
            </a:r>
          </a:p>
          <a:p>
            <a:pPr marL="0" indent="0">
              <a:buFont typeface="+mj-lt"/>
              <a:buNone/>
            </a:pPr>
            <a:r>
              <a:rPr lang="en-US" b="0" baseline="0"/>
              <a:t>4. Kiểm thử n</a:t>
            </a:r>
            <a:r>
              <a:rPr lang="vi-VN" b="0" baseline="0"/>
              <a:t>ghiệm thu cho phần mềm phát triển</a:t>
            </a:r>
            <a:r>
              <a:rPr lang="en-US" b="0" baseline="0"/>
              <a:t> </a:t>
            </a:r>
            <a:r>
              <a:rPr lang="vi-VN" b="0" baseline="0"/>
              <a:t>bên ngoài </a:t>
            </a:r>
            <a:r>
              <a:rPr lang="en-US" baseline="0"/>
              <a:t>(AI THỰC HIỆN CV GÌ, KHI NÀO, CÁC THỦ TỤC PHẢI THỰC HIỆN…)</a:t>
            </a:r>
            <a:endParaRPr lang="en-US" b="0" baseline="0"/>
          </a:p>
          <a:p>
            <a:pPr marL="0" indent="0">
              <a:buFont typeface="+mj-lt"/>
              <a:buNone/>
            </a:pPr>
            <a:r>
              <a:rPr lang="en-US" baseline="0"/>
              <a:t>5. </a:t>
            </a:r>
            <a:r>
              <a:rPr lang="vi-VN" baseline="0"/>
              <a:t>Quản lý cấu hình</a:t>
            </a:r>
            <a:r>
              <a:rPr lang="en-US" baseline="0"/>
              <a:t> (AI THỰC HIỆN CV GÌ, KHI NÀO, CÁC THỦ TỤC PHẢI THỰC HIỆN…)</a:t>
            </a:r>
          </a:p>
          <a:p>
            <a:pPr marL="0" indent="0">
              <a:buFont typeface="+mj-lt"/>
              <a:buNone/>
            </a:pPr>
            <a:endParaRPr lang="en-US" baseline="0"/>
          </a:p>
          <a:p>
            <a:pPr marL="0" indent="0">
              <a:buFont typeface="+mj-lt"/>
              <a:buNone/>
            </a:pPr>
            <a:r>
              <a:rPr lang="en-US"/>
              <a:t>Quality plan có</a:t>
            </a:r>
            <a:r>
              <a:rPr lang="en-US" baseline="0"/>
              <a:t> thể thuộc 1 phần trong tài liệu development plan hoặc có thể là 1 tài liệu độc lập.</a:t>
            </a:r>
            <a:endParaRPr lang="en-US"/>
          </a:p>
        </p:txBody>
      </p:sp>
    </p:spTree>
    <p:extLst>
      <p:ext uri="{BB962C8B-B14F-4D97-AF65-F5344CB8AC3E}">
        <p14:creationId xmlns:p14="http://schemas.microsoft.com/office/powerpoint/2010/main" val="805394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Liên</a:t>
            </a:r>
            <a:r>
              <a:rPr lang="en-US" baseline="0"/>
              <a:t> quan đến yêu cầu chất lượng thực sự (</a:t>
            </a:r>
            <a:r>
              <a:rPr lang="en-US"/>
              <a:t>substantive)</a:t>
            </a:r>
            <a:r>
              <a:rPr lang="en-US" baseline="0"/>
              <a:t> của phần mềm.</a:t>
            </a:r>
            <a:endParaRPr lang="en-US"/>
          </a:p>
          <a:p>
            <a:pPr marL="0" indent="0">
              <a:buFontTx/>
              <a:buNone/>
            </a:pPr>
            <a:r>
              <a:rPr lang="en-US"/>
              <a:t>Có</a:t>
            </a:r>
            <a:r>
              <a:rPr lang="en-US" baseline="0"/>
              <a:t> 2 dạng viết mục tiêu chất lượng:</a:t>
            </a:r>
            <a:endParaRPr lang="en-US"/>
          </a:p>
          <a:p>
            <a:pPr marL="0" indent="0">
              <a:buFontTx/>
              <a:buNone/>
            </a:pPr>
            <a:r>
              <a:rPr lang="en-US"/>
              <a:t>- quantitative: </a:t>
            </a:r>
            <a:r>
              <a:rPr lang="vi-VN"/>
              <a:t>đị</a:t>
            </a:r>
            <a:r>
              <a:rPr lang="en-US"/>
              <a:t>nh l</a:t>
            </a:r>
            <a:r>
              <a:rPr lang="vi-VN"/>
              <a:t>ượ</a:t>
            </a:r>
            <a:r>
              <a:rPr lang="en-US"/>
              <a:t>ng</a:t>
            </a:r>
            <a:r>
              <a:rPr lang="en-US" baseline="0"/>
              <a:t> (khách quan hơn)</a:t>
            </a:r>
            <a:endParaRPr lang="en-US"/>
          </a:p>
          <a:p>
            <a:pPr marL="0" indent="0">
              <a:buFontTx/>
              <a:buNone/>
            </a:pPr>
            <a:r>
              <a:rPr lang="en-US"/>
              <a:t>- qualitative: </a:t>
            </a:r>
            <a:r>
              <a:rPr lang="vi-VN"/>
              <a:t>đị</a:t>
            </a:r>
            <a:r>
              <a:rPr lang="en-US"/>
              <a:t>nh tính</a:t>
            </a:r>
          </a:p>
        </p:txBody>
      </p:sp>
    </p:spTree>
    <p:extLst>
      <p:ext uri="{BB962C8B-B14F-4D97-AF65-F5344CB8AC3E}">
        <p14:creationId xmlns:p14="http://schemas.microsoft.com/office/powerpoint/2010/main" val="15840807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HỆ THỐNG PM PHỤC VỤ CHO NV TRỢ GIÚP HỆ THỐNG (HELP DESK </a:t>
            </a:r>
            <a:r>
              <a:rPr lang="en-US"/>
              <a:t>system</a:t>
            </a:r>
            <a:r>
              <a:rPr lang="en-US" baseline="0"/>
              <a:t>) ~ NV TRỰC TỔNG ĐÀI. HỆ THỐNG NÀY </a:t>
            </a:r>
            <a:r>
              <a:rPr lang="vi-VN" baseline="0"/>
              <a:t>ĐƯỢ</a:t>
            </a:r>
            <a:r>
              <a:rPr lang="en-US" baseline="0"/>
              <a:t>c THIẾT KẾ ĐỂ HOẠT ĐỘNG 100GIỜ/TUẦN. NGTA YÊU CẦU N</a:t>
            </a:r>
            <a:r>
              <a:rPr lang="vi-VN" baseline="0"/>
              <a:t>HÓM ĐẢM BẢO CHẤT LƯỢNG PHẦN MỀM CHUẨN BỊ MỘT DANH SÁCH CÁC MỤC TIÊU CHẤT LƯỢNG ĐỊNH LƯỢNG PHÙ HỢP VỚI YÊU CẦU </a:t>
            </a:r>
            <a:r>
              <a:rPr lang="en-US" baseline="0"/>
              <a:t>ĐỊNH TÍNH TƯƠNG ỨNG.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Sau đây là bảng định tính và định lượng.</a:t>
            </a:r>
          </a:p>
          <a:p>
            <a:pPr marL="0" indent="0">
              <a:buFontTx/>
              <a:buNone/>
            </a:pPr>
            <a:r>
              <a:rPr lang="en-US" baseline="0"/>
              <a:t>- thân thiện với người dùng: Người mới  sd HD</a:t>
            </a:r>
            <a:r>
              <a:rPr lang="vi-VN" baseline="0"/>
              <a:t> có thể hiểu </a:t>
            </a:r>
            <a:r>
              <a:rPr lang="en-US" baseline="0"/>
              <a:t>chi tiết </a:t>
            </a:r>
            <a:r>
              <a:rPr lang="vi-VN" baseline="0"/>
              <a:t>HDS sau một </a:t>
            </a:r>
            <a:r>
              <a:rPr lang="en-US" baseline="0"/>
              <a:t>đợt </a:t>
            </a:r>
            <a:r>
              <a:rPr lang="vi-VN" baseline="0"/>
              <a:t>học </a:t>
            </a:r>
            <a:r>
              <a:rPr lang="en-US" baseline="0"/>
              <a:t>trong vòng </a:t>
            </a:r>
            <a:r>
              <a:rPr lang="vi-VN" baseline="0"/>
              <a:t>8 </a:t>
            </a:r>
            <a:r>
              <a:rPr lang="en-US" baseline="0"/>
              <a:t>tiếng hay ít hơn</a:t>
            </a:r>
            <a:r>
              <a:rPr lang="vi-VN" baseline="0"/>
              <a:t>, và </a:t>
            </a:r>
            <a:r>
              <a:rPr lang="en-US" baseline="0"/>
              <a:t>làm chủ UD </a:t>
            </a:r>
            <a:r>
              <a:rPr lang="vi-VN" baseline="0"/>
              <a:t>trong vòng 5 ngày.</a:t>
            </a:r>
            <a:endParaRPr lang="en-US" baseline="0"/>
          </a:p>
          <a:p>
            <a:pPr marL="0" indent="0">
              <a:buFontTx/>
              <a:buNone/>
            </a:pPr>
            <a:r>
              <a:rPr lang="en-US" baseline="0"/>
              <a:t>- rất tin cậy: </a:t>
            </a:r>
            <a:r>
              <a:rPr lang="vi-VN" baseline="0"/>
              <a:t>HDS </a:t>
            </a:r>
            <a:r>
              <a:rPr lang="en-US" baseline="0"/>
              <a:t>có sẵn dùng hơn</a:t>
            </a:r>
            <a:r>
              <a:rPr lang="vi-VN" baseline="0"/>
              <a:t> 99,5% (thời gian chết HDS không được vượt quá 30 phút mỗi tuần).</a:t>
            </a:r>
            <a:endParaRPr lang="en-US" baseline="0"/>
          </a:p>
          <a:p>
            <a:pPr marL="0" indent="0">
              <a:buFontTx/>
              <a:buNone/>
            </a:pPr>
            <a:r>
              <a:rPr lang="en-US" baseline="0"/>
              <a:t>- hoạt </a:t>
            </a:r>
            <a:r>
              <a:rPr lang="vi-VN" baseline="0"/>
              <a:t>độ</a:t>
            </a:r>
            <a:r>
              <a:rPr lang="en-US" baseline="0"/>
              <a:t>ng liên tục: </a:t>
            </a:r>
            <a:r>
              <a:rPr lang="vi-VN" baseline="0"/>
              <a:t>thời  gian  phục  hồi  hệ  thống  không  được  quá  10  phút trong trường hợp HDS bị lỗi </a:t>
            </a:r>
            <a:endParaRPr lang="en-US" baseline="0"/>
          </a:p>
        </p:txBody>
      </p:sp>
    </p:spTree>
    <p:extLst>
      <p:ext uri="{BB962C8B-B14F-4D97-AF65-F5344CB8AC3E}">
        <p14:creationId xmlns:p14="http://schemas.microsoft.com/office/powerpoint/2010/main" val="9037219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a:t>- </a:t>
            </a:r>
            <a:r>
              <a:rPr lang="vi-VN" baseline="0"/>
              <a:t>Cần </a:t>
            </a:r>
            <a:r>
              <a:rPr lang="en-US" baseline="0"/>
              <a:t>đưa ra</a:t>
            </a:r>
            <a:r>
              <a:rPr lang="vi-VN" baseline="0"/>
              <a:t> một danh sách tất cả các hoạt động </a:t>
            </a:r>
            <a:r>
              <a:rPr lang="en-US" baseline="0"/>
              <a:t>review (REVIEW CÁI GÌ)</a:t>
            </a:r>
            <a:r>
              <a:rPr lang="vi-VN" baseline="0"/>
              <a:t>: </a:t>
            </a:r>
            <a:r>
              <a:rPr lang="en-US" baseline="0"/>
              <a:t>review</a:t>
            </a:r>
            <a:r>
              <a:rPr lang="vi-VN" baseline="0"/>
              <a:t> thiết kế (DRS), </a:t>
            </a:r>
            <a:r>
              <a:rPr lang="en-US" baseline="0"/>
              <a:t>thẩm định</a:t>
            </a:r>
            <a:r>
              <a:rPr lang="vi-VN" baseline="0"/>
              <a:t> thiết kế, </a:t>
            </a:r>
            <a:r>
              <a:rPr lang="en-US" baseline="0"/>
              <a:t>review</a:t>
            </a:r>
            <a:r>
              <a:rPr lang="vi-VN" baseline="0"/>
              <a:t> mã,</a:t>
            </a:r>
            <a:r>
              <a:rPr lang="en-US" baseline="0"/>
              <a:t>…</a:t>
            </a:r>
            <a:r>
              <a:rPr lang="vi-VN" baseline="0"/>
              <a:t> </a:t>
            </a:r>
            <a:r>
              <a:rPr lang="en-US" baseline="0"/>
              <a:t>với mỗi review cần xác định</a:t>
            </a:r>
            <a:r>
              <a:rPr lang="vi-VN" baseline="0"/>
              <a:t>:</a:t>
            </a:r>
          </a:p>
          <a:p>
            <a:pPr marL="457200" lvl="1" indent="0">
              <a:buFontTx/>
              <a:buNone/>
            </a:pPr>
            <a:r>
              <a:rPr lang="en-US" baseline="0"/>
              <a:t>- </a:t>
            </a:r>
            <a:r>
              <a:rPr lang="vi-VN" baseline="0"/>
              <a:t>Phạm vi</a:t>
            </a:r>
          </a:p>
          <a:p>
            <a:pPr marL="457200" lvl="1" indent="0">
              <a:buFontTx/>
              <a:buNone/>
            </a:pPr>
            <a:r>
              <a:rPr lang="en-US" baseline="0"/>
              <a:t>- </a:t>
            </a:r>
            <a:r>
              <a:rPr lang="vi-VN" baseline="0"/>
              <a:t>Loại</a:t>
            </a:r>
          </a:p>
          <a:p>
            <a:pPr marL="457200" lvl="1" indent="0">
              <a:buFontTx/>
              <a:buNone/>
            </a:pPr>
            <a:r>
              <a:rPr lang="en-US" baseline="0"/>
              <a:t>- </a:t>
            </a:r>
            <a:r>
              <a:rPr lang="vi-VN" baseline="0"/>
              <a:t>Lịch </a:t>
            </a:r>
            <a:r>
              <a:rPr lang="en-US" baseline="0"/>
              <a:t>biểu</a:t>
            </a:r>
            <a:endParaRPr lang="vi-VN" baseline="0"/>
          </a:p>
          <a:p>
            <a:pPr marL="457200" lvl="1" indent="0">
              <a:buFontTx/>
              <a:buNone/>
            </a:pPr>
            <a:r>
              <a:rPr lang="en-US" baseline="0"/>
              <a:t>- </a:t>
            </a:r>
            <a:r>
              <a:rPr lang="vi-VN" baseline="0"/>
              <a:t>Các thủ tục cụ thể</a:t>
            </a:r>
          </a:p>
          <a:p>
            <a:pPr marL="457200" lvl="1" indent="0">
              <a:buFontTx/>
              <a:buNone/>
            </a:pPr>
            <a:r>
              <a:rPr lang="en-US" baseline="0"/>
              <a:t>- </a:t>
            </a:r>
            <a:r>
              <a:rPr lang="vi-VN" baseline="0"/>
              <a:t>Ai chịu trách nhiệm thực hiện</a:t>
            </a:r>
            <a:endParaRPr lang="en-US" baseline="0"/>
          </a:p>
          <a:p>
            <a:pPr marL="457200" lvl="1" indent="0">
              <a:buFontTx/>
              <a:buNone/>
            </a:pPr>
            <a:r>
              <a:rPr lang="en-US" b="1"/>
              <a:t>--&gt; PLAN NÀY</a:t>
            </a:r>
            <a:r>
              <a:rPr lang="en-US" b="1" baseline="0"/>
              <a:t> RẤT QUAN TRỌNG NHƯ DEV. PLAN, VÌ CÓ NHIỀU PHẦN MỀM KHÔNG ĐẠT CHẤT LƯỢNG VÌ KHÔNG CHÚ TRỌNG ĐẾN PLAN NÀY: KHÔNG BIẾT THỜI ĐIỂM NÀO NÊN TEST, LÚC TEST LẠI KHÔNG BIẾT CẦN TEST CÁI GÌ, KO BIẾT GIAO CHO AI LÀM</a:t>
            </a:r>
            <a:endParaRPr lang="en-US" b="1"/>
          </a:p>
        </p:txBody>
      </p:sp>
    </p:spTree>
    <p:extLst>
      <p:ext uri="{BB962C8B-B14F-4D97-AF65-F5344CB8AC3E}">
        <p14:creationId xmlns:p14="http://schemas.microsoft.com/office/powerpoint/2010/main" val="317088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74309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vi-VN" baseline="0"/>
              <a:t>Cần </a:t>
            </a:r>
            <a:r>
              <a:rPr lang="en-US" baseline="0"/>
              <a:t>đưa ra</a:t>
            </a:r>
            <a:r>
              <a:rPr lang="vi-VN" baseline="0"/>
              <a:t> một danh sách tất cả các hoạt động </a:t>
            </a:r>
            <a:r>
              <a:rPr lang="en-US" baseline="0"/>
              <a:t>kiểm thử (TEST CÁI GÌ)</a:t>
            </a:r>
            <a:endParaRPr lang="en-US" b="1" baseline="0"/>
          </a:p>
          <a:p>
            <a:pPr marL="457200" lvl="1" indent="0">
              <a:buFontTx/>
              <a:buNone/>
            </a:pPr>
            <a:r>
              <a:rPr lang="en-US" b="1" baseline="0"/>
              <a:t>- MỨC KIỂM THỬ</a:t>
            </a:r>
            <a:endParaRPr lang="en-US" baseline="0"/>
          </a:p>
          <a:p>
            <a:pPr marL="457200" lvl="1" indent="0">
              <a:buFontTx/>
              <a:buNone/>
            </a:pPr>
            <a:r>
              <a:rPr lang="en-US" b="1" baseline="0"/>
              <a:t>- </a:t>
            </a:r>
            <a:r>
              <a:rPr lang="vi-VN" b="1" baseline="0"/>
              <a:t>LOẠI </a:t>
            </a:r>
            <a:r>
              <a:rPr lang="en-US" b="1" baseline="0"/>
              <a:t>KIỂM  THỬ:  KT CHỨC NĂNG, PHI CHỨC NĂNG, KT CẤU TRÚC…</a:t>
            </a:r>
            <a:endParaRPr lang="en-US" b="1" i="1" baseline="0"/>
          </a:p>
          <a:p>
            <a:pPr marL="457200" lvl="1" indent="0">
              <a:buFontTx/>
              <a:buNone/>
            </a:pPr>
            <a:r>
              <a:rPr lang="en-US" baseline="0"/>
              <a:t>- </a:t>
            </a:r>
            <a:r>
              <a:rPr lang="vi-VN" baseline="0"/>
              <a:t>Lịch </a:t>
            </a:r>
            <a:r>
              <a:rPr lang="en-US" baseline="0"/>
              <a:t>biểu</a:t>
            </a:r>
          </a:p>
          <a:p>
            <a:pPr marL="457200" lvl="1" indent="0">
              <a:buFontTx/>
              <a:buNone/>
            </a:pPr>
            <a:r>
              <a:rPr lang="en-US" baseline="0"/>
              <a:t>- </a:t>
            </a:r>
            <a:r>
              <a:rPr lang="vi-VN" baseline="0"/>
              <a:t>Các thủ tục cụ thể</a:t>
            </a:r>
            <a:endParaRPr lang="en-US" baseline="0"/>
          </a:p>
          <a:p>
            <a:pPr marL="457200" lvl="1" indent="0">
              <a:buFontTx/>
              <a:buNone/>
            </a:pPr>
            <a:r>
              <a:rPr lang="en-US" baseline="0"/>
              <a:t>- </a:t>
            </a:r>
            <a:r>
              <a:rPr lang="vi-VN" baseline="0"/>
              <a:t>Ai chịu trách nhiệm thực hiện </a:t>
            </a:r>
            <a:r>
              <a:rPr lang="en-US" baseline="0"/>
              <a:t>test</a:t>
            </a:r>
          </a:p>
        </p:txBody>
      </p:sp>
    </p:spTree>
    <p:extLst>
      <p:ext uri="{BB962C8B-B14F-4D97-AF65-F5344CB8AC3E}">
        <p14:creationId xmlns:p14="http://schemas.microsoft.com/office/powerpoint/2010/main" val="9741763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a:t>KIỂM THỬ N</a:t>
            </a:r>
            <a:r>
              <a:rPr lang="vi-VN" baseline="0"/>
              <a:t>GHIỆM THU CHO PHẦN MỀM PHÁT TRIỂN</a:t>
            </a:r>
            <a:r>
              <a:rPr lang="en-US" baseline="0"/>
              <a:t> </a:t>
            </a:r>
            <a:r>
              <a:rPr lang="vi-VN" baseline="0"/>
              <a:t>BÊN NGOÀI</a:t>
            </a:r>
            <a:endParaRPr lang="en-US" baseline="0"/>
          </a:p>
          <a:p>
            <a:pPr marL="0" indent="0">
              <a:buFontTx/>
              <a:buNone/>
            </a:pPr>
            <a:r>
              <a:rPr lang="en-US" baseline="0"/>
              <a:t>- </a:t>
            </a:r>
            <a:r>
              <a:rPr lang="vi-VN" baseline="0"/>
              <a:t>C</a:t>
            </a:r>
            <a:r>
              <a:rPr lang="en-US" baseline="0"/>
              <a:t>ần kt nghiệm thu cho</a:t>
            </a:r>
            <a:r>
              <a:rPr lang="vi-VN" baseline="0"/>
              <a:t>:</a:t>
            </a:r>
            <a:endParaRPr lang="en-US" baseline="0"/>
          </a:p>
          <a:p>
            <a:pPr marL="457200" lvl="1" indent="0">
              <a:buFontTx/>
              <a:buNone/>
            </a:pPr>
            <a:r>
              <a:rPr lang="en-US" baseline="0"/>
              <a:t>- </a:t>
            </a:r>
            <a:r>
              <a:rPr lang="vi-VN" baseline="0"/>
              <a:t>Phần mềm</a:t>
            </a:r>
            <a:r>
              <a:rPr lang="en-US" baseline="0"/>
              <a:t> </a:t>
            </a:r>
            <a:r>
              <a:rPr lang="vi-VN" baseline="0"/>
              <a:t>mua</a:t>
            </a:r>
            <a:endParaRPr lang="en-US" baseline="0"/>
          </a:p>
          <a:p>
            <a:pPr marL="457200" lvl="1" indent="0">
              <a:buFontTx/>
              <a:buNone/>
            </a:pPr>
            <a:r>
              <a:rPr lang="en-US" baseline="0"/>
              <a:t>- </a:t>
            </a:r>
            <a:r>
              <a:rPr lang="vi-VN" baseline="0"/>
              <a:t>Phần mềm được phát triển bởi các nhà thầu phụ</a:t>
            </a:r>
          </a:p>
          <a:p>
            <a:pPr marL="457200" lvl="1" indent="0">
              <a:buFontTx/>
              <a:buNone/>
            </a:pPr>
            <a:r>
              <a:rPr lang="en-US" baseline="0"/>
              <a:t>- </a:t>
            </a:r>
            <a:r>
              <a:rPr lang="vi-VN" baseline="0"/>
              <a:t>Phần mềm đượ</a:t>
            </a:r>
            <a:r>
              <a:rPr lang="en-US" baseline="0"/>
              <a:t>c </a:t>
            </a:r>
            <a:r>
              <a:rPr lang="vi-VN" baseline="0"/>
              <a:t>khách hàng cung cấp</a:t>
            </a:r>
            <a:endParaRPr lang="en-US" baseline="0"/>
          </a:p>
        </p:txBody>
      </p:sp>
    </p:spTree>
    <p:extLst>
      <p:ext uri="{BB962C8B-B14F-4D97-AF65-F5344CB8AC3E}">
        <p14:creationId xmlns:p14="http://schemas.microsoft.com/office/powerpoint/2010/main" val="27646369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aseline="0"/>
              <a:t>QUẢN LÝ CẤU HÌNH</a:t>
            </a:r>
            <a:endParaRPr lang="en-US" baseline="0"/>
          </a:p>
          <a:p>
            <a:r>
              <a:rPr lang="vi-VN"/>
              <a:t>Nên xác định </a:t>
            </a:r>
            <a:r>
              <a:rPr lang="vi-VN" b="1"/>
              <a:t>CÁC CÔNG CỤ QUẢN LÝ CẤU HÌNH VÀ </a:t>
            </a:r>
            <a:r>
              <a:rPr lang="en-US" b="1"/>
              <a:t>CÁC</a:t>
            </a:r>
            <a:r>
              <a:rPr lang="en-US" b="1" baseline="0"/>
              <a:t> </a:t>
            </a:r>
            <a:r>
              <a:rPr lang="vi-VN" b="1"/>
              <a:t>THỦ TỤC</a:t>
            </a:r>
            <a:r>
              <a:rPr lang="vi-VN"/>
              <a:t>, bao gồm cả những thủ tục </a:t>
            </a:r>
            <a:r>
              <a:rPr lang="vi-VN" b="1"/>
              <a:t>KIỂM SOÁT THAY ĐỔI</a:t>
            </a:r>
            <a:r>
              <a:rPr lang="en-US" b="1"/>
              <a:t>, KIỂM</a:t>
            </a:r>
            <a:r>
              <a:rPr lang="en-US" b="1" baseline="0"/>
              <a:t> SOÁT PHIÊN BẢN</a:t>
            </a:r>
            <a:r>
              <a:rPr lang="vi-VN" b="1"/>
              <a:t> </a:t>
            </a:r>
            <a:r>
              <a:rPr lang="vi-VN"/>
              <a:t>được áp dụng trong suốt dự án</a:t>
            </a:r>
            <a:r>
              <a:rPr lang="en-US"/>
              <a:t>. VD/ các phiên</a:t>
            </a:r>
            <a:r>
              <a:rPr lang="en-US" baseline="0"/>
              <a:t> bản HĐH của Windows</a:t>
            </a:r>
            <a:endParaRPr lang="en-US"/>
          </a:p>
          <a:p>
            <a:endParaRPr lang="en-US"/>
          </a:p>
        </p:txBody>
      </p:sp>
    </p:spTree>
    <p:extLst>
      <p:ext uri="{BB962C8B-B14F-4D97-AF65-F5344CB8AC3E}">
        <p14:creationId xmlns:p14="http://schemas.microsoft.com/office/powerpoint/2010/main" val="32806275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74309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a:solidFill>
                  <a:schemeClr val="tx1"/>
                </a:solidFill>
                <a:effectLst/>
                <a:latin typeface="+mn-lt"/>
                <a:ea typeface="+mn-ea"/>
                <a:cs typeface="+mn-cs"/>
              </a:rPr>
              <a:t>- Testing</a:t>
            </a:r>
            <a:r>
              <a:rPr lang="en-US" sz="1200" b="0" i="0" kern="1200" baseline="0">
                <a:solidFill>
                  <a:schemeClr val="tx1"/>
                </a:solidFill>
                <a:effectLst/>
                <a:latin typeface="+mn-lt"/>
                <a:ea typeface="+mn-ea"/>
                <a:cs typeface="+mn-cs"/>
              </a:rPr>
              <a:t> là cần thiết, </a:t>
            </a:r>
            <a:r>
              <a:rPr lang="en-US" baseline="0"/>
              <a:t>đơn giản là </a:t>
            </a:r>
            <a:r>
              <a:rPr lang="en-US" sz="1200" b="0" i="0" kern="1200" baseline="0">
                <a:solidFill>
                  <a:schemeClr val="tx1"/>
                </a:solidFill>
                <a:effectLst/>
                <a:latin typeface="+mn-lt"/>
                <a:ea typeface="+mn-ea"/>
                <a:cs typeface="+mn-cs"/>
              </a:rPr>
              <a:t>vì con ng</a:t>
            </a:r>
            <a:r>
              <a:rPr lang="vi-VN" sz="1200" b="0" i="0" kern="1200" baseline="0">
                <a:solidFill>
                  <a:schemeClr val="tx1"/>
                </a:solidFill>
                <a:effectLst/>
                <a:latin typeface="+mn-lt"/>
                <a:ea typeface="+mn-ea"/>
                <a:cs typeface="+mn-cs"/>
              </a:rPr>
              <a:t>ườ</a:t>
            </a:r>
            <a:r>
              <a:rPr lang="en-US" sz="1200" b="0" i="0" kern="1200" baseline="0">
                <a:solidFill>
                  <a:schemeClr val="tx1"/>
                </a:solidFill>
                <a:effectLst/>
                <a:latin typeface="+mn-lt"/>
                <a:ea typeface="+mn-ea"/>
                <a:cs typeface="+mn-cs"/>
              </a:rPr>
              <a:t>i luôn mắc lỗi</a:t>
            </a:r>
          </a:p>
          <a:p>
            <a:pPr marL="0" indent="0">
              <a:buFontTx/>
              <a:buNone/>
            </a:pPr>
            <a:r>
              <a:rPr lang="en-US" baseline="0"/>
              <a:t>- Phần mềm do con người tạo ra </a:t>
            </a:r>
            <a:r>
              <a:rPr lang="en-US" baseline="0">
                <a:sym typeface="Wingdings" pitchFamily="2" charset="2"/>
              </a:rPr>
              <a:t>--&gt; </a:t>
            </a:r>
            <a:r>
              <a:rPr lang="en-US" b="1" baseline="0">
                <a:sym typeface="Wingdings" pitchFamily="2" charset="2"/>
              </a:rPr>
              <a:t>PM sẽ có lỗi</a:t>
            </a:r>
            <a:endParaRPr lang="en-US" sz="1200" b="1" i="0" kern="1200">
              <a:solidFill>
                <a:schemeClr val="tx1"/>
              </a:solidFill>
              <a:effectLst/>
              <a:latin typeface="+mn-lt"/>
              <a:ea typeface="+mn-ea"/>
              <a:cs typeface="+mn-cs"/>
            </a:endParaRPr>
          </a:p>
          <a:p>
            <a:pPr marL="457200" lvl="1" indent="0">
              <a:buFontTx/>
              <a:buNone/>
            </a:pPr>
            <a:r>
              <a:rPr lang="en-US" baseline="0"/>
              <a:t>- con người biết nhiều thứ nhưng ko thể biết hết mọi thứ </a:t>
            </a:r>
          </a:p>
          <a:p>
            <a:pPr marL="914400" lvl="2" indent="0">
              <a:buFontTx/>
              <a:buNone/>
            </a:pPr>
            <a:r>
              <a:rPr lang="en-US" b="1"/>
              <a:t>■ </a:t>
            </a:r>
            <a:r>
              <a:rPr lang="en-US" b="1" baseline="0"/>
              <a:t>TRONG 1 EBOOK VỀ TESTING NÓI RẰNG: TÍNH TRUNG BÌNH, NGAY CẢ LÀ 1 LẬP TRÌNH VIÊN LOẠI GIỎI ĐI NỮA THÌ CŨNG MẮC 1-3 LỖI/ 100 DÒNG LỆNH</a:t>
            </a:r>
          </a:p>
          <a:p>
            <a:pPr marL="914400" lvl="2" indent="0">
              <a:buFontTx/>
              <a:buNone/>
            </a:pPr>
            <a:r>
              <a:rPr lang="en-US" b="1"/>
              <a:t>■</a:t>
            </a:r>
            <a:r>
              <a:rPr lang="en-US" baseline="0"/>
              <a:t> Lỗi không phải do người viết ct bất cẩn hay vô trách nhiệm mà còn là </a:t>
            </a:r>
            <a:r>
              <a:rPr lang="en-US" b="1" baseline="0"/>
              <a:t>DO SỰ PHỨC TẠP CỦA PM </a:t>
            </a:r>
            <a:r>
              <a:rPr lang="en-US" baseline="0"/>
              <a:t>mà tri thức của con người cũng có giới hạn về giải quyết độ phức tạp</a:t>
            </a:r>
            <a:r>
              <a:rPr lang="en-US" b="1" baseline="0"/>
              <a:t>; DO CÁC ĐIỀU KIỆN NGOẠI CẢNH </a:t>
            </a:r>
            <a:r>
              <a:rPr lang="en-US" baseline="0"/>
              <a:t>tác động như áp lực thời gian, thay đổi công nghệ, làm vc quá sức.</a:t>
            </a:r>
          </a:p>
          <a:p>
            <a:pPr marL="914400" lvl="2" indent="0">
              <a:buFontTx/>
              <a:buNone/>
            </a:pPr>
            <a:endParaRPr lang="en-US" baseline="0"/>
          </a:p>
          <a:p>
            <a:pPr marL="0" indent="0">
              <a:buFontTx/>
              <a:buNone/>
            </a:pPr>
            <a:r>
              <a:rPr lang="en-US" sz="1200" b="0" i="0" kern="1200">
                <a:solidFill>
                  <a:schemeClr val="tx1"/>
                </a:solidFill>
                <a:effectLst/>
                <a:latin typeface="+mn-lt"/>
                <a:ea typeface="+mn-ea"/>
                <a:cs typeface="+mn-cs"/>
              </a:rPr>
              <a:t>- Lỗi</a:t>
            </a:r>
            <a:r>
              <a:rPr lang="en-US" sz="1200" b="0" i="0" kern="1200" baseline="0">
                <a:solidFill>
                  <a:schemeClr val="tx1"/>
                </a:solidFill>
                <a:effectLst/>
                <a:latin typeface="+mn-lt"/>
                <a:ea typeface="+mn-ea"/>
                <a:cs typeface="+mn-cs"/>
              </a:rPr>
              <a:t> có thể là tầm thường; nhưng đa số rất tốn kém và gây thiệt hại - </a:t>
            </a:r>
            <a:r>
              <a:rPr lang="vi-VN" sz="1200" b="0" i="0" kern="1200">
                <a:solidFill>
                  <a:schemeClr val="tx1"/>
                </a:solidFill>
                <a:effectLst/>
                <a:latin typeface="+mn-lt"/>
                <a:ea typeface="+mn-ea"/>
                <a:cs typeface="+mn-cs"/>
              </a:rPr>
              <a:t>mất thời</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gian, tiền bạc, uy</a:t>
            </a:r>
            <a:r>
              <a:rPr lang="en-US" sz="1200" b="0" i="0" kern="1200">
                <a:solidFill>
                  <a:schemeClr val="tx1"/>
                </a:solidFill>
                <a:effectLst/>
                <a:latin typeface="+mn-lt"/>
                <a:ea typeface="+mn-ea"/>
                <a:cs typeface="+mn-cs"/>
              </a:rPr>
              <a:t> t</a:t>
            </a:r>
            <a:r>
              <a:rPr lang="vi-VN" sz="1200" b="0" i="0" kern="1200">
                <a:solidFill>
                  <a:schemeClr val="tx1"/>
                </a:solidFill>
                <a:effectLst/>
                <a:latin typeface="+mn-lt"/>
                <a:ea typeface="+mn-ea"/>
                <a:cs typeface="+mn-cs"/>
              </a:rPr>
              <a:t>ín kinh doanh</a:t>
            </a:r>
            <a:r>
              <a:rPr lang="en-US" sz="1200" b="0" i="0" kern="1200">
                <a:solidFill>
                  <a:schemeClr val="tx1"/>
                </a:solidFill>
                <a:effectLst/>
                <a:latin typeface="+mn-lt"/>
                <a:ea typeface="+mn-ea"/>
                <a:cs typeface="+mn-cs"/>
              </a:rPr>
              <a:t>, v</a:t>
            </a:r>
            <a:r>
              <a:rPr lang="vi-VN" sz="1200" b="0" i="0" kern="1200">
                <a:solidFill>
                  <a:schemeClr val="tx1"/>
                </a:solidFill>
                <a:effectLst/>
                <a:latin typeface="+mn-lt"/>
                <a:ea typeface="+mn-ea"/>
                <a:cs typeface="+mn-cs"/>
              </a:rPr>
              <a:t>à thậm chí có thể dẫn đến thương tích hoặc tử vong</a:t>
            </a:r>
            <a:r>
              <a:rPr lang="en-US" sz="1200" b="0" i="0" kern="1200">
                <a:solidFill>
                  <a:schemeClr val="tx1"/>
                </a:solidFill>
                <a:effectLst/>
                <a:latin typeface="+mn-lt"/>
                <a:ea typeface="+mn-ea"/>
                <a:cs typeface="+mn-cs"/>
              </a:rPr>
              <a:t>.</a:t>
            </a:r>
          </a:p>
        </p:txBody>
      </p:sp>
    </p:spTree>
    <p:extLst>
      <p:ext uri="{BB962C8B-B14F-4D97-AF65-F5344CB8AC3E}">
        <p14:creationId xmlns:p14="http://schemas.microsoft.com/office/powerpoint/2010/main" val="16586710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Không cần</a:t>
            </a:r>
            <a:r>
              <a:rPr lang="en-US" baseline="0"/>
              <a:t> test --&gt; phần mềm nhiều lỗi quá nên cần test (should have) --&gt; có quá nhiều test phải làm (must have)</a:t>
            </a:r>
          </a:p>
          <a:p>
            <a:r>
              <a:rPr lang="en-US" baseline="0"/>
              <a:t>Các cty chuyên test:</a:t>
            </a:r>
          </a:p>
          <a:p>
            <a:r>
              <a:rPr lang="en-US" baseline="0"/>
              <a:t>1. Logigear</a:t>
            </a:r>
          </a:p>
          <a:p>
            <a:r>
              <a:rPr lang="en-US"/>
              <a:t>2. TMA</a:t>
            </a:r>
          </a:p>
          <a:p>
            <a:r>
              <a:rPr lang="en-US"/>
              <a:t>3. KMS: từ</a:t>
            </a:r>
            <a:r>
              <a:rPr lang="en-US" baseline="0"/>
              <a:t> 2012-2015 tăng 300 tester</a:t>
            </a:r>
            <a:endParaRPr lang="en-US"/>
          </a:p>
          <a:p>
            <a:r>
              <a:rPr lang="en-US"/>
              <a:t>4. FPT: hiện</a:t>
            </a:r>
            <a:r>
              <a:rPr lang="en-US" baseline="0"/>
              <a:t> có hơn 3000 tester (2018)</a:t>
            </a:r>
          </a:p>
          <a:p>
            <a:endParaRPr lang="en-US" baseline="0"/>
          </a:p>
          <a:p>
            <a:endParaRPr lang="en-US" baseline="0"/>
          </a:p>
          <a:p>
            <a:r>
              <a:rPr lang="en-US" baseline="0"/>
              <a:t>Xu hướng test mới: context-driven testing</a:t>
            </a:r>
            <a:endParaRPr lang="en-US"/>
          </a:p>
        </p:txBody>
      </p:sp>
      <p:sp>
        <p:nvSpPr>
          <p:cNvPr id="4" name="Slide Number Placeholder 3"/>
          <p:cNvSpPr>
            <a:spLocks noGrp="1"/>
          </p:cNvSpPr>
          <p:nvPr>
            <p:ph type="sldNum" sz="quarter" idx="10"/>
          </p:nvPr>
        </p:nvSpPr>
        <p:spPr/>
        <p:txBody>
          <a:bodyPr/>
          <a:lstStyle/>
          <a:p>
            <a:fld id="{EB064E49-069E-2241-AD80-E12992299DA5}" type="slidenum">
              <a:rPr lang="en-US" smtClean="0"/>
              <a:pPr/>
              <a:t>45</a:t>
            </a:fld>
            <a:endParaRPr lang="en-US"/>
          </a:p>
        </p:txBody>
      </p:sp>
    </p:spTree>
    <p:extLst>
      <p:ext uri="{BB962C8B-B14F-4D97-AF65-F5344CB8AC3E}">
        <p14:creationId xmlns:p14="http://schemas.microsoft.com/office/powerpoint/2010/main" val="20234528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a:t>Đây là </a:t>
            </a:r>
            <a:r>
              <a:rPr lang="vi-VN" baseline="0"/>
              <a:t>đị</a:t>
            </a:r>
            <a:r>
              <a:rPr lang="en-US" baseline="0"/>
              <a:t>nh nghĩa trong ISTQB (ko là ĐN trong chuẩn).</a:t>
            </a: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ĐN</a:t>
            </a:r>
            <a:r>
              <a:rPr lang="en-US" sz="1200" b="1" i="0" kern="1200" baseline="0">
                <a:solidFill>
                  <a:schemeClr val="tx1"/>
                </a:solidFill>
                <a:effectLst/>
                <a:latin typeface="+mn-lt"/>
                <a:ea typeface="+mn-ea"/>
                <a:cs typeface="+mn-cs"/>
              </a:rPr>
              <a:t> NÀY CÓ NHIỀU CỤM TỪ CHÍNH CẦN NHỚ SẼ ĐC TÌM HIỂU TRONG CÁC CHƯƠNG SAU. </a:t>
            </a:r>
            <a:endParaRPr lang="en-US" sz="1200" b="1" i="0"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a:t>■ </a:t>
            </a:r>
            <a:r>
              <a:rPr lang="en-US" b="1" u="sng"/>
              <a:t>all life cycle activities: </a:t>
            </a:r>
            <a:r>
              <a:rPr lang="en-US" u="none"/>
              <a:t>các</a:t>
            </a:r>
            <a:r>
              <a:rPr lang="en-US" u="none" baseline="0"/>
              <a:t> hoạt động trong vòng đời của PM: yêu cầu, phân tích yêu cầu, thiết kế, viết mã, testing, bảo trì (NHIỀU NG THƯỜNG NGHĨ RẰNG CHỈ TEST CODE)</a:t>
            </a:r>
            <a:endParaRPr lang="en-US" u="sng"/>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a:t>■ </a:t>
            </a:r>
            <a:r>
              <a:rPr lang="en-US" b="1" u="sng"/>
              <a:t>static</a:t>
            </a:r>
            <a:r>
              <a:rPr lang="en-US" b="1"/>
              <a:t> and </a:t>
            </a:r>
            <a:r>
              <a:rPr lang="en-US" b="1" u="sng"/>
              <a:t>dynamic: </a:t>
            </a:r>
            <a:r>
              <a:rPr lang="en-US" u="none"/>
              <a:t>ngoài</a:t>
            </a:r>
            <a:r>
              <a:rPr lang="en-US" u="none" baseline="0"/>
              <a:t> việc chạy ct để kiểm tra kết quả (kt động), còn có kiểm tra và tìm lỗi mà ko cần phải chạy ct (kt tĩnh)</a:t>
            </a:r>
            <a:endParaRPr lang="en-US" u="sng"/>
          </a:p>
        </p:txBody>
      </p:sp>
    </p:spTree>
    <p:extLst>
      <p:ext uri="{BB962C8B-B14F-4D97-AF65-F5344CB8AC3E}">
        <p14:creationId xmlns:p14="http://schemas.microsoft.com/office/powerpoint/2010/main" val="9142813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b="1"/>
              <a:t>■ </a:t>
            </a:r>
            <a:r>
              <a:rPr lang="en-US" b="0" u="sng"/>
              <a:t>planning</a:t>
            </a:r>
            <a:r>
              <a:rPr lang="en-US" b="1" u="sng"/>
              <a:t>: </a:t>
            </a:r>
            <a:r>
              <a:rPr lang="en-US" b="0" u="none" baseline="0"/>
              <a:t>chẳng hạn: PHẢI TEST GÌ, TÀI NGUYÊN VÀ CHI PHÍ, KIỂM SOÁT CÁC HOẠT ĐỘNG GÌ, BÁO CÁO TIẾN ĐỘ NTN, KHI NÀO THÌ KẾT THÚC TEST... (chương QUẢN LÝ TEST)</a:t>
            </a:r>
            <a:endParaRPr lang="en-US" b="1" u="sng"/>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a:t>■ </a:t>
            </a:r>
            <a:r>
              <a:rPr lang="en-US" b="0" u="sng"/>
              <a:t>preparation</a:t>
            </a:r>
            <a:r>
              <a:rPr lang="en-US" b="0"/>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a:t>■ </a:t>
            </a:r>
            <a:r>
              <a:rPr lang="en-US" b="0" u="sng"/>
              <a:t>evaluation</a:t>
            </a:r>
            <a:r>
              <a:rPr lang="en-US" b="1"/>
              <a:t>:</a:t>
            </a:r>
            <a:r>
              <a:rPr lang="en-US" b="0"/>
              <a:t> kiểm</a:t>
            </a:r>
            <a:r>
              <a:rPr lang="en-US" b="0" baseline="0"/>
              <a:t> tra kết quả, đánh giá tiêu chí hoàn thành test </a:t>
            </a:r>
            <a:r>
              <a:rPr lang="en-US" b="1" baseline="0"/>
              <a:t>ĐỂ BIẾT LIỆU ĐÃ KIỂM THỬ XONG CHƯA VÀ LIỆU SP PM CÓ QUA ĐC CÁC KIỂM THỬ KO</a:t>
            </a:r>
            <a:r>
              <a:rPr lang="en-US" b="0" baseline="0"/>
              <a:t>.</a:t>
            </a:r>
            <a:endParaRPr lang="en-US" b="1"/>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a:t>■ </a:t>
            </a:r>
            <a:r>
              <a:rPr lang="en-US" b="0" u="sng"/>
              <a:t>software products and related work products</a:t>
            </a:r>
            <a:r>
              <a:rPr lang="en-US" b="1" u="sng"/>
              <a:t>:</a:t>
            </a:r>
            <a:endParaRPr lang="en-US" b="0" u="none" baseline="0"/>
          </a:p>
        </p:txBody>
      </p:sp>
    </p:spTree>
    <p:extLst>
      <p:ext uri="{BB962C8B-B14F-4D97-AF65-F5344CB8AC3E}">
        <p14:creationId xmlns:p14="http://schemas.microsoft.com/office/powerpoint/2010/main" val="9142813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a:t>Demonstrate that they are fit for purpose </a:t>
            </a:r>
            <a:r>
              <a:rPr lang="en-US"/>
              <a:t>– whether the software does enough to help the users to carry out their tasks; whether the software does what the user might reasonably expect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9142813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914281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Khi </a:t>
            </a:r>
            <a:r>
              <a:rPr lang="en-US" b="1" err="1"/>
              <a:t>nói</a:t>
            </a:r>
            <a:r>
              <a:rPr lang="en-US" b="1" baseline="0"/>
              <a:t> </a:t>
            </a:r>
            <a:r>
              <a:rPr lang="en-US" b="1" baseline="0" err="1"/>
              <a:t>đến</a:t>
            </a:r>
            <a:r>
              <a:rPr lang="en-US" b="1" baseline="0"/>
              <a:t> software, </a:t>
            </a:r>
            <a:r>
              <a:rPr lang="en-US" b="1" baseline="0" err="1"/>
              <a:t>cta</a:t>
            </a:r>
            <a:r>
              <a:rPr lang="en-US" b="1" baseline="0"/>
              <a:t> </a:t>
            </a:r>
            <a:r>
              <a:rPr lang="en-US" b="1" baseline="0" err="1"/>
              <a:t>thường</a:t>
            </a:r>
            <a:r>
              <a:rPr lang="en-US" b="1" baseline="0"/>
              <a:t> </a:t>
            </a:r>
            <a:r>
              <a:rPr lang="en-US" b="1" baseline="0" err="1"/>
              <a:t>nghĩ</a:t>
            </a:r>
            <a:r>
              <a:rPr lang="en-US" b="1" baseline="0"/>
              <a:t> </a:t>
            </a:r>
            <a:r>
              <a:rPr lang="en-US" b="1" baseline="0" err="1"/>
              <a:t>đến</a:t>
            </a:r>
            <a:r>
              <a:rPr lang="en-US" b="1" baseline="0"/>
              <a:t> </a:t>
            </a:r>
            <a:r>
              <a:rPr lang="en-US" b="1" baseline="0">
                <a:sym typeface="Wingdings" pitchFamily="2" charset="2"/>
              </a:rPr>
              <a:t>CHƯƠNG TRÌNH (FILE .EXE). </a:t>
            </a:r>
            <a:r>
              <a:rPr lang="en-US" b="1" baseline="0" err="1">
                <a:sym typeface="Wingdings" pitchFamily="2" charset="2"/>
              </a:rPr>
              <a:t>Nhưng</a:t>
            </a:r>
            <a:r>
              <a:rPr lang="en-US" b="1" baseline="0">
                <a:sym typeface="Wingdings" pitchFamily="2" charset="2"/>
              </a:rPr>
              <a:t> </a:t>
            </a:r>
            <a:r>
              <a:rPr lang="en-US" b="1" baseline="0" err="1">
                <a:sym typeface="Wingdings" pitchFamily="2" charset="2"/>
              </a:rPr>
              <a:t>đó</a:t>
            </a:r>
            <a:r>
              <a:rPr lang="en-US" b="1" baseline="0">
                <a:sym typeface="Wingdings" pitchFamily="2" charset="2"/>
              </a:rPr>
              <a:t> </a:t>
            </a:r>
            <a:r>
              <a:rPr lang="en-US" b="1" baseline="0" err="1">
                <a:sym typeface="Wingdings" pitchFamily="2" charset="2"/>
              </a:rPr>
              <a:t>chỉ</a:t>
            </a:r>
            <a:r>
              <a:rPr lang="en-US" b="1" baseline="0">
                <a:sym typeface="Wingdings" pitchFamily="2" charset="2"/>
              </a:rPr>
              <a:t> </a:t>
            </a:r>
            <a:r>
              <a:rPr lang="en-US" b="1" baseline="0" err="1">
                <a:sym typeface="Wingdings" pitchFamily="2" charset="2"/>
              </a:rPr>
              <a:t>là</a:t>
            </a:r>
            <a:r>
              <a:rPr lang="en-US" b="1" baseline="0">
                <a:sym typeface="Wingdings" pitchFamily="2" charset="2"/>
              </a:rPr>
              <a:t> </a:t>
            </a:r>
            <a:r>
              <a:rPr lang="en-US" b="1" baseline="0" err="1">
                <a:sym typeface="Wingdings" pitchFamily="2" charset="2"/>
              </a:rPr>
              <a:t>theo</a:t>
            </a:r>
            <a:r>
              <a:rPr lang="en-US" b="1" baseline="0">
                <a:sym typeface="Wingdings" pitchFamily="2" charset="2"/>
              </a:rPr>
              <a:t> </a:t>
            </a:r>
            <a:r>
              <a:rPr lang="en-US" b="1" baseline="0" err="1">
                <a:sym typeface="Wingdings" pitchFamily="2" charset="2"/>
              </a:rPr>
              <a:t>quan</a:t>
            </a:r>
            <a:r>
              <a:rPr lang="en-US" b="1" baseline="0">
                <a:sym typeface="Wingdings" pitchFamily="2" charset="2"/>
              </a:rPr>
              <a:t> </a:t>
            </a:r>
            <a:r>
              <a:rPr lang="en-US" b="1" baseline="0" err="1">
                <a:sym typeface="Wingdings" pitchFamily="2" charset="2"/>
              </a:rPr>
              <a:t>niệm</a:t>
            </a:r>
            <a:r>
              <a:rPr lang="en-US" b="1" baseline="0">
                <a:sym typeface="Wingdings" pitchFamily="2" charset="2"/>
              </a:rPr>
              <a:t> </a:t>
            </a:r>
            <a:r>
              <a:rPr lang="en-US" b="1" baseline="0" err="1">
                <a:sym typeface="Wingdings" pitchFamily="2" charset="2"/>
              </a:rPr>
              <a:t>của</a:t>
            </a:r>
            <a:r>
              <a:rPr lang="en-US" b="1" baseline="0">
                <a:sym typeface="Wingdings" pitchFamily="2" charset="2"/>
              </a:rPr>
              <a:t> user, </a:t>
            </a:r>
            <a:r>
              <a:rPr lang="en-US" b="1" baseline="0" err="1">
                <a:sym typeface="Wingdings" pitchFamily="2" charset="2"/>
              </a:rPr>
              <a:t>còn</a:t>
            </a:r>
            <a:r>
              <a:rPr lang="en-US" b="1" baseline="0">
                <a:sym typeface="Wingdings" pitchFamily="2" charset="2"/>
              </a:rPr>
              <a:t> </a:t>
            </a:r>
            <a:r>
              <a:rPr lang="en-US" b="1" baseline="0" err="1">
                <a:sym typeface="Wingdings" pitchFamily="2" charset="2"/>
              </a:rPr>
              <a:t>với</a:t>
            </a:r>
            <a:r>
              <a:rPr lang="en-US" b="1" baseline="0">
                <a:sym typeface="Wingdings" pitchFamily="2" charset="2"/>
              </a:rPr>
              <a:t> </a:t>
            </a:r>
            <a:r>
              <a:rPr lang="en-US" b="1" baseline="0" err="1">
                <a:sym typeface="Wingdings" pitchFamily="2" charset="2"/>
              </a:rPr>
              <a:t>người</a:t>
            </a:r>
            <a:r>
              <a:rPr lang="en-US" b="1" baseline="0">
                <a:sym typeface="Wingdings" pitchFamily="2" charset="2"/>
              </a:rPr>
              <a:t> </a:t>
            </a:r>
            <a:r>
              <a:rPr lang="en-US" b="1" baseline="0" err="1">
                <a:sym typeface="Wingdings" pitchFamily="2" charset="2"/>
              </a:rPr>
              <a:t>phát</a:t>
            </a:r>
            <a:r>
              <a:rPr lang="en-US" b="1" baseline="0">
                <a:sym typeface="Wingdings" pitchFamily="2" charset="2"/>
              </a:rPr>
              <a:t> </a:t>
            </a:r>
            <a:r>
              <a:rPr lang="en-US" b="1" baseline="0" err="1">
                <a:sym typeface="Wingdings" pitchFamily="2" charset="2"/>
              </a:rPr>
              <a:t>triển</a:t>
            </a:r>
            <a:r>
              <a:rPr lang="en-US" b="1" baseline="0">
                <a:sym typeface="Wingdings" pitchFamily="2" charset="2"/>
              </a:rPr>
              <a:t> </a:t>
            </a:r>
            <a:r>
              <a:rPr lang="en-US" b="1" baseline="0" err="1">
                <a:sym typeface="Wingdings" pitchFamily="2" charset="2"/>
              </a:rPr>
              <a:t>thì</a:t>
            </a:r>
            <a:r>
              <a:rPr lang="en-US" b="1" baseline="0">
                <a:sym typeface="Wingdings" pitchFamily="2" charset="2"/>
              </a:rPr>
              <a:t> </a:t>
            </a:r>
            <a:r>
              <a:rPr lang="en-US" b="1" baseline="0" err="1">
                <a:sym typeface="Wingdings" pitchFamily="2" charset="2"/>
              </a:rPr>
              <a:t>còn</a:t>
            </a:r>
            <a:r>
              <a:rPr lang="en-US" b="1" baseline="0">
                <a:sym typeface="Wingdings" pitchFamily="2" charset="2"/>
              </a:rPr>
              <a:t> </a:t>
            </a:r>
            <a:r>
              <a:rPr lang="en-US" b="1" baseline="0" err="1">
                <a:sym typeface="Wingdings" pitchFamily="2" charset="2"/>
              </a:rPr>
              <a:t>có</a:t>
            </a:r>
            <a:r>
              <a:rPr lang="en-US" b="1" baseline="0">
                <a:sym typeface="Wingdings" pitchFamily="2" charset="2"/>
              </a:rPr>
              <a:t> </a:t>
            </a:r>
            <a:r>
              <a:rPr lang="en-US" b="1" baseline="0" err="1">
                <a:sym typeface="Wingdings" pitchFamily="2" charset="2"/>
              </a:rPr>
              <a:t>gì</a:t>
            </a:r>
            <a:r>
              <a:rPr lang="en-US" b="1" baseline="0">
                <a:sym typeface="Wingdings" pitchFamily="2" charset="2"/>
              </a:rPr>
              <a:t>? </a:t>
            </a:r>
            <a:endParaRPr lang="en-US" b="1"/>
          </a:p>
          <a:p>
            <a:r>
              <a:rPr lang="en-US"/>
              <a:t>- Computer programs (the “</a:t>
            </a:r>
            <a:r>
              <a:rPr lang="en-US" b="1"/>
              <a:t>code</a:t>
            </a:r>
            <a:r>
              <a:rPr lang="en-US"/>
              <a:t>”)</a:t>
            </a:r>
          </a:p>
          <a:p>
            <a:r>
              <a:rPr lang="en-US"/>
              <a:t>- Procedures : </a:t>
            </a:r>
            <a:r>
              <a:rPr lang="en-US" err="1"/>
              <a:t>là</a:t>
            </a:r>
            <a:r>
              <a:rPr lang="en-US"/>
              <a:t> </a:t>
            </a:r>
            <a:r>
              <a:rPr lang="en-US" baseline="0" err="1"/>
              <a:t>quy</a:t>
            </a:r>
            <a:r>
              <a:rPr lang="en-US" baseline="0"/>
              <a:t> </a:t>
            </a:r>
            <a:r>
              <a:rPr lang="en-US" baseline="0" err="1"/>
              <a:t>trình</a:t>
            </a:r>
            <a:r>
              <a:rPr lang="en-US" baseline="0"/>
              <a:t>,</a:t>
            </a:r>
            <a:r>
              <a:rPr lang="en-US"/>
              <a:t> </a:t>
            </a:r>
            <a:r>
              <a:rPr lang="en-US" err="1"/>
              <a:t>là</a:t>
            </a:r>
            <a:r>
              <a:rPr lang="en-US"/>
              <a:t> </a:t>
            </a:r>
            <a:r>
              <a:rPr lang="en-US" err="1"/>
              <a:t>cách</a:t>
            </a:r>
            <a:r>
              <a:rPr lang="en-US"/>
              <a:t> thức, kỹ</a:t>
            </a:r>
            <a:r>
              <a:rPr lang="en-US" baseline="0"/>
              <a:t> thuật</a:t>
            </a:r>
            <a:r>
              <a:rPr lang="en-US"/>
              <a:t> </a:t>
            </a:r>
            <a:r>
              <a:rPr lang="en-US" err="1"/>
              <a:t>làm</a:t>
            </a:r>
            <a:r>
              <a:rPr lang="en-US"/>
              <a:t> </a:t>
            </a:r>
            <a:r>
              <a:rPr lang="en-US" err="1"/>
              <a:t>ra</a:t>
            </a:r>
            <a:r>
              <a:rPr lang="en-US"/>
              <a:t> </a:t>
            </a:r>
            <a:r>
              <a:rPr lang="en-US" err="1"/>
              <a:t>phần</a:t>
            </a:r>
            <a:r>
              <a:rPr lang="en-US"/>
              <a:t> </a:t>
            </a:r>
            <a:r>
              <a:rPr lang="en-US" err="1"/>
              <a:t>mềm</a:t>
            </a:r>
            <a:r>
              <a:rPr lang="en-US"/>
              <a:t> </a:t>
            </a:r>
            <a:r>
              <a:rPr lang="en-US" err="1"/>
              <a:t>đó</a:t>
            </a:r>
            <a:r>
              <a:rPr lang="en-US"/>
              <a:t>.</a:t>
            </a:r>
            <a:endParaRPr lang="en-US" b="1" i="0"/>
          </a:p>
          <a:p>
            <a:r>
              <a:rPr lang="en-US"/>
              <a:t>- Documentation: </a:t>
            </a:r>
            <a:r>
              <a:rPr lang="en-US" b="1" baseline="0"/>
              <a:t> </a:t>
            </a:r>
            <a:r>
              <a:rPr lang="vi-VN" b="1" baseline="0"/>
              <a:t>CÁC LOẠI TÀI LIỆU </a:t>
            </a:r>
            <a:r>
              <a:rPr lang="en-US" b="1" baseline="0"/>
              <a:t>CHO:</a:t>
            </a:r>
          </a:p>
          <a:p>
            <a:r>
              <a:rPr lang="en-US"/>
              <a:t>           </a:t>
            </a:r>
            <a:r>
              <a:rPr lang="en-US" u="none" baseline="0"/>
              <a:t>* </a:t>
            </a:r>
            <a:r>
              <a:rPr lang="vi-VN" u="sng" baseline="0"/>
              <a:t>NHÀ PHÁT TRIỂN</a:t>
            </a:r>
            <a:r>
              <a:rPr lang="en-US" u="sng" baseline="0"/>
              <a:t>,</a:t>
            </a:r>
            <a:r>
              <a:rPr lang="en-US" u="none" baseline="0"/>
              <a:t> </a:t>
            </a:r>
            <a:r>
              <a:rPr lang="en-US" u="none" baseline="0" err="1"/>
              <a:t>vd</a:t>
            </a:r>
            <a:r>
              <a:rPr lang="en-US" u="none" baseline="0"/>
              <a:t>/ </a:t>
            </a:r>
            <a:r>
              <a:rPr lang="en-US" baseline="0" err="1"/>
              <a:t>tl</a:t>
            </a:r>
            <a:r>
              <a:rPr lang="en-US" baseline="0"/>
              <a:t> </a:t>
            </a:r>
            <a:r>
              <a:rPr lang="vi-VN" baseline="0"/>
              <a:t>yêu cầu, thiết kế, mô tả chương trình,...</a:t>
            </a:r>
            <a:r>
              <a:rPr lang="en-US" baseline="0"/>
              <a:t> </a:t>
            </a:r>
            <a:endParaRPr lang="en-US">
              <a:sym typeface="Wingdings" pitchFamily="2" charset="2"/>
            </a:endParaRPr>
          </a:p>
          <a:p>
            <a:r>
              <a:rPr lang="en-US" u="none">
                <a:sym typeface="Wingdings" pitchFamily="2" charset="2"/>
              </a:rPr>
              <a:t>           </a:t>
            </a:r>
            <a:r>
              <a:rPr lang="en-US" u="none" baseline="0"/>
              <a:t>* </a:t>
            </a:r>
            <a:r>
              <a:rPr lang="vi-VN" u="sng" baseline="0"/>
              <a:t>NGƯỜI DÙNG</a:t>
            </a:r>
            <a:r>
              <a:rPr lang="en-US" u="none" baseline="0"/>
              <a:t>: </a:t>
            </a:r>
            <a:r>
              <a:rPr lang="en-US" baseline="0">
                <a:sym typeface="Wingdings" pitchFamily="2" charset="2"/>
              </a:rPr>
              <a:t> </a:t>
            </a:r>
            <a:r>
              <a:rPr lang="en-US" baseline="0" err="1">
                <a:sym typeface="Wingdings" pitchFamily="2" charset="2"/>
              </a:rPr>
              <a:t>hdsd</a:t>
            </a:r>
            <a:endParaRPr lang="en-US">
              <a:sym typeface="Wingdings" pitchFamily="2" charset="2"/>
            </a:endParaRPr>
          </a:p>
          <a:p>
            <a:r>
              <a:rPr lang="en-US">
                <a:sym typeface="Wingdings" pitchFamily="2" charset="2"/>
              </a:rPr>
              <a:t>           </a:t>
            </a:r>
            <a:r>
              <a:rPr lang="en-US"/>
              <a:t>* </a:t>
            </a:r>
            <a:r>
              <a:rPr lang="vi-VN" u="sng" baseline="0"/>
              <a:t>NHÂN VIÊN BẢO TRÌ</a:t>
            </a:r>
            <a:r>
              <a:rPr lang="en-US" i="0" baseline="0"/>
              <a:t> </a:t>
            </a:r>
            <a:r>
              <a:rPr lang="en-US" i="0" baseline="0">
                <a:sym typeface="Wingdings" pitchFamily="2" charset="2"/>
              </a:rPr>
              <a:t></a:t>
            </a:r>
            <a:r>
              <a:rPr lang="en-US" i="0" baseline="0"/>
              <a:t> </a:t>
            </a:r>
            <a:r>
              <a:rPr lang="en-US" i="0" baseline="0" err="1"/>
              <a:t>cung</a:t>
            </a:r>
            <a:r>
              <a:rPr lang="en-US" i="0" baseline="0"/>
              <a:t> </a:t>
            </a:r>
            <a:r>
              <a:rPr lang="en-US" i="0" baseline="0" err="1"/>
              <a:t>cấp</a:t>
            </a:r>
            <a:r>
              <a:rPr lang="en-US" i="0" baseline="0"/>
              <a:t> </a:t>
            </a:r>
            <a:r>
              <a:rPr lang="vi-VN" baseline="0">
                <a:sym typeface="Wingdings" pitchFamily="2" charset="2"/>
              </a:rPr>
              <a:t>những </a:t>
            </a:r>
            <a:r>
              <a:rPr lang="en-US" baseline="0" err="1">
                <a:sym typeface="Wingdings" pitchFamily="2" charset="2"/>
              </a:rPr>
              <a:t>thông</a:t>
            </a:r>
            <a:r>
              <a:rPr lang="en-US" baseline="0">
                <a:sym typeface="Wingdings" pitchFamily="2" charset="2"/>
              </a:rPr>
              <a:t> tin </a:t>
            </a:r>
            <a:r>
              <a:rPr lang="vi-VN" baseline="0">
                <a:sym typeface="Wingdings" pitchFamily="2" charset="2"/>
              </a:rPr>
              <a:t>xác định nguyên nhân bug</a:t>
            </a:r>
            <a:r>
              <a:rPr lang="en-US" baseline="0">
                <a:sym typeface="Wingdings" pitchFamily="2" charset="2"/>
              </a:rPr>
              <a:t>/</a:t>
            </a:r>
            <a:r>
              <a:rPr lang="vi-VN" baseline="0">
                <a:sym typeface="Wingdings" pitchFamily="2" charset="2"/>
              </a:rPr>
              <a:t>thay đổi</a:t>
            </a:r>
            <a:r>
              <a:rPr lang="en-US" baseline="0">
                <a:sym typeface="Wingdings" pitchFamily="2" charset="2"/>
              </a:rPr>
              <a:t>/</a:t>
            </a:r>
            <a:r>
              <a:rPr lang="vi-VN" baseline="0">
                <a:sym typeface="Wingdings" pitchFamily="2" charset="2"/>
              </a:rPr>
              <a:t>thêm </a:t>
            </a:r>
            <a:r>
              <a:rPr lang="en-US" baseline="0" err="1">
                <a:sym typeface="Wingdings" pitchFamily="2" charset="2"/>
              </a:rPr>
              <a:t>chức</a:t>
            </a:r>
            <a:r>
              <a:rPr lang="en-US" baseline="0">
                <a:sym typeface="Wingdings" pitchFamily="2" charset="2"/>
              </a:rPr>
              <a:t> </a:t>
            </a:r>
            <a:r>
              <a:rPr lang="en-US" baseline="0" err="1">
                <a:sym typeface="Wingdings" pitchFamily="2" charset="2"/>
              </a:rPr>
              <a:t>năng</a:t>
            </a:r>
            <a:r>
              <a:rPr lang="en-US" baseline="0">
                <a:sym typeface="Wingdings" pitchFamily="2" charset="2"/>
              </a:rPr>
              <a:t> </a:t>
            </a:r>
            <a:r>
              <a:rPr lang="en-US" baseline="0" err="1">
                <a:sym typeface="Wingdings" pitchFamily="2" charset="2"/>
              </a:rPr>
              <a:t>cho</a:t>
            </a:r>
            <a:r>
              <a:rPr lang="vi-VN" baseline="0">
                <a:sym typeface="Wingdings" pitchFamily="2" charset="2"/>
              </a:rPr>
              <a:t> </a:t>
            </a:r>
            <a:r>
              <a:rPr lang="en-US" baseline="0">
                <a:sym typeface="Wingdings" pitchFamily="2" charset="2"/>
              </a:rPr>
              <a:t>pm.</a:t>
            </a:r>
            <a:endParaRPr lang="en-US"/>
          </a:p>
          <a:p>
            <a:r>
              <a:rPr lang="en-US"/>
              <a:t>- Data necessary for operating the software system</a:t>
            </a:r>
          </a:p>
          <a:p>
            <a:endParaRPr lang="en-US" b="1" u="sng">
              <a:sym typeface="Wingdings" panose="05000000000000000000" pitchFamily="2" charset="2"/>
            </a:endParaRPr>
          </a:p>
          <a:p>
            <a:pPr marL="171450" indent="-171450">
              <a:buFont typeface="Wingdings" panose="05000000000000000000" pitchFamily="2" charset="2"/>
              <a:buChar char="à"/>
            </a:pPr>
            <a:r>
              <a:rPr lang="en-US" b="1" u="sng">
                <a:sym typeface="Wingdings" panose="05000000000000000000" pitchFamily="2" charset="2"/>
              </a:rPr>
              <a:t>PM</a:t>
            </a:r>
            <a:r>
              <a:rPr lang="en-US" b="1" u="sng" baseline="0">
                <a:sym typeface="Wingdings" panose="05000000000000000000" pitchFamily="2" charset="2"/>
              </a:rPr>
              <a:t> CÓ LỖI KO?</a:t>
            </a:r>
          </a:p>
          <a:p>
            <a:pPr marL="171450" indent="-171450">
              <a:buFont typeface="Wingdings" panose="05000000000000000000" pitchFamily="2" charset="2"/>
              <a:buChar char="à"/>
            </a:pPr>
            <a:r>
              <a:rPr lang="en-US" b="1" u="sng" baseline="0">
                <a:sym typeface="Wingdings" panose="05000000000000000000" pitchFamily="2" charset="2"/>
              </a:rPr>
              <a:t>NGUYÊN NHÂN LỖI LÀ DO ĐÂU?</a:t>
            </a:r>
            <a:endParaRPr lang="en-US" b="1" u="sng" baseline="0"/>
          </a:p>
          <a:p>
            <a:endParaRPr lang="en-US" sz="1200" b="1"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IEEE-</a:t>
            </a:r>
            <a:r>
              <a:rPr lang="en-US" sz="1200" b="0" i="0" kern="1200">
                <a:solidFill>
                  <a:schemeClr val="tx1"/>
                </a:solidFill>
                <a:effectLst/>
                <a:latin typeface="+mn-lt"/>
                <a:ea typeface="+mn-ea"/>
                <a:cs typeface="+mn-cs"/>
              </a:rPr>
              <a:t>Institute of Electrical and Electronics Engineers</a:t>
            </a:r>
            <a:r>
              <a:rPr lang="en-US" sz="1200" b="0" i="0" kern="1200" baseline="0">
                <a:solidFill>
                  <a:schemeClr val="tx1"/>
                </a:solidFill>
                <a:effectLst/>
                <a:latin typeface="+mn-lt"/>
                <a:ea typeface="+mn-ea"/>
                <a:cs typeface="+mn-cs"/>
              </a:rPr>
              <a:t> - </a:t>
            </a:r>
            <a:r>
              <a:rPr lang="en-US" sz="1200" b="0" i="0" kern="1200">
                <a:solidFill>
                  <a:schemeClr val="tx1"/>
                </a:solidFill>
                <a:effectLst/>
                <a:latin typeface="+mn-lt"/>
                <a:ea typeface="+mn-ea"/>
                <a:cs typeface="+mn-cs"/>
              </a:rPr>
              <a:t>"Viện kỹ nghệ Điện và Điện tử".</a:t>
            </a:r>
          </a:p>
          <a:p>
            <a:r>
              <a:rPr lang="en-US" sz="1200" b="1" i="0" kern="1200">
                <a:solidFill>
                  <a:schemeClr val="tx1"/>
                </a:solidFill>
                <a:effectLst/>
                <a:latin typeface="+mn-lt"/>
                <a:ea typeface="+mn-ea"/>
                <a:cs typeface="+mn-cs"/>
              </a:rPr>
              <a:t>ISO-</a:t>
            </a:r>
            <a:r>
              <a:rPr lang="en-US" sz="1200" b="0" i="0" kern="1200">
                <a:solidFill>
                  <a:schemeClr val="tx1"/>
                </a:solidFill>
                <a:effectLst/>
                <a:latin typeface="+mn-lt"/>
                <a:ea typeface="+mn-ea"/>
                <a:cs typeface="+mn-cs"/>
              </a:rPr>
              <a:t>International Organization for Standardization</a:t>
            </a:r>
            <a:r>
              <a:rPr lang="en-US" sz="1200" b="0" i="0" kern="1200" baseline="0">
                <a:solidFill>
                  <a:schemeClr val="tx1"/>
                </a:solidFill>
                <a:effectLst/>
                <a:latin typeface="+mn-lt"/>
                <a:ea typeface="+mn-ea"/>
                <a:cs typeface="+mn-cs"/>
              </a:rPr>
              <a:t> - </a:t>
            </a:r>
            <a:r>
              <a:rPr lang="en-US" sz="1200" b="0" i="0" kern="1200">
                <a:solidFill>
                  <a:schemeClr val="tx1"/>
                </a:solidFill>
                <a:effectLst/>
                <a:latin typeface="+mn-lt"/>
                <a:ea typeface="+mn-ea"/>
                <a:cs typeface="+mn-cs"/>
              </a:rPr>
              <a:t>Tổ chức Quốc tế về tiêu chuẩn hoá.</a:t>
            </a:r>
            <a:endParaRPr lang="en-US" sz="1200" b="1" i="0" kern="1200">
              <a:solidFill>
                <a:schemeClr val="tx1"/>
              </a:solidFill>
              <a:effectLst/>
              <a:latin typeface="+mn-lt"/>
              <a:ea typeface="+mn-ea"/>
              <a:cs typeface="+mn-cs"/>
            </a:endParaRPr>
          </a:p>
          <a:p>
            <a:endParaRPr lang="en-US" sz="1200" b="1" i="0" kern="1200">
              <a:solidFill>
                <a:schemeClr val="tx1"/>
              </a:solidFill>
              <a:effectLst/>
              <a:latin typeface="+mn-lt"/>
              <a:ea typeface="+mn-ea"/>
              <a:cs typeface="+mn-cs"/>
            </a:endParaRPr>
          </a:p>
          <a:p>
            <a:endParaRPr lang="en-US" sz="1200" b="1" i="0" kern="1200">
              <a:solidFill>
                <a:schemeClr val="tx1"/>
              </a:solidFill>
              <a:effectLst/>
              <a:latin typeface="+mn-lt"/>
              <a:ea typeface="+mn-ea"/>
              <a:cs typeface="+mn-cs"/>
            </a:endParaRPr>
          </a:p>
          <a:p>
            <a:endParaRPr lang="en-US" sz="1200" b="1" i="0" kern="1200">
              <a:solidFill>
                <a:schemeClr val="tx1"/>
              </a:solidFill>
              <a:effectLst/>
              <a:latin typeface="+mn-lt"/>
              <a:ea typeface="+mn-ea"/>
              <a:cs typeface="+mn-cs"/>
            </a:endParaRPr>
          </a:p>
          <a:p>
            <a:endParaRPr lang="en-US" sz="1200" b="1" i="0" kern="1200">
              <a:solidFill>
                <a:schemeClr val="tx1"/>
              </a:solidFill>
              <a:effectLst/>
              <a:latin typeface="+mn-lt"/>
              <a:ea typeface="+mn-ea"/>
              <a:cs typeface="+mn-cs"/>
            </a:endParaRPr>
          </a:p>
          <a:p>
            <a:r>
              <a:rPr lang="en-US" sz="1200" b="1" i="0" kern="1200" err="1">
                <a:solidFill>
                  <a:schemeClr val="tx1"/>
                </a:solidFill>
                <a:effectLst/>
                <a:latin typeface="+mn-lt"/>
                <a:ea typeface="+mn-ea"/>
                <a:cs typeface="+mn-cs"/>
              </a:rPr>
              <a:t>Ví</a:t>
            </a:r>
            <a:r>
              <a:rPr lang="en-US" sz="1200" b="1" i="0" kern="1200">
                <a:solidFill>
                  <a:schemeClr val="tx1"/>
                </a:solidFill>
                <a:effectLst/>
                <a:latin typeface="+mn-lt"/>
                <a:ea typeface="+mn-ea"/>
                <a:cs typeface="+mn-cs"/>
              </a:rPr>
              <a:t> </a:t>
            </a:r>
            <a:r>
              <a:rPr lang="en-US" sz="1200" b="1" i="0" kern="1200" err="1">
                <a:solidFill>
                  <a:schemeClr val="tx1"/>
                </a:solidFill>
                <a:effectLst/>
                <a:latin typeface="+mn-lt"/>
                <a:ea typeface="+mn-ea"/>
                <a:cs typeface="+mn-cs"/>
              </a:rPr>
              <a:t>dụ</a:t>
            </a:r>
            <a:r>
              <a:rPr lang="en-US" sz="1200" b="1" i="0" kern="1200">
                <a:solidFill>
                  <a:schemeClr val="tx1"/>
                </a:solidFill>
                <a:effectLst/>
                <a:latin typeface="+mn-lt"/>
                <a:ea typeface="+mn-ea"/>
                <a:cs typeface="+mn-cs"/>
              </a:rPr>
              <a:t> </a:t>
            </a:r>
            <a:r>
              <a:rPr lang="en-US" sz="1200" b="1" i="0" kern="1200" err="1">
                <a:solidFill>
                  <a:schemeClr val="tx1"/>
                </a:solidFill>
                <a:effectLst/>
                <a:latin typeface="+mn-lt"/>
                <a:ea typeface="+mn-ea"/>
                <a:cs typeface="+mn-cs"/>
              </a:rPr>
              <a:t>thủ</a:t>
            </a:r>
            <a:r>
              <a:rPr lang="en-US" sz="1200" b="1" i="0" kern="1200">
                <a:solidFill>
                  <a:schemeClr val="tx1"/>
                </a:solidFill>
                <a:effectLst/>
                <a:latin typeface="+mn-lt"/>
                <a:ea typeface="+mn-ea"/>
                <a:cs typeface="+mn-cs"/>
              </a:rPr>
              <a:t> </a:t>
            </a:r>
            <a:r>
              <a:rPr lang="en-US" sz="1200" b="1" i="0" kern="1200" err="1">
                <a:solidFill>
                  <a:schemeClr val="tx1"/>
                </a:solidFill>
                <a:effectLst/>
                <a:latin typeface="+mn-lt"/>
                <a:ea typeface="+mn-ea"/>
                <a:cs typeface="+mn-cs"/>
              </a:rPr>
              <a:t>tục</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MUA BÁN NHÀ, CHUYỂN NHƯỢNG QUYỀN SỬ DỤNG ĐẤT</a:t>
            </a:r>
            <a:endParaRPr lang="en-US" sz="1200" b="1"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I.</a:t>
            </a:r>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CÁC GIẤY TỜ CẦN NỘP</a:t>
            </a:r>
            <a:endParaRPr lang="en-US" sz="1200" b="0"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A. GIẤY TỜ BÊN BÁN</a:t>
            </a:r>
            <a:endParaRPr lang="en-US" sz="1200" b="0" i="0" kern="1200">
              <a:solidFill>
                <a:schemeClr val="tx1"/>
              </a:solidFill>
              <a:effectLst/>
              <a:latin typeface="+mn-lt"/>
              <a:ea typeface="+mn-ea"/>
              <a:cs typeface="+mn-cs"/>
            </a:endParaRPr>
          </a:p>
          <a:p>
            <a:r>
              <a:rPr lang="vi-VN" sz="1200" b="1" i="0" kern="1200">
                <a:solidFill>
                  <a:schemeClr val="tx1"/>
                </a:solidFill>
                <a:effectLst/>
                <a:latin typeface="+mn-lt"/>
                <a:ea typeface="+mn-ea"/>
                <a:cs typeface="+mn-cs"/>
              </a:rPr>
              <a:t>1. </a:t>
            </a:r>
            <a:r>
              <a:rPr lang="vi-VN" sz="1200" b="0" i="0" kern="1200">
                <a:solidFill>
                  <a:schemeClr val="tx1"/>
                </a:solidFill>
                <a:effectLst/>
                <a:latin typeface="+mn-lt"/>
                <a:ea typeface="+mn-ea"/>
                <a:cs typeface="+mn-cs"/>
              </a:rPr>
              <a:t>Giấy chứng nhận quyền sở hữu nhà và quyền sử dụng đất.</a:t>
            </a:r>
            <a:endParaRPr lang="en-US" sz="1200" b="0"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2</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Chứng</a:t>
            </a:r>
            <a:r>
              <a:rPr lang="en-US" sz="1200" b="0" i="0" kern="1200">
                <a:solidFill>
                  <a:schemeClr val="tx1"/>
                </a:solidFill>
                <a:effectLst/>
                <a:latin typeface="+mn-lt"/>
                <a:ea typeface="+mn-ea"/>
                <a:cs typeface="+mn-cs"/>
              </a:rPr>
              <a:t> minh </a:t>
            </a:r>
            <a:r>
              <a:rPr lang="en-US" sz="1200" b="0" i="0" kern="1200" err="1">
                <a:solidFill>
                  <a:schemeClr val="tx1"/>
                </a:solidFill>
                <a:effectLst/>
                <a:latin typeface="+mn-lt"/>
                <a:ea typeface="+mn-ea"/>
                <a:cs typeface="+mn-cs"/>
              </a:rPr>
              <a:t>nhân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dân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hoặc</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hộ</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chiếu</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của</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bên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bán</a:t>
            </a:r>
            <a:r>
              <a:rPr lang="en-US" sz="1200" b="0" i="0" kern="1200">
                <a:solidFill>
                  <a:schemeClr val="tx1"/>
                </a:solidFill>
                <a:effectLst/>
                <a:latin typeface="+mn-lt"/>
                <a:ea typeface="+mn-ea"/>
                <a:cs typeface="+mn-cs"/>
              </a:rPr>
              <a:t> ( </a:t>
            </a:r>
            <a:r>
              <a:rPr lang="en-US" sz="1200" b="0" i="0" kern="1200" err="1">
                <a:solidFill>
                  <a:schemeClr val="tx1"/>
                </a:solidFill>
                <a:effectLst/>
                <a:latin typeface="+mn-lt"/>
                <a:ea typeface="+mn-ea"/>
                <a:cs typeface="+mn-cs"/>
              </a:rPr>
              <a:t>cả</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vợ</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và</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chồng</a:t>
            </a:r>
            <a:r>
              <a:rPr lang="en-US" sz="1200" b="0" i="0" kern="1200">
                <a:solidFill>
                  <a:schemeClr val="tx1"/>
                </a:solidFill>
                <a:effectLst/>
                <a:latin typeface="+mn-lt"/>
                <a:ea typeface="+mn-ea"/>
                <a:cs typeface="+mn-cs"/>
              </a:rPr>
              <a:t> )</a:t>
            </a:r>
          </a:p>
          <a:p>
            <a:r>
              <a:rPr lang="vi-VN" sz="1200" b="1" i="0" kern="1200">
                <a:solidFill>
                  <a:schemeClr val="tx1"/>
                </a:solidFill>
                <a:effectLst/>
                <a:latin typeface="+mn-lt"/>
                <a:ea typeface="+mn-ea"/>
                <a:cs typeface="+mn-cs"/>
              </a:rPr>
              <a:t>3. </a:t>
            </a:r>
            <a:r>
              <a:rPr lang="vi-VN" sz="1200" b="0" i="0" kern="1200">
                <a:solidFill>
                  <a:schemeClr val="tx1"/>
                </a:solidFill>
                <a:effectLst/>
                <a:latin typeface="+mn-lt"/>
                <a:ea typeface="+mn-ea"/>
                <a:cs typeface="+mn-cs"/>
              </a:rPr>
              <a:t>Sổ Hộ khẩu của bên bán ( cả vợ và chồng)</a:t>
            </a:r>
          </a:p>
          <a:p>
            <a:r>
              <a:rPr lang="vi-VN" sz="1200" b="1" i="0" kern="1200">
                <a:solidFill>
                  <a:schemeClr val="tx1"/>
                </a:solidFill>
                <a:effectLst/>
                <a:latin typeface="+mn-lt"/>
                <a:ea typeface="+mn-ea"/>
                <a:cs typeface="+mn-cs"/>
              </a:rPr>
              <a:t>4</a:t>
            </a:r>
            <a:r>
              <a:rPr lang="vi-VN" sz="1200" b="0" i="0" kern="1200">
                <a:solidFill>
                  <a:schemeClr val="tx1"/>
                </a:solidFill>
                <a:effectLst/>
                <a:latin typeface="+mn-lt"/>
                <a:ea typeface="+mn-ea"/>
                <a:cs typeface="+mn-cs"/>
              </a:rPr>
              <a:t>. Giấy tờ chứng minh quan hệ hôn nhân của bên bán ( </a:t>
            </a:r>
            <a:r>
              <a:rPr lang="vi-VN" sz="1200" b="0" i="1" kern="1200">
                <a:solidFill>
                  <a:schemeClr val="tx1"/>
                </a:solidFill>
                <a:effectLst/>
                <a:latin typeface="+mn-lt"/>
                <a:ea typeface="+mn-ea"/>
                <a:cs typeface="+mn-cs"/>
              </a:rPr>
              <a:t>Đăng ký kết hôn )</a:t>
            </a:r>
            <a:endParaRPr lang="vi-VN" sz="1200" b="0"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a:t>
            </a:r>
          </a:p>
          <a:p>
            <a:r>
              <a:rPr lang="vi-VN" sz="1200" b="1" i="0" kern="1200">
                <a:solidFill>
                  <a:schemeClr val="tx1"/>
                </a:solidFill>
                <a:effectLst/>
                <a:latin typeface="+mn-lt"/>
                <a:ea typeface="+mn-ea"/>
                <a:cs typeface="+mn-cs"/>
              </a:rPr>
              <a:t>B. GIẤY TỜ BÊN MUA</a:t>
            </a:r>
            <a:endParaRPr lang="vi-VN" sz="1200" b="0" i="0" kern="1200">
              <a:solidFill>
                <a:schemeClr val="tx1"/>
              </a:solidFill>
              <a:effectLst/>
              <a:latin typeface="+mn-lt"/>
              <a:ea typeface="+mn-ea"/>
              <a:cs typeface="+mn-cs"/>
            </a:endParaRPr>
          </a:p>
          <a:p>
            <a:r>
              <a:rPr lang="vi-VN" sz="1200" b="1" i="0" kern="1200">
                <a:solidFill>
                  <a:schemeClr val="tx1"/>
                </a:solidFill>
                <a:effectLst/>
                <a:latin typeface="+mn-lt"/>
                <a:ea typeface="+mn-ea"/>
                <a:cs typeface="+mn-cs"/>
              </a:rPr>
              <a:t>1.</a:t>
            </a:r>
            <a:r>
              <a:rPr lang="vi-VN" sz="1200" b="0" i="0" kern="1200">
                <a:solidFill>
                  <a:schemeClr val="tx1"/>
                </a:solidFill>
                <a:effectLst/>
                <a:latin typeface="+mn-lt"/>
                <a:ea typeface="+mn-ea"/>
                <a:cs typeface="+mn-cs"/>
              </a:rPr>
              <a:t> Chứng minh nhân dân hoặc hộ chiếu của bên mua ( cả vợ và chồng )</a:t>
            </a:r>
          </a:p>
          <a:p>
            <a:r>
              <a:rPr lang="vi-VN" sz="1200" b="1" i="0" kern="1200">
                <a:solidFill>
                  <a:schemeClr val="tx1"/>
                </a:solidFill>
                <a:effectLst/>
                <a:latin typeface="+mn-lt"/>
                <a:ea typeface="+mn-ea"/>
                <a:cs typeface="+mn-cs"/>
              </a:rPr>
              <a:t>2</a:t>
            </a:r>
            <a:r>
              <a:rPr lang="vi-VN" sz="1200" b="0" i="0" kern="1200">
                <a:solidFill>
                  <a:schemeClr val="tx1"/>
                </a:solidFill>
                <a:effectLst/>
                <a:latin typeface="+mn-lt"/>
                <a:ea typeface="+mn-ea"/>
                <a:cs typeface="+mn-cs"/>
              </a:rPr>
              <a:t>. Sổ hộ khẩu của bên mua  (cả vợ và chồng)</a:t>
            </a:r>
          </a:p>
          <a:p>
            <a:r>
              <a:rPr lang="vi-VN" sz="1200" b="0" i="1" kern="1200">
                <a:solidFill>
                  <a:schemeClr val="tx1"/>
                </a:solidFill>
                <a:effectLst/>
                <a:latin typeface="+mn-lt"/>
                <a:ea typeface="+mn-ea"/>
                <a:cs typeface="+mn-cs"/>
              </a:rPr>
              <a:t>( Ít nhất 1 người phải có hộ khẩu thường trú tại Hà Nội )</a:t>
            </a:r>
            <a:endParaRPr lang="vi-VN" sz="1200" b="0" i="0" kern="1200">
              <a:solidFill>
                <a:schemeClr val="tx1"/>
              </a:solidFill>
              <a:effectLst/>
              <a:latin typeface="+mn-lt"/>
              <a:ea typeface="+mn-ea"/>
              <a:cs typeface="+mn-cs"/>
            </a:endParaRPr>
          </a:p>
          <a:p>
            <a:r>
              <a:rPr lang="vi-VN" sz="1200" b="1" i="0" kern="1200">
                <a:solidFill>
                  <a:schemeClr val="tx1"/>
                </a:solidFill>
                <a:effectLst/>
                <a:latin typeface="+mn-lt"/>
                <a:ea typeface="+mn-ea"/>
                <a:cs typeface="+mn-cs"/>
              </a:rPr>
              <a:t>3</a:t>
            </a:r>
            <a:r>
              <a:rPr lang="vi-VN" sz="1200" b="0" i="0" kern="1200">
                <a:solidFill>
                  <a:schemeClr val="tx1"/>
                </a:solidFill>
                <a:effectLst/>
                <a:latin typeface="+mn-lt"/>
                <a:ea typeface="+mn-ea"/>
                <a:cs typeface="+mn-cs"/>
              </a:rPr>
              <a:t>. Giấy tờ chứng minh quan hệ hôn nhân của bên mua ( Đăng ký kết hôn )</a:t>
            </a:r>
          </a:p>
          <a:p>
            <a:r>
              <a:rPr lang="vi-VN" sz="1200" b="1" i="0" kern="1200">
                <a:solidFill>
                  <a:schemeClr val="tx1"/>
                </a:solidFill>
                <a:effectLst/>
                <a:latin typeface="+mn-lt"/>
                <a:ea typeface="+mn-ea"/>
                <a:cs typeface="+mn-cs"/>
              </a:rPr>
              <a:t>4. </a:t>
            </a:r>
            <a:r>
              <a:rPr lang="vi-VN" sz="1200" b="0" i="0" kern="1200">
                <a:solidFill>
                  <a:schemeClr val="tx1"/>
                </a:solidFill>
                <a:effectLst/>
                <a:latin typeface="+mn-lt"/>
                <a:ea typeface="+mn-ea"/>
                <a:cs typeface="+mn-cs"/>
              </a:rPr>
              <a:t>Phiếu yêu cầu công chứng + tờ khai</a:t>
            </a:r>
          </a:p>
          <a:p>
            <a:r>
              <a:rPr lang="en-US" sz="1200" b="1" i="0" kern="1200">
                <a:solidFill>
                  <a:schemeClr val="tx1"/>
                </a:solidFill>
                <a:effectLst/>
                <a:latin typeface="+mn-lt"/>
                <a:ea typeface="+mn-ea"/>
                <a:cs typeface="+mn-cs"/>
              </a:rPr>
              <a:t>…</a:t>
            </a:r>
          </a:p>
          <a:p>
            <a:r>
              <a:rPr lang="vi-VN" sz="1200" b="1" i="0" kern="1200">
                <a:solidFill>
                  <a:schemeClr val="tx1"/>
                </a:solidFill>
                <a:effectLst/>
                <a:latin typeface="+mn-lt"/>
                <a:ea typeface="+mn-ea"/>
                <a:cs typeface="+mn-cs"/>
              </a:rPr>
              <a:t>II.   TRÌNH TỰ THỦ TỤC</a:t>
            </a:r>
            <a:endParaRPr lang="vi-VN"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      </a:t>
            </a:r>
            <a:r>
              <a:rPr lang="vi-VN" sz="1200" b="1" i="1" u="sng" kern="1200">
                <a:solidFill>
                  <a:schemeClr val="tx1"/>
                </a:solidFill>
                <a:effectLst/>
                <a:latin typeface="+mn-lt"/>
                <a:ea typeface="+mn-ea"/>
                <a:cs typeface="+mn-cs"/>
              </a:rPr>
              <a:t>Bước 1</a:t>
            </a:r>
            <a:r>
              <a:rPr lang="vi-VN" sz="1200" b="1" i="0" u="sng"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 Người yêu cầu công chứng tập hợp đủ các giấy tờ trên rồi nộp cho công chứng viên;</a:t>
            </a:r>
          </a:p>
          <a:p>
            <a:r>
              <a:rPr lang="vi-VN" sz="1200" b="0" i="0" kern="1200">
                <a:solidFill>
                  <a:schemeClr val="tx1"/>
                </a:solidFill>
                <a:effectLst/>
                <a:latin typeface="+mn-lt"/>
                <a:ea typeface="+mn-ea"/>
                <a:cs typeface="+mn-cs"/>
              </a:rPr>
              <a:t>      </a:t>
            </a:r>
            <a:r>
              <a:rPr lang="vi-VN" sz="1200" b="1" i="1" u="sng" kern="1200">
                <a:solidFill>
                  <a:schemeClr val="tx1"/>
                </a:solidFill>
                <a:effectLst/>
                <a:latin typeface="+mn-lt"/>
                <a:ea typeface="+mn-ea"/>
                <a:cs typeface="+mn-cs"/>
              </a:rPr>
              <a:t>Bước 2:</a:t>
            </a:r>
            <a:r>
              <a:rPr lang="vi-VN" sz="1200" b="0" i="0" kern="1200">
                <a:solidFill>
                  <a:schemeClr val="tx1"/>
                </a:solidFill>
                <a:effectLst/>
                <a:latin typeface="+mn-lt"/>
                <a:ea typeface="+mn-ea"/>
                <a:cs typeface="+mn-cs"/>
              </a:rPr>
              <a:t> Công chứng viên kiểm tra  hồ sơ đã nhận và hồ sơ lưu trữ, nếu thấy đủ điều kiện nhận thì công chứng viên sẽ hẹn ngày, giờ bên bán và bên mua đến ký hợp đồng mua bán ;</a:t>
            </a:r>
          </a:p>
          <a:p>
            <a:r>
              <a:rPr lang="vi-VN" sz="1200" b="0" i="0" kern="1200">
                <a:solidFill>
                  <a:schemeClr val="tx1"/>
                </a:solidFill>
                <a:effectLst/>
                <a:latin typeface="+mn-lt"/>
                <a:ea typeface="+mn-ea"/>
                <a:cs typeface="+mn-cs"/>
              </a:rPr>
              <a:t>      </a:t>
            </a:r>
            <a:r>
              <a:rPr lang="vi-VN" sz="1200" b="1" i="1" u="sng" kern="1200">
                <a:solidFill>
                  <a:schemeClr val="tx1"/>
                </a:solidFill>
                <a:effectLst/>
                <a:latin typeface="+mn-lt"/>
                <a:ea typeface="+mn-ea"/>
                <a:cs typeface="+mn-cs"/>
              </a:rPr>
              <a:t>Bước 3:</a:t>
            </a:r>
            <a:r>
              <a:rPr lang="vi-VN" sz="1200" b="0" i="0" kern="1200">
                <a:solidFill>
                  <a:schemeClr val="tx1"/>
                </a:solidFill>
                <a:effectLst/>
                <a:latin typeface="+mn-lt"/>
                <a:ea typeface="+mn-ea"/>
                <a:cs typeface="+mn-cs"/>
              </a:rPr>
              <a:t> Công chứng viên soạn thảo hợp đồng mua bán;</a:t>
            </a:r>
          </a:p>
          <a:p>
            <a:r>
              <a:rPr lang="vi-VN" sz="1200" b="0" i="0" kern="1200">
                <a:solidFill>
                  <a:schemeClr val="tx1"/>
                </a:solidFill>
                <a:effectLst/>
                <a:latin typeface="+mn-lt"/>
                <a:ea typeface="+mn-ea"/>
                <a:cs typeface="+mn-cs"/>
              </a:rPr>
              <a:t>      </a:t>
            </a:r>
            <a:r>
              <a:rPr lang="vi-VN" sz="1200" b="1" i="1" u="sng" kern="1200">
                <a:solidFill>
                  <a:schemeClr val="tx1"/>
                </a:solidFill>
                <a:effectLst/>
                <a:latin typeface="+mn-lt"/>
                <a:ea typeface="+mn-ea"/>
                <a:cs typeface="+mn-cs"/>
              </a:rPr>
              <a:t>Bước 4</a:t>
            </a:r>
            <a:r>
              <a:rPr lang="vi-VN" sz="1200" b="1" i="0" u="sng"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Bên bán và bên mua mang bản chính các giấy tờ đã nộp đến phòng công chứng ký hợp đồng mua bán, chuyển nhượng;</a:t>
            </a:r>
          </a:p>
          <a:p>
            <a:r>
              <a:rPr lang="vi-VN" sz="1200" b="0" i="0" kern="1200">
                <a:solidFill>
                  <a:schemeClr val="tx1"/>
                </a:solidFill>
                <a:effectLst/>
                <a:latin typeface="+mn-lt"/>
                <a:ea typeface="+mn-ea"/>
                <a:cs typeface="+mn-cs"/>
              </a:rPr>
              <a:t>      </a:t>
            </a:r>
            <a:r>
              <a:rPr lang="vi-VN" sz="1200" b="1" i="1" u="sng" kern="1200">
                <a:solidFill>
                  <a:schemeClr val="tx1"/>
                </a:solidFill>
                <a:effectLst/>
                <a:latin typeface="+mn-lt"/>
                <a:ea typeface="+mn-ea"/>
                <a:cs typeface="+mn-cs"/>
              </a:rPr>
              <a:t>Bước 5</a:t>
            </a:r>
            <a:r>
              <a:rPr lang="vi-VN" sz="1200" b="1" i="0" u="sng"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Bên bán hoặc bên mua nộp lệ phí, làm thủ tục đóng dấu vào hợp đồng rồi mang hồ sơ sang cơ quan thuế nộp thuế và văn phòng đăng ký Nhà đất để làm thủ tục nộp thuế và đăng ký sang tên cho bên mua./.</a:t>
            </a:r>
          </a:p>
        </p:txBody>
      </p:sp>
    </p:spTree>
    <p:extLst>
      <p:ext uri="{BB962C8B-B14F-4D97-AF65-F5344CB8AC3E}">
        <p14:creationId xmlns:p14="http://schemas.microsoft.com/office/powerpoint/2010/main" val="36445460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 tìm hiểu ý nghĩa 7 ng.tắc</a:t>
            </a:r>
          </a:p>
          <a:p>
            <a:r>
              <a:rPr lang="en-US" baseline="0"/>
              <a:t>+ 2 câu hỏi trong chương 2</a:t>
            </a:r>
            <a:endParaRPr lang="en-US"/>
          </a:p>
        </p:txBody>
      </p:sp>
    </p:spTree>
    <p:extLst>
      <p:ext uri="{BB962C8B-B14F-4D97-AF65-F5344CB8AC3E}">
        <p14:creationId xmlns:p14="http://schemas.microsoft.com/office/powerpoint/2010/main" val="18774309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a:solidFill>
                  <a:schemeClr val="tx1"/>
                </a:solidFill>
                <a:effectLst/>
                <a:latin typeface="+mn-lt"/>
                <a:ea typeface="+mn-ea"/>
                <a:cs typeface="+mn-cs"/>
                <a:hlinkClick r:id="rId3"/>
              </a:rPr>
              <a:t>7 nguyên tắc kiểm thử phần mềm</a:t>
            </a:r>
            <a:endParaRPr lang="vi-VN"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Một số nguyên tắc kiểm thử đã được đề nghị từ 40 năm về trước và đã đưa ra một số </a:t>
            </a:r>
            <a:r>
              <a:rPr lang="vi-VN" sz="1200" b="1" i="0" kern="1200">
                <a:solidFill>
                  <a:schemeClr val="tx1"/>
                </a:solidFill>
                <a:effectLst/>
                <a:latin typeface="+mn-lt"/>
                <a:ea typeface="+mn-ea"/>
                <a:cs typeface="+mn-cs"/>
              </a:rPr>
              <a:t>phương châm chung phổ biến </a:t>
            </a:r>
            <a:r>
              <a:rPr lang="vi-VN" sz="1200" b="0" i="0" kern="1200">
                <a:solidFill>
                  <a:schemeClr val="tx1"/>
                </a:solidFill>
                <a:effectLst/>
                <a:latin typeface="+mn-lt"/>
                <a:ea typeface="+mn-ea"/>
                <a:cs typeface="+mn-cs"/>
              </a:rPr>
              <a:t>cho kiểm thử phần mềm, bao gồm các nguyên tắc sau:</a:t>
            </a:r>
            <a:br>
              <a:rPr lang="vi-VN"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Principle 1 – Testing </a:t>
            </a:r>
            <a:r>
              <a:rPr lang="en-US" sz="1200" b="0" i="0" kern="1200" baseline="0">
                <a:solidFill>
                  <a:schemeClr val="tx1"/>
                </a:solidFill>
                <a:effectLst/>
                <a:latin typeface="+mn-lt"/>
                <a:ea typeface="+mn-ea"/>
                <a:cs typeface="+mn-cs"/>
              </a:rPr>
              <a:t>cho_thấy sự hiện diện của</a:t>
            </a:r>
            <a:r>
              <a:rPr lang="en-US" sz="1200" b="0" i="0" kern="1200">
                <a:solidFill>
                  <a:schemeClr val="tx1"/>
                </a:solidFill>
                <a:effectLst/>
                <a:latin typeface="+mn-lt"/>
                <a:ea typeface="+mn-ea"/>
                <a:cs typeface="+mn-cs"/>
              </a:rPr>
              <a:t> defects, làm</a:t>
            </a:r>
            <a:r>
              <a:rPr lang="en-US" sz="1200" b="0" i="0" kern="1200" baseline="0">
                <a:solidFill>
                  <a:schemeClr val="tx1"/>
                </a:solidFill>
                <a:effectLst/>
                <a:latin typeface="+mn-lt"/>
                <a:ea typeface="+mn-ea"/>
                <a:cs typeface="+mn-cs"/>
              </a:rPr>
              <a:t> ngta thấy </a:t>
            </a:r>
            <a:r>
              <a:rPr lang="vi-VN" sz="1200" b="0" i="0" kern="1200" baseline="0">
                <a:solidFill>
                  <a:schemeClr val="tx1"/>
                </a:solidFill>
                <a:effectLst/>
                <a:latin typeface="+mn-lt"/>
                <a:ea typeface="+mn-ea"/>
                <a:cs typeface="+mn-cs"/>
              </a:rPr>
              <a:t>đượ</a:t>
            </a:r>
            <a:r>
              <a:rPr lang="en-US" sz="1200" b="0" i="0" kern="1200" baseline="0">
                <a:solidFill>
                  <a:schemeClr val="tx1"/>
                </a:solidFill>
                <a:effectLst/>
                <a:latin typeface="+mn-lt"/>
                <a:ea typeface="+mn-ea"/>
                <a:cs typeface="+mn-cs"/>
              </a:rPr>
              <a:t>c lỗi</a:t>
            </a:r>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(SV</a:t>
            </a:r>
            <a:r>
              <a:rPr lang="en-US" sz="1200" b="1" i="0" kern="1200" baseline="0">
                <a:solidFill>
                  <a:schemeClr val="tx1"/>
                </a:solidFill>
                <a:effectLst/>
                <a:latin typeface="+mn-lt"/>
                <a:ea typeface="+mn-ea"/>
                <a:cs typeface="+mn-cs"/>
              </a:rPr>
              <a:t> HAY DỊCH SAI: kiểm thử chỉ ra lỗi)</a:t>
            </a:r>
            <a:br>
              <a:rPr lang="en-US" b="0"/>
            </a:br>
            <a:r>
              <a:rPr lang="en-US" sz="1200" b="0" i="0" kern="1200">
                <a:solidFill>
                  <a:schemeClr val="tx1"/>
                </a:solidFill>
                <a:effectLst/>
                <a:latin typeface="+mn-lt"/>
                <a:ea typeface="+mn-ea"/>
                <a:cs typeface="+mn-cs"/>
              </a:rPr>
              <a:t>Principle 2 – Kiểm</a:t>
            </a:r>
            <a:r>
              <a:rPr lang="en-US" sz="1200" b="0" i="0" kern="1200" baseline="0">
                <a:solidFill>
                  <a:schemeClr val="tx1"/>
                </a:solidFill>
                <a:effectLst/>
                <a:latin typeface="+mn-lt"/>
                <a:ea typeface="+mn-ea"/>
                <a:cs typeface="+mn-cs"/>
              </a:rPr>
              <a:t> thử</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toàn</a:t>
            </a:r>
            <a:r>
              <a:rPr lang="en-US" sz="1200" b="0" i="0" kern="1200" baseline="0">
                <a:solidFill>
                  <a:schemeClr val="tx1"/>
                </a:solidFill>
                <a:effectLst/>
                <a:latin typeface="+mn-lt"/>
                <a:ea typeface="+mn-ea"/>
                <a:cs typeface="+mn-cs"/>
              </a:rPr>
              <a:t> diện </a:t>
            </a:r>
            <a:r>
              <a:rPr lang="vi-VN" sz="1200" b="0" i="0" kern="1200">
                <a:solidFill>
                  <a:schemeClr val="tx1"/>
                </a:solidFill>
                <a:effectLst/>
                <a:latin typeface="+mn-lt"/>
                <a:ea typeface="+mn-ea"/>
                <a:cs typeface="+mn-cs"/>
              </a:rPr>
              <a:t>là không thể</a:t>
            </a:r>
            <a:r>
              <a:rPr lang="en-US" sz="1200" b="0" i="0" kern="1200">
                <a:solidFill>
                  <a:schemeClr val="tx1"/>
                </a:solidFill>
                <a:effectLst/>
                <a:latin typeface="+mn-lt"/>
                <a:ea typeface="+mn-ea"/>
                <a:cs typeface="+mn-cs"/>
              </a:rPr>
              <a:t> (</a:t>
            </a:r>
            <a:r>
              <a:rPr lang="en-US" b="0"/>
              <a:t>Exhaustive testing = complete testing)</a:t>
            </a:r>
            <a:br>
              <a:rPr lang="en-US" b="0"/>
            </a:br>
            <a:r>
              <a:rPr lang="en-US" sz="1200" b="0" i="0" kern="1200">
                <a:solidFill>
                  <a:schemeClr val="tx1"/>
                </a:solidFill>
                <a:effectLst/>
                <a:latin typeface="+mn-lt"/>
                <a:ea typeface="+mn-ea"/>
                <a:cs typeface="+mn-cs"/>
              </a:rPr>
              <a:t>Principle 3 – Testing sớm</a:t>
            </a:r>
            <a:br>
              <a:rPr lang="en-US" b="0"/>
            </a:br>
            <a:r>
              <a:rPr lang="en-US" sz="1200" b="0" i="0" kern="1200">
                <a:solidFill>
                  <a:schemeClr val="tx1"/>
                </a:solidFill>
                <a:effectLst/>
                <a:latin typeface="+mn-lt"/>
                <a:ea typeface="+mn-ea"/>
                <a:cs typeface="+mn-cs"/>
              </a:rPr>
              <a:t>Principle 4 – Phân</a:t>
            </a:r>
            <a:r>
              <a:rPr lang="en-US" sz="1200" b="0" i="0" kern="1200" baseline="0">
                <a:solidFill>
                  <a:schemeClr val="tx1"/>
                </a:solidFill>
                <a:effectLst/>
                <a:latin typeface="+mn-lt"/>
                <a:ea typeface="+mn-ea"/>
                <a:cs typeface="+mn-cs"/>
              </a:rPr>
              <a:t> cụm lỗi</a:t>
            </a:r>
            <a:br>
              <a:rPr lang="en-US" b="0"/>
            </a:br>
            <a:r>
              <a:rPr lang="en-US" sz="1200" b="0" i="0" kern="1200">
                <a:solidFill>
                  <a:schemeClr val="tx1"/>
                </a:solidFill>
                <a:effectLst/>
                <a:latin typeface="+mn-lt"/>
                <a:ea typeface="+mn-ea"/>
                <a:cs typeface="+mn-cs"/>
              </a:rPr>
              <a:t>Principle 5 – Nghịch</a:t>
            </a:r>
            <a:r>
              <a:rPr lang="en-US" sz="1200" b="0" i="0" kern="1200" baseline="0">
                <a:solidFill>
                  <a:schemeClr val="tx1"/>
                </a:solidFill>
                <a:effectLst/>
                <a:latin typeface="+mn-lt"/>
                <a:ea typeface="+mn-ea"/>
                <a:cs typeface="+mn-cs"/>
              </a:rPr>
              <a:t> lý thuốc trừ sâu</a:t>
            </a:r>
            <a:br>
              <a:rPr lang="en-US" b="0"/>
            </a:br>
            <a:r>
              <a:rPr lang="en-US" sz="1200" b="0" i="0" kern="1200">
                <a:solidFill>
                  <a:schemeClr val="tx1"/>
                </a:solidFill>
                <a:effectLst/>
                <a:latin typeface="+mn-lt"/>
                <a:ea typeface="+mn-ea"/>
                <a:cs typeface="+mn-cs"/>
              </a:rPr>
              <a:t>Principle 6 – Testing phụ</a:t>
            </a:r>
            <a:r>
              <a:rPr lang="en-US" sz="1200" b="0" i="0" kern="1200" baseline="0">
                <a:solidFill>
                  <a:schemeClr val="tx1"/>
                </a:solidFill>
                <a:effectLst/>
                <a:latin typeface="+mn-lt"/>
                <a:ea typeface="+mn-ea"/>
                <a:cs typeface="+mn-cs"/>
              </a:rPr>
              <a:t> thuộc ngữ cảnh</a:t>
            </a:r>
            <a:br>
              <a:rPr lang="en-US" b="0"/>
            </a:br>
            <a:r>
              <a:rPr lang="en-US" sz="1200" b="0" i="0" kern="1200">
                <a:solidFill>
                  <a:schemeClr val="tx1"/>
                </a:solidFill>
                <a:effectLst/>
                <a:latin typeface="+mn-lt"/>
                <a:ea typeface="+mn-ea"/>
                <a:cs typeface="+mn-cs"/>
              </a:rPr>
              <a:t>Principle 7 – </a:t>
            </a:r>
            <a:r>
              <a:rPr lang="vi-VN" sz="1200" b="0" i="0" kern="1200">
                <a:solidFill>
                  <a:schemeClr val="tx1"/>
                </a:solidFill>
                <a:effectLst/>
                <a:latin typeface="+mn-lt"/>
                <a:ea typeface="+mn-ea"/>
                <a:cs typeface="+mn-cs"/>
              </a:rPr>
              <a:t>Sự sai lầm về việc không có lỗi</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Xem </a:t>
            </a:r>
            <a:r>
              <a:rPr lang="en-US">
                <a:hlinkClick r:id="rId4"/>
              </a:rPr>
              <a:t>http://www.guru99.com/software-testing-seven-principles.html</a:t>
            </a:r>
            <a:endParaRPr lang="en-US"/>
          </a:p>
          <a:p>
            <a:r>
              <a:rPr lang="en-US" b="0"/>
              <a:t>1.</a:t>
            </a:r>
          </a:p>
          <a:p>
            <a:r>
              <a:rPr lang="vi-VN" sz="1200" b="0" i="0" kern="1200">
                <a:solidFill>
                  <a:schemeClr val="tx1"/>
                </a:solidFill>
                <a:effectLst/>
                <a:latin typeface="+mn-lt"/>
                <a:ea typeface="+mn-ea"/>
                <a:cs typeface="+mn-cs"/>
              </a:rPr>
              <a:t>Kiểm thử cho thấy </a:t>
            </a:r>
            <a:r>
              <a:rPr lang="en-US" sz="1200" b="0" i="0" kern="1200">
                <a:solidFill>
                  <a:schemeClr val="tx1"/>
                </a:solidFill>
                <a:effectLst/>
                <a:latin typeface="+mn-lt"/>
                <a:ea typeface="+mn-ea"/>
                <a:cs typeface="+mn-cs"/>
              </a:rPr>
              <a:t>sự</a:t>
            </a:r>
            <a:r>
              <a:rPr lang="en-US" sz="1200" b="0" i="0" kern="1200" baseline="0">
                <a:solidFill>
                  <a:schemeClr val="tx1"/>
                </a:solidFill>
                <a:effectLst/>
                <a:latin typeface="+mn-lt"/>
                <a:ea typeface="+mn-ea"/>
                <a:cs typeface="+mn-cs"/>
              </a:rPr>
              <a:t> hiện diện của lỗi</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chứ</a:t>
            </a:r>
            <a:r>
              <a:rPr lang="en-US" sz="1200" b="0" i="0" kern="1200" baseline="0">
                <a:solidFill>
                  <a:schemeClr val="tx1"/>
                </a:solidFill>
                <a:effectLst/>
                <a:latin typeface="+mn-lt"/>
                <a:ea typeface="+mn-ea"/>
                <a:cs typeface="+mn-cs"/>
              </a:rPr>
              <a:t> kiểm thử </a:t>
            </a:r>
            <a:r>
              <a:rPr lang="vi-VN" sz="1200" b="0" i="0" kern="1200">
                <a:solidFill>
                  <a:schemeClr val="tx1"/>
                </a:solidFill>
                <a:effectLst/>
                <a:latin typeface="+mn-lt"/>
                <a:ea typeface="+mn-ea"/>
                <a:cs typeface="+mn-cs"/>
              </a:rPr>
              <a:t>nhưng không thể chứng minh rằng phần mềm không có lỗi. </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CÓ</a:t>
            </a:r>
            <a:r>
              <a:rPr lang="en-US" sz="1200" b="1" i="0" kern="1200" baseline="0">
                <a:solidFill>
                  <a:schemeClr val="tx1"/>
                </a:solidFill>
                <a:effectLst/>
                <a:latin typeface="+mn-lt"/>
                <a:ea typeface="+mn-ea"/>
                <a:cs typeface="+mn-cs"/>
              </a:rPr>
              <a:t> NGHĨA LÀ </a:t>
            </a:r>
            <a:r>
              <a:rPr lang="en-US" sz="1200" b="1" i="0" kern="1200">
                <a:solidFill>
                  <a:schemeClr val="tx1"/>
                </a:solidFill>
                <a:effectLst/>
                <a:latin typeface="+mn-lt"/>
                <a:ea typeface="+mn-ea"/>
                <a:cs typeface="+mn-cs"/>
              </a:rPr>
              <a:t>KHI KHÔNG</a:t>
            </a:r>
            <a:r>
              <a:rPr lang="en-US" sz="1200" b="1" i="0" kern="1200" baseline="0">
                <a:solidFill>
                  <a:schemeClr val="tx1"/>
                </a:solidFill>
                <a:effectLst/>
                <a:latin typeface="+mn-lt"/>
                <a:ea typeface="+mn-ea"/>
                <a:cs typeface="+mn-cs"/>
              </a:rPr>
              <a:t> CÓ DEFECT NÀO ĐƯỢC TÌM THẤY KHI ĐÃ THỰC HIỆN RẤT NHIỀU TEST, CTA KHÔNG THỂ KHẲNG ĐỊNH “PM NÀY KHÔNG CÓ LỖI”. LỖI LUÔN HIỆN DIỆN TRONG PM, CHỈ LÀ CHƯA ĐỦ ĐK ĐỂ XUẤT HIỆN RA THÔI.</a:t>
            </a:r>
            <a:endParaRPr lang="en-US" sz="1200" b="1"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Do đó, điều quan trọng là chúng ta phải thiết kế các trường hợp kiểm thử (test case) sao cho có thể tìm được càng nhiều lỗi càng tốt</a:t>
            </a:r>
            <a:r>
              <a:rPr lang="en-US" sz="1200" b="0" i="0" kern="1200">
                <a:solidFill>
                  <a:schemeClr val="tx1"/>
                </a:solidFill>
                <a:effectLst/>
                <a:latin typeface="+mn-lt"/>
                <a:ea typeface="+mn-ea"/>
                <a:cs typeface="+mn-cs"/>
              </a:rPr>
              <a:t>.</a:t>
            </a:r>
            <a:endParaRPr lang="en-US"/>
          </a:p>
          <a:p>
            <a:r>
              <a:rPr lang="en-US" b="0"/>
              <a:t>2.</a:t>
            </a: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Kiểm tra tất cả mọi thứ (tất cả các tổ hợp của điều kiện input đầu vào) là không khả thi trừ trường hợp tầm thường</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(ít trường</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hợp tổ hợp thì có thể test toàn bộ được).</a:t>
            </a:r>
            <a:r>
              <a:rPr lang="en-US" sz="1200" b="0" i="0" kern="1200">
                <a:solidFill>
                  <a:schemeClr val="tx1"/>
                </a:solidFill>
                <a:effectLst/>
                <a:latin typeface="+mn-lt"/>
                <a:ea typeface="+mn-ea"/>
                <a:cs typeface="+mn-cs"/>
              </a:rPr>
              <a:t> e.g. trên</a:t>
            </a:r>
            <a:r>
              <a:rPr lang="en-US" sz="1200" b="0" i="0" kern="1200" baseline="0">
                <a:solidFill>
                  <a:schemeClr val="tx1"/>
                </a:solidFill>
                <a:effectLst/>
                <a:latin typeface="+mn-lt"/>
                <a:ea typeface="+mn-ea"/>
                <a:cs typeface="+mn-cs"/>
              </a:rPr>
              <a:t> 1 màn hình có 10 ô nhập liệu, mỗi ô có thể có 5 giá trị, số kết hợp cần test là 5^10 </a:t>
            </a:r>
            <a:r>
              <a:rPr lang="en-US" sz="1200" b="0" i="0" kern="1200" baseline="0">
                <a:solidFill>
                  <a:schemeClr val="tx1"/>
                </a:solidFill>
                <a:effectLst/>
                <a:latin typeface="+mn-lt"/>
                <a:ea typeface="+mn-ea"/>
                <a:cs typeface="+mn-cs"/>
                <a:sym typeface="Wingdings" pitchFamily="2" charset="2"/>
              </a:rPr>
              <a:t>--&gt; nếu 1s/test thì cần đến 113 ngày để test xong.</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 ? NHƯ</a:t>
            </a:r>
            <a:r>
              <a:rPr lang="en-US" sz="1200" b="1" i="0" kern="1200" baseline="0">
                <a:solidFill>
                  <a:schemeClr val="tx1"/>
                </a:solidFill>
                <a:effectLst/>
                <a:latin typeface="+mn-lt"/>
                <a:ea typeface="+mn-ea"/>
                <a:cs typeface="+mn-cs"/>
              </a:rPr>
              <a:t> VẬY KIỂM THỬ BAO NHIÊU LÀ ĐỦ?</a:t>
            </a:r>
            <a:r>
              <a:rPr lang="en-US" sz="1200" b="0" i="0" kern="1200" baseline="0">
                <a:solidFill>
                  <a:schemeClr val="tx1"/>
                </a:solidFill>
                <a:effectLst/>
                <a:latin typeface="+mn-lt"/>
                <a:ea typeface="+mn-ea"/>
                <a:cs typeface="+mn-cs"/>
              </a:rPr>
              <a:t> - </a:t>
            </a:r>
            <a:r>
              <a:rPr lang="vi-VN" sz="1200" b="0" i="0" kern="1200">
                <a:solidFill>
                  <a:schemeClr val="tx1"/>
                </a:solidFill>
                <a:effectLst/>
                <a:latin typeface="+mn-lt"/>
                <a:ea typeface="+mn-ea"/>
                <a:cs typeface="+mn-cs"/>
              </a:rPr>
              <a:t>Thay vì kiểm thử toàn bộ, </a:t>
            </a:r>
            <a:r>
              <a:rPr lang="en-US" sz="1200" b="0" i="0" kern="1200">
                <a:solidFill>
                  <a:schemeClr val="tx1"/>
                </a:solidFill>
                <a:effectLst/>
                <a:latin typeface="+mn-lt"/>
                <a:ea typeface="+mn-ea"/>
                <a:cs typeface="+mn-cs"/>
              </a:rPr>
              <a:t>cta nên</a:t>
            </a:r>
            <a:r>
              <a:rPr lang="en-US" sz="1200" b="0" i="0" kern="1200" baseline="0">
                <a:solidFill>
                  <a:schemeClr val="tx1"/>
                </a:solidFill>
                <a:effectLst/>
                <a:latin typeface="+mn-lt"/>
                <a:ea typeface="+mn-ea"/>
                <a:cs typeface="+mn-cs"/>
              </a:rPr>
              <a:t> tập trung công sức vào </a:t>
            </a:r>
            <a:r>
              <a:rPr lang="vi-VN" sz="1200" b="0" i="0" kern="1200">
                <a:solidFill>
                  <a:schemeClr val="tx1"/>
                </a:solidFill>
                <a:effectLst/>
                <a:latin typeface="+mn-lt"/>
                <a:ea typeface="+mn-ea"/>
                <a:cs typeface="+mn-cs"/>
              </a:rPr>
              <a:t>phân tích rủi ro và </a:t>
            </a:r>
            <a:r>
              <a:rPr lang="en-US" sz="1200" b="0" i="0" kern="1200">
                <a:solidFill>
                  <a:schemeClr val="tx1"/>
                </a:solidFill>
                <a:effectLst/>
                <a:latin typeface="+mn-lt"/>
                <a:ea typeface="+mn-ea"/>
                <a:cs typeface="+mn-cs"/>
              </a:rPr>
              <a:t>tính</a:t>
            </a:r>
            <a:r>
              <a:rPr lang="en-US" sz="1200" b="0" i="0" kern="1200" baseline="0">
                <a:solidFill>
                  <a:schemeClr val="tx1"/>
                </a:solidFill>
                <a:effectLst/>
                <a:latin typeface="+mn-lt"/>
                <a:ea typeface="+mn-ea"/>
                <a:cs typeface="+mn-cs"/>
              </a:rPr>
              <a:t> toán mức độ </a:t>
            </a:r>
            <a:r>
              <a:rPr lang="vi-VN" sz="1200" b="0" i="0" kern="1200">
                <a:solidFill>
                  <a:schemeClr val="tx1"/>
                </a:solidFill>
                <a:effectLst/>
                <a:latin typeface="+mn-lt"/>
                <a:ea typeface="+mn-ea"/>
                <a:cs typeface="+mn-cs"/>
              </a:rPr>
              <a:t>ưu tiên</a:t>
            </a:r>
            <a:r>
              <a:rPr lang="en-US" sz="1200" b="1" i="0" kern="1200" baseline="0">
                <a:solidFill>
                  <a:schemeClr val="tx1"/>
                </a:solidFill>
                <a:effectLst/>
                <a:latin typeface="+mn-lt"/>
                <a:ea typeface="+mn-ea"/>
                <a:cs typeface="+mn-cs"/>
              </a:rPr>
              <a:t> để có đc số lượng tối ưu các kiểm thử.</a:t>
            </a:r>
          </a:p>
          <a:p>
            <a:r>
              <a:rPr lang="en-US" b="0"/>
              <a:t>3.</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Thực</a:t>
            </a:r>
            <a:r>
              <a:rPr lang="en-US" sz="1200" b="0" i="0" kern="1200" baseline="0">
                <a:solidFill>
                  <a:schemeClr val="tx1"/>
                </a:solidFill>
                <a:effectLst/>
                <a:latin typeface="+mn-lt"/>
                <a:ea typeface="+mn-ea"/>
                <a:cs typeface="+mn-cs"/>
              </a:rPr>
              <a:t> hiện xong giai đoạn nào thì nên test luôn giai đoạn đó.</a:t>
            </a:r>
            <a:endParaRPr lang="en-US" sz="1200" b="0" i="0" kern="1200">
              <a:solidFill>
                <a:schemeClr val="tx1"/>
              </a:solidFill>
              <a:effectLst/>
              <a:latin typeface="+mn-lt"/>
              <a:ea typeface="+mn-ea"/>
              <a:cs typeface="+mn-cs"/>
            </a:endParaRPr>
          </a:p>
          <a:p>
            <a:r>
              <a:rPr lang="en-US" b="0"/>
              <a:t>4.</a:t>
            </a:r>
          </a:p>
          <a:p>
            <a:r>
              <a:rPr lang="en-US" sz="1200" b="1" i="0" kern="1200">
                <a:solidFill>
                  <a:schemeClr val="tx1"/>
                </a:solidFill>
                <a:effectLst/>
                <a:latin typeface="+mn-lt"/>
                <a:ea typeface="+mn-ea"/>
                <a:cs typeface="+mn-cs"/>
              </a:rPr>
              <a:t>- MỘT</a:t>
            </a:r>
            <a:r>
              <a:rPr lang="en-US" sz="1200" b="1" i="0" kern="1200" baseline="0">
                <a:solidFill>
                  <a:schemeClr val="tx1"/>
                </a:solidFill>
                <a:effectLst/>
                <a:latin typeface="+mn-lt"/>
                <a:ea typeface="+mn-ea"/>
                <a:cs typeface="+mn-cs"/>
              </a:rPr>
              <a:t> HIỆN TƯỢNG MÀ CÁC TESTER ĐÃ QUAN SÁT LÀ:</a:t>
            </a:r>
            <a:r>
              <a:rPr lang="en-US" sz="1200" b="0" i="0" kern="1200" baseline="0">
                <a:solidFill>
                  <a:schemeClr val="tx1"/>
                </a:solidFill>
                <a:effectLst/>
                <a:latin typeface="+mn-lt"/>
                <a:ea typeface="+mn-ea"/>
                <a:cs typeface="+mn-cs"/>
              </a:rPr>
              <a:t> defect có khuynh hướng </a:t>
            </a:r>
            <a:r>
              <a:rPr lang="vi-VN" sz="1200" b="0" i="0" kern="1200">
                <a:solidFill>
                  <a:schemeClr val="tx1"/>
                </a:solidFill>
                <a:effectLst/>
                <a:latin typeface="+mn-lt"/>
                <a:ea typeface="+mn-ea"/>
                <a:cs typeface="+mn-cs"/>
              </a:rPr>
              <a:t>chụm lại quanh </a:t>
            </a:r>
            <a:r>
              <a:rPr lang="en-US" sz="1200" b="0" i="0" kern="1200">
                <a:solidFill>
                  <a:schemeClr val="tx1"/>
                </a:solidFill>
                <a:effectLst/>
                <a:latin typeface="+mn-lt"/>
                <a:ea typeface="+mn-ea"/>
                <a:cs typeface="+mn-cs"/>
              </a:rPr>
              <a:t>các</a:t>
            </a:r>
            <a:r>
              <a:rPr lang="en-US" sz="1200" b="0" i="0" kern="1200" baseline="0">
                <a:solidFill>
                  <a:schemeClr val="tx1"/>
                </a:solidFill>
                <a:effectLst/>
                <a:latin typeface="+mn-lt"/>
                <a:ea typeface="+mn-ea"/>
                <a:cs typeface="+mn-cs"/>
              </a:rPr>
              <a:t> vùng hoặc chức năng giới hạn nào đó (gọi là ‘điểm nóng’) </a:t>
            </a:r>
            <a:r>
              <a:rPr lang="en-US" sz="1200" b="1" i="0" kern="1200">
                <a:solidFill>
                  <a:schemeClr val="tx1"/>
                </a:solidFill>
                <a:effectLst/>
                <a:latin typeface="+mn-lt"/>
                <a:ea typeface="+mn-ea"/>
                <a:cs typeface="+mn-cs"/>
              </a:rPr>
              <a:t> theo nguyên</a:t>
            </a:r>
            <a:r>
              <a:rPr lang="en-US" sz="1200" b="1" i="0" kern="1200" baseline="0">
                <a:solidFill>
                  <a:schemeClr val="tx1"/>
                </a:solidFill>
                <a:effectLst/>
                <a:latin typeface="+mn-lt"/>
                <a:ea typeface="+mn-ea"/>
                <a:cs typeface="+mn-cs"/>
              </a:rPr>
              <a:t> tắc PARETO (Luật </a:t>
            </a:r>
            <a:r>
              <a:rPr lang="en-US" sz="1200" b="1" i="0" kern="1200">
                <a:solidFill>
                  <a:schemeClr val="tx1"/>
                </a:solidFill>
                <a:effectLst/>
                <a:latin typeface="+mn-lt"/>
                <a:ea typeface="+mn-ea"/>
                <a:cs typeface="+mn-cs"/>
              </a:rPr>
              <a:t>80–20)</a:t>
            </a:r>
            <a:r>
              <a:rPr lang="en-US" sz="1200" b="1" i="0" kern="1200" baseline="0">
                <a:solidFill>
                  <a:schemeClr val="tx1"/>
                </a:solidFill>
                <a:effectLst/>
                <a:latin typeface="+mn-lt"/>
                <a:ea typeface="+mn-ea"/>
                <a:cs typeface="+mn-cs"/>
              </a:rPr>
              <a:t>: </a:t>
            </a:r>
            <a:r>
              <a:rPr lang="en-US" sz="1200" b="0" i="0" kern="1200" baseline="0">
                <a:solidFill>
                  <a:schemeClr val="tx1"/>
                </a:solidFill>
                <a:effectLst/>
                <a:latin typeface="+mn-lt"/>
                <a:ea typeface="+mn-ea"/>
                <a:cs typeface="+mn-cs"/>
              </a:rPr>
              <a:t>xấp xỉ 80% vấn đề </a:t>
            </a:r>
            <a:r>
              <a:rPr lang="vi-VN" sz="1200" b="0" i="0" kern="1200" baseline="0">
                <a:solidFill>
                  <a:schemeClr val="tx1"/>
                </a:solidFill>
                <a:effectLst/>
                <a:latin typeface="+mn-lt"/>
                <a:ea typeface="+mn-ea"/>
                <a:cs typeface="+mn-cs"/>
              </a:rPr>
              <a:t>đượ</a:t>
            </a:r>
            <a:r>
              <a:rPr lang="en-US" sz="1200" b="0" i="0" kern="1200" baseline="0">
                <a:solidFill>
                  <a:schemeClr val="tx1"/>
                </a:solidFill>
                <a:effectLst/>
                <a:latin typeface="+mn-lt"/>
                <a:ea typeface="+mn-ea"/>
                <a:cs typeface="+mn-cs"/>
              </a:rPr>
              <a:t>c phát hiện trong khoảng 20% module</a:t>
            </a:r>
          </a:p>
          <a:p>
            <a:r>
              <a:rPr lang="en-US" sz="1200" b="1" i="0" kern="1200">
                <a:solidFill>
                  <a:schemeClr val="tx1"/>
                </a:solidFill>
                <a:effectLst/>
                <a:latin typeface="+mn-lt"/>
                <a:ea typeface="+mn-ea"/>
                <a:cs typeface="+mn-cs"/>
              </a:rPr>
              <a:t>--&gt; </a:t>
            </a:r>
            <a:r>
              <a:rPr lang="vi-VN" sz="1200" b="0" i="0" kern="1200">
                <a:solidFill>
                  <a:schemeClr val="tx1"/>
                </a:solidFill>
                <a:effectLst/>
                <a:latin typeface="+mn-lt"/>
                <a:ea typeface="+mn-ea"/>
                <a:cs typeface="+mn-cs"/>
              </a:rPr>
              <a:t> ĐIỀU NÀY CÓ THỂ XẢY RA VÌ MỘT </a:t>
            </a:r>
            <a:r>
              <a:rPr lang="en-US" sz="1200" b="0" i="0" kern="1200">
                <a:solidFill>
                  <a:schemeClr val="tx1"/>
                </a:solidFill>
                <a:effectLst/>
                <a:latin typeface="+mn-lt"/>
                <a:ea typeface="+mn-ea"/>
                <a:cs typeface="+mn-cs"/>
              </a:rPr>
              <a:t>SỐ</a:t>
            </a:r>
            <a:r>
              <a:rPr lang="en-US" sz="1200" b="0" i="0" kern="1200" baseline="0">
                <a:solidFill>
                  <a:schemeClr val="tx1"/>
                </a:solidFill>
                <a:effectLst/>
                <a:latin typeface="+mn-lt"/>
                <a:ea typeface="+mn-ea"/>
                <a:cs typeface="+mn-cs"/>
              </a:rPr>
              <a:t> CODE CÓ TÍNH </a:t>
            </a:r>
            <a:r>
              <a:rPr lang="vi-VN" sz="1200" b="0" i="0" kern="1200">
                <a:solidFill>
                  <a:schemeClr val="tx1"/>
                </a:solidFill>
                <a:effectLst/>
                <a:latin typeface="+mn-lt"/>
                <a:ea typeface="+mn-ea"/>
                <a:cs typeface="+mn-cs"/>
              </a:rPr>
              <a:t>ĐẶC BIỆT PHỨC TẠP VÀ </a:t>
            </a:r>
            <a:r>
              <a:rPr lang="en-US" sz="1200" b="0" i="0" kern="1200">
                <a:solidFill>
                  <a:schemeClr val="tx1"/>
                </a:solidFill>
                <a:effectLst/>
                <a:latin typeface="+mn-lt"/>
                <a:ea typeface="+mn-ea"/>
                <a:cs typeface="+mn-cs"/>
              </a:rPr>
              <a:t>RẮC</a:t>
            </a:r>
            <a:r>
              <a:rPr lang="en-US" sz="1200" b="0" i="0" kern="1200" baseline="0">
                <a:solidFill>
                  <a:schemeClr val="tx1"/>
                </a:solidFill>
                <a:effectLst/>
                <a:latin typeface="+mn-lt"/>
                <a:ea typeface="+mn-ea"/>
                <a:cs typeface="+mn-cs"/>
              </a:rPr>
              <a:t> RỐI</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Tester</a:t>
            </a:r>
            <a:r>
              <a:rPr lang="vi-VN" sz="1200" b="0" i="0" kern="1200">
                <a:solidFill>
                  <a:schemeClr val="tx1"/>
                </a:solidFill>
                <a:effectLst/>
                <a:latin typeface="+mn-lt"/>
                <a:ea typeface="+mn-ea"/>
                <a:cs typeface="+mn-cs"/>
              </a:rPr>
              <a:t> thường sử dụng thông tin này </a:t>
            </a:r>
            <a:r>
              <a:rPr lang="en-US" sz="1200" b="0" i="0" kern="1200">
                <a:solidFill>
                  <a:schemeClr val="tx1"/>
                </a:solidFill>
                <a:effectLst/>
                <a:latin typeface="+mn-lt"/>
                <a:ea typeface="+mn-ea"/>
                <a:cs typeface="+mn-cs"/>
              </a:rPr>
              <a:t>để</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đánh giá rủi ro </a:t>
            </a:r>
            <a:r>
              <a:rPr lang="en-US" sz="1200" b="0" i="0" kern="1200">
                <a:solidFill>
                  <a:schemeClr val="tx1"/>
                </a:solidFill>
                <a:effectLst/>
                <a:latin typeface="+mn-lt"/>
                <a:ea typeface="+mn-ea"/>
                <a:cs typeface="+mn-cs"/>
              </a:rPr>
              <a:t>khi </a:t>
            </a:r>
            <a:r>
              <a:rPr lang="vi-VN" sz="1200" b="0" i="0" kern="1200">
                <a:solidFill>
                  <a:schemeClr val="tx1"/>
                </a:solidFill>
                <a:effectLst/>
                <a:latin typeface="+mn-lt"/>
                <a:ea typeface="+mn-ea"/>
                <a:cs typeface="+mn-cs"/>
              </a:rPr>
              <a:t>lên kế hoạch</a:t>
            </a:r>
            <a:r>
              <a:rPr lang="en-US" sz="1200" b="0" i="0" kern="1200">
                <a:solidFill>
                  <a:schemeClr val="tx1"/>
                </a:solidFill>
                <a:effectLst/>
                <a:latin typeface="+mn-lt"/>
                <a:ea typeface="+mn-ea"/>
                <a:cs typeface="+mn-cs"/>
              </a:rPr>
              <a:t> test</a:t>
            </a:r>
            <a:r>
              <a:rPr lang="vi-VN" sz="1200" b="0" i="0" kern="1200">
                <a:solidFill>
                  <a:schemeClr val="tx1"/>
                </a:solidFill>
                <a:effectLst/>
                <a:latin typeface="+mn-lt"/>
                <a:ea typeface="+mn-ea"/>
                <a:cs typeface="+mn-cs"/>
              </a:rPr>
              <a:t>, và sẽ tập trung vào các "điểm nóng" </a:t>
            </a:r>
            <a:r>
              <a:rPr lang="en-US" sz="1200" b="0" i="0" kern="1200">
                <a:solidFill>
                  <a:schemeClr val="tx1"/>
                </a:solidFill>
                <a:effectLst/>
                <a:latin typeface="+mn-lt"/>
                <a:ea typeface="+mn-ea"/>
                <a:cs typeface="+mn-cs"/>
              </a:rPr>
              <a:t>để</a:t>
            </a:r>
            <a:r>
              <a:rPr lang="en-US" sz="1200" b="0" i="0" kern="1200" baseline="0">
                <a:solidFill>
                  <a:schemeClr val="tx1"/>
                </a:solidFill>
                <a:effectLst/>
                <a:latin typeface="+mn-lt"/>
                <a:ea typeface="+mn-ea"/>
                <a:cs typeface="+mn-cs"/>
              </a:rPr>
              <a:t> test</a:t>
            </a:r>
            <a:r>
              <a:rPr lang="vi-VN"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r>
              <a:rPr lang="en-US" b="0"/>
              <a:t>5.</a:t>
            </a:r>
          </a:p>
          <a:p>
            <a:r>
              <a:rPr lang="vi-VN" sz="1200" b="0" i="0" kern="1200">
                <a:solidFill>
                  <a:schemeClr val="tx1"/>
                </a:solidFill>
                <a:effectLst/>
                <a:latin typeface="+mn-lt"/>
                <a:ea typeface="+mn-ea"/>
                <a:cs typeface="+mn-cs"/>
              </a:rPr>
              <a:t>Nếu chúng ta cứ phun một loại thuốc với nồng độ giống nhau trong một khoảng thời gian dài thì có một số con sâu sẽ quen dần và cuối cùng</a:t>
            </a:r>
            <a:r>
              <a:rPr lang="en-US" sz="1200" b="0" i="0" kern="1200">
                <a:solidFill>
                  <a:schemeClr val="tx1"/>
                </a:solidFill>
                <a:effectLst/>
                <a:latin typeface="+mn-lt"/>
                <a:ea typeface="+mn-ea"/>
                <a:cs typeface="+mn-cs"/>
              </a:rPr>
              <a:t> chúng</a:t>
            </a:r>
            <a:r>
              <a:rPr lang="vi-VN" sz="1200" b="0" i="0" kern="1200">
                <a:solidFill>
                  <a:schemeClr val="tx1"/>
                </a:solidFill>
                <a:effectLst/>
                <a:latin typeface="+mn-lt"/>
                <a:ea typeface="+mn-ea"/>
                <a:cs typeface="+mn-cs"/>
              </a:rPr>
              <a:t> miễn dịch với</a:t>
            </a:r>
            <a:r>
              <a:rPr lang="en-US" sz="1200" b="0" i="0" kern="1200">
                <a:solidFill>
                  <a:schemeClr val="tx1"/>
                </a:solidFill>
                <a:effectLst/>
                <a:latin typeface="+mn-lt"/>
                <a:ea typeface="+mn-ea"/>
                <a:cs typeface="+mn-cs"/>
              </a:rPr>
              <a:t> loại</a:t>
            </a:r>
            <a:r>
              <a:rPr lang="en-US" sz="1200" b="0" i="0" kern="1200" baseline="0">
                <a:solidFill>
                  <a:schemeClr val="tx1"/>
                </a:solidFill>
                <a:effectLst/>
                <a:latin typeface="+mn-lt"/>
                <a:ea typeface="+mn-ea"/>
                <a:cs typeface="+mn-cs"/>
              </a:rPr>
              <a:t> thuốc đó, </a:t>
            </a:r>
            <a:r>
              <a:rPr lang="vi-VN" sz="1200" b="0" i="0" kern="1200">
                <a:solidFill>
                  <a:schemeClr val="tx1"/>
                </a:solidFill>
                <a:effectLst/>
                <a:latin typeface="+mn-lt"/>
                <a:ea typeface="+mn-ea"/>
                <a:cs typeface="+mn-cs"/>
              </a:rPr>
              <a:t>lúc đó chúng ta không thể diệt sạch chúng được</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Do vậy, để diệt sạch sâu một cách hiệu quả, người ta thường thay đổi loại thuốc trừ sâu, mỗi loại chỉ dùng trong khoảng thời gian ngắn.</a:t>
            </a:r>
            <a:r>
              <a:rPr lang="en-US" sz="1200" b="1"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Trong test cũng</a:t>
            </a:r>
            <a:r>
              <a:rPr lang="en-US" sz="1200" b="0" i="0" kern="1200" baseline="0">
                <a:solidFill>
                  <a:schemeClr val="tx1"/>
                </a:solidFill>
                <a:effectLst/>
                <a:latin typeface="+mn-lt"/>
                <a:ea typeface="+mn-ea"/>
                <a:cs typeface="+mn-cs"/>
              </a:rPr>
              <a:t> vậy:</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N</a:t>
            </a:r>
            <a:r>
              <a:rPr lang="vi-VN" sz="1200" b="0" i="0" kern="1200">
                <a:solidFill>
                  <a:schemeClr val="tx1"/>
                </a:solidFill>
                <a:effectLst/>
                <a:latin typeface="+mn-lt"/>
                <a:ea typeface="+mn-ea"/>
                <a:cs typeface="+mn-cs"/>
              </a:rPr>
              <a:t>ếu các </a:t>
            </a:r>
            <a:r>
              <a:rPr lang="en-US" sz="1200" b="0" i="0" kern="1200">
                <a:solidFill>
                  <a:schemeClr val="tx1"/>
                </a:solidFill>
                <a:effectLst/>
                <a:latin typeface="+mn-lt"/>
                <a:ea typeface="+mn-ea"/>
                <a:cs typeface="+mn-cs"/>
              </a:rPr>
              <a:t>test </a:t>
            </a:r>
            <a:r>
              <a:rPr lang="vi-VN" sz="1200" b="0" i="0" kern="1200">
                <a:solidFill>
                  <a:schemeClr val="tx1"/>
                </a:solidFill>
                <a:effectLst/>
                <a:latin typeface="+mn-lt"/>
                <a:ea typeface="+mn-ea"/>
                <a:cs typeface="+mn-cs"/>
              </a:rPr>
              <a:t>tương tự được lặp đi lặp lại </a:t>
            </a:r>
            <a:r>
              <a:rPr lang="en-US" sz="1200" b="0" i="0" kern="1200">
                <a:solidFill>
                  <a:schemeClr val="tx1"/>
                </a:solidFill>
                <a:effectLst/>
                <a:latin typeface="+mn-lt"/>
                <a:ea typeface="+mn-ea"/>
                <a:cs typeface="+mn-cs"/>
              </a:rPr>
              <a:t>nhiều</a:t>
            </a:r>
            <a:r>
              <a:rPr lang="en-US" sz="1200" b="0" i="0" kern="1200" baseline="0">
                <a:solidFill>
                  <a:schemeClr val="tx1"/>
                </a:solidFill>
                <a:effectLst/>
                <a:latin typeface="+mn-lt"/>
                <a:ea typeface="+mn-ea"/>
                <a:cs typeface="+mn-cs"/>
              </a:rPr>
              <a:t> lần</a:t>
            </a:r>
            <a:r>
              <a:rPr lang="vi-VN" sz="1200" b="0" i="0" kern="1200">
                <a:solidFill>
                  <a:schemeClr val="tx1"/>
                </a:solidFill>
                <a:effectLst/>
                <a:latin typeface="+mn-lt"/>
                <a:ea typeface="+mn-ea"/>
                <a:cs typeface="+mn-cs"/>
              </a:rPr>
              <a:t>, cuối cùng</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cùng </a:t>
            </a:r>
            <a:r>
              <a:rPr lang="en-US" sz="1200" b="0" i="0" kern="1200">
                <a:solidFill>
                  <a:schemeClr val="tx1"/>
                </a:solidFill>
                <a:effectLst/>
                <a:latin typeface="+mn-lt"/>
                <a:ea typeface="+mn-ea"/>
                <a:cs typeface="+mn-cs"/>
              </a:rPr>
              <a:t>bộ</a:t>
            </a:r>
            <a:r>
              <a:rPr lang="en-US" sz="1200" b="0" i="0" kern="1200" baseline="0">
                <a:solidFill>
                  <a:schemeClr val="tx1"/>
                </a:solidFill>
                <a:effectLst/>
                <a:latin typeface="+mn-lt"/>
                <a:ea typeface="+mn-ea"/>
                <a:cs typeface="+mn-cs"/>
              </a:rPr>
              <a:t> dl</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đó</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sẽ không còn tìm thấy </a:t>
            </a:r>
            <a:r>
              <a:rPr lang="en-US" sz="1200" b="0" i="0" kern="1200">
                <a:solidFill>
                  <a:schemeClr val="tx1"/>
                </a:solidFill>
                <a:effectLst/>
                <a:latin typeface="+mn-lt"/>
                <a:ea typeface="+mn-ea"/>
                <a:cs typeface="+mn-cs"/>
              </a:rPr>
              <a:t>defect nào</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mới</a:t>
            </a:r>
            <a:r>
              <a:rPr lang="en-US" sz="1200" b="0" i="0" kern="1200" baseline="0">
                <a:solidFill>
                  <a:schemeClr val="tx1"/>
                </a:solidFill>
                <a:effectLst/>
                <a:latin typeface="+mn-lt"/>
                <a:ea typeface="+mn-ea"/>
                <a:cs typeface="+mn-cs"/>
              </a:rPr>
              <a:t> MÀ THẬT RA CÓ THỂ TỒN TẠI NHIỀU DEFECT TRONG ĐÓ.</a:t>
            </a:r>
          </a:p>
          <a:p>
            <a:pPr marL="0" indent="0">
              <a:buFontTx/>
              <a:buNone/>
            </a:pPr>
            <a:r>
              <a:rPr lang="en-US" sz="1200" b="1" i="0" kern="1200">
                <a:solidFill>
                  <a:schemeClr val="tx1"/>
                </a:solidFill>
                <a:effectLst/>
                <a:latin typeface="+mn-lt"/>
                <a:ea typeface="+mn-ea"/>
                <a:cs typeface="+mn-cs"/>
                <a:sym typeface="Wingdings" panose="05000000000000000000" pitchFamily="2" charset="2"/>
              </a:rPr>
              <a:t> </a:t>
            </a:r>
            <a:r>
              <a:rPr lang="en-US" sz="1200" b="1" i="0" kern="1200">
                <a:solidFill>
                  <a:schemeClr val="tx1"/>
                </a:solidFill>
                <a:effectLst/>
                <a:latin typeface="+mn-lt"/>
                <a:ea typeface="+mn-ea"/>
                <a:cs typeface="+mn-cs"/>
              </a:rPr>
              <a:t>CÓ</a:t>
            </a:r>
            <a:r>
              <a:rPr lang="en-US" sz="1200" b="1" i="0" kern="1200" baseline="0">
                <a:solidFill>
                  <a:schemeClr val="tx1"/>
                </a:solidFill>
                <a:effectLst/>
                <a:latin typeface="+mn-lt"/>
                <a:ea typeface="+mn-ea"/>
                <a:cs typeface="+mn-cs"/>
              </a:rPr>
              <a:t> THỂ GIẢI THÍCH LÀ: NHỮNG LỖI QUEN THUỘC ĐÃ </a:t>
            </a:r>
            <a:r>
              <a:rPr lang="vi-VN" sz="1200" b="1" i="0" kern="1200" baseline="0">
                <a:solidFill>
                  <a:schemeClr val="tx1"/>
                </a:solidFill>
                <a:effectLst/>
                <a:latin typeface="+mn-lt"/>
                <a:ea typeface="+mn-ea"/>
                <a:cs typeface="+mn-cs"/>
              </a:rPr>
              <a:t>ĐƯỢ</a:t>
            </a:r>
            <a:r>
              <a:rPr lang="en-US" sz="1200" b="1" i="0" kern="1200" baseline="0">
                <a:solidFill>
                  <a:schemeClr val="tx1"/>
                </a:solidFill>
                <a:effectLst/>
                <a:latin typeface="+mn-lt"/>
                <a:ea typeface="+mn-ea"/>
                <a:cs typeface="+mn-cs"/>
              </a:rPr>
              <a:t>C FIX, NHƯNG VIỆC FIX LỖI CŨNG CÓ THỂ TỒN TẠI TRONG NÓ NHỮNG LỖI KHÁC MÀ NẾU DÙNG NHỮNG BỘ TEST CŨ THÌ KO TÌM RA </a:t>
            </a:r>
            <a:r>
              <a:rPr lang="vi-VN" sz="1200" b="1" i="0" kern="1200" baseline="0">
                <a:solidFill>
                  <a:schemeClr val="tx1"/>
                </a:solidFill>
                <a:effectLst/>
                <a:latin typeface="+mn-lt"/>
                <a:ea typeface="+mn-ea"/>
                <a:cs typeface="+mn-cs"/>
              </a:rPr>
              <a:t>ĐƯỢ</a:t>
            </a:r>
            <a:r>
              <a:rPr lang="en-US" sz="1200" b="1" i="0" kern="1200" baseline="0">
                <a:solidFill>
                  <a:schemeClr val="tx1"/>
                </a:solidFill>
                <a:effectLst/>
                <a:latin typeface="+mn-lt"/>
                <a:ea typeface="+mn-ea"/>
                <a:cs typeface="+mn-cs"/>
              </a:rPr>
              <a:t>C </a:t>
            </a:r>
            <a:r>
              <a:rPr lang="en-US" sz="1200" b="1" i="0" kern="1200" baseline="0">
                <a:solidFill>
                  <a:schemeClr val="tx1"/>
                </a:solidFill>
                <a:effectLst/>
                <a:latin typeface="+mn-lt"/>
                <a:ea typeface="+mn-ea"/>
                <a:cs typeface="+mn-cs"/>
                <a:sym typeface="Wingdings" panose="05000000000000000000" pitchFamily="2" charset="2"/>
              </a:rPr>
              <a:t> DO ĐÓ PHẢI LUÔN LUÔN LÀM MỚI BỘ DL TEST.</a:t>
            </a:r>
            <a:endParaRPr lang="en-US" sz="1200" b="1" i="0" kern="1200">
              <a:solidFill>
                <a:schemeClr val="tx1"/>
              </a:solidFill>
              <a:effectLst/>
              <a:latin typeface="+mn-lt"/>
              <a:ea typeface="+mn-ea"/>
              <a:cs typeface="+mn-cs"/>
            </a:endParaRPr>
          </a:p>
          <a:p>
            <a:r>
              <a:rPr lang="en-US" b="0"/>
              <a:t>6.</a:t>
            </a:r>
          </a:p>
          <a:p>
            <a:r>
              <a:rPr lang="en-US" sz="1200" b="0" i="0" kern="1200">
                <a:solidFill>
                  <a:schemeClr val="tx1"/>
                </a:solidFill>
                <a:effectLst/>
                <a:latin typeface="+mn-lt"/>
                <a:ea typeface="+mn-ea"/>
                <a:cs typeface="+mn-cs"/>
              </a:rPr>
              <a:t>- Kiểm</a:t>
            </a:r>
            <a:r>
              <a:rPr lang="en-US" sz="1200" b="0" i="0" kern="1200" baseline="0">
                <a:solidFill>
                  <a:schemeClr val="tx1"/>
                </a:solidFill>
                <a:effectLst/>
                <a:latin typeface="+mn-lt"/>
                <a:ea typeface="+mn-ea"/>
                <a:cs typeface="+mn-cs"/>
              </a:rPr>
              <a:t> thử không </a:t>
            </a:r>
            <a:r>
              <a:rPr lang="vi-VN" sz="1200" b="0" i="0" kern="1200">
                <a:solidFill>
                  <a:schemeClr val="tx1"/>
                </a:solidFill>
                <a:effectLst/>
                <a:latin typeface="+mn-lt"/>
                <a:ea typeface="+mn-ea"/>
                <a:cs typeface="+mn-cs"/>
              </a:rPr>
              <a:t>nên được áp dụng trên diện rộng bởi vì các sản phẩm phần mềm khác nhau có yêu cầu, chức năng và các mục đích khác nhau.</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VD, </a:t>
            </a:r>
            <a:r>
              <a:rPr lang="en-US" sz="1200" b="0" i="0" kern="1200" baseline="0">
                <a:solidFill>
                  <a:schemeClr val="tx1"/>
                </a:solidFill>
                <a:effectLst/>
                <a:latin typeface="+mn-lt"/>
                <a:ea typeface="+mn-ea"/>
                <a:cs typeface="+mn-cs"/>
              </a:rPr>
              <a:t>HỆ THỐNG KIỂM SOÁT HÀNG KHÔNG (cần sự chính xác cao) đc test khác với trang web bán hàng trực tuyến (cần kiểm tra tính dễ dung, tính bảo mật). </a:t>
            </a:r>
          </a:p>
          <a:p>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Cùng 1 lỗi nhưng các ht khác nhau sẽ có tác động khác nhau:</a:t>
            </a:r>
          </a:p>
          <a:p>
            <a:r>
              <a:rPr lang="en-US" baseline="0"/>
              <a:t>VD, </a:t>
            </a:r>
            <a:r>
              <a:rPr lang="en-US"/>
              <a:t>Lỗi</a:t>
            </a:r>
            <a:r>
              <a:rPr lang="en-US" baseline="0"/>
              <a:t> in ấn (sai chính tả) xuất hiện trong 2 trang web: blog cá nhân và website bán hàng của cty (KH có thể từ chối xem vì ko chuyên nghiệp).</a:t>
            </a:r>
          </a:p>
          <a:p>
            <a:r>
              <a:rPr lang="en-US" b="0"/>
              <a:t>7.</a:t>
            </a:r>
          </a:p>
          <a:p>
            <a:pPr marL="0" marR="0" indent="0" algn="l" defTabSz="914400" rtl="0" eaLnBrk="1" fontAlgn="auto" latinLnBrk="0" hangingPunct="1">
              <a:lnSpc>
                <a:spcPct val="100000"/>
              </a:lnSpc>
              <a:spcBef>
                <a:spcPts val="0"/>
              </a:spcBef>
              <a:spcAft>
                <a:spcPts val="0"/>
              </a:spcAft>
              <a:buClrTx/>
              <a:buSzTx/>
              <a:buFontTx/>
              <a:buNone/>
              <a:tabLst/>
              <a:defRPr/>
            </a:pPr>
            <a:r>
              <a:rPr lang="en-US"/>
              <a:t>-</a:t>
            </a:r>
            <a:r>
              <a:rPr lang="en-US" baseline="0"/>
              <a:t> nếu ko tìm thấy lỗi nữa thì ht có chắc chắn đc KH chấp nhận ko? – có thể ko. Vì có thể </a:t>
            </a:r>
            <a:r>
              <a:rPr lang="vi-VN" sz="1200" b="0" i="0" kern="1200">
                <a:solidFill>
                  <a:schemeClr val="tx1"/>
                </a:solidFill>
                <a:effectLst/>
                <a:latin typeface="+mn-lt"/>
                <a:ea typeface="+mn-ea"/>
                <a:cs typeface="+mn-cs"/>
              </a:rPr>
              <a:t>không đáp ứng được nhu cầu và sự mong đợi của người dung</a:t>
            </a:r>
            <a:r>
              <a:rPr lang="en-US"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sym typeface="Wingdings" panose="05000000000000000000" pitchFamily="2" charset="2"/>
              </a:rPr>
              <a:t></a:t>
            </a:r>
            <a:r>
              <a:rPr lang="vi-VN" sz="1200" b="1"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dự án phần mềm đó coi như thất bại mặc dù đã được test xong</a:t>
            </a:r>
            <a:r>
              <a:rPr lang="en-US" sz="1200" b="0" i="0" kern="1200">
                <a:solidFill>
                  <a:schemeClr val="tx1"/>
                </a:solidFill>
                <a:effectLst/>
                <a:latin typeface="+mn-lt"/>
                <a:ea typeface="+mn-ea"/>
                <a:cs typeface="+mn-cs"/>
              </a:rPr>
              <a:t>.</a:t>
            </a:r>
            <a:endParaRPr lang="en-US" b="0"/>
          </a:p>
        </p:txBody>
      </p:sp>
    </p:spTree>
    <p:extLst>
      <p:ext uri="{BB962C8B-B14F-4D97-AF65-F5344CB8AC3E}">
        <p14:creationId xmlns:p14="http://schemas.microsoft.com/office/powerpoint/2010/main" val="40546341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Kiểm thử cho thấy </a:t>
            </a:r>
            <a:r>
              <a:rPr lang="en-US" sz="1200" b="0" i="0" kern="1200">
                <a:solidFill>
                  <a:schemeClr val="tx1"/>
                </a:solidFill>
                <a:effectLst/>
                <a:latin typeface="+mn-lt"/>
                <a:ea typeface="+mn-ea"/>
                <a:cs typeface="+mn-cs"/>
              </a:rPr>
              <a:t>sự</a:t>
            </a:r>
            <a:r>
              <a:rPr lang="en-US" sz="1200" b="0" i="0" kern="1200" baseline="0">
                <a:solidFill>
                  <a:schemeClr val="tx1"/>
                </a:solidFill>
                <a:effectLst/>
                <a:latin typeface="+mn-lt"/>
                <a:ea typeface="+mn-ea"/>
                <a:cs typeface="+mn-cs"/>
              </a:rPr>
              <a:t> hiện diện của lỗi</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chứ</a:t>
            </a:r>
            <a:r>
              <a:rPr lang="en-US" sz="1200" b="0" i="0" kern="1200" baseline="0">
                <a:solidFill>
                  <a:schemeClr val="tx1"/>
                </a:solidFill>
                <a:effectLst/>
                <a:latin typeface="+mn-lt"/>
                <a:ea typeface="+mn-ea"/>
                <a:cs typeface="+mn-cs"/>
              </a:rPr>
              <a:t> kiểm thử </a:t>
            </a:r>
            <a:r>
              <a:rPr lang="vi-VN" sz="1200" b="0" i="0" kern="1200">
                <a:solidFill>
                  <a:schemeClr val="tx1"/>
                </a:solidFill>
                <a:effectLst/>
                <a:latin typeface="+mn-lt"/>
                <a:ea typeface="+mn-ea"/>
                <a:cs typeface="+mn-cs"/>
              </a:rPr>
              <a:t>nhưng không thể chứng minh rằng phần mềm không có lỗi. </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CÓ</a:t>
            </a:r>
            <a:r>
              <a:rPr lang="en-US" sz="1200" b="1" i="0" kern="1200" baseline="0">
                <a:solidFill>
                  <a:schemeClr val="tx1"/>
                </a:solidFill>
                <a:effectLst/>
                <a:latin typeface="+mn-lt"/>
                <a:ea typeface="+mn-ea"/>
                <a:cs typeface="+mn-cs"/>
              </a:rPr>
              <a:t> NGHĨA LÀ </a:t>
            </a:r>
            <a:r>
              <a:rPr lang="en-US" sz="1200" b="1" i="0" kern="1200">
                <a:solidFill>
                  <a:schemeClr val="tx1"/>
                </a:solidFill>
                <a:effectLst/>
                <a:latin typeface="+mn-lt"/>
                <a:ea typeface="+mn-ea"/>
                <a:cs typeface="+mn-cs"/>
              </a:rPr>
              <a:t>KHI KHÔNG</a:t>
            </a:r>
            <a:r>
              <a:rPr lang="en-US" sz="1200" b="1" i="0" kern="1200" baseline="0">
                <a:solidFill>
                  <a:schemeClr val="tx1"/>
                </a:solidFill>
                <a:effectLst/>
                <a:latin typeface="+mn-lt"/>
                <a:ea typeface="+mn-ea"/>
                <a:cs typeface="+mn-cs"/>
              </a:rPr>
              <a:t> CÓ DEFECT NÀO ĐƯỢC TÌM THẤY KHI ĐÃ THỰC HIỆN RẤT NHIỀU TEST, CTA KHÔNG THỂ KHẲNG ĐỊNH “PM NÀY KHÔNG CÓ LỖI”. LỖI LUÔN HIỆN DIỆN TRONG PM, CHỈ LÀ CHƯA ĐỦ ĐK ĐỂ XUẤT HIỆN RA THÔI.</a:t>
            </a:r>
            <a:endParaRPr lang="en-US" sz="1200" b="1"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Kiểm thử làm giảm xác suất lỗi chưa tìm thấy trong phần mềm, thậm chí là </a:t>
            </a:r>
            <a:r>
              <a:rPr lang="en-US" sz="1200" b="0" i="0" kern="1200">
                <a:solidFill>
                  <a:schemeClr val="tx1"/>
                </a:solidFill>
                <a:effectLst/>
                <a:latin typeface="+mn-lt"/>
                <a:ea typeface="+mn-ea"/>
                <a:cs typeface="+mn-cs"/>
              </a:rPr>
              <a:t>khi </a:t>
            </a:r>
            <a:r>
              <a:rPr lang="vi-VN" sz="1200" b="0" i="0" kern="1200">
                <a:solidFill>
                  <a:schemeClr val="tx1"/>
                </a:solidFill>
                <a:effectLst/>
                <a:latin typeface="+mn-lt"/>
                <a:ea typeface="+mn-ea"/>
                <a:cs typeface="+mn-cs"/>
              </a:rPr>
              <a:t>không </a:t>
            </a:r>
            <a:r>
              <a:rPr lang="en-US" sz="1200" b="0" i="0" kern="1200">
                <a:solidFill>
                  <a:schemeClr val="tx1"/>
                </a:solidFill>
                <a:effectLst/>
                <a:latin typeface="+mn-lt"/>
                <a:ea typeface="+mn-ea"/>
                <a:cs typeface="+mn-cs"/>
              </a:rPr>
              <a:t>tìm</a:t>
            </a:r>
            <a:r>
              <a:rPr lang="en-US" sz="1200" b="0" i="0" kern="1200" baseline="0">
                <a:solidFill>
                  <a:schemeClr val="tx1"/>
                </a:solidFill>
                <a:effectLst/>
                <a:latin typeface="+mn-lt"/>
                <a:ea typeface="+mn-ea"/>
                <a:cs typeface="+mn-cs"/>
              </a:rPr>
              <a:t> </a:t>
            </a:r>
            <a:r>
              <a:rPr lang="vi-VN" sz="1200" b="0" i="0" kern="1200" baseline="0">
                <a:solidFill>
                  <a:schemeClr val="tx1"/>
                </a:solidFill>
                <a:effectLst/>
                <a:latin typeface="+mn-lt"/>
                <a:ea typeface="+mn-ea"/>
                <a:cs typeface="+mn-cs"/>
              </a:rPr>
              <a:t>đượ</a:t>
            </a:r>
            <a:r>
              <a:rPr lang="en-US" sz="1200" b="0" i="0" kern="1200" baseline="0">
                <a:solidFill>
                  <a:schemeClr val="tx1"/>
                </a:solidFill>
                <a:effectLst/>
                <a:latin typeface="+mn-lt"/>
                <a:ea typeface="+mn-ea"/>
                <a:cs typeface="+mn-cs"/>
              </a:rPr>
              <a:t>c </a:t>
            </a:r>
            <a:r>
              <a:rPr lang="vi-VN" sz="1200" b="0" i="0" kern="1200">
                <a:solidFill>
                  <a:schemeClr val="tx1"/>
                </a:solidFill>
                <a:effectLst/>
                <a:latin typeface="+mn-lt"/>
                <a:ea typeface="+mn-ea"/>
                <a:cs typeface="+mn-cs"/>
              </a:rPr>
              <a:t>lỗi nào, </a:t>
            </a:r>
            <a:r>
              <a:rPr lang="en-US" sz="1200" b="0" i="0" kern="1200">
                <a:solidFill>
                  <a:schemeClr val="tx1"/>
                </a:solidFill>
                <a:effectLst/>
                <a:latin typeface="+mn-lt"/>
                <a:ea typeface="+mn-ea"/>
                <a:cs typeface="+mn-cs"/>
              </a:rPr>
              <a:t>cũng</a:t>
            </a:r>
            <a:r>
              <a:rPr lang="en-US" sz="1200" b="0" i="0" kern="1200" baseline="0">
                <a:solidFill>
                  <a:schemeClr val="tx1"/>
                </a:solidFill>
                <a:effectLst/>
                <a:latin typeface="+mn-lt"/>
                <a:ea typeface="+mn-ea"/>
                <a:cs typeface="+mn-cs"/>
              </a:rPr>
              <a:t> không chứng minh </a:t>
            </a:r>
            <a:r>
              <a:rPr lang="vi-VN" sz="1200" b="0" i="0" kern="1200" baseline="0">
                <a:solidFill>
                  <a:schemeClr val="tx1"/>
                </a:solidFill>
                <a:effectLst/>
                <a:latin typeface="+mn-lt"/>
                <a:ea typeface="+mn-ea"/>
                <a:cs typeface="+mn-cs"/>
              </a:rPr>
              <a:t>đượ</a:t>
            </a:r>
            <a:r>
              <a:rPr lang="en-US" sz="1200" b="0" i="0" kern="1200" baseline="0">
                <a:solidFill>
                  <a:schemeClr val="tx1"/>
                </a:solidFill>
                <a:effectLst/>
                <a:latin typeface="+mn-lt"/>
                <a:ea typeface="+mn-ea"/>
                <a:cs typeface="+mn-cs"/>
              </a:rPr>
              <a:t>c rằng phần mềm không còn lỗi.</a:t>
            </a:r>
          </a:p>
          <a:p>
            <a:r>
              <a:rPr lang="vi-VN" sz="1200" b="0" i="0" kern="1200">
                <a:solidFill>
                  <a:schemeClr val="tx1"/>
                </a:solidFill>
                <a:effectLst/>
                <a:latin typeface="+mn-lt"/>
                <a:ea typeface="+mn-ea"/>
                <a:cs typeface="+mn-cs"/>
              </a:rPr>
              <a:t>Do đó, điều quan trọng là chúng ta phải thiết kế các trường hợp kiểm thử (test case) sao cho có thể tìm được càng nhiều lỗi càng tốt</a:t>
            </a:r>
            <a:r>
              <a:rPr lang="en-US" sz="1200" b="0" i="0" kern="1200">
                <a:solidFill>
                  <a:schemeClr val="tx1"/>
                </a:solidFill>
                <a:effectLst/>
                <a:latin typeface="+mn-lt"/>
                <a:ea typeface="+mn-ea"/>
                <a:cs typeface="+mn-cs"/>
              </a:rPr>
              <a:t>.</a:t>
            </a:r>
            <a:endParaRPr lang="en-US"/>
          </a:p>
        </p:txBody>
      </p:sp>
    </p:spTree>
    <p:extLst>
      <p:ext uri="{BB962C8B-B14F-4D97-AF65-F5344CB8AC3E}">
        <p14:creationId xmlns:p14="http://schemas.microsoft.com/office/powerpoint/2010/main" val="14991096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Kiểm tra tất cả mọi thứ (tất cả các tổ hợp của điều kiện input đầu vào) là không khả thi trừ trường hợp tầm thường</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(ít trường</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hợp tổ hợp thì có thể test toàn bộ được).</a:t>
            </a:r>
            <a:endParaRPr lang="en-US" sz="1200" b="0" i="0" kern="1200">
              <a:solidFill>
                <a:schemeClr val="tx1"/>
              </a:solidFill>
              <a:effectLst/>
              <a:latin typeface="+mn-lt"/>
              <a:ea typeface="+mn-ea"/>
              <a:cs typeface="+mn-cs"/>
            </a:endParaRPr>
          </a:p>
          <a:p>
            <a:pPr marL="457200" lvl="1" indent="0">
              <a:buFontTx/>
              <a:buNone/>
            </a:pPr>
            <a:r>
              <a:rPr lang="en-US" sz="1200" b="0" i="0" kern="1200">
                <a:solidFill>
                  <a:schemeClr val="tx1"/>
                </a:solidFill>
                <a:effectLst/>
                <a:latin typeface="+mn-lt"/>
                <a:ea typeface="+mn-ea"/>
                <a:cs typeface="+mn-cs"/>
              </a:rPr>
              <a:t>- e.g. trong</a:t>
            </a:r>
            <a:r>
              <a:rPr lang="en-US" sz="1200" b="0" i="0" kern="1200" baseline="0">
                <a:solidFill>
                  <a:schemeClr val="tx1"/>
                </a:solidFill>
                <a:effectLst/>
                <a:latin typeface="+mn-lt"/>
                <a:ea typeface="+mn-ea"/>
                <a:cs typeface="+mn-cs"/>
              </a:rPr>
              <a:t> 1 màn hình bạn có 10 ô nhập liệu, mỗi ô có thể có 5 giá trị, số kết hợp cần test là 5^10 </a:t>
            </a:r>
            <a:r>
              <a:rPr lang="en-US" sz="1200" b="0" i="0" kern="1200" baseline="0">
                <a:solidFill>
                  <a:schemeClr val="tx1"/>
                </a:solidFill>
                <a:effectLst/>
                <a:latin typeface="+mn-lt"/>
                <a:ea typeface="+mn-ea"/>
                <a:cs typeface="+mn-cs"/>
                <a:sym typeface="Wingdings" pitchFamily="2" charset="2"/>
              </a:rPr>
              <a:t>--&gt; nếu 1s/test thì cần đến 113 ngày để test xong.</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 ? NHƯ</a:t>
            </a:r>
            <a:r>
              <a:rPr lang="en-US" sz="1200" b="1" i="0" kern="1200" baseline="0">
                <a:solidFill>
                  <a:schemeClr val="tx1"/>
                </a:solidFill>
                <a:effectLst/>
                <a:latin typeface="+mn-lt"/>
                <a:ea typeface="+mn-ea"/>
                <a:cs typeface="+mn-cs"/>
              </a:rPr>
              <a:t> VẬY KIỂM THỬ BAO NHIÊU LÀ ĐỦ?</a:t>
            </a:r>
            <a:r>
              <a:rPr lang="en-US" sz="1200" b="0" i="0" kern="1200" baseline="0">
                <a:solidFill>
                  <a:schemeClr val="tx1"/>
                </a:solidFill>
                <a:effectLst/>
                <a:latin typeface="+mn-lt"/>
                <a:ea typeface="+mn-ea"/>
                <a:cs typeface="+mn-cs"/>
              </a:rPr>
              <a:t> - </a:t>
            </a:r>
            <a:r>
              <a:rPr lang="vi-VN" sz="1200" b="0" i="0" kern="1200">
                <a:solidFill>
                  <a:schemeClr val="tx1"/>
                </a:solidFill>
                <a:effectLst/>
                <a:latin typeface="+mn-lt"/>
                <a:ea typeface="+mn-ea"/>
                <a:cs typeface="+mn-cs"/>
              </a:rPr>
              <a:t>Thay vì kiểm thử toàn bộ, </a:t>
            </a:r>
            <a:r>
              <a:rPr lang="en-US" sz="1200" b="0" i="0" kern="1200">
                <a:solidFill>
                  <a:schemeClr val="tx1"/>
                </a:solidFill>
                <a:effectLst/>
                <a:latin typeface="+mn-lt"/>
                <a:ea typeface="+mn-ea"/>
                <a:cs typeface="+mn-cs"/>
              </a:rPr>
              <a:t>cta nên</a:t>
            </a:r>
            <a:r>
              <a:rPr lang="en-US" sz="1200" b="0" i="0" kern="1200" baseline="0">
                <a:solidFill>
                  <a:schemeClr val="tx1"/>
                </a:solidFill>
                <a:effectLst/>
                <a:latin typeface="+mn-lt"/>
                <a:ea typeface="+mn-ea"/>
                <a:cs typeface="+mn-cs"/>
              </a:rPr>
              <a:t> tập trung công sức vào </a:t>
            </a:r>
            <a:r>
              <a:rPr lang="vi-VN" sz="1200" b="0" i="0" kern="1200">
                <a:solidFill>
                  <a:schemeClr val="tx1"/>
                </a:solidFill>
                <a:effectLst/>
                <a:latin typeface="+mn-lt"/>
                <a:ea typeface="+mn-ea"/>
                <a:cs typeface="+mn-cs"/>
              </a:rPr>
              <a:t>phân tích rủi ro và </a:t>
            </a:r>
            <a:r>
              <a:rPr lang="en-US" sz="1200" b="0" i="0" kern="1200">
                <a:solidFill>
                  <a:schemeClr val="tx1"/>
                </a:solidFill>
                <a:effectLst/>
                <a:latin typeface="+mn-lt"/>
                <a:ea typeface="+mn-ea"/>
                <a:cs typeface="+mn-cs"/>
              </a:rPr>
              <a:t>tính</a:t>
            </a:r>
            <a:r>
              <a:rPr lang="en-US" sz="1200" b="0" i="0" kern="1200" baseline="0">
                <a:solidFill>
                  <a:schemeClr val="tx1"/>
                </a:solidFill>
                <a:effectLst/>
                <a:latin typeface="+mn-lt"/>
                <a:ea typeface="+mn-ea"/>
                <a:cs typeface="+mn-cs"/>
              </a:rPr>
              <a:t> toán mức độ </a:t>
            </a:r>
            <a:r>
              <a:rPr lang="vi-VN" sz="1200" b="0" i="0" kern="1200">
                <a:solidFill>
                  <a:schemeClr val="tx1"/>
                </a:solidFill>
                <a:effectLst/>
                <a:latin typeface="+mn-lt"/>
                <a:ea typeface="+mn-ea"/>
                <a:cs typeface="+mn-cs"/>
              </a:rPr>
              <a:t>ưu tiên</a:t>
            </a:r>
            <a:r>
              <a:rPr lang="en-US" sz="1200" b="1" i="0" kern="1200" baseline="0">
                <a:solidFill>
                  <a:schemeClr val="tx1"/>
                </a:solidFill>
                <a:effectLst/>
                <a:latin typeface="+mn-lt"/>
                <a:ea typeface="+mn-ea"/>
                <a:cs typeface="+mn-cs"/>
              </a:rPr>
              <a:t> để có đc số lượng tối ưu các kiểm thử</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sd RISK để quyết định: …</a:t>
            </a:r>
            <a:endParaRPr lang="en-US" b="0"/>
          </a:p>
        </p:txBody>
      </p:sp>
    </p:spTree>
    <p:extLst>
      <p:ext uri="{BB962C8B-B14F-4D97-AF65-F5344CB8AC3E}">
        <p14:creationId xmlns:p14="http://schemas.microsoft.com/office/powerpoint/2010/main" val="18996291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a:solidFill>
                  <a:schemeClr val="tx1"/>
                </a:solidFill>
                <a:effectLst/>
                <a:latin typeface="+mn-lt"/>
                <a:ea typeface="+mn-ea"/>
                <a:cs typeface="+mn-cs"/>
              </a:rPr>
              <a:t>Thứ</a:t>
            </a:r>
            <a:r>
              <a:rPr lang="en-US" sz="1200" b="0" i="0" kern="1200" baseline="0">
                <a:solidFill>
                  <a:schemeClr val="tx1"/>
                </a:solidFill>
                <a:effectLst/>
                <a:latin typeface="+mn-lt"/>
                <a:ea typeface="+mn-ea"/>
                <a:cs typeface="+mn-cs"/>
              </a:rPr>
              <a:t> tự ưu tiên có thể (dựa vào rủi ro):</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test chỗ</a:t>
            </a:r>
            <a:r>
              <a:rPr lang="en-US" sz="1200" b="0" i="0" kern="1200" baseline="0">
                <a:solidFill>
                  <a:schemeClr val="tx1"/>
                </a:solidFill>
                <a:effectLst/>
                <a:latin typeface="+mn-lt"/>
                <a:ea typeface="+mn-ea"/>
                <a:cs typeface="+mn-cs"/>
              </a:rPr>
              <a:t> nào mà failure </a:t>
            </a:r>
            <a:r>
              <a:rPr lang="vi-VN" sz="1200" b="0" i="0" kern="1200">
                <a:solidFill>
                  <a:schemeClr val="tx1"/>
                </a:solidFill>
                <a:effectLst/>
                <a:latin typeface="+mn-lt"/>
                <a:ea typeface="+mn-ea"/>
                <a:cs typeface="+mn-cs"/>
              </a:rPr>
              <a:t>là nghiêm trọng nhất</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test chỗ</a:t>
            </a:r>
            <a:r>
              <a:rPr lang="en-US" sz="1200" b="0" i="0" kern="1200" baseline="0">
                <a:solidFill>
                  <a:schemeClr val="tx1"/>
                </a:solidFill>
                <a:effectLst/>
                <a:latin typeface="+mn-lt"/>
                <a:ea typeface="+mn-ea"/>
                <a:cs typeface="+mn-cs"/>
              </a:rPr>
              <a:t> nào mà failure</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dễ</a:t>
            </a:r>
            <a:r>
              <a:rPr lang="en-US" sz="1200" b="0" i="0" kern="1200" baseline="0">
                <a:solidFill>
                  <a:schemeClr val="tx1"/>
                </a:solidFill>
                <a:effectLst/>
                <a:latin typeface="+mn-lt"/>
                <a:ea typeface="+mn-ea"/>
                <a:cs typeface="+mn-cs"/>
              </a:rPr>
              <a:t> thấy</a:t>
            </a:r>
            <a:r>
              <a:rPr lang="vi-VN" sz="1200" b="0" i="0" kern="1200">
                <a:solidFill>
                  <a:schemeClr val="tx1"/>
                </a:solidFill>
                <a:effectLst/>
                <a:latin typeface="+mn-lt"/>
                <a:ea typeface="+mn-ea"/>
                <a:cs typeface="+mn-cs"/>
              </a:rPr>
              <a:t> nhất</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test chỗ</a:t>
            </a:r>
            <a:r>
              <a:rPr lang="en-US" sz="1200" b="0" i="0" kern="1200" baseline="0">
                <a:solidFill>
                  <a:schemeClr val="tx1"/>
                </a:solidFill>
                <a:effectLst/>
                <a:latin typeface="+mn-lt"/>
                <a:ea typeface="+mn-ea"/>
                <a:cs typeface="+mn-cs"/>
              </a:rPr>
              <a:t> nào mà</a:t>
            </a:r>
            <a:r>
              <a:rPr lang="vi-VN" sz="1200" b="0" i="0" kern="1200">
                <a:solidFill>
                  <a:schemeClr val="tx1"/>
                </a:solidFill>
                <a:effectLst/>
                <a:latin typeface="+mn-lt"/>
                <a:ea typeface="+mn-ea"/>
                <a:cs typeface="+mn-cs"/>
              </a:rPr>
              <a:t> </a:t>
            </a:r>
            <a:r>
              <a:rPr lang="en-US" sz="1200" b="0" i="0" kern="1200" baseline="0">
                <a:solidFill>
                  <a:schemeClr val="tx1"/>
                </a:solidFill>
                <a:effectLst/>
                <a:latin typeface="+mn-lt"/>
                <a:ea typeface="+mn-ea"/>
                <a:cs typeface="+mn-cs"/>
              </a:rPr>
              <a:t>failure có khả năng xảy ra nhất</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hỏi</a:t>
            </a:r>
            <a:r>
              <a:rPr lang="vi-VN" sz="1200" b="0" i="0" kern="1200">
                <a:solidFill>
                  <a:schemeClr val="tx1"/>
                </a:solidFill>
                <a:effectLst/>
                <a:latin typeface="+mn-lt"/>
                <a:ea typeface="+mn-ea"/>
                <a:cs typeface="+mn-cs"/>
              </a:rPr>
              <a:t> khách hàng ưu tiên các yêu cầu</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những gì là quan trọng nhất </a:t>
            </a:r>
            <a:r>
              <a:rPr lang="en-US" sz="1200" b="0" i="0" kern="1200">
                <a:solidFill>
                  <a:schemeClr val="tx1"/>
                </a:solidFill>
                <a:effectLst/>
                <a:latin typeface="+mn-lt"/>
                <a:ea typeface="+mn-ea"/>
                <a:cs typeface="+mn-cs"/>
              </a:rPr>
              <a:t>trong</a:t>
            </a:r>
            <a:r>
              <a:rPr lang="vi-VN" sz="1200" b="0" i="0" kern="1200">
                <a:solidFill>
                  <a:schemeClr val="tx1"/>
                </a:solidFill>
                <a:effectLst/>
                <a:latin typeface="+mn-lt"/>
                <a:ea typeface="+mn-ea"/>
                <a:cs typeface="+mn-cs"/>
              </a:rPr>
              <a:t> kinh doanh của khách hàng</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nơi</a:t>
            </a:r>
            <a:r>
              <a:rPr lang="vi-VN" sz="1200" b="0" i="0" kern="1200">
                <a:solidFill>
                  <a:schemeClr val="tx1"/>
                </a:solidFill>
                <a:effectLst/>
                <a:latin typeface="+mn-lt"/>
                <a:ea typeface="+mn-ea"/>
                <a:cs typeface="+mn-cs"/>
              </a:rPr>
              <a:t> thay đổi thường xuyên nhất</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nơi</a:t>
            </a:r>
            <a:r>
              <a:rPr lang="en-US" sz="1200" b="0" i="0" kern="1200" baseline="0">
                <a:solidFill>
                  <a:schemeClr val="tx1"/>
                </a:solidFill>
                <a:effectLst/>
                <a:latin typeface="+mn-lt"/>
                <a:ea typeface="+mn-ea"/>
                <a:cs typeface="+mn-cs"/>
              </a:rPr>
              <a:t> xảy ra lỗi ở qúa khứ</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hầu hết các </a:t>
            </a:r>
            <a:r>
              <a:rPr lang="en-US" sz="1200" b="0" i="0" kern="1200">
                <a:solidFill>
                  <a:schemeClr val="tx1"/>
                </a:solidFill>
                <a:effectLst/>
                <a:latin typeface="+mn-lt"/>
                <a:ea typeface="+mn-ea"/>
                <a:cs typeface="+mn-cs"/>
              </a:rPr>
              <a:t>nơi</a:t>
            </a:r>
            <a:r>
              <a:rPr lang="vi-VN" sz="1200" b="0" i="0" kern="1200">
                <a:solidFill>
                  <a:schemeClr val="tx1"/>
                </a:solidFill>
                <a:effectLst/>
                <a:latin typeface="+mn-lt"/>
                <a:ea typeface="+mn-ea"/>
                <a:cs typeface="+mn-cs"/>
              </a:rPr>
              <a:t> phức tạp, hoặc kỹ thuật quan trọng</a:t>
            </a:r>
            <a:endParaRPr lang="en-US"/>
          </a:p>
        </p:txBody>
      </p:sp>
    </p:spTree>
    <p:extLst>
      <p:ext uri="{BB962C8B-B14F-4D97-AF65-F5344CB8AC3E}">
        <p14:creationId xmlns:p14="http://schemas.microsoft.com/office/powerpoint/2010/main" val="38637221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Thực</a:t>
            </a:r>
            <a:r>
              <a:rPr lang="en-US" sz="1200" b="0" i="0" kern="1200" baseline="0">
                <a:solidFill>
                  <a:schemeClr val="tx1"/>
                </a:solidFill>
                <a:effectLst/>
                <a:latin typeface="+mn-lt"/>
                <a:ea typeface="+mn-ea"/>
                <a:cs typeface="+mn-cs"/>
              </a:rPr>
              <a:t> hiện xong item nào thì nên test luôn item đó</a:t>
            </a:r>
            <a:endParaRPr lang="en-US" sz="1200" b="0" i="0" kern="1200">
              <a:solidFill>
                <a:schemeClr val="tx1"/>
              </a:solidFill>
              <a:effectLst/>
              <a:latin typeface="+mn-lt"/>
              <a:ea typeface="+mn-ea"/>
              <a:cs typeface="+mn-cs"/>
            </a:endParaRPr>
          </a:p>
        </p:txBody>
      </p:sp>
    </p:spTree>
    <p:extLst>
      <p:ext uri="{BB962C8B-B14F-4D97-AF65-F5344CB8AC3E}">
        <p14:creationId xmlns:p14="http://schemas.microsoft.com/office/powerpoint/2010/main" val="33608592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sz="1200" b="1" i="0" kern="1200">
                <a:solidFill>
                  <a:schemeClr val="tx1"/>
                </a:solidFill>
                <a:effectLst/>
                <a:latin typeface="+mn-lt"/>
                <a:ea typeface="+mn-ea"/>
                <a:cs typeface="+mn-cs"/>
              </a:rPr>
              <a:t>- MỘT</a:t>
            </a:r>
            <a:r>
              <a:rPr lang="en-US" sz="1200" b="1" i="0" kern="1200" baseline="0">
                <a:solidFill>
                  <a:schemeClr val="tx1"/>
                </a:solidFill>
                <a:effectLst/>
                <a:latin typeface="+mn-lt"/>
                <a:ea typeface="+mn-ea"/>
                <a:cs typeface="+mn-cs"/>
              </a:rPr>
              <a:t> HIỆN TƯỢNG MÀ CÁC TESTER ĐÃ QUAN SÁT LÀ:</a:t>
            </a:r>
            <a:r>
              <a:rPr lang="en-US" sz="1200" b="0" i="0" kern="1200" baseline="0">
                <a:solidFill>
                  <a:schemeClr val="tx1"/>
                </a:solidFill>
                <a:effectLst/>
                <a:latin typeface="+mn-lt"/>
                <a:ea typeface="+mn-ea"/>
                <a:cs typeface="+mn-cs"/>
              </a:rPr>
              <a:t> defect có khuynh hướng </a:t>
            </a:r>
            <a:r>
              <a:rPr lang="vi-VN" sz="1200" b="0" i="0" kern="1200">
                <a:solidFill>
                  <a:schemeClr val="tx1"/>
                </a:solidFill>
                <a:effectLst/>
                <a:latin typeface="+mn-lt"/>
                <a:ea typeface="+mn-ea"/>
                <a:cs typeface="+mn-cs"/>
              </a:rPr>
              <a:t>chụm lại quanh </a:t>
            </a:r>
            <a:r>
              <a:rPr lang="en-US" sz="1200" b="0" i="0" kern="1200">
                <a:solidFill>
                  <a:schemeClr val="tx1"/>
                </a:solidFill>
                <a:effectLst/>
                <a:latin typeface="+mn-lt"/>
                <a:ea typeface="+mn-ea"/>
                <a:cs typeface="+mn-cs"/>
              </a:rPr>
              <a:t>các</a:t>
            </a:r>
            <a:r>
              <a:rPr lang="en-US" sz="1200" b="0" i="0" kern="1200" baseline="0">
                <a:solidFill>
                  <a:schemeClr val="tx1"/>
                </a:solidFill>
                <a:effectLst/>
                <a:latin typeface="+mn-lt"/>
                <a:ea typeface="+mn-ea"/>
                <a:cs typeface="+mn-cs"/>
              </a:rPr>
              <a:t> vùng hoặc chức năng giới hạn nào đó (gọi là ‘điểm nóng’) </a:t>
            </a:r>
            <a:r>
              <a:rPr lang="en-US" sz="1200" b="1" i="0" kern="1200">
                <a:solidFill>
                  <a:schemeClr val="tx1"/>
                </a:solidFill>
                <a:effectLst/>
                <a:latin typeface="+mn-lt"/>
                <a:ea typeface="+mn-ea"/>
                <a:cs typeface="+mn-cs"/>
              </a:rPr>
              <a:t> theo nguyên</a:t>
            </a:r>
            <a:r>
              <a:rPr lang="en-US" sz="1200" b="1" i="0" kern="1200" baseline="0">
                <a:solidFill>
                  <a:schemeClr val="tx1"/>
                </a:solidFill>
                <a:effectLst/>
                <a:latin typeface="+mn-lt"/>
                <a:ea typeface="+mn-ea"/>
                <a:cs typeface="+mn-cs"/>
              </a:rPr>
              <a:t> tắc PARETO (</a:t>
            </a:r>
            <a:r>
              <a:rPr lang="en-US" sz="1200" b="1" i="0" kern="1200">
                <a:solidFill>
                  <a:schemeClr val="tx1"/>
                </a:solidFill>
                <a:effectLst/>
                <a:latin typeface="+mn-lt"/>
                <a:ea typeface="+mn-ea"/>
                <a:cs typeface="+mn-cs"/>
              </a:rPr>
              <a:t>80–20 RULE)</a:t>
            </a:r>
            <a:r>
              <a:rPr lang="en-US" sz="1200" b="1" i="0" kern="1200" baseline="0">
                <a:solidFill>
                  <a:schemeClr val="tx1"/>
                </a:solidFill>
                <a:effectLst/>
                <a:latin typeface="+mn-lt"/>
                <a:ea typeface="+mn-ea"/>
                <a:cs typeface="+mn-cs"/>
              </a:rPr>
              <a:t>: </a:t>
            </a:r>
            <a:r>
              <a:rPr lang="en-US" sz="1200" b="0" i="0" kern="1200" baseline="0">
                <a:solidFill>
                  <a:schemeClr val="tx1"/>
                </a:solidFill>
                <a:effectLst/>
                <a:latin typeface="+mn-lt"/>
                <a:ea typeface="+mn-ea"/>
                <a:cs typeface="+mn-cs"/>
              </a:rPr>
              <a:t>xấp xỉ 80% vấn đề </a:t>
            </a:r>
            <a:r>
              <a:rPr lang="vi-VN" sz="1200" b="0" i="0" kern="1200" baseline="0">
                <a:solidFill>
                  <a:schemeClr val="tx1"/>
                </a:solidFill>
                <a:effectLst/>
                <a:latin typeface="+mn-lt"/>
                <a:ea typeface="+mn-ea"/>
                <a:cs typeface="+mn-cs"/>
              </a:rPr>
              <a:t>đượ</a:t>
            </a:r>
            <a:r>
              <a:rPr lang="en-US" sz="1200" b="0" i="0" kern="1200" baseline="0">
                <a:solidFill>
                  <a:schemeClr val="tx1"/>
                </a:solidFill>
                <a:effectLst/>
                <a:latin typeface="+mn-lt"/>
                <a:ea typeface="+mn-ea"/>
                <a:cs typeface="+mn-cs"/>
              </a:rPr>
              <a:t>c phát hiện trong khoảng 20% module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--&gt; </a:t>
            </a:r>
            <a:r>
              <a:rPr lang="vi-VN" sz="1200" b="0" i="0" kern="1200">
                <a:solidFill>
                  <a:schemeClr val="tx1"/>
                </a:solidFill>
                <a:effectLst/>
                <a:latin typeface="+mn-lt"/>
                <a:ea typeface="+mn-ea"/>
                <a:cs typeface="+mn-cs"/>
              </a:rPr>
              <a:t> ĐIỀU NÀY CÓ THỂ XẢY RA VÌ MỘT </a:t>
            </a:r>
            <a:r>
              <a:rPr lang="en-US" sz="1200" b="0" i="0" kern="1200">
                <a:solidFill>
                  <a:schemeClr val="tx1"/>
                </a:solidFill>
                <a:effectLst/>
                <a:latin typeface="+mn-lt"/>
                <a:ea typeface="+mn-ea"/>
                <a:cs typeface="+mn-cs"/>
              </a:rPr>
              <a:t>SỐ</a:t>
            </a:r>
            <a:r>
              <a:rPr lang="en-US" sz="1200" b="0" i="0" kern="1200" baseline="0">
                <a:solidFill>
                  <a:schemeClr val="tx1"/>
                </a:solidFill>
                <a:effectLst/>
                <a:latin typeface="+mn-lt"/>
                <a:ea typeface="+mn-ea"/>
                <a:cs typeface="+mn-cs"/>
              </a:rPr>
              <a:t> CODE CÓ TÍNH </a:t>
            </a:r>
            <a:r>
              <a:rPr lang="vi-VN" sz="1200" b="0" i="0" kern="1200">
                <a:solidFill>
                  <a:schemeClr val="tx1"/>
                </a:solidFill>
                <a:effectLst/>
                <a:latin typeface="+mn-lt"/>
                <a:ea typeface="+mn-ea"/>
                <a:cs typeface="+mn-cs"/>
              </a:rPr>
              <a:t>ĐẶC BIỆT PHỨC TẠP VÀ </a:t>
            </a:r>
            <a:r>
              <a:rPr lang="en-US" sz="1200" b="0" i="0" kern="1200">
                <a:solidFill>
                  <a:schemeClr val="tx1"/>
                </a:solidFill>
                <a:effectLst/>
                <a:latin typeface="+mn-lt"/>
                <a:ea typeface="+mn-ea"/>
                <a:cs typeface="+mn-cs"/>
              </a:rPr>
              <a:t>RẮC</a:t>
            </a:r>
            <a:r>
              <a:rPr lang="en-US" sz="1200" b="0" i="0" kern="1200" baseline="0">
                <a:solidFill>
                  <a:schemeClr val="tx1"/>
                </a:solidFill>
                <a:effectLst/>
                <a:latin typeface="+mn-lt"/>
                <a:ea typeface="+mn-ea"/>
                <a:cs typeface="+mn-cs"/>
              </a:rPr>
              <a:t> RỐI</a:t>
            </a:r>
            <a:r>
              <a:rPr lang="vi-VN" sz="1200" b="0" i="0" kern="1200">
                <a:solidFill>
                  <a:schemeClr val="tx1"/>
                </a:solidFill>
                <a:effectLst/>
                <a:latin typeface="+mn-lt"/>
                <a:ea typeface="+mn-ea"/>
                <a:cs typeface="+mn-cs"/>
              </a:rPr>
              <a:t>, HOẶC VÌ VIỆC THAY ĐỔI PHẦN MỀM VÀ CÁC SẢN PHẨM KHÁC CÓ XU HƯỚNG GÂY RA </a:t>
            </a:r>
            <a:r>
              <a:rPr lang="en-US" sz="1200" b="0" i="0" kern="1200">
                <a:solidFill>
                  <a:schemeClr val="tx1"/>
                </a:solidFill>
                <a:effectLst/>
                <a:latin typeface="+mn-lt"/>
                <a:ea typeface="+mn-ea"/>
                <a:cs typeface="+mn-cs"/>
              </a:rPr>
              <a:t>LỖI</a:t>
            </a:r>
            <a:r>
              <a:rPr lang="en-US" sz="1200" b="0" i="0" kern="1200" baseline="0">
                <a:solidFill>
                  <a:schemeClr val="tx1"/>
                </a:solidFill>
                <a:effectLst/>
                <a:latin typeface="+mn-lt"/>
                <a:ea typeface="+mn-ea"/>
                <a:cs typeface="+mn-cs"/>
              </a:rPr>
              <a:t> DÂY CHUYỀN</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Tester</a:t>
            </a:r>
            <a:r>
              <a:rPr lang="vi-VN" sz="1200" b="0" i="0" kern="1200">
                <a:solidFill>
                  <a:schemeClr val="tx1"/>
                </a:solidFill>
                <a:effectLst/>
                <a:latin typeface="+mn-lt"/>
                <a:ea typeface="+mn-ea"/>
                <a:cs typeface="+mn-cs"/>
              </a:rPr>
              <a:t> thường sử dụng thông tin này </a:t>
            </a:r>
            <a:r>
              <a:rPr lang="en-US" sz="1200" b="0" i="0" kern="1200">
                <a:solidFill>
                  <a:schemeClr val="tx1"/>
                </a:solidFill>
                <a:effectLst/>
                <a:latin typeface="+mn-lt"/>
                <a:ea typeface="+mn-ea"/>
                <a:cs typeface="+mn-cs"/>
              </a:rPr>
              <a:t>để</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đánh giá rủi ro </a:t>
            </a:r>
            <a:r>
              <a:rPr lang="en-US" sz="1200" b="0" i="0" kern="1200">
                <a:solidFill>
                  <a:schemeClr val="tx1"/>
                </a:solidFill>
                <a:effectLst/>
                <a:latin typeface="+mn-lt"/>
                <a:ea typeface="+mn-ea"/>
                <a:cs typeface="+mn-cs"/>
              </a:rPr>
              <a:t>khi </a:t>
            </a:r>
            <a:r>
              <a:rPr lang="vi-VN" sz="1200" b="0" i="0" kern="1200">
                <a:solidFill>
                  <a:schemeClr val="tx1"/>
                </a:solidFill>
                <a:effectLst/>
                <a:latin typeface="+mn-lt"/>
                <a:ea typeface="+mn-ea"/>
                <a:cs typeface="+mn-cs"/>
              </a:rPr>
              <a:t>lên kế hoạch</a:t>
            </a:r>
            <a:r>
              <a:rPr lang="en-US" sz="1200" b="0" i="0" kern="1200">
                <a:solidFill>
                  <a:schemeClr val="tx1"/>
                </a:solidFill>
                <a:effectLst/>
                <a:latin typeface="+mn-lt"/>
                <a:ea typeface="+mn-ea"/>
                <a:cs typeface="+mn-cs"/>
              </a:rPr>
              <a:t> test</a:t>
            </a:r>
            <a:r>
              <a:rPr lang="vi-VN" sz="1200" b="0" i="0" kern="1200">
                <a:solidFill>
                  <a:schemeClr val="tx1"/>
                </a:solidFill>
                <a:effectLst/>
                <a:latin typeface="+mn-lt"/>
                <a:ea typeface="+mn-ea"/>
                <a:cs typeface="+mn-cs"/>
              </a:rPr>
              <a:t>, và sẽ tập trung vào các "điểm nóng" đã biết.</a:t>
            </a:r>
            <a:endParaRPr lang="en-US" sz="1200" b="0" i="0" kern="1200">
              <a:solidFill>
                <a:schemeClr val="tx1"/>
              </a:solidFill>
              <a:effectLst/>
              <a:latin typeface="+mn-lt"/>
              <a:ea typeface="+mn-ea"/>
              <a:cs typeface="+mn-cs"/>
            </a:endParaRPr>
          </a:p>
          <a:p>
            <a:pPr marL="457200" lvl="1" indent="0">
              <a:buFontTx/>
              <a:buNone/>
            </a:pPr>
            <a:endParaRPr lang="en-US" sz="1200" b="1" i="0"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Tester phả</a:t>
            </a:r>
            <a:r>
              <a:rPr lang="en-US" sz="1200" b="0" i="0" kern="1200" baseline="0">
                <a:solidFill>
                  <a:schemeClr val="tx1"/>
                </a:solidFill>
                <a:effectLst/>
                <a:latin typeface="+mn-lt"/>
                <a:ea typeface="+mn-ea"/>
                <a:cs typeface="+mn-cs"/>
              </a:rPr>
              <a:t>i làm gì? - X</a:t>
            </a:r>
            <a:r>
              <a:rPr lang="vi-VN" sz="1200" b="0" i="0" kern="1200">
                <a:solidFill>
                  <a:schemeClr val="tx1"/>
                </a:solidFill>
                <a:effectLst/>
                <a:latin typeface="+mn-lt"/>
                <a:ea typeface="+mn-ea"/>
                <a:cs typeface="+mn-cs"/>
              </a:rPr>
              <a:t>ác định và tập trung vào</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các cụm</a:t>
            </a:r>
            <a:r>
              <a:rPr lang="en-US" sz="1200" b="0" i="0" kern="1200">
                <a:solidFill>
                  <a:schemeClr val="tx1"/>
                </a:solidFill>
                <a:effectLst/>
                <a:latin typeface="+mn-lt"/>
                <a:ea typeface="+mn-ea"/>
                <a:cs typeface="+mn-cs"/>
              </a:rPr>
              <a:t> này</a:t>
            </a:r>
            <a:r>
              <a:rPr lang="vi-VN" sz="1200" b="0" i="0" kern="1200">
                <a:solidFill>
                  <a:schemeClr val="tx1"/>
                </a:solidFill>
                <a:effectLst/>
                <a:latin typeface="+mn-lt"/>
                <a:ea typeface="+mn-ea"/>
                <a:cs typeface="+mn-cs"/>
              </a:rPr>
              <a:t>, đồng thời </a:t>
            </a:r>
            <a:r>
              <a:rPr lang="en-US" sz="1200" b="0" i="0" kern="1200">
                <a:solidFill>
                  <a:schemeClr val="tx1"/>
                </a:solidFill>
                <a:effectLst/>
                <a:latin typeface="+mn-lt"/>
                <a:ea typeface="+mn-ea"/>
                <a:cs typeface="+mn-cs"/>
              </a:rPr>
              <a:t>phải</a:t>
            </a:r>
            <a:r>
              <a:rPr lang="en-US" sz="1200" b="0" i="0" kern="1200" baseline="0">
                <a:solidFill>
                  <a:schemeClr val="tx1"/>
                </a:solidFill>
                <a:effectLst/>
                <a:latin typeface="+mn-lt"/>
                <a:ea typeface="+mn-ea"/>
                <a:cs typeface="+mn-cs"/>
              </a:rPr>
              <a:t> kiểm </a:t>
            </a:r>
            <a:r>
              <a:rPr lang="vi-VN" sz="1200" b="0" i="0" kern="1200">
                <a:solidFill>
                  <a:schemeClr val="tx1"/>
                </a:solidFill>
                <a:effectLst/>
                <a:latin typeface="+mn-lt"/>
                <a:ea typeface="+mn-ea"/>
                <a:cs typeface="+mn-cs"/>
              </a:rPr>
              <a:t>thử </a:t>
            </a:r>
            <a:r>
              <a:rPr lang="en-US" sz="1200" b="0" i="0" kern="1200">
                <a:solidFill>
                  <a:schemeClr val="tx1"/>
                </a:solidFill>
                <a:effectLst/>
                <a:latin typeface="+mn-lt"/>
                <a:ea typeface="+mn-ea"/>
                <a:cs typeface="+mn-cs"/>
              </a:rPr>
              <a:t>các</a:t>
            </a:r>
            <a:r>
              <a:rPr lang="en-US" sz="1200" b="0" i="0" kern="1200" baseline="0">
                <a:solidFill>
                  <a:schemeClr val="tx1"/>
                </a:solidFill>
                <a:effectLst/>
                <a:latin typeface="+mn-lt"/>
                <a:ea typeface="+mn-ea"/>
                <a:cs typeface="+mn-cs"/>
              </a:rPr>
              <a:t> phần </a:t>
            </a:r>
            <a:r>
              <a:rPr lang="vi-VN" sz="1200" b="0" i="0" kern="1200">
                <a:solidFill>
                  <a:schemeClr val="tx1"/>
                </a:solidFill>
                <a:effectLst/>
                <a:latin typeface="+mn-lt"/>
                <a:ea typeface="+mn-ea"/>
                <a:cs typeface="+mn-cs"/>
              </a:rPr>
              <a:t>còn lại</a:t>
            </a:r>
            <a:r>
              <a:rPr lang="en-US" sz="1200" b="0" i="0" kern="1200">
                <a:solidFill>
                  <a:schemeClr val="tx1"/>
                </a:solidFill>
                <a:effectLst/>
                <a:latin typeface="+mn-lt"/>
                <a:ea typeface="+mn-ea"/>
                <a:cs typeface="+mn-cs"/>
              </a:rPr>
              <a:t>.</a:t>
            </a:r>
          </a:p>
          <a:p>
            <a:endParaRPr lang="en-US" sz="1200" b="0" i="0" kern="1200">
              <a:solidFill>
                <a:schemeClr val="tx1"/>
              </a:solidFill>
              <a:effectLst/>
              <a:latin typeface="+mn-lt"/>
              <a:ea typeface="+mn-ea"/>
              <a:cs typeface="+mn-cs"/>
            </a:endParaRPr>
          </a:p>
        </p:txBody>
      </p:sp>
    </p:spTree>
    <p:extLst>
      <p:ext uri="{BB962C8B-B14F-4D97-AF65-F5344CB8AC3E}">
        <p14:creationId xmlns:p14="http://schemas.microsoft.com/office/powerpoint/2010/main" val="22935851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Nếu chúng ta cứ phun một loại thuốc với nồng độ giống nhau trong một khoảng thời gian dài thì có một số con sâu sẽ quen dần và cuối cùng</a:t>
            </a:r>
            <a:r>
              <a:rPr lang="en-US" sz="1200" b="0" i="0" kern="1200">
                <a:solidFill>
                  <a:schemeClr val="tx1"/>
                </a:solidFill>
                <a:effectLst/>
                <a:latin typeface="+mn-lt"/>
                <a:ea typeface="+mn-ea"/>
                <a:cs typeface="+mn-cs"/>
              </a:rPr>
              <a:t> chúng</a:t>
            </a:r>
            <a:r>
              <a:rPr lang="vi-VN" sz="1200" b="0" i="0" kern="1200">
                <a:solidFill>
                  <a:schemeClr val="tx1"/>
                </a:solidFill>
                <a:effectLst/>
                <a:latin typeface="+mn-lt"/>
                <a:ea typeface="+mn-ea"/>
                <a:cs typeface="+mn-cs"/>
              </a:rPr>
              <a:t> miễn dịch với</a:t>
            </a:r>
            <a:r>
              <a:rPr lang="en-US" sz="1200" b="0" i="0" kern="1200">
                <a:solidFill>
                  <a:schemeClr val="tx1"/>
                </a:solidFill>
                <a:effectLst/>
                <a:latin typeface="+mn-lt"/>
                <a:ea typeface="+mn-ea"/>
                <a:cs typeface="+mn-cs"/>
              </a:rPr>
              <a:t> loại</a:t>
            </a:r>
            <a:r>
              <a:rPr lang="en-US" sz="1200" b="0" i="0" kern="1200" baseline="0">
                <a:solidFill>
                  <a:schemeClr val="tx1"/>
                </a:solidFill>
                <a:effectLst/>
                <a:latin typeface="+mn-lt"/>
                <a:ea typeface="+mn-ea"/>
                <a:cs typeface="+mn-cs"/>
              </a:rPr>
              <a:t> thuốc đó, </a:t>
            </a:r>
            <a:r>
              <a:rPr lang="vi-VN" sz="1200" b="0" i="0" kern="1200">
                <a:solidFill>
                  <a:schemeClr val="tx1"/>
                </a:solidFill>
                <a:effectLst/>
                <a:latin typeface="+mn-lt"/>
                <a:ea typeface="+mn-ea"/>
                <a:cs typeface="+mn-cs"/>
              </a:rPr>
              <a:t>lúc đó chúng ta không thể diệt sạch chúng được</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do vậy, để diệt sạch sâu một cách hiệu quả, người ta thường thay đổi loại thuốc trừ sâu, mỗi loại chỉ dùng trong khoảng thời gian ngắn.</a:t>
            </a:r>
            <a:r>
              <a:rPr lang="en-US" sz="1200" b="1"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Trong test cũng</a:t>
            </a:r>
            <a:r>
              <a:rPr lang="en-US" sz="1200" b="0" i="0" kern="1200" baseline="0">
                <a:solidFill>
                  <a:schemeClr val="tx1"/>
                </a:solidFill>
                <a:effectLst/>
                <a:latin typeface="+mn-lt"/>
                <a:ea typeface="+mn-ea"/>
                <a:cs typeface="+mn-cs"/>
              </a:rPr>
              <a:t> vậy:</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N</a:t>
            </a:r>
            <a:r>
              <a:rPr lang="vi-VN" sz="1200" b="0" i="0" kern="1200">
                <a:solidFill>
                  <a:schemeClr val="tx1"/>
                </a:solidFill>
                <a:effectLst/>
                <a:latin typeface="+mn-lt"/>
                <a:ea typeface="+mn-ea"/>
                <a:cs typeface="+mn-cs"/>
              </a:rPr>
              <a:t>ếu các </a:t>
            </a:r>
            <a:r>
              <a:rPr lang="en-US" sz="1200" b="0" i="0" kern="1200">
                <a:solidFill>
                  <a:schemeClr val="tx1"/>
                </a:solidFill>
                <a:effectLst/>
                <a:latin typeface="+mn-lt"/>
                <a:ea typeface="+mn-ea"/>
                <a:cs typeface="+mn-cs"/>
              </a:rPr>
              <a:t>test </a:t>
            </a:r>
            <a:r>
              <a:rPr lang="vi-VN" sz="1200" b="0" i="0" kern="1200">
                <a:solidFill>
                  <a:schemeClr val="tx1"/>
                </a:solidFill>
                <a:effectLst/>
                <a:latin typeface="+mn-lt"/>
                <a:ea typeface="+mn-ea"/>
                <a:cs typeface="+mn-cs"/>
              </a:rPr>
              <a:t>tương tự được lặp đi lặp lại </a:t>
            </a:r>
            <a:r>
              <a:rPr lang="en-US" sz="1200" b="0" i="0" kern="1200">
                <a:solidFill>
                  <a:schemeClr val="tx1"/>
                </a:solidFill>
                <a:effectLst/>
                <a:latin typeface="+mn-lt"/>
                <a:ea typeface="+mn-ea"/>
                <a:cs typeface="+mn-cs"/>
              </a:rPr>
              <a:t>nhiều</a:t>
            </a:r>
            <a:r>
              <a:rPr lang="en-US" sz="1200" b="0" i="0" kern="1200" baseline="0">
                <a:solidFill>
                  <a:schemeClr val="tx1"/>
                </a:solidFill>
                <a:effectLst/>
                <a:latin typeface="+mn-lt"/>
                <a:ea typeface="+mn-ea"/>
                <a:cs typeface="+mn-cs"/>
              </a:rPr>
              <a:t> lần</a:t>
            </a:r>
            <a:r>
              <a:rPr lang="vi-VN" sz="1200" b="0" i="0" kern="1200">
                <a:solidFill>
                  <a:schemeClr val="tx1"/>
                </a:solidFill>
                <a:effectLst/>
                <a:latin typeface="+mn-lt"/>
                <a:ea typeface="+mn-ea"/>
                <a:cs typeface="+mn-cs"/>
              </a:rPr>
              <a:t>, cuối cùng</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cùng một bộ các trường hợp thử nghiệm </a:t>
            </a:r>
            <a:r>
              <a:rPr lang="en-US" sz="1200" b="0" i="0" kern="1200">
                <a:solidFill>
                  <a:schemeClr val="tx1"/>
                </a:solidFill>
                <a:effectLst/>
                <a:latin typeface="+mn-lt"/>
                <a:ea typeface="+mn-ea"/>
                <a:cs typeface="+mn-cs"/>
              </a:rPr>
              <a:t>đó</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sẽ không còn tìm thấy bất kỳ </a:t>
            </a:r>
            <a:r>
              <a:rPr lang="en-US" sz="1200" b="0" i="0" kern="1200">
                <a:solidFill>
                  <a:schemeClr val="tx1"/>
                </a:solidFill>
                <a:effectLst/>
                <a:latin typeface="+mn-lt"/>
                <a:ea typeface="+mn-ea"/>
                <a:cs typeface="+mn-cs"/>
              </a:rPr>
              <a:t>defect nào</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mới</a:t>
            </a:r>
            <a:r>
              <a:rPr lang="en-US" sz="1200" b="0" i="0" kern="1200" baseline="0">
                <a:solidFill>
                  <a:schemeClr val="tx1"/>
                </a:solidFill>
                <a:effectLst/>
                <a:latin typeface="+mn-lt"/>
                <a:ea typeface="+mn-ea"/>
                <a:cs typeface="+mn-cs"/>
              </a:rPr>
              <a:t> MÀ THẬT RA CÓ THỂ TỒN TẠI NHIỀU DEFECT TRONG ĐÓ.</a:t>
            </a:r>
          </a:p>
          <a:p>
            <a:pPr marL="0" indent="0">
              <a:buFontTx/>
              <a:buNone/>
            </a:pPr>
            <a:r>
              <a:rPr lang="en-US" b="1"/>
              <a:t>■ </a:t>
            </a:r>
            <a:r>
              <a:rPr lang="en-US" sz="1200" b="1" i="0" kern="1200">
                <a:solidFill>
                  <a:schemeClr val="tx1"/>
                </a:solidFill>
                <a:effectLst/>
                <a:latin typeface="+mn-lt"/>
                <a:ea typeface="+mn-ea"/>
                <a:cs typeface="+mn-cs"/>
              </a:rPr>
              <a:t>CÓ</a:t>
            </a:r>
            <a:r>
              <a:rPr lang="en-US" sz="1200" b="1" i="0" kern="1200" baseline="0">
                <a:solidFill>
                  <a:schemeClr val="tx1"/>
                </a:solidFill>
                <a:effectLst/>
                <a:latin typeface="+mn-lt"/>
                <a:ea typeface="+mn-ea"/>
                <a:cs typeface="+mn-cs"/>
              </a:rPr>
              <a:t> THỂ GIẢI THÍCH LÀ: NHỮNG LỖI QUEN THUỘC ĐÃ </a:t>
            </a:r>
            <a:r>
              <a:rPr lang="vi-VN" sz="1200" b="1" i="0" kern="1200" baseline="0">
                <a:solidFill>
                  <a:schemeClr val="tx1"/>
                </a:solidFill>
                <a:effectLst/>
                <a:latin typeface="+mn-lt"/>
                <a:ea typeface="+mn-ea"/>
                <a:cs typeface="+mn-cs"/>
              </a:rPr>
              <a:t>ĐƯỢ</a:t>
            </a:r>
            <a:r>
              <a:rPr lang="en-US" sz="1200" b="1" i="0" kern="1200" baseline="0">
                <a:solidFill>
                  <a:schemeClr val="tx1"/>
                </a:solidFill>
                <a:effectLst/>
                <a:latin typeface="+mn-lt"/>
                <a:ea typeface="+mn-ea"/>
                <a:cs typeface="+mn-cs"/>
              </a:rPr>
              <a:t>C FIX, NHƯNG VIỆC FIX LỖI CŨNG CÓ THỂ TỒN TẠI TRONG NÓ NHỮNG LỖI KHÁC MÀ NẾU DÙNG NHỮNG BỘ TEST CŨ THÌ KO TÌM RA </a:t>
            </a:r>
            <a:r>
              <a:rPr lang="vi-VN" sz="1200" b="1" i="0" kern="1200" baseline="0">
                <a:solidFill>
                  <a:schemeClr val="tx1"/>
                </a:solidFill>
                <a:effectLst/>
                <a:latin typeface="+mn-lt"/>
                <a:ea typeface="+mn-ea"/>
                <a:cs typeface="+mn-cs"/>
              </a:rPr>
              <a:t>ĐƯỢ</a:t>
            </a:r>
            <a:r>
              <a:rPr lang="en-US" sz="1200" b="1" i="0" kern="1200" baseline="0">
                <a:solidFill>
                  <a:schemeClr val="tx1"/>
                </a:solidFill>
                <a:effectLst/>
                <a:latin typeface="+mn-lt"/>
                <a:ea typeface="+mn-ea"/>
                <a:cs typeface="+mn-cs"/>
              </a:rPr>
              <a:t>C.</a:t>
            </a:r>
            <a:endParaRPr lang="en-US" sz="1200" b="1" i="0" kern="1200">
              <a:solidFill>
                <a:schemeClr val="tx1"/>
              </a:solidFill>
              <a:effectLst/>
              <a:latin typeface="+mn-lt"/>
              <a:ea typeface="+mn-ea"/>
              <a:cs typeface="+mn-cs"/>
            </a:endParaRPr>
          </a:p>
        </p:txBody>
      </p:sp>
    </p:spTree>
    <p:extLst>
      <p:ext uri="{BB962C8B-B14F-4D97-AF65-F5344CB8AC3E}">
        <p14:creationId xmlns:p14="http://schemas.microsoft.com/office/powerpoint/2010/main" val="6759680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Testing được</a:t>
            </a:r>
            <a:r>
              <a:rPr lang="en-US" sz="1200" b="0" i="0" kern="1200" baseline="0">
                <a:solidFill>
                  <a:schemeClr val="tx1"/>
                </a:solidFill>
                <a:effectLst/>
                <a:latin typeface="+mn-lt"/>
                <a:ea typeface="+mn-ea"/>
                <a:cs typeface="+mn-cs"/>
              </a:rPr>
              <a:t> thực hiện khác nhau ở những ngữ cảnh khác nhau</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a:t>
            </a:r>
            <a:r>
              <a:rPr lang="en-US" sz="1200" b="0" i="0" kern="1200">
                <a:solidFill>
                  <a:schemeClr val="tx1"/>
                </a:solidFill>
                <a:effectLst/>
                <a:latin typeface="+mn-lt"/>
                <a:ea typeface="+mn-ea"/>
                <a:cs typeface="+mn-cs"/>
              </a:rPr>
              <a:t>ùng</a:t>
            </a:r>
            <a:r>
              <a:rPr lang="en-US" sz="1200" b="0" i="0" kern="1200" baseline="0">
                <a:solidFill>
                  <a:schemeClr val="tx1"/>
                </a:solidFill>
                <a:effectLst/>
                <a:latin typeface="+mn-lt"/>
                <a:ea typeface="+mn-ea"/>
                <a:cs typeface="+mn-cs"/>
              </a:rPr>
              <a:t> một bộ test không </a:t>
            </a:r>
            <a:r>
              <a:rPr lang="vi-VN" sz="1200" b="0" i="0" kern="1200">
                <a:solidFill>
                  <a:schemeClr val="tx1"/>
                </a:solidFill>
                <a:effectLst/>
                <a:latin typeface="+mn-lt"/>
                <a:ea typeface="+mn-ea"/>
                <a:cs typeface="+mn-cs"/>
              </a:rPr>
              <a:t>nên được áp dụng trên diện rộng bởi vì các sản phẩm phần mềm khác nhau có yêu cầu, chức năng và các mục đích khác nhau.</a:t>
            </a:r>
            <a:endParaRPr lang="en-US" sz="1200" b="0" i="0" kern="1200">
              <a:solidFill>
                <a:schemeClr val="tx1"/>
              </a:solidFill>
              <a:effectLst/>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VD, safety-critical software (phần</a:t>
            </a:r>
            <a:r>
              <a:rPr lang="en-US" sz="1200" b="0" i="0" kern="1200" baseline="0">
                <a:solidFill>
                  <a:schemeClr val="tx1"/>
                </a:solidFill>
                <a:effectLst/>
                <a:latin typeface="+mn-lt"/>
                <a:ea typeface="+mn-ea"/>
                <a:cs typeface="+mn-cs"/>
              </a:rPr>
              <a:t> mềm cần sự an toàn cao)</a:t>
            </a:r>
            <a:r>
              <a:rPr lang="en-US" sz="1200" b="0" i="0" kern="1200">
                <a:solidFill>
                  <a:schemeClr val="tx1"/>
                </a:solidFill>
                <a:effectLst/>
                <a:latin typeface="+mn-lt"/>
                <a:ea typeface="+mn-ea"/>
                <a:cs typeface="+mn-cs"/>
              </a:rPr>
              <a:t> được</a:t>
            </a:r>
            <a:r>
              <a:rPr lang="en-US" sz="1200" b="0" i="0" kern="1200" baseline="0">
                <a:solidFill>
                  <a:schemeClr val="tx1"/>
                </a:solidFill>
                <a:effectLst/>
                <a:latin typeface="+mn-lt"/>
                <a:ea typeface="+mn-ea"/>
                <a:cs typeface="+mn-cs"/>
              </a:rPr>
              <a:t> test khác với </a:t>
            </a:r>
            <a:r>
              <a:rPr lang="en-US" sz="1200" b="0" i="0" kern="1200">
                <a:solidFill>
                  <a:schemeClr val="tx1"/>
                </a:solidFill>
                <a:effectLst/>
                <a:latin typeface="+mn-lt"/>
                <a:ea typeface="+mn-ea"/>
                <a:cs typeface="+mn-cs"/>
              </a:rPr>
              <a:t>e-commerce site (trang thương</a:t>
            </a:r>
            <a:r>
              <a:rPr lang="en-US" sz="1200" b="0" i="0" kern="1200" baseline="0">
                <a:solidFill>
                  <a:schemeClr val="tx1"/>
                </a:solidFill>
                <a:effectLst/>
                <a:latin typeface="+mn-lt"/>
                <a:ea typeface="+mn-ea"/>
                <a:cs typeface="+mn-cs"/>
              </a:rPr>
              <a:t> mại điện tử):</a:t>
            </a:r>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SAFETY-CRITICAL SOFTWARE CẦN</a:t>
            </a:r>
            <a:r>
              <a:rPr lang="en-US" sz="1200" b="1" i="0" kern="1200" baseline="0">
                <a:solidFill>
                  <a:schemeClr val="tx1"/>
                </a:solidFill>
                <a:effectLst/>
                <a:latin typeface="+mn-lt"/>
                <a:ea typeface="+mn-ea"/>
                <a:cs typeface="+mn-cs"/>
              </a:rPr>
              <a:t> KIỂM TRA ĐỘ CHÍNH XÁC; </a:t>
            </a:r>
            <a:r>
              <a:rPr lang="en-US" sz="1200" b="1" i="0" kern="1200">
                <a:solidFill>
                  <a:schemeClr val="tx1"/>
                </a:solidFill>
                <a:effectLst/>
                <a:latin typeface="+mn-lt"/>
                <a:ea typeface="+mn-ea"/>
                <a:cs typeface="+mn-cs"/>
              </a:rPr>
              <a:t>E-COMMERCE SITE CẦN</a:t>
            </a:r>
            <a:r>
              <a:rPr lang="en-US" sz="1200" b="1" i="0" kern="1200" baseline="0">
                <a:solidFill>
                  <a:schemeClr val="tx1"/>
                </a:solidFill>
                <a:effectLst/>
                <a:latin typeface="+mn-lt"/>
                <a:ea typeface="+mn-ea"/>
                <a:cs typeface="+mn-cs"/>
              </a:rPr>
              <a:t> KT TÍNH DỄ DÙNG, BẢO MẬT...</a:t>
            </a:r>
            <a:endParaRPr lang="en-US" sz="1200" b="1" i="0" kern="1200">
              <a:solidFill>
                <a:schemeClr val="tx1"/>
              </a:solidFill>
              <a:effectLst/>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SAFETY-CRITICAL SOFTWARE LÀ</a:t>
            </a:r>
            <a:r>
              <a:rPr lang="en-US" sz="1200" b="0" i="0" kern="1200" baseline="0">
                <a:solidFill>
                  <a:schemeClr val="tx1"/>
                </a:solidFill>
                <a:effectLst/>
                <a:latin typeface="+mn-lt"/>
                <a:ea typeface="+mn-ea"/>
                <a:cs typeface="+mn-cs"/>
              </a:rPr>
              <a:t> PM MÀ KHI GẶP </a:t>
            </a:r>
            <a:r>
              <a:rPr lang="vi-VN" sz="1200" b="0" i="0" kern="1200">
                <a:solidFill>
                  <a:schemeClr val="tx1"/>
                </a:solidFill>
                <a:effectLst/>
                <a:latin typeface="+mn-lt"/>
                <a:ea typeface="+mn-ea"/>
                <a:cs typeface="+mn-cs"/>
              </a:rPr>
              <a:t>SỰ CỐ CÓ THỂ GÂY TỔN HẠI CHO</a:t>
            </a:r>
            <a:r>
              <a:rPr lang="en-US" sz="1200" b="0" i="0" kern="1200">
                <a:solidFill>
                  <a:schemeClr val="tx1"/>
                </a:solidFill>
                <a:effectLst/>
                <a:latin typeface="+mn-lt"/>
                <a:ea typeface="+mn-ea"/>
                <a:cs typeface="+mn-cs"/>
              </a:rPr>
              <a:t> CON</a:t>
            </a:r>
            <a:r>
              <a:rPr lang="vi-VN" sz="1200" b="0" i="0" kern="1200">
                <a:solidFill>
                  <a:schemeClr val="tx1"/>
                </a:solidFill>
                <a:effectLst/>
                <a:latin typeface="+mn-lt"/>
                <a:ea typeface="+mn-ea"/>
                <a:cs typeface="+mn-cs"/>
              </a:rPr>
              <a:t> NGƯỜI, MÔI</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TRƯỜNG, THIẾT BỊ</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VD/ PHẦN MỀM Y HỌC – GIÁM SÁT THEO DÕI BỆNH NHÂN; HỆ THỐNG KIỂM SOÁT HÀNG KHÔNG...</a:t>
            </a:r>
            <a:endParaRPr lang="en-US" sz="1200" b="0" i="0" kern="1200">
              <a:solidFill>
                <a:schemeClr val="tx1"/>
              </a:solidFill>
              <a:effectLst/>
              <a:latin typeface="+mn-lt"/>
              <a:ea typeface="+mn-ea"/>
              <a:cs typeface="+mn-cs"/>
            </a:endParaRPr>
          </a:p>
          <a:p>
            <a:pPr marL="457200" lvl="1" indent="0">
              <a:buFontTx/>
              <a:buNone/>
            </a:pP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Ko phải</a:t>
            </a:r>
            <a:r>
              <a:rPr lang="en-US" sz="1200" b="0" i="0" kern="1200" baseline="0">
                <a:solidFill>
                  <a:schemeClr val="tx1"/>
                </a:solidFill>
                <a:effectLst/>
                <a:latin typeface="+mn-lt"/>
                <a:ea typeface="+mn-ea"/>
                <a:cs typeface="+mn-cs"/>
              </a:rPr>
              <a:t> tất cả PM đều có cùng mức độ rủi ro và ko phải tất cả vấn đề xảy ra có cùng 1 tác động</a:t>
            </a:r>
            <a:endParaRPr lang="en-US" sz="1200" b="0" i="0" kern="1200">
              <a:solidFill>
                <a:schemeClr val="tx1"/>
              </a:solidFill>
              <a:effectLst/>
              <a:latin typeface="+mn-lt"/>
              <a:ea typeface="+mn-ea"/>
              <a:cs typeface="+mn-cs"/>
            </a:endParaRPr>
          </a:p>
          <a:p>
            <a:pPr marL="914400" lvl="2" indent="0">
              <a:buFontTx/>
              <a:buNone/>
            </a:pPr>
            <a:r>
              <a:rPr lang="en-US"/>
              <a:t>- Ví</a:t>
            </a:r>
            <a:r>
              <a:rPr lang="en-US" baseline="0"/>
              <a:t> dụ </a:t>
            </a:r>
            <a:r>
              <a:rPr lang="en-US"/>
              <a:t>Lỗi</a:t>
            </a:r>
            <a:r>
              <a:rPr lang="en-US" baseline="0"/>
              <a:t> in ấn (sai chính tả) xuất hiện trong 1 trang web:</a:t>
            </a:r>
          </a:p>
          <a:p>
            <a:pPr marL="1371600" lvl="3" indent="0">
              <a:buFontTx/>
              <a:buNone/>
            </a:pPr>
            <a:r>
              <a:rPr lang="en-US" b="1"/>
              <a:t>■</a:t>
            </a:r>
            <a:r>
              <a:rPr lang="en-US"/>
              <a:t> If my personal family-tree website has my maternal grandmother's maiden name spelt wrong, my mother </a:t>
            </a:r>
            <a:r>
              <a:rPr lang="en-US" b="1"/>
              <a:t>GETS ANNOYED </a:t>
            </a:r>
            <a:r>
              <a:rPr lang="en-US"/>
              <a:t>and I have to put up with some family teasing, but I can fix it easily and only the family see it (probably). </a:t>
            </a:r>
          </a:p>
          <a:p>
            <a:pPr marL="1371600" lvl="3" indent="0">
              <a:buFontTx/>
              <a:buNone/>
            </a:pPr>
            <a:r>
              <a:rPr lang="en-US" b="1"/>
              <a:t>■</a:t>
            </a:r>
            <a:r>
              <a:rPr lang="en-US"/>
              <a:t> If the company website has some spelling mistakes in the text, potential customers may be </a:t>
            </a:r>
            <a:r>
              <a:rPr lang="en-US" b="1"/>
              <a:t>PUT OFF </a:t>
            </a:r>
            <a:r>
              <a:rPr lang="en-US"/>
              <a:t>(từ bỏ) the company as it looks unprofessional.</a:t>
            </a:r>
          </a:p>
        </p:txBody>
      </p:sp>
    </p:spTree>
    <p:extLst>
      <p:ext uri="{BB962C8B-B14F-4D97-AF65-F5344CB8AC3E}">
        <p14:creationId xmlns:p14="http://schemas.microsoft.com/office/powerpoint/2010/main" val="23193529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a:t>
            </a:r>
            <a:r>
              <a:rPr lang="en-US" baseline="0"/>
              <a:t> nếu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 i.e. </a:t>
            </a:r>
            <a:r>
              <a:rPr lang="vi-VN" sz="1200" b="0" i="0" kern="1200">
                <a:solidFill>
                  <a:schemeClr val="tx1"/>
                </a:solidFill>
                <a:effectLst/>
                <a:latin typeface="+mn-lt"/>
                <a:ea typeface="+mn-ea"/>
                <a:cs typeface="+mn-cs"/>
              </a:rPr>
              <a:t>Việc tìm và sửa chữa lỗi sẽ không giúp được gì nếu hệ thống được xây dựng xong nhưng không thể dùng được và không đáp ứng được nhu cầu và sự mong đợi của người dùng. </a:t>
            </a:r>
            <a:r>
              <a:rPr lang="vi-VN" sz="1200" b="1" i="0" kern="1200">
                <a:solidFill>
                  <a:schemeClr val="tx1"/>
                </a:solidFill>
                <a:effectLst/>
                <a:latin typeface="+mn-lt"/>
                <a:ea typeface="+mn-ea"/>
                <a:cs typeface="+mn-cs"/>
              </a:rPr>
              <a:t>(NGHĨA LÀ NẾU SAU KHI CODE, TEST RỒI FIX BUG, LÀM ĐỦ TẤT CẢ CÁC TRƯỜNG HỢP VÀ CUỐI CÙNG CHO RA MỘT SẢN PHẨM KHÔNG NHƯ MONG ĐỢI HOẶC KHÔNG ĐÁP ỨNG ĐƯỢC NHU CẦU CỦA KHÁCH HÀNG THÌ DỰ ÁN PHẦN MỀM ĐÓ COI NHƯ THẤT BẠI MẶC DÙ ĐÃ ĐƯỢC TEST XONG)</a:t>
            </a:r>
            <a:endParaRPr lang="en-US" sz="1200" b="1" i="0" kern="1200">
              <a:solidFill>
                <a:schemeClr val="tx1"/>
              </a:solidFill>
              <a:effectLst/>
              <a:latin typeface="+mn-lt"/>
              <a:ea typeface="+mn-ea"/>
              <a:cs typeface="+mn-cs"/>
            </a:endParaRPr>
          </a:p>
          <a:p>
            <a:pPr marL="0" indent="0">
              <a:buFontTx/>
              <a:buNone/>
            </a:pPr>
            <a:r>
              <a:rPr lang="en-US"/>
              <a:t>         - Test</a:t>
            </a:r>
            <a:r>
              <a:rPr lang="en-US" baseline="0"/>
              <a:t> mà ko tìm thấy lỗi thì không đồng nghĩa với kết luận PM ko lỗi.</a:t>
            </a:r>
          </a:p>
          <a:p>
            <a:pPr marL="0" indent="0">
              <a:buFontTx/>
              <a:buNone/>
            </a:pPr>
            <a:r>
              <a:rPr lang="en-US" b="1" baseline="0"/>
              <a:t>          - DO ĐÓ, TESTER NÊN LUÔN PHẢI GIẢ ĐỊNH RẰNG TẤT CẢ PM ĐỀU CHỨA LỖI</a:t>
            </a:r>
            <a:endParaRPr lang="en-US" b="1"/>
          </a:p>
        </p:txBody>
      </p:sp>
    </p:spTree>
    <p:extLst>
      <p:ext uri="{BB962C8B-B14F-4D97-AF65-F5344CB8AC3E}">
        <p14:creationId xmlns:p14="http://schemas.microsoft.com/office/powerpoint/2010/main" val="4076477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Trước</a:t>
            </a:r>
            <a:r>
              <a:rPr lang="en-US" baseline="0" dirty="0"/>
              <a:t> </a:t>
            </a:r>
            <a:r>
              <a:rPr lang="en-US" baseline="0" dirty="0" err="1"/>
              <a:t>khi</a:t>
            </a:r>
            <a:r>
              <a:rPr lang="en-US" baseline="0" dirty="0"/>
              <a:t> </a:t>
            </a:r>
            <a:r>
              <a:rPr lang="en-US" baseline="0" dirty="0" err="1"/>
              <a:t>định</a:t>
            </a:r>
            <a:r>
              <a:rPr lang="en-US" baseline="0" dirty="0"/>
              <a:t> </a:t>
            </a:r>
            <a:r>
              <a:rPr lang="en-US" baseline="0" dirty="0" err="1"/>
              <a:t>nghĩa</a:t>
            </a:r>
            <a:r>
              <a:rPr lang="en-US" baseline="0" dirty="0"/>
              <a:t> </a:t>
            </a:r>
            <a:r>
              <a:rPr lang="en-US" baseline="0" dirty="0" err="1"/>
              <a:t>chất</a:t>
            </a:r>
            <a:r>
              <a:rPr lang="en-US" baseline="0" dirty="0"/>
              <a:t> </a:t>
            </a:r>
            <a:r>
              <a:rPr lang="en-US" baseline="0" dirty="0" err="1"/>
              <a:t>lượng</a:t>
            </a:r>
            <a:r>
              <a:rPr lang="en-US" baseline="0" dirty="0"/>
              <a:t> pm, </a:t>
            </a:r>
            <a:r>
              <a:rPr lang="en-US" baseline="0" dirty="0" err="1"/>
              <a:t>xem</a:t>
            </a:r>
            <a:r>
              <a:rPr lang="en-US" baseline="0" dirty="0"/>
              <a:t> </a:t>
            </a:r>
            <a:r>
              <a:rPr lang="en-US" baseline="0" dirty="0" err="1"/>
              <a:t>xét</a:t>
            </a:r>
            <a:r>
              <a:rPr lang="en-US" baseline="0" dirty="0"/>
              <a:t> </a:t>
            </a:r>
            <a:r>
              <a:rPr lang="en-US" baseline="0" dirty="0" err="1"/>
              <a:t>một</a:t>
            </a:r>
            <a:r>
              <a:rPr lang="en-US" baseline="0" dirty="0"/>
              <a:t> </a:t>
            </a:r>
            <a:r>
              <a:rPr lang="en-US" baseline="0" dirty="0" err="1"/>
              <a:t>số</a:t>
            </a:r>
            <a:r>
              <a:rPr lang="en-US" baseline="0" dirty="0"/>
              <a:t> </a:t>
            </a:r>
            <a:r>
              <a:rPr lang="en-US" baseline="0" dirty="0" err="1"/>
              <a:t>nội</a:t>
            </a:r>
            <a:r>
              <a:rPr lang="en-US" baseline="0" dirty="0"/>
              <a:t> dung </a:t>
            </a:r>
            <a:r>
              <a:rPr lang="en-US" baseline="0" dirty="0" err="1"/>
              <a:t>liên</a:t>
            </a:r>
            <a:r>
              <a:rPr lang="en-US" baseline="0" dirty="0"/>
              <a:t> </a:t>
            </a:r>
            <a:r>
              <a:rPr lang="en-US" baseline="0" dirty="0" err="1"/>
              <a:t>quan</a:t>
            </a:r>
            <a:r>
              <a:rPr lang="en-US" baseline="0" dirty="0"/>
              <a:t> </a:t>
            </a:r>
            <a:r>
              <a:rPr lang="en-US" baseline="0" dirty="0" err="1"/>
              <a:t>đến</a:t>
            </a:r>
            <a:r>
              <a:rPr lang="en-US" baseline="0" dirty="0"/>
              <a:t> </a:t>
            </a:r>
            <a:r>
              <a:rPr lang="en-US" baseline="0" dirty="0" err="1"/>
              <a:t>lỗi</a:t>
            </a:r>
            <a:r>
              <a:rPr lang="en-US" baseline="0" dirty="0"/>
              <a:t> pm:</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1. </a:t>
            </a:r>
            <a:r>
              <a:rPr lang="en-US" b="1" dirty="0"/>
              <a:t>LỖI XÁC </a:t>
            </a:r>
            <a:r>
              <a:rPr lang="vi-VN" b="1" dirty="0"/>
              <a:t>ĐỊ</a:t>
            </a:r>
            <a:r>
              <a:rPr lang="en-US" b="1" dirty="0"/>
              <a:t>NH YÊU CẦU</a:t>
            </a:r>
            <a:r>
              <a:rPr lang="en-US" dirty="0"/>
              <a:t> (NGUYÊN NHÂN CHÍNH):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aseline="0" dirty="0"/>
              <a:t>SAI YÊU CẦU”: </a:t>
            </a:r>
          </a:p>
          <a:p>
            <a:pPr>
              <a:defRPr/>
            </a:pP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rPr>
              <a:t>Do </a:t>
            </a:r>
            <a:r>
              <a:rPr lang="en-US" sz="1200" b="0" i="0" u="sng" kern="1200" dirty="0" err="1">
                <a:solidFill>
                  <a:schemeClr val="tx1"/>
                </a:solidFill>
                <a:effectLst/>
                <a:latin typeface="+mn-lt"/>
                <a:ea typeface="+mn-ea"/>
                <a:cs typeface="+mn-cs"/>
              </a:rPr>
              <a:t>người</a:t>
            </a:r>
            <a:r>
              <a:rPr lang="en-US" sz="1200" b="0" i="0" u="sng" kern="1200" dirty="0">
                <a:solidFill>
                  <a:schemeClr val="tx1"/>
                </a:solidFill>
                <a:effectLst/>
                <a:latin typeface="+mn-lt"/>
                <a:ea typeface="+mn-ea"/>
                <a:cs typeface="+mn-cs"/>
              </a:rPr>
              <a:t> </a:t>
            </a:r>
            <a:r>
              <a:rPr lang="en-US" sz="1200" b="0" i="0" u="sng" kern="1200" dirty="0" err="1">
                <a:solidFill>
                  <a:schemeClr val="tx1"/>
                </a:solidFill>
                <a:effectLst/>
                <a:latin typeface="+mn-lt"/>
                <a:ea typeface="+mn-ea"/>
                <a:cs typeface="+mn-cs"/>
              </a:rPr>
              <a:t>làm</a:t>
            </a:r>
            <a:r>
              <a:rPr lang="en-US" sz="1200" b="0" i="0" u="sng" kern="1200" dirty="0">
                <a:solidFill>
                  <a:schemeClr val="tx1"/>
                </a:solidFill>
                <a:effectLst/>
                <a:latin typeface="+mn-lt"/>
                <a:ea typeface="+mn-ea"/>
                <a:cs typeface="+mn-cs"/>
              </a:rPr>
              <a:t> </a:t>
            </a:r>
            <a:r>
              <a:rPr lang="en-US" sz="1200" b="0" i="0" u="sng" kern="1200" dirty="0" err="1">
                <a:solidFill>
                  <a:schemeClr val="tx1"/>
                </a:solidFill>
                <a:effectLst/>
                <a:latin typeface="+mn-lt"/>
                <a:ea typeface="+mn-ea"/>
                <a:cs typeface="+mn-cs"/>
              </a:rPr>
              <a:t>phần</a:t>
            </a:r>
            <a:r>
              <a:rPr lang="en-US" sz="1200" b="0" i="0" u="sng" kern="1200" dirty="0">
                <a:solidFill>
                  <a:schemeClr val="tx1"/>
                </a:solidFill>
                <a:effectLst/>
                <a:latin typeface="+mn-lt"/>
                <a:ea typeface="+mn-ea"/>
                <a:cs typeface="+mn-cs"/>
              </a:rPr>
              <a:t> </a:t>
            </a:r>
            <a:r>
              <a:rPr lang="en-US" sz="1200" b="0" i="0" u="sng" kern="1200" dirty="0" err="1">
                <a:solidFill>
                  <a:schemeClr val="tx1"/>
                </a:solidFill>
                <a:effectLst/>
                <a:latin typeface="+mn-lt"/>
                <a:ea typeface="+mn-ea"/>
                <a:cs typeface="+mn-cs"/>
              </a:rPr>
              <a:t>mềm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nắm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rõ</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mình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đang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phát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triển</a:t>
            </a:r>
            <a:r>
              <a:rPr lang="en-US" sz="1200" b="0" i="0" kern="1200" dirty="0">
                <a:solidFill>
                  <a:schemeClr val="tx1"/>
                </a:solidFill>
                <a:effectLst/>
                <a:latin typeface="+mn-lt"/>
                <a:ea typeface="+mn-ea"/>
                <a:cs typeface="+mn-cs"/>
              </a:rPr>
              <a:t>, do c</a:t>
            </a:r>
            <a:r>
              <a:rPr lang="vi-VN" sz="1200" b="0" i="0" kern="1200" dirty="0">
                <a:solidFill>
                  <a:schemeClr val="tx1"/>
                </a:solidFill>
                <a:effectLst/>
                <a:latin typeface="+mn-lt"/>
                <a:ea typeface="+mn-ea"/>
                <a:cs typeface="+mn-cs"/>
              </a:rPr>
              <a:t>ác yêu cầu thường mang tính đặc thù của tổ chức đặt </a:t>
            </a:r>
            <a:r>
              <a:rPr lang="vi-VN" dirty="0"/>
              <a:t>hàng</a:t>
            </a:r>
            <a:r>
              <a:rPr lang="en-US" dirty="0"/>
              <a:t>,</a:t>
            </a:r>
            <a:r>
              <a:rPr lang="vi-VN" dirty="0"/>
              <a:t> </a:t>
            </a:r>
            <a:r>
              <a:rPr lang="en-US" sz="1200" b="0" i="0" kern="1200" baseline="0" dirty="0">
                <a:solidFill>
                  <a:schemeClr val="tx1"/>
                </a:solidFill>
                <a:effectLst/>
                <a:latin typeface="+mn-lt"/>
                <a:ea typeface="+mn-ea"/>
                <a:cs typeface="+mn-cs"/>
              </a:rPr>
              <a:t>(VD/ PM </a:t>
            </a:r>
            <a:r>
              <a:rPr lang="en-US" sz="1200" b="0" i="0" kern="1200" baseline="0" dirty="0" err="1">
                <a:solidFill>
                  <a:schemeClr val="tx1"/>
                </a:solidFill>
                <a:effectLst/>
                <a:latin typeface="+mn-lt"/>
                <a:ea typeface="+mn-ea"/>
                <a:cs typeface="+mn-cs"/>
              </a:rPr>
              <a:t>Quản</a:t>
            </a:r>
            <a:r>
              <a:rPr lang="en-US" sz="1200" b="0" i="0" kern="1200" baseline="0" dirty="0">
                <a:solidFill>
                  <a:schemeClr val="tx1"/>
                </a:solidFill>
                <a:effectLst/>
                <a:latin typeface="+mn-lt"/>
                <a:ea typeface="+mn-ea"/>
                <a:cs typeface="+mn-cs"/>
              </a:rPr>
              <a:t> Lý </a:t>
            </a:r>
            <a:r>
              <a:rPr lang="en-US" sz="1200" b="0" i="0" kern="1200" baseline="0" dirty="0" err="1">
                <a:solidFill>
                  <a:schemeClr val="tx1"/>
                </a:solidFill>
                <a:effectLst/>
                <a:latin typeface="+mn-lt"/>
                <a:ea typeface="+mn-ea"/>
                <a:cs typeface="+mn-cs"/>
              </a:rPr>
              <a:t>Công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Nợ</a:t>
            </a:r>
            <a:r>
              <a:rPr lang="en-US" dirty="0"/>
              <a:t> (“</a:t>
            </a:r>
            <a:r>
              <a:rPr lang="en-US" dirty="0" err="1"/>
              <a:t>nợ</a:t>
            </a:r>
            <a:r>
              <a:rPr lang="en-US" dirty="0"/>
              <a:t>”,”</a:t>
            </a:r>
            <a:r>
              <a:rPr lang="en-US" dirty="0" err="1"/>
              <a:t>có</a:t>
            </a:r>
            <a:r>
              <a:rPr lang="en-US" dirty="0"/>
              <a:t>”,”</a:t>
            </a:r>
            <a:r>
              <a:rPr lang="en-US" dirty="0" err="1"/>
              <a:t>chiết</a:t>
            </a:r>
            <a:r>
              <a:rPr lang="en-US" dirty="0"/>
              <a:t> </a:t>
            </a:r>
            <a:r>
              <a:rPr lang="en-US" dirty="0" err="1"/>
              <a:t>khấu</a:t>
            </a:r>
            <a:r>
              <a:rPr lang="en-US" dirty="0"/>
              <a:t>”,”</a:t>
            </a:r>
            <a:r>
              <a:rPr lang="en-US" dirty="0" err="1"/>
              <a:t>lợi</a:t>
            </a:r>
            <a:r>
              <a:rPr lang="en-US" dirty="0"/>
              <a:t> </a:t>
            </a:r>
            <a:r>
              <a:rPr lang="en-US" dirty="0" err="1"/>
              <a:t>nhuận</a:t>
            </a:r>
            <a:r>
              <a:rPr lang="en-US" dirty="0"/>
              <a:t>”,”</a:t>
            </a:r>
            <a:r>
              <a:rPr lang="en-US" dirty="0" err="1"/>
              <a:t>doanh</a:t>
            </a:r>
            <a:r>
              <a:rPr lang="en-US" dirty="0"/>
              <a:t> </a:t>
            </a:r>
            <a:r>
              <a:rPr lang="en-US" dirty="0" err="1"/>
              <a:t>thu</a:t>
            </a:r>
            <a:r>
              <a:rPr lang="en-US" dirty="0"/>
              <a:t>”</a:t>
            </a:r>
            <a:r>
              <a:rPr lang="en-US" sz="1200" b="0" i="0" kern="1200" baseline="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PM </a:t>
            </a:r>
            <a:r>
              <a:rPr lang="en-US" sz="1200" b="0" i="0" kern="1200" dirty="0" err="1">
                <a:solidFill>
                  <a:schemeClr val="tx1"/>
                </a:solidFill>
                <a:effectLst/>
                <a:latin typeface="+mn-lt"/>
                <a:ea typeface="+mn-ea"/>
                <a:cs typeface="+mn-cs"/>
              </a:rPr>
              <a:t>soạn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nhạc</a:t>
            </a:r>
            <a:r>
              <a:rPr lang="en-US" sz="1200" b="0" i="0" kern="1200" baseline="0" dirty="0">
                <a:solidFill>
                  <a:schemeClr val="tx1"/>
                </a:solidFill>
                <a:effectLst/>
                <a:latin typeface="+mn-lt"/>
                <a:ea typeface="+mn-ea"/>
                <a:cs typeface="+mn-cs"/>
              </a:rPr>
              <a:t>, PM </a:t>
            </a:r>
            <a:r>
              <a:rPr lang="en-US" sz="1200" b="0" i="0" kern="1200" baseline="0" dirty="0" err="1">
                <a:solidFill>
                  <a:schemeClr val="tx1"/>
                </a:solidFill>
                <a:effectLst/>
                <a:latin typeface="+mn-lt"/>
                <a:ea typeface="+mn-ea"/>
                <a:cs typeface="+mn-cs"/>
              </a:rPr>
              <a:t>quản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lý</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hành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chính</a:t>
            </a:r>
            <a:r>
              <a:rPr lang="en-US" sz="1200" b="0" i="0" kern="1200" baseline="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rPr>
              <a:t>Do n</a:t>
            </a:r>
            <a:r>
              <a:rPr lang="vi-VN" sz="1200" b="0" i="0" u="sng" kern="1200" dirty="0">
                <a:solidFill>
                  <a:schemeClr val="tx1"/>
                </a:solidFill>
                <a:effectLst/>
                <a:latin typeface="+mn-lt"/>
                <a:ea typeface="+mn-ea"/>
                <a:cs typeface="+mn-cs"/>
              </a:rPr>
              <a:t>gười đặt hàng</a:t>
            </a:r>
            <a:r>
              <a:rPr lang="vi-VN" sz="1200" b="0" i="0" kern="1200" dirty="0">
                <a:solidFill>
                  <a:schemeClr val="tx1"/>
                </a:solidFill>
                <a:effectLst/>
                <a:latin typeface="+mn-lt"/>
                <a:ea typeface="+mn-ea"/>
                <a:cs typeface="+mn-cs"/>
              </a:rPr>
              <a:t> nhiều khi là các nhà quản lý, không phải là người dùng </a:t>
            </a:r>
            <a:r>
              <a:rPr lang="en-US" sz="1200" b="0" i="0" kern="1200" dirty="0" err="1">
                <a:solidFill>
                  <a:schemeClr val="tx1"/>
                </a:solidFill>
                <a:effectLst/>
                <a:latin typeface="+mn-lt"/>
                <a:ea typeface="+mn-ea"/>
                <a:cs typeface="+mn-cs"/>
              </a:rPr>
              <a:t>trực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tiếp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nên</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phát biểu yêu cầu thường không chính xác</a:t>
            </a:r>
            <a:r>
              <a:rPr lang="en-US" sz="1200" b="0" i="0" kern="1200" dirty="0">
                <a:solidFill>
                  <a:schemeClr val="tx1"/>
                </a:solidFill>
                <a:effectLst/>
                <a:latin typeface="+mn-lt"/>
                <a:ea typeface="+mn-ea"/>
                <a:cs typeface="+mn-cs"/>
              </a:rPr>
              <a:t>.</a:t>
            </a:r>
            <a:endParaRPr lang="vi-V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“KHÔNG RÕ RÀNG”: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a:t>
            </a:r>
            <a:r>
              <a:rPr lang="en-US" baseline="0" dirty="0" err="1"/>
              <a:t>Vd</a:t>
            </a:r>
            <a:r>
              <a:rPr lang="en-US" baseline="0" dirty="0"/>
              <a:t>/ “</a:t>
            </a:r>
            <a:r>
              <a:rPr lang="vi-VN" sz="1200" b="0" i="0" kern="1200" dirty="0">
                <a:solidFill>
                  <a:schemeClr val="tx1"/>
                </a:solidFill>
                <a:effectLst/>
                <a:latin typeface="+mn-lt"/>
                <a:ea typeface="+mn-ea"/>
                <a:cs typeface="+mn-cs"/>
              </a:rPr>
              <a:t>Giao diện phải thân thiện với người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dùng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dễ</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xài</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Vd</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“Ứng dụng Web</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phải</a:t>
            </a:r>
            <a:r>
              <a:rPr lang="en-US" sz="1200" b="0" i="0" kern="1200" dirty="0">
                <a:solidFill>
                  <a:schemeClr val="tx1"/>
                </a:solidFill>
                <a:effectLst/>
                <a:latin typeface="+mn-lt"/>
                <a:ea typeface="+mn-ea"/>
                <a:cs typeface="+mn-cs"/>
              </a:rPr>
              <a:t> response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người sử dụng càng sớm càng tốt”</a:t>
            </a:r>
            <a:r>
              <a:rPr lang="en-US" sz="1200" b="0" i="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sym typeface="Wingdings" pitchFamily="2" charset="2"/>
              </a:rPr>
              <a:t> </a:t>
            </a:r>
            <a:r>
              <a:rPr lang="vi-VN" sz="1200" b="0" i="0" kern="1200" dirty="0">
                <a:solidFill>
                  <a:schemeClr val="tx1"/>
                </a:solidFill>
                <a:effectLst/>
                <a:latin typeface="+mn-lt"/>
                <a:ea typeface="+mn-ea"/>
                <a:cs typeface="+mn-cs"/>
              </a:rPr>
              <a:t>phát biểu chung chung như vậy thì </a:t>
            </a:r>
            <a:r>
              <a:rPr lang="en-US" sz="1200" b="0" i="0" kern="1200" dirty="0" err="1">
                <a:solidFill>
                  <a:schemeClr val="tx1"/>
                </a:solidFill>
                <a:effectLst/>
                <a:latin typeface="+mn-lt"/>
                <a:ea typeface="+mn-ea"/>
                <a:cs typeface="+mn-cs"/>
              </a:rPr>
              <a:t>làm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sao</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 định </a:t>
            </a:r>
            <a:r>
              <a:rPr lang="en-US" sz="1200" b="0" i="0" kern="1200" dirty="0" err="1">
                <a:solidFill>
                  <a:schemeClr val="tx1"/>
                </a:solidFill>
                <a:effectLst/>
                <a:latin typeface="+mn-lt"/>
                <a:ea typeface="+mn-ea"/>
                <a:cs typeface="+mn-cs"/>
              </a:rPr>
              <a:t>xác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địmj</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phần mềm đã thỏa mãn được đòi hỏi đó</a:t>
            </a:r>
            <a:r>
              <a:rPr lang="en-US" sz="1200" b="0" i="0" kern="1200" dirty="0">
                <a:solidFill>
                  <a:schemeClr val="tx1"/>
                </a:solidFill>
                <a:effectLst/>
                <a:latin typeface="+mn-lt"/>
                <a:ea typeface="+mn-ea"/>
                <a:cs typeface="+mn-cs"/>
              </a:rPr>
              <a:t> hay </a:t>
            </a:r>
            <a:r>
              <a:rPr lang="en-US" sz="1200" b="0" i="0" kern="1200" dirty="0" err="1">
                <a:solidFill>
                  <a:schemeClr val="tx1"/>
                </a:solidFill>
                <a:effectLst/>
                <a:latin typeface="+mn-lt"/>
                <a:ea typeface="+mn-ea"/>
                <a:cs typeface="+mn-cs"/>
              </a:rPr>
              <a:t>chưa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sao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kiểm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yêu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cầu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này</a:t>
            </a:r>
            <a:r>
              <a:rPr lang="en-US" sz="1200" b="0" i="0" kern="1200" baseline="0" dirty="0">
                <a:solidFill>
                  <a:schemeClr val="tx1"/>
                </a:solidFill>
                <a:effectLst/>
                <a:latin typeface="+mn-lt"/>
                <a:ea typeface="+mn-ea"/>
                <a:cs typeface="+mn-cs"/>
              </a:rPr>
              <a:t>???</a:t>
            </a:r>
            <a:endParaRPr lang="en-US" baseline="0" dirty="0"/>
          </a:p>
          <a:p>
            <a:pPr>
              <a:defRPr/>
            </a:pPr>
            <a:r>
              <a:rPr lang="en-US" dirty="0"/>
              <a:t>“KO </a:t>
            </a:r>
            <a:r>
              <a:rPr lang="vi-VN" dirty="0"/>
              <a:t>ĐẦ</a:t>
            </a:r>
            <a:r>
              <a:rPr lang="en-US" dirty="0"/>
              <a:t>Y </a:t>
            </a:r>
            <a:r>
              <a:rPr lang="vi-VN" dirty="0"/>
              <a:t>ĐỦ</a:t>
            </a:r>
            <a:r>
              <a:rPr lang="en-US" dirty="0"/>
              <a:t> - THIẾU</a:t>
            </a:r>
            <a:r>
              <a:rPr lang="en-US" baseline="0" dirty="0"/>
              <a:t> YC QUAN TRỌNG”</a:t>
            </a:r>
          </a:p>
          <a:p>
            <a:pPr>
              <a:defRPr/>
            </a:pPr>
            <a:r>
              <a:rPr lang="en-US" baseline="0" dirty="0"/>
              <a:t>   </a:t>
            </a:r>
            <a:r>
              <a:rPr lang="en-US" baseline="0" dirty="0" err="1"/>
              <a:t>Vd</a:t>
            </a:r>
            <a:r>
              <a:rPr lang="en-US" baseline="0" dirty="0"/>
              <a:t>/ </a:t>
            </a:r>
            <a:r>
              <a:rPr lang="en-US" baseline="0" dirty="0" err="1"/>
              <a:t>Thiếu</a:t>
            </a:r>
            <a:r>
              <a:rPr lang="en-US" baseline="0" dirty="0"/>
              <a:t> </a:t>
            </a:r>
            <a:r>
              <a:rPr lang="en-US" baseline="0" dirty="0" err="1"/>
              <a:t>yêu</a:t>
            </a:r>
            <a:r>
              <a:rPr lang="en-US" baseline="0" dirty="0"/>
              <a:t> </a:t>
            </a:r>
            <a:r>
              <a:rPr lang="en-US" dirty="0" err="1"/>
              <a:t>cầu</a:t>
            </a:r>
            <a:r>
              <a:rPr lang="en-US" dirty="0"/>
              <a:t> </a:t>
            </a:r>
            <a:r>
              <a:rPr lang="en-US" dirty="0" err="1"/>
              <a:t>nghiệp</a:t>
            </a:r>
            <a:r>
              <a:rPr lang="en-US" dirty="0"/>
              <a:t> </a:t>
            </a:r>
            <a:r>
              <a:rPr lang="en-US" dirty="0" err="1"/>
              <a:t>vụ</a:t>
            </a:r>
            <a:r>
              <a:rPr lang="en-US" dirty="0"/>
              <a:t>, PHI </a:t>
            </a:r>
            <a:r>
              <a:rPr lang="en-US" dirty="0" err="1"/>
              <a:t>chức</a:t>
            </a:r>
            <a:r>
              <a:rPr lang="en-US" dirty="0"/>
              <a:t> </a:t>
            </a:r>
            <a:r>
              <a:rPr lang="en-US" dirty="0" err="1"/>
              <a:t>năng</a:t>
            </a:r>
            <a:r>
              <a:rPr lang="en-US" dirty="0"/>
              <a:t>: website </a:t>
            </a:r>
            <a:r>
              <a:rPr lang="en-US" dirty="0" err="1"/>
              <a:t>bán</a:t>
            </a:r>
            <a:r>
              <a:rPr lang="en-US" dirty="0"/>
              <a:t> </a:t>
            </a:r>
            <a:r>
              <a:rPr lang="en-US" dirty="0" err="1"/>
              <a:t>hàng</a:t>
            </a:r>
            <a:r>
              <a:rPr lang="en-US" dirty="0"/>
              <a:t> online </a:t>
            </a:r>
            <a:r>
              <a:rPr lang="en-US" dirty="0" err="1"/>
              <a:t>không</a:t>
            </a:r>
            <a:r>
              <a:rPr lang="en-US" dirty="0"/>
              <a:t> </a:t>
            </a:r>
            <a:r>
              <a:rPr lang="en-US" dirty="0" err="1"/>
              <a:t>tính</a:t>
            </a:r>
            <a:r>
              <a:rPr lang="en-US" dirty="0"/>
              <a:t> </a:t>
            </a:r>
            <a:r>
              <a:rPr lang="en-US" dirty="0" err="1"/>
              <a:t>đến</a:t>
            </a:r>
            <a:r>
              <a:rPr lang="en-US" dirty="0"/>
              <a:t> </a:t>
            </a:r>
            <a:r>
              <a:rPr lang="en-US" dirty="0" err="1"/>
              <a:t>chuyện</a:t>
            </a:r>
            <a:r>
              <a:rPr lang="en-US" dirty="0"/>
              <a:t> </a:t>
            </a:r>
            <a:r>
              <a:rPr lang="en-US" dirty="0" err="1"/>
              <a:t>cả</a:t>
            </a:r>
            <a:r>
              <a:rPr lang="en-US" dirty="0"/>
              <a:t> </a:t>
            </a:r>
            <a:r>
              <a:rPr lang="en-US" dirty="0" err="1"/>
              <a:t>ngàn</a:t>
            </a:r>
            <a:r>
              <a:rPr lang="en-US" dirty="0"/>
              <a:t> KH </a:t>
            </a:r>
            <a:r>
              <a:rPr lang="en-US" dirty="0" err="1"/>
              <a:t>cùng</a:t>
            </a:r>
            <a:r>
              <a:rPr lang="en-US" dirty="0"/>
              <a:t> </a:t>
            </a:r>
            <a:r>
              <a:rPr lang="en-US" dirty="0" err="1"/>
              <a:t>truy</a:t>
            </a:r>
            <a:r>
              <a:rPr lang="en-US" dirty="0"/>
              <a:t> </a:t>
            </a:r>
            <a:r>
              <a:rPr lang="en-US" dirty="0" err="1"/>
              <a:t>cập</a:t>
            </a:r>
            <a:r>
              <a:rPr lang="en-US" dirty="0"/>
              <a:t>; </a:t>
            </a:r>
            <a:r>
              <a:rPr lang="en-US" dirty="0" err="1"/>
              <a:t>c</a:t>
            </a:r>
            <a:r>
              <a:rPr lang="en-US" baseline="0" dirty="0" err="1"/>
              <a:t>ùng</a:t>
            </a:r>
            <a:r>
              <a:rPr lang="en-US" baseline="0" dirty="0"/>
              <a:t> </a:t>
            </a:r>
            <a:r>
              <a:rPr lang="en-US" baseline="0" dirty="0" err="1"/>
              <a:t>mua</a:t>
            </a:r>
            <a:r>
              <a:rPr lang="en-US" baseline="0" dirty="0"/>
              <a:t> </a:t>
            </a:r>
            <a:r>
              <a:rPr lang="en-US" baseline="0" dirty="0" err="1"/>
              <a:t>một</a:t>
            </a:r>
            <a:r>
              <a:rPr lang="en-US" baseline="0" dirty="0"/>
              <a:t> </a:t>
            </a:r>
            <a:r>
              <a:rPr lang="en-US" baseline="0" dirty="0" err="1"/>
              <a:t>sản</a:t>
            </a:r>
            <a:r>
              <a:rPr lang="en-US" baseline="0" dirty="0"/>
              <a:t> </a:t>
            </a:r>
            <a:r>
              <a:rPr lang="en-US" baseline="0" dirty="0" err="1"/>
              <a:t>phẩm</a:t>
            </a:r>
            <a:r>
              <a:rPr lang="en-US" baseline="0" dirty="0"/>
              <a:t> </a:t>
            </a:r>
            <a:r>
              <a:rPr lang="en-US" baseline="0" dirty="0" err="1"/>
              <a:t>cuối</a:t>
            </a:r>
            <a:r>
              <a:rPr lang="en-US" baseline="0" dirty="0"/>
              <a:t> </a:t>
            </a:r>
            <a:r>
              <a:rPr lang="en-US" baseline="0" dirty="0" err="1"/>
              <a:t>cùng</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None/>
            </a:pPr>
            <a:r>
              <a:rPr lang="en-US" dirty="0"/>
              <a:t>2. </a:t>
            </a:r>
            <a:r>
              <a:rPr lang="en-US" b="1" dirty="0"/>
              <a:t>LỖI GIAO TIẾP KH-NHÀ PT</a:t>
            </a:r>
            <a:r>
              <a:rPr lang="en-US" dirty="0"/>
              <a:t>: </a:t>
            </a:r>
            <a:r>
              <a:rPr lang="en-US" dirty="0" err="1"/>
              <a:t>hai</a:t>
            </a:r>
            <a:r>
              <a:rPr lang="en-US" dirty="0"/>
              <a:t> </a:t>
            </a:r>
            <a:r>
              <a:rPr lang="en-US" dirty="0" err="1"/>
              <a:t>bên</a:t>
            </a:r>
            <a:r>
              <a:rPr lang="en-US" baseline="0" dirty="0"/>
              <a:t> </a:t>
            </a:r>
            <a:r>
              <a:rPr lang="en-US" dirty="0" err="1"/>
              <a:t>hiểu</a:t>
            </a:r>
            <a:r>
              <a:rPr lang="en-US" dirty="0"/>
              <a:t> </a:t>
            </a:r>
            <a:r>
              <a:rPr lang="en-US" dirty="0" err="1"/>
              <a:t>nhầm</a:t>
            </a:r>
            <a:r>
              <a:rPr lang="en-US" dirty="0"/>
              <a:t>, </a:t>
            </a:r>
            <a:r>
              <a:rPr lang="en-US" dirty="0" err="1"/>
              <a:t>hiểu</a:t>
            </a:r>
            <a:r>
              <a:rPr lang="en-US" baseline="0" dirty="0"/>
              <a:t> </a:t>
            </a:r>
            <a:r>
              <a:rPr lang="en-US" baseline="0" dirty="0" err="1"/>
              <a:t>sai</a:t>
            </a:r>
            <a:r>
              <a:rPr lang="en-US" baseline="0" dirty="0"/>
              <a:t> </a:t>
            </a:r>
            <a:r>
              <a:rPr lang="en-US" baseline="0" dirty="0" err="1"/>
              <a:t>yêu</a:t>
            </a:r>
            <a:r>
              <a:rPr lang="en-US" baseline="0" dirty="0"/>
              <a:t> </a:t>
            </a:r>
            <a:r>
              <a:rPr lang="en-US" baseline="0" dirty="0" err="1"/>
              <a:t>cầu</a:t>
            </a:r>
            <a:r>
              <a:rPr lang="en-US" dirty="0"/>
              <a:t>; </a:t>
            </a:r>
            <a:r>
              <a:rPr lang="en-US" dirty="0" err="1"/>
              <a:t>thiếu</a:t>
            </a:r>
            <a:r>
              <a:rPr lang="en-US" dirty="0"/>
              <a:t> </a:t>
            </a:r>
            <a:r>
              <a:rPr lang="en-US" dirty="0" err="1"/>
              <a:t>quan</a:t>
            </a:r>
            <a:r>
              <a:rPr lang="en-US" dirty="0"/>
              <a:t> </a:t>
            </a:r>
            <a:r>
              <a:rPr lang="en-US" dirty="0" err="1"/>
              <a:t>tâm</a:t>
            </a:r>
            <a:r>
              <a:rPr lang="en-US" dirty="0"/>
              <a:t> </a:t>
            </a:r>
            <a:r>
              <a:rPr lang="vi-VN" dirty="0"/>
              <a:t>đế</a:t>
            </a:r>
            <a:r>
              <a:rPr lang="en-US" dirty="0"/>
              <a:t>n </a:t>
            </a:r>
            <a:r>
              <a:rPr lang="en-US" dirty="0" err="1"/>
              <a:t>phản</a:t>
            </a:r>
            <a:r>
              <a:rPr lang="en-US" dirty="0"/>
              <a:t> </a:t>
            </a:r>
            <a:r>
              <a:rPr lang="en-US" dirty="0" err="1"/>
              <a:t>hồi</a:t>
            </a:r>
            <a:r>
              <a:rPr lang="en-US" dirty="0"/>
              <a:t> </a:t>
            </a:r>
            <a:r>
              <a:rPr lang="en-US" dirty="0" err="1"/>
              <a:t>của</a:t>
            </a:r>
            <a:r>
              <a:rPr lang="en-US" dirty="0"/>
              <a:t> KH </a:t>
            </a:r>
            <a:r>
              <a:rPr lang="en-US" dirty="0" err="1"/>
              <a:t>khi</a:t>
            </a:r>
            <a:r>
              <a:rPr lang="en-US" dirty="0"/>
              <a:t> KH </a:t>
            </a:r>
            <a:r>
              <a:rPr lang="en-US" dirty="0" err="1"/>
              <a:t>muốn</a:t>
            </a:r>
            <a:r>
              <a:rPr lang="en-US" baseline="0" dirty="0"/>
              <a:t> </a:t>
            </a:r>
            <a:r>
              <a:rPr lang="en-US" baseline="0" dirty="0" err="1"/>
              <a:t>thay</a:t>
            </a:r>
            <a:r>
              <a:rPr lang="en-US" baseline="0" dirty="0"/>
              <a:t> </a:t>
            </a:r>
            <a:r>
              <a:rPr lang="en-US" baseline="0" dirty="0" err="1"/>
              <a:t>đổi</a:t>
            </a:r>
            <a:r>
              <a:rPr lang="en-US" baseline="0" dirty="0"/>
              <a:t> </a:t>
            </a:r>
            <a:r>
              <a:rPr lang="en-US" baseline="0" dirty="0" err="1"/>
              <a:t>yêu</a:t>
            </a:r>
            <a:r>
              <a:rPr lang="en-US" baseline="0" dirty="0"/>
              <a:t> </a:t>
            </a:r>
            <a:r>
              <a:rPr lang="en-US" baseline="0" dirty="0" err="1"/>
              <a:t>cầu</a:t>
            </a:r>
            <a:r>
              <a:rPr lang="en-US" dirty="0"/>
              <a:t>.</a:t>
            </a:r>
          </a:p>
          <a:p>
            <a:pPr marL="0" indent="0">
              <a:buNone/>
            </a:pPr>
            <a:endParaRPr lang="en-US" dirty="0"/>
          </a:p>
          <a:p>
            <a:pPr marL="0" indent="0">
              <a:buNone/>
            </a:pPr>
            <a:r>
              <a:rPr lang="en-US" dirty="0"/>
              <a:t>3. </a:t>
            </a:r>
            <a:r>
              <a:rPr lang="vi-VN" b="1" dirty="0"/>
              <a:t>CỐ TÌNH ĐI CHỆCH KHỎI CÁC YÊU CẦU TÀI LIỆU</a:t>
            </a:r>
            <a:r>
              <a:rPr lang="en-US" dirty="0"/>
              <a:t>, </a:t>
            </a:r>
            <a:r>
              <a:rPr lang="en-US" baseline="0" dirty="0"/>
              <a:t>do: </a:t>
            </a:r>
          </a:p>
          <a:p>
            <a:pPr marL="0" indent="0">
              <a:buNone/>
            </a:pPr>
            <a:r>
              <a:rPr lang="en-US" baseline="0" dirty="0"/>
              <a:t>“</a:t>
            </a:r>
            <a:r>
              <a:rPr lang="vi-VN" baseline="0" dirty="0"/>
              <a:t>TÁI SỬ DỤNG MÔ-ĐUN</a:t>
            </a:r>
            <a:r>
              <a:rPr lang="en-US" baseline="0" dirty="0"/>
              <a:t>”</a:t>
            </a:r>
            <a:r>
              <a:rPr lang="vi-VN" baseline="0" dirty="0"/>
              <a:t> lấy từ một dự án trước đó mà không phân tích đầy đủ những thay đổi </a:t>
            </a:r>
            <a:r>
              <a:rPr lang="en-US" baseline="0" dirty="0" err="1"/>
              <a:t>với</a:t>
            </a:r>
            <a:r>
              <a:rPr lang="en-US" baseline="0" dirty="0"/>
              <a:t> </a:t>
            </a:r>
            <a:r>
              <a:rPr lang="vi-VN" baseline="0" dirty="0"/>
              <a:t>những yêu cầu mới</a:t>
            </a:r>
            <a:r>
              <a:rPr lang="en-US" baseline="0" dirty="0"/>
              <a:t>; </a:t>
            </a:r>
          </a:p>
          <a:p>
            <a:pPr marL="0" indent="0">
              <a:buNone/>
            </a:pPr>
            <a:r>
              <a:rPr lang="en-US" baseline="0" dirty="0"/>
              <a:t>“TỰ</a:t>
            </a:r>
            <a:r>
              <a:rPr lang="en-US" dirty="0"/>
              <a:t> Ý </a:t>
            </a:r>
            <a:r>
              <a:rPr lang="vi-VN" baseline="0" dirty="0"/>
              <a:t>BỎ QUA</a:t>
            </a:r>
            <a:r>
              <a:rPr lang="en-US" baseline="0" dirty="0"/>
              <a:t>”</a:t>
            </a:r>
            <a:r>
              <a:rPr lang="vi-VN" baseline="0" dirty="0"/>
              <a:t> một phần các chức năng cần thiết </a:t>
            </a:r>
            <a:r>
              <a:rPr lang="en-US" baseline="0" dirty="0" err="1"/>
              <a:t>vì</a:t>
            </a:r>
            <a:r>
              <a:rPr lang="en-US" dirty="0"/>
              <a:t> </a:t>
            </a:r>
            <a:r>
              <a:rPr lang="en-US" dirty="0" err="1"/>
              <a:t>không</a:t>
            </a:r>
            <a:r>
              <a:rPr lang="en-US" dirty="0"/>
              <a:t> </a:t>
            </a:r>
            <a:r>
              <a:rPr lang="en-US" dirty="0" err="1"/>
              <a:t>đủ</a:t>
            </a:r>
            <a:r>
              <a:rPr lang="en-US" dirty="0"/>
              <a:t> </a:t>
            </a:r>
            <a:r>
              <a:rPr lang="en-US" baseline="0" dirty="0" err="1"/>
              <a:t>thời</a:t>
            </a:r>
            <a:r>
              <a:rPr lang="en-US" baseline="0" dirty="0"/>
              <a:t> </a:t>
            </a:r>
            <a:r>
              <a:rPr lang="en-US" baseline="0" dirty="0" err="1"/>
              <a:t>gian</a:t>
            </a:r>
            <a:r>
              <a:rPr lang="en-US" baseline="0" dirty="0"/>
              <a:t> </a:t>
            </a:r>
            <a:r>
              <a:rPr lang="en-US" baseline="0" dirty="0" err="1"/>
              <a:t>và</a:t>
            </a:r>
            <a:r>
              <a:rPr lang="en-US" baseline="0" dirty="0"/>
              <a:t> </a:t>
            </a:r>
            <a:r>
              <a:rPr lang="en-US" baseline="0" dirty="0" err="1"/>
              <a:t>ngân</a:t>
            </a:r>
            <a:r>
              <a:rPr lang="en-US" baseline="0" dirty="0"/>
              <a:t> </a:t>
            </a:r>
            <a:r>
              <a:rPr lang="en-US" baseline="0" dirty="0" err="1"/>
              <a:t>sách</a:t>
            </a:r>
            <a:r>
              <a:rPr lang="en-US" baseline="0" dirty="0"/>
              <a:t>; </a:t>
            </a:r>
          </a:p>
          <a:p>
            <a:pPr marL="0" indent="0">
              <a:buNone/>
            </a:pPr>
            <a:r>
              <a:rPr lang="en-US" baseline="0" dirty="0"/>
              <a:t>“TỰ </a:t>
            </a:r>
            <a:r>
              <a:rPr lang="vi-VN" baseline="0" dirty="0"/>
              <a:t>ĐẶ</a:t>
            </a:r>
            <a:r>
              <a:rPr lang="en-US" baseline="0" dirty="0"/>
              <a:t>T RA” </a:t>
            </a:r>
            <a:r>
              <a:rPr lang="en-US" baseline="0" dirty="0" err="1"/>
              <a:t>các</a:t>
            </a:r>
            <a:r>
              <a:rPr lang="en-US" baseline="0" dirty="0"/>
              <a:t> </a:t>
            </a:r>
            <a:r>
              <a:rPr lang="en-US" baseline="0" dirty="0" err="1"/>
              <a:t>yêu</a:t>
            </a:r>
            <a:r>
              <a:rPr lang="en-US" baseline="0" dirty="0"/>
              <a:t> </a:t>
            </a:r>
            <a:r>
              <a:rPr lang="en-US" baseline="0" dirty="0" err="1"/>
              <a:t>cầu</a:t>
            </a:r>
            <a:r>
              <a:rPr lang="en-US" baseline="0" dirty="0"/>
              <a:t> </a:t>
            </a:r>
            <a:r>
              <a:rPr lang="en-US" baseline="0" dirty="0" err="1"/>
              <a:t>mà</a:t>
            </a:r>
            <a:r>
              <a:rPr lang="en-US" baseline="0" dirty="0"/>
              <a:t> </a:t>
            </a:r>
            <a:r>
              <a:rPr lang="en-US" baseline="0" dirty="0" err="1"/>
              <a:t>ch</a:t>
            </a:r>
            <a:r>
              <a:rPr lang="vi-VN" baseline="0" dirty="0"/>
              <a:t>ư</a:t>
            </a:r>
            <a:r>
              <a:rPr lang="en-US" baseline="0" dirty="0"/>
              <a:t>a </a:t>
            </a:r>
            <a:r>
              <a:rPr lang="vi-VN" baseline="0" dirty="0"/>
              <a:t>đượ</a:t>
            </a:r>
            <a:r>
              <a:rPr lang="en-US" baseline="0" dirty="0"/>
              <a:t>c KH </a:t>
            </a:r>
            <a:r>
              <a:rPr lang="en-US" baseline="0" dirty="0" err="1"/>
              <a:t>chấp</a:t>
            </a:r>
            <a:r>
              <a:rPr lang="en-US" baseline="0" dirty="0"/>
              <a:t> </a:t>
            </a:r>
            <a:r>
              <a:rPr lang="en-US" baseline="0" dirty="0" err="1"/>
              <a:t>nhận</a:t>
            </a:r>
            <a:r>
              <a:rPr lang="en-US" baseline="0" dirty="0"/>
              <a:t>; </a:t>
            </a:r>
            <a:r>
              <a:rPr lang="en-US" baseline="0" dirty="0" err="1"/>
              <a:t>th</a:t>
            </a:r>
            <a:r>
              <a:rPr lang="vi-VN" baseline="0" dirty="0"/>
              <a:t>ườn</a:t>
            </a:r>
            <a:r>
              <a:rPr lang="en-US" baseline="0" dirty="0"/>
              <a:t>g </a:t>
            </a:r>
            <a:r>
              <a:rPr lang="en-US" baseline="0" dirty="0" err="1"/>
              <a:t>xuyên</a:t>
            </a:r>
            <a:r>
              <a:rPr lang="en-US" baseline="0" dirty="0"/>
              <a:t> </a:t>
            </a:r>
            <a:r>
              <a:rPr lang="en-US" baseline="0" dirty="0" err="1"/>
              <a:t>bỏ</a:t>
            </a:r>
            <a:r>
              <a:rPr lang="en-US" baseline="0" dirty="0"/>
              <a:t> qua </a:t>
            </a:r>
            <a:r>
              <a:rPr lang="en-US" baseline="0" dirty="0" err="1"/>
              <a:t>các</a:t>
            </a:r>
            <a:r>
              <a:rPr lang="en-US" baseline="0" dirty="0"/>
              <a:t> </a:t>
            </a:r>
            <a:r>
              <a:rPr lang="en-US" baseline="0" dirty="0" err="1"/>
              <a:t>yêu</a:t>
            </a:r>
            <a:r>
              <a:rPr lang="en-US" baseline="0" dirty="0"/>
              <a:t> </a:t>
            </a:r>
            <a:r>
              <a:rPr lang="en-US" baseline="0" dirty="0" err="1"/>
              <a:t>cầu</a:t>
            </a:r>
            <a:r>
              <a:rPr lang="en-US" baseline="0" dirty="0"/>
              <a:t> </a:t>
            </a:r>
            <a:r>
              <a:rPr lang="en-US" baseline="0" dirty="0" err="1"/>
              <a:t>có</a:t>
            </a:r>
            <a:r>
              <a:rPr lang="en-US" baseline="0" dirty="0"/>
              <a:t> </a:t>
            </a:r>
            <a:r>
              <a:rPr lang="en-US" baseline="0" dirty="0" err="1"/>
              <a:t>vẻ</a:t>
            </a:r>
            <a:r>
              <a:rPr lang="en-US" baseline="0" dirty="0"/>
              <a:t> “</a:t>
            </a:r>
            <a:r>
              <a:rPr lang="en-US" baseline="0" dirty="0" err="1"/>
              <a:t>nhỏ</a:t>
            </a:r>
            <a:r>
              <a:rPr lang="en-US" baseline="0" dirty="0"/>
              <a:t>”.</a:t>
            </a:r>
            <a:endParaRPr lang="en-US" dirty="0"/>
          </a:p>
          <a:p>
            <a:pPr marL="0" indent="0">
              <a:buNone/>
            </a:pPr>
            <a:endParaRPr lang="en-US" dirty="0"/>
          </a:p>
          <a:p>
            <a:pPr marL="0" indent="0">
              <a:buNone/>
            </a:pPr>
            <a:r>
              <a:rPr lang="en-US" dirty="0"/>
              <a:t>4.</a:t>
            </a:r>
            <a:r>
              <a:rPr lang="en-US" baseline="0" dirty="0"/>
              <a:t> </a:t>
            </a:r>
            <a:r>
              <a:rPr lang="en-US" b="1" dirty="0"/>
              <a:t>LỖI THIẾT KẾ</a:t>
            </a:r>
            <a:r>
              <a:rPr lang="en-US" dirty="0"/>
              <a:t>: </a:t>
            </a:r>
          </a:p>
          <a:p>
            <a:pPr marL="0" indent="0">
              <a:buNone/>
            </a:pPr>
            <a:r>
              <a:rPr lang="en-US" dirty="0"/>
              <a:t>“SAI THUẬT TOÁN”</a:t>
            </a:r>
          </a:p>
          <a:p>
            <a:pPr marL="0" indent="0">
              <a:buNone/>
            </a:pPr>
            <a:r>
              <a:rPr lang="en-US" baseline="0" dirty="0"/>
              <a:t>“</a:t>
            </a:r>
            <a:r>
              <a:rPr lang="en-US" baseline="0" dirty="0" err="1"/>
              <a:t>Lỗi</a:t>
            </a:r>
            <a:r>
              <a:rPr lang="en-US" baseline="0" dirty="0"/>
              <a:t> ở QUY TRÌNH NGHIỆP VỤ”: </a:t>
            </a:r>
          </a:p>
          <a:p>
            <a:pPr marL="0" indent="0">
              <a:buNone/>
            </a:pPr>
            <a:r>
              <a:rPr lang="en-US" strike="sngStrike" baseline="0" dirty="0"/>
              <a:t>“BỎ SÓT TRƯỜNG HỢP DỮ LIỆU KHÔNG HỢP LỆ”: </a:t>
            </a:r>
            <a:r>
              <a:rPr lang="en-US" strike="sngStrike" baseline="0" dirty="0" err="1"/>
              <a:t>vd</a:t>
            </a:r>
            <a:r>
              <a:rPr lang="en-US" strike="sngStrike" baseline="0" dirty="0"/>
              <a:t>/ web </a:t>
            </a:r>
            <a:r>
              <a:rPr lang="en-US" strike="sngStrike" baseline="0" dirty="0" err="1"/>
              <a:t>bán</a:t>
            </a:r>
            <a:r>
              <a:rPr lang="en-US" strike="sngStrike" baseline="0" dirty="0"/>
              <a:t> </a:t>
            </a:r>
            <a:r>
              <a:rPr lang="en-US" strike="sngStrike" baseline="0" dirty="0" err="1"/>
              <a:t>hàng</a:t>
            </a:r>
            <a:r>
              <a:rPr lang="en-US" strike="sngStrike" baseline="0" dirty="0"/>
              <a:t> X </a:t>
            </a:r>
            <a:r>
              <a:rPr lang="en-US" strike="sngStrike" baseline="0" dirty="0" err="1"/>
              <a:t>chỉ</a:t>
            </a:r>
            <a:r>
              <a:rPr lang="en-US" strike="sngStrike" baseline="0" dirty="0"/>
              <a:t> </a:t>
            </a:r>
            <a:r>
              <a:rPr lang="en-US" strike="sngStrike" baseline="0" dirty="0" err="1"/>
              <a:t>cho</a:t>
            </a:r>
            <a:r>
              <a:rPr lang="en-US" strike="sngStrike" baseline="0" dirty="0"/>
              <a:t> </a:t>
            </a:r>
            <a:r>
              <a:rPr lang="en-US" strike="sngStrike" baseline="0" dirty="0" err="1"/>
              <a:t>phép</a:t>
            </a:r>
            <a:r>
              <a:rPr lang="en-US" strike="sngStrike" baseline="0" dirty="0"/>
              <a:t> </a:t>
            </a:r>
            <a:r>
              <a:rPr lang="en-US" strike="sngStrike" baseline="0" dirty="0" err="1"/>
              <a:t>mua</a:t>
            </a:r>
            <a:r>
              <a:rPr lang="en-US" strike="sngStrike" baseline="0" dirty="0"/>
              <a:t> </a:t>
            </a:r>
            <a:r>
              <a:rPr lang="en-US" strike="sngStrike" baseline="0" dirty="0" err="1"/>
              <a:t>tối</a:t>
            </a:r>
            <a:r>
              <a:rPr lang="en-US" strike="sngStrike" baseline="0" dirty="0"/>
              <a:t> </a:t>
            </a:r>
            <a:r>
              <a:rPr lang="en-US" strike="sngStrike" baseline="0" dirty="0" err="1"/>
              <a:t>đa</a:t>
            </a:r>
            <a:r>
              <a:rPr lang="en-US" strike="sngStrike" baseline="0" dirty="0"/>
              <a:t> 10 </a:t>
            </a:r>
            <a:r>
              <a:rPr lang="en-US" strike="sngStrike" baseline="0" dirty="0" err="1"/>
              <a:t>sp</a:t>
            </a:r>
            <a:r>
              <a:rPr lang="en-US" strike="sngStrike" baseline="0" dirty="0"/>
              <a:t>/</a:t>
            </a:r>
            <a:r>
              <a:rPr lang="en-US" strike="sngStrike" baseline="0" dirty="0" err="1"/>
              <a:t>lần</a:t>
            </a:r>
            <a:r>
              <a:rPr lang="en-US" strike="sngStrike" baseline="0" dirty="0"/>
              <a:t>, </a:t>
            </a:r>
            <a:r>
              <a:rPr lang="en-US" strike="sngStrike" baseline="0" dirty="0" err="1"/>
              <a:t>xử</a:t>
            </a:r>
            <a:r>
              <a:rPr lang="en-US" strike="sngStrike" baseline="0" dirty="0"/>
              <a:t> </a:t>
            </a:r>
            <a:r>
              <a:rPr lang="en-US" strike="sngStrike" baseline="0" dirty="0" err="1"/>
              <a:t>lý</a:t>
            </a:r>
            <a:r>
              <a:rPr lang="en-US" strike="sngStrike" baseline="0" dirty="0"/>
              <a:t> </a:t>
            </a:r>
            <a:r>
              <a:rPr lang="en-US" strike="sngStrike" baseline="0" dirty="0" err="1"/>
              <a:t>rất</a:t>
            </a:r>
            <a:r>
              <a:rPr lang="en-US" strike="sngStrike" baseline="0" dirty="0"/>
              <a:t> </a:t>
            </a:r>
            <a:r>
              <a:rPr lang="en-US" strike="sngStrike" baseline="0" dirty="0" err="1"/>
              <a:t>tốt</a:t>
            </a:r>
            <a:r>
              <a:rPr lang="en-US" strike="sngStrike" baseline="0" dirty="0"/>
              <a:t> </a:t>
            </a:r>
            <a:r>
              <a:rPr lang="en-US" strike="sngStrike" baseline="0" dirty="0" err="1"/>
              <a:t>với</a:t>
            </a:r>
            <a:r>
              <a:rPr lang="en-US" strike="sngStrike" baseline="0" dirty="0"/>
              <a:t> &lt;10sp, </a:t>
            </a:r>
            <a:r>
              <a:rPr lang="en-US" strike="sngStrike" baseline="0" dirty="0" err="1"/>
              <a:t>nhưng</a:t>
            </a:r>
            <a:r>
              <a:rPr lang="en-US" strike="sngStrike" baseline="0" dirty="0"/>
              <a:t> </a:t>
            </a:r>
            <a:r>
              <a:rPr lang="en-US" strike="sngStrike" baseline="0" dirty="0" err="1"/>
              <a:t>khi</a:t>
            </a:r>
            <a:r>
              <a:rPr lang="en-US" strike="sngStrike" baseline="0" dirty="0"/>
              <a:t> </a:t>
            </a:r>
            <a:r>
              <a:rPr lang="en-US" strike="sngStrike" baseline="0" dirty="0" err="1"/>
              <a:t>có</a:t>
            </a:r>
            <a:r>
              <a:rPr lang="en-US" strike="sngStrike" baseline="0" dirty="0"/>
              <a:t> KH </a:t>
            </a:r>
            <a:r>
              <a:rPr lang="en-US" strike="sngStrike" baseline="0" dirty="0" err="1"/>
              <a:t>chọn</a:t>
            </a:r>
            <a:r>
              <a:rPr lang="en-US" strike="sngStrike" baseline="0" dirty="0"/>
              <a:t> </a:t>
            </a:r>
            <a:r>
              <a:rPr lang="en-US" strike="sngStrike" baseline="0" dirty="0" err="1"/>
              <a:t>mua</a:t>
            </a:r>
            <a:r>
              <a:rPr lang="en-US" strike="sngStrike" baseline="0" dirty="0"/>
              <a:t> </a:t>
            </a:r>
            <a:r>
              <a:rPr lang="en-US" strike="sngStrike" baseline="0" dirty="0" err="1"/>
              <a:t>hơn</a:t>
            </a:r>
            <a:r>
              <a:rPr lang="en-US" strike="sngStrike" baseline="0" dirty="0"/>
              <a:t> 10 </a:t>
            </a:r>
            <a:r>
              <a:rPr lang="en-US" strike="sngStrike" baseline="0" dirty="0" err="1"/>
              <a:t>sp</a:t>
            </a:r>
            <a:r>
              <a:rPr lang="en-US" strike="sngStrike" baseline="0" dirty="0"/>
              <a:t> </a:t>
            </a:r>
            <a:r>
              <a:rPr lang="en-US" strike="sngStrike" baseline="0" dirty="0" err="1"/>
              <a:t>thì</a:t>
            </a:r>
            <a:r>
              <a:rPr lang="en-US" strike="sngStrike" baseline="0" dirty="0"/>
              <a:t> </a:t>
            </a:r>
            <a:r>
              <a:rPr lang="en-US" strike="sngStrike" baseline="0" dirty="0" err="1"/>
              <a:t>hệ</a:t>
            </a:r>
            <a:r>
              <a:rPr lang="en-US" strike="sngStrike" baseline="0" dirty="0"/>
              <a:t> </a:t>
            </a:r>
            <a:r>
              <a:rPr lang="en-US" strike="sngStrike" baseline="0" dirty="0" err="1"/>
              <a:t>thống</a:t>
            </a:r>
            <a:r>
              <a:rPr lang="en-US" strike="sngStrike" baseline="0" dirty="0"/>
              <a:t> ko </a:t>
            </a:r>
            <a:r>
              <a:rPr lang="en-US" strike="sngStrike" baseline="0" dirty="0" err="1"/>
              <a:t>thông</a:t>
            </a:r>
            <a:r>
              <a:rPr lang="en-US" strike="sngStrike" baseline="0" dirty="0"/>
              <a:t> </a:t>
            </a:r>
            <a:r>
              <a:rPr lang="en-US" strike="sngStrike" baseline="0" dirty="0" err="1"/>
              <a:t>báo</a:t>
            </a:r>
            <a:r>
              <a:rPr lang="en-US" strike="sngStrike" baseline="0" dirty="0"/>
              <a:t> </a:t>
            </a:r>
            <a:r>
              <a:rPr lang="en-US" strike="sngStrike" baseline="0" dirty="0" err="1"/>
              <a:t>gì</a:t>
            </a:r>
            <a:r>
              <a:rPr lang="en-US" strike="sngStrike" baseline="0" dirty="0"/>
              <a:t>, </a:t>
            </a:r>
            <a:r>
              <a:rPr lang="en-US" strike="sngStrike" baseline="0" dirty="0" err="1"/>
              <a:t>cũng</a:t>
            </a:r>
            <a:r>
              <a:rPr lang="en-US" strike="sngStrike" baseline="0" dirty="0"/>
              <a:t> ko </a:t>
            </a:r>
            <a:r>
              <a:rPr lang="en-US" strike="sngStrike" baseline="0" dirty="0" err="1"/>
              <a:t>làm</a:t>
            </a:r>
            <a:r>
              <a:rPr lang="en-US" strike="sngStrike" baseline="0" dirty="0"/>
              <a:t> </a:t>
            </a:r>
            <a:r>
              <a:rPr lang="en-US" strike="sngStrike" baseline="0" dirty="0" err="1"/>
              <a:t>gì</a:t>
            </a:r>
            <a:r>
              <a:rPr lang="en-US" strike="sngStrike" baseline="0" dirty="0"/>
              <a:t>, user </a:t>
            </a:r>
            <a:r>
              <a:rPr lang="en-US" strike="sngStrike" baseline="0" dirty="0" err="1"/>
              <a:t>cũng</a:t>
            </a:r>
            <a:r>
              <a:rPr lang="en-US" strike="sngStrike" baseline="0" dirty="0"/>
              <a:t> ko </a:t>
            </a:r>
            <a:r>
              <a:rPr lang="en-US" strike="sngStrike" baseline="0" dirty="0" err="1"/>
              <a:t>biết</a:t>
            </a:r>
            <a:r>
              <a:rPr lang="en-US" strike="sngStrike" baseline="0" dirty="0"/>
              <a:t> UD </a:t>
            </a:r>
            <a:r>
              <a:rPr lang="en-US" strike="sngStrike" baseline="0" dirty="0" err="1"/>
              <a:t>đang</a:t>
            </a:r>
            <a:r>
              <a:rPr lang="en-US" strike="sngStrike" baseline="0" dirty="0"/>
              <a:t> </a:t>
            </a:r>
            <a:r>
              <a:rPr lang="en-US" strike="sngStrike" baseline="0" dirty="0" err="1"/>
              <a:t>bị</a:t>
            </a:r>
            <a:r>
              <a:rPr lang="en-US" strike="sngStrike" baseline="0" dirty="0"/>
              <a:t> </a:t>
            </a:r>
            <a:r>
              <a:rPr lang="en-US" strike="sngStrike" baseline="0" dirty="0" err="1"/>
              <a:t>lỗi</a:t>
            </a:r>
            <a:r>
              <a:rPr lang="en-US" strike="sngStrike" baseline="0" dirty="0"/>
              <a:t> </a:t>
            </a:r>
            <a:r>
              <a:rPr lang="en-US" strike="sngStrike" baseline="0" dirty="0" err="1"/>
              <a:t>gì</a:t>
            </a:r>
            <a:r>
              <a:rPr lang="en-US" strike="sngStrike" baseline="0" dirty="0"/>
              <a:t>. (SV </a:t>
            </a:r>
            <a:r>
              <a:rPr lang="en-US" strike="sngStrike" baseline="0" dirty="0" err="1"/>
              <a:t>rất</a:t>
            </a:r>
            <a:r>
              <a:rPr lang="en-US" strike="sngStrike" baseline="0" dirty="0"/>
              <a:t> hay </a:t>
            </a:r>
            <a:r>
              <a:rPr lang="en-US" strike="sngStrike" baseline="0" dirty="0" err="1"/>
              <a:t>mắc</a:t>
            </a:r>
            <a:r>
              <a:rPr lang="en-US" strike="sngStrike" baseline="0" dirty="0"/>
              <a:t> </a:t>
            </a:r>
            <a:r>
              <a:rPr lang="en-US" strike="sngStrike" baseline="0" dirty="0" err="1"/>
              <a:t>lỗi</a:t>
            </a:r>
            <a:r>
              <a:rPr lang="en-US" strike="sngStrike" baseline="0" dirty="0"/>
              <a:t> </a:t>
            </a:r>
            <a:r>
              <a:rPr lang="en-US" strike="sngStrike" baseline="0" dirty="0" err="1"/>
              <a:t>này</a:t>
            </a:r>
            <a:r>
              <a:rPr lang="en-US" strike="sngStrike" baseline="0" dirty="0"/>
              <a:t>, </a:t>
            </a:r>
            <a:r>
              <a:rPr lang="en-US" strike="sngStrike" baseline="0" dirty="0" err="1"/>
              <a:t>có</a:t>
            </a:r>
            <a:r>
              <a:rPr lang="en-US" strike="sngStrike" baseline="0" dirty="0"/>
              <a:t> </a:t>
            </a:r>
            <a:r>
              <a:rPr lang="en-US" strike="sngStrike" baseline="0" dirty="0" err="1"/>
              <a:t>khi</a:t>
            </a:r>
            <a:r>
              <a:rPr lang="en-US" strike="sngStrike" baseline="0" dirty="0"/>
              <a:t> </a:t>
            </a:r>
            <a:r>
              <a:rPr lang="en-US" strike="sngStrike" baseline="0" dirty="0" err="1"/>
              <a:t>thông</a:t>
            </a:r>
            <a:r>
              <a:rPr lang="en-US" strike="sngStrike" baseline="0" dirty="0"/>
              <a:t> </a:t>
            </a:r>
            <a:r>
              <a:rPr lang="en-US" strike="sngStrike" baseline="0" dirty="0" err="1"/>
              <a:t>báo</a:t>
            </a:r>
            <a:r>
              <a:rPr lang="en-US" strike="sngStrike" baseline="0" dirty="0"/>
              <a:t> </a:t>
            </a:r>
            <a:r>
              <a:rPr lang="en-US" strike="sngStrike" baseline="0" dirty="0" err="1"/>
              <a:t>lỗi</a:t>
            </a:r>
            <a:r>
              <a:rPr lang="en-US" strike="sngStrike" baseline="0" dirty="0"/>
              <a:t> </a:t>
            </a:r>
            <a:r>
              <a:rPr lang="en-US" strike="sngStrike" baseline="0" dirty="0" err="1"/>
              <a:t>mà</a:t>
            </a:r>
            <a:r>
              <a:rPr lang="en-US" strike="sngStrike" baseline="0" dirty="0"/>
              <a:t> </a:t>
            </a:r>
            <a:r>
              <a:rPr lang="en-US" strike="sngStrike" baseline="0" dirty="0" err="1"/>
              <a:t>cũng</a:t>
            </a:r>
            <a:r>
              <a:rPr lang="en-US" strike="sngStrike" baseline="0" dirty="0"/>
              <a:t> </a:t>
            </a:r>
            <a:r>
              <a:rPr lang="en-US" strike="sngStrike" baseline="0" dirty="0" err="1"/>
              <a:t>như</a:t>
            </a:r>
            <a:r>
              <a:rPr lang="en-US" strike="sngStrike" baseline="0" dirty="0"/>
              <a:t> </a:t>
            </a:r>
            <a:r>
              <a:rPr lang="en-US" strike="sngStrike" baseline="0" dirty="0" err="1"/>
              <a:t>không</a:t>
            </a:r>
            <a:r>
              <a:rPr lang="en-US" strike="sngStrike" baseline="0" dirty="0"/>
              <a:t>).</a:t>
            </a:r>
            <a:endParaRPr lang="en-US" strike="sngStrike" dirty="0"/>
          </a:p>
          <a:p>
            <a:pPr marL="0" indent="0">
              <a:buNone/>
            </a:pPr>
            <a:endParaRPr lang="en-US" dirty="0"/>
          </a:p>
          <a:p>
            <a:pPr marL="0" indent="0">
              <a:buNone/>
            </a:pPr>
            <a:r>
              <a:rPr lang="en-US" dirty="0"/>
              <a:t>5. </a:t>
            </a:r>
            <a:r>
              <a:rPr lang="en-US" b="1" dirty="0"/>
              <a:t>LỖI CODE: </a:t>
            </a:r>
            <a:r>
              <a:rPr lang="en-US" b="0" dirty="0"/>
              <a:t>code</a:t>
            </a:r>
            <a:r>
              <a:rPr lang="en-US" b="0" baseline="0" dirty="0"/>
              <a:t> </a:t>
            </a:r>
            <a:r>
              <a:rPr lang="en-US" b="0" baseline="0" dirty="0" err="1"/>
              <a:t>sai</a:t>
            </a:r>
            <a:r>
              <a:rPr lang="en-US" b="0" baseline="0" dirty="0"/>
              <a:t> </a:t>
            </a:r>
            <a:r>
              <a:rPr lang="en-US" b="0" baseline="0" dirty="0" err="1"/>
              <a:t>với</a:t>
            </a:r>
            <a:r>
              <a:rPr lang="en-US" b="0" baseline="0" dirty="0"/>
              <a:t> </a:t>
            </a:r>
            <a:r>
              <a:rPr lang="en-US" b="0" baseline="0" dirty="0" err="1"/>
              <a:t>thiết</a:t>
            </a:r>
            <a:r>
              <a:rPr lang="en-US" b="0" baseline="0" dirty="0"/>
              <a:t> </a:t>
            </a:r>
            <a:r>
              <a:rPr lang="en-US" b="0" baseline="0" dirty="0" err="1"/>
              <a:t>kế</a:t>
            </a:r>
            <a:r>
              <a:rPr lang="en-US" b="0" baseline="0" dirty="0"/>
              <a:t>; </a:t>
            </a:r>
            <a:r>
              <a:rPr lang="en-US" b="0" baseline="0" dirty="0" err="1"/>
              <a:t>truy</a:t>
            </a:r>
            <a:r>
              <a:rPr lang="en-US" b="0" baseline="0" dirty="0"/>
              <a:t> </a:t>
            </a:r>
            <a:r>
              <a:rPr lang="en-US" b="0" baseline="0" dirty="0" err="1"/>
              <a:t>vấn</a:t>
            </a:r>
            <a:r>
              <a:rPr lang="en-US" b="0" baseline="0" dirty="0"/>
              <a:t> </a:t>
            </a:r>
            <a:r>
              <a:rPr lang="en-US" b="0" baseline="0" dirty="0" err="1"/>
              <a:t>dữ</a:t>
            </a:r>
            <a:r>
              <a:rPr lang="en-US" b="0" baseline="0" dirty="0"/>
              <a:t> </a:t>
            </a:r>
            <a:r>
              <a:rPr lang="en-US" b="0" baseline="0" dirty="0" err="1"/>
              <a:t>liệu</a:t>
            </a:r>
            <a:r>
              <a:rPr lang="en-US" b="0" baseline="0" dirty="0"/>
              <a:t> </a:t>
            </a:r>
            <a:r>
              <a:rPr lang="en-US" b="0" baseline="0" dirty="0" err="1"/>
              <a:t>sai</a:t>
            </a:r>
            <a:r>
              <a:rPr lang="en-US" b="0" baseline="0" dirty="0"/>
              <a:t>…</a:t>
            </a:r>
            <a:endParaRPr lang="en-US" b="1" dirty="0"/>
          </a:p>
          <a:p>
            <a:pPr marL="0" indent="0">
              <a:buNone/>
            </a:pPr>
            <a:r>
              <a:rPr lang="en-US" dirty="0"/>
              <a:t>6. </a:t>
            </a:r>
            <a:r>
              <a:rPr lang="vi-VN" b="1" dirty="0"/>
              <a:t>KHÔNG TUÂN THỦ CÁC TÀI LIỆU VÀ HƯỚNG DẪN MÃ </a:t>
            </a:r>
            <a:r>
              <a:rPr lang="en-US" b="1" dirty="0"/>
              <a:t>NGUỒN</a:t>
            </a:r>
            <a:r>
              <a:rPr lang="en-US" b="1" baseline="0" dirty="0"/>
              <a:t> </a:t>
            </a:r>
            <a:r>
              <a:rPr lang="en-US" baseline="0" dirty="0"/>
              <a:t>(coding standard): </a:t>
            </a:r>
            <a:r>
              <a:rPr lang="en-US" baseline="0" dirty="0" err="1"/>
              <a:t>mỗi</a:t>
            </a:r>
            <a:r>
              <a:rPr lang="en-US" baseline="0" dirty="0"/>
              <a:t> </a:t>
            </a:r>
            <a:r>
              <a:rPr lang="en-US" baseline="0" dirty="0" err="1"/>
              <a:t>dự</a:t>
            </a:r>
            <a:r>
              <a:rPr lang="en-US" baseline="0" dirty="0"/>
              <a:t> </a:t>
            </a:r>
            <a:r>
              <a:rPr lang="en-US" baseline="0" dirty="0" err="1"/>
              <a:t>án</a:t>
            </a:r>
            <a:r>
              <a:rPr lang="en-US" baseline="0" dirty="0"/>
              <a:t> </a:t>
            </a:r>
            <a:r>
              <a:rPr lang="vi-VN" baseline="0" dirty="0"/>
              <a:t>đề</a:t>
            </a:r>
            <a:r>
              <a:rPr lang="en-US" baseline="0" dirty="0"/>
              <a:t>u </a:t>
            </a:r>
            <a:r>
              <a:rPr lang="en-US" baseline="0" dirty="0" err="1"/>
              <a:t>có</a:t>
            </a:r>
            <a:r>
              <a:rPr lang="en-US" baseline="0" dirty="0"/>
              <a:t> coding standard </a:t>
            </a:r>
            <a:r>
              <a:rPr lang="en-US" baseline="0" dirty="0" err="1"/>
              <a:t>riêng</a:t>
            </a:r>
            <a:r>
              <a:rPr lang="en-US" baseline="0" dirty="0"/>
              <a:t>, do </a:t>
            </a:r>
            <a:r>
              <a:rPr lang="vi-VN" baseline="0" dirty="0"/>
              <a:t>độ</a:t>
            </a:r>
            <a:r>
              <a:rPr lang="en-US" baseline="0" dirty="0" err="1"/>
              <a:t>i</a:t>
            </a:r>
            <a:r>
              <a:rPr lang="en-US" baseline="0" dirty="0"/>
              <a:t> pt </a:t>
            </a:r>
            <a:r>
              <a:rPr lang="en-US" baseline="0" dirty="0" err="1"/>
              <a:t>hoặc</a:t>
            </a:r>
            <a:r>
              <a:rPr lang="en-US" baseline="0" dirty="0"/>
              <a:t> ng </a:t>
            </a:r>
            <a:r>
              <a:rPr lang="en-US" baseline="0" dirty="0" err="1"/>
              <a:t>quản</a:t>
            </a:r>
            <a:r>
              <a:rPr lang="en-US" baseline="0" dirty="0"/>
              <a:t> </a:t>
            </a:r>
            <a:r>
              <a:rPr lang="en-US" baseline="0" dirty="0" err="1"/>
              <a:t>lý</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và</a:t>
            </a:r>
            <a:r>
              <a:rPr lang="en-US" baseline="0" dirty="0"/>
              <a:t> public </a:t>
            </a:r>
            <a:r>
              <a:rPr lang="en-US" baseline="0" dirty="0" err="1"/>
              <a:t>cho</a:t>
            </a:r>
            <a:r>
              <a:rPr lang="en-US" baseline="0" dirty="0"/>
              <a:t> </a:t>
            </a:r>
            <a:r>
              <a:rPr lang="en-US" baseline="0" dirty="0" err="1"/>
              <a:t>cả</a:t>
            </a:r>
            <a:r>
              <a:rPr lang="en-US" baseline="0" dirty="0"/>
              <a:t> </a:t>
            </a:r>
            <a:r>
              <a:rPr lang="vi-VN" baseline="0" dirty="0"/>
              <a:t>độ</a:t>
            </a:r>
            <a:r>
              <a:rPr lang="en-US" baseline="0" dirty="0" err="1"/>
              <a:t>i</a:t>
            </a:r>
            <a:r>
              <a:rPr lang="en-US" baseline="0" dirty="0"/>
              <a:t>, </a:t>
            </a:r>
            <a:r>
              <a:rPr lang="en-US" baseline="0" dirty="0" err="1"/>
              <a:t>các</a:t>
            </a:r>
            <a:r>
              <a:rPr lang="en-US" baseline="0" dirty="0"/>
              <a:t> </a:t>
            </a:r>
            <a:r>
              <a:rPr lang="en-US" baseline="0" dirty="0" err="1"/>
              <a:t>thành</a:t>
            </a:r>
            <a:r>
              <a:rPr lang="en-US" baseline="0" dirty="0"/>
              <a:t> </a:t>
            </a:r>
            <a:r>
              <a:rPr lang="en-US" baseline="0" dirty="0" err="1"/>
              <a:t>viên</a:t>
            </a:r>
            <a:r>
              <a:rPr lang="en-US" baseline="0" dirty="0"/>
              <a:t> </a:t>
            </a:r>
            <a:r>
              <a:rPr lang="en-US" baseline="0" dirty="0" err="1"/>
              <a:t>trong</a:t>
            </a:r>
            <a:r>
              <a:rPr lang="en-US" baseline="0" dirty="0"/>
              <a:t> </a:t>
            </a:r>
            <a:r>
              <a:rPr lang="vi-VN" baseline="0" dirty="0"/>
              <a:t>độ</a:t>
            </a:r>
            <a:r>
              <a:rPr lang="en-US" baseline="0" dirty="0" err="1"/>
              <a:t>i</a:t>
            </a:r>
            <a:r>
              <a:rPr lang="en-US" baseline="0" dirty="0"/>
              <a:t> </a:t>
            </a:r>
            <a:r>
              <a:rPr lang="en-US" baseline="0" dirty="0" err="1"/>
              <a:t>chỉ</a:t>
            </a:r>
            <a:r>
              <a:rPr lang="en-US" baseline="0" dirty="0"/>
              <a:t> </a:t>
            </a:r>
            <a:r>
              <a:rPr lang="en-US" baseline="0" dirty="0" err="1"/>
              <a:t>phải</a:t>
            </a:r>
            <a:r>
              <a:rPr lang="en-US" baseline="0" dirty="0"/>
              <a:t> </a:t>
            </a:r>
            <a:r>
              <a:rPr lang="en-US" baseline="0" dirty="0" err="1"/>
              <a:t>tuân</a:t>
            </a:r>
            <a:r>
              <a:rPr lang="en-US" baseline="0" dirty="0"/>
              <a:t> </a:t>
            </a:r>
            <a:r>
              <a:rPr lang="en-US" baseline="0" dirty="0" err="1"/>
              <a:t>thủ</a:t>
            </a:r>
            <a:r>
              <a:rPr lang="en-US" baseline="0" dirty="0"/>
              <a:t> </a:t>
            </a:r>
            <a:r>
              <a:rPr lang="en-US" baseline="0" dirty="0" err="1"/>
              <a:t>theo</a:t>
            </a:r>
            <a:r>
              <a:rPr lang="en-US" baseline="0" dirty="0"/>
              <a:t> </a:t>
            </a:r>
            <a:r>
              <a:rPr lang="en-US" baseline="0" dirty="0" err="1"/>
              <a:t>các</a:t>
            </a:r>
            <a:r>
              <a:rPr lang="en-US" baseline="0" dirty="0"/>
              <a:t> </a:t>
            </a:r>
            <a:r>
              <a:rPr lang="en-US" baseline="0" dirty="0" err="1"/>
              <a:t>yc</a:t>
            </a:r>
            <a:r>
              <a:rPr lang="en-US" baseline="0" dirty="0"/>
              <a:t> </a:t>
            </a:r>
            <a:r>
              <a:rPr lang="en-US" baseline="0" dirty="0" err="1"/>
              <a:t>này</a:t>
            </a:r>
            <a:r>
              <a:rPr lang="en-US" baseline="0" dirty="0"/>
              <a:t>. VD/ QUY ĐỊNH ĐẶT TÊN, CÁCH TRÌNH BÀY FILE TÀI LIỆU, FILE MÃ NGUỒN, TÊN MODULE, TÊN HÀM, TÊN BIẾN. </a:t>
            </a:r>
          </a:p>
          <a:p>
            <a:pPr marL="0" indent="0">
              <a:buNone/>
            </a:pPr>
            <a:r>
              <a:rPr lang="en-US" baseline="0" dirty="0">
                <a:sym typeface="Wingdings" panose="05000000000000000000" pitchFamily="2" charset="2"/>
              </a:rPr>
              <a:t> LỖI NÀY LÀM VIỆC BẢO TRÌ KHÓ KHĂN</a:t>
            </a:r>
            <a:endParaRPr lang="en-US" strike="sngStrike" baseline="0" dirty="0"/>
          </a:p>
          <a:p>
            <a:pPr marL="0" indent="0">
              <a:buNone/>
            </a:pPr>
            <a:endParaRPr lang="en-US" baseline="0" dirty="0"/>
          </a:p>
          <a:p>
            <a:pPr marL="0" indent="0">
              <a:buNone/>
            </a:pPr>
            <a:r>
              <a:rPr lang="en-US" baseline="0" dirty="0"/>
              <a:t>7. </a:t>
            </a:r>
            <a:r>
              <a:rPr lang="en-US" b="1" baseline="0" dirty="0"/>
              <a:t>THIẾU SÓT TRONG QUI TRÌNH TEST</a:t>
            </a:r>
            <a:r>
              <a:rPr lang="en-US" baseline="0" dirty="0"/>
              <a:t>: test plans ko </a:t>
            </a:r>
            <a:r>
              <a:rPr lang="vi-VN" baseline="0" dirty="0"/>
              <a:t>đầ</a:t>
            </a:r>
            <a:r>
              <a:rPr lang="en-US" baseline="0" dirty="0"/>
              <a:t>y </a:t>
            </a:r>
            <a:r>
              <a:rPr lang="vi-VN" baseline="0" dirty="0"/>
              <a:t>đủ</a:t>
            </a:r>
            <a:r>
              <a:rPr lang="en-US" baseline="0" dirty="0"/>
              <a:t>; fix </a:t>
            </a:r>
            <a:r>
              <a:rPr lang="en-US" baseline="0" dirty="0" err="1"/>
              <a:t>lỗi</a:t>
            </a:r>
            <a:r>
              <a:rPr lang="en-US" baseline="0" dirty="0"/>
              <a:t> </a:t>
            </a:r>
            <a:r>
              <a:rPr lang="en-US" baseline="0" dirty="0" err="1"/>
              <a:t>ch</a:t>
            </a:r>
            <a:r>
              <a:rPr lang="vi-VN" baseline="0" dirty="0"/>
              <a:t>ư</a:t>
            </a:r>
            <a:r>
              <a:rPr lang="en-US" baseline="0" dirty="0"/>
              <a:t>a </a:t>
            </a:r>
            <a:r>
              <a:rPr lang="en-US" baseline="0" dirty="0" err="1"/>
              <a:t>đúng</a:t>
            </a:r>
            <a:r>
              <a:rPr lang="en-US" baseline="0" dirty="0"/>
              <a:t>;…</a:t>
            </a:r>
          </a:p>
          <a:p>
            <a:pPr marL="0" indent="0">
              <a:buNone/>
            </a:pPr>
            <a:endParaRPr lang="en-US" baseline="0" dirty="0"/>
          </a:p>
          <a:p>
            <a:pPr marL="0" indent="0">
              <a:buNone/>
            </a:pPr>
            <a:r>
              <a:rPr lang="en-US" baseline="0" dirty="0"/>
              <a:t>8. </a:t>
            </a:r>
            <a:r>
              <a:rPr lang="en-US" b="1" baseline="0" dirty="0"/>
              <a:t>LỖI THỦ TỤC </a:t>
            </a:r>
            <a:r>
              <a:rPr lang="en-US" baseline="0" dirty="0"/>
              <a:t>: </a:t>
            </a:r>
            <a:r>
              <a:rPr lang="en-US" b="1" baseline="0" dirty="0" err="1"/>
              <a:t>Thủ</a:t>
            </a:r>
            <a:r>
              <a:rPr lang="en-US" b="1" baseline="0" dirty="0"/>
              <a:t> </a:t>
            </a:r>
            <a:r>
              <a:rPr lang="en-US" b="1" baseline="0" dirty="0" err="1"/>
              <a:t>tục</a:t>
            </a:r>
            <a:r>
              <a:rPr lang="en-US" b="1" baseline="0" dirty="0"/>
              <a:t> </a:t>
            </a:r>
            <a:r>
              <a:rPr lang="en-US" b="1" baseline="0" dirty="0" err="1"/>
              <a:t>là</a:t>
            </a:r>
            <a:r>
              <a:rPr lang="en-US" b="1" baseline="0" dirty="0"/>
              <a:t> </a:t>
            </a:r>
            <a:r>
              <a:rPr lang="vi-VN" b="1" baseline="0" dirty="0"/>
              <a:t>để</a:t>
            </a:r>
            <a:r>
              <a:rPr lang="en-US" b="1" baseline="0" dirty="0"/>
              <a:t> </a:t>
            </a:r>
            <a:r>
              <a:rPr lang="vi-VN" b="1" baseline="0" dirty="0"/>
              <a:t>đị</a:t>
            </a:r>
            <a:r>
              <a:rPr lang="en-US" b="1" baseline="0" dirty="0" err="1"/>
              <a:t>nh</a:t>
            </a:r>
            <a:r>
              <a:rPr lang="en-US" b="1" baseline="0" dirty="0"/>
              <a:t> h</a:t>
            </a:r>
            <a:r>
              <a:rPr lang="vi-VN" b="1" baseline="0" dirty="0"/>
              <a:t>ướn</a:t>
            </a:r>
            <a:r>
              <a:rPr lang="en-US" b="1" baseline="0" dirty="0"/>
              <a:t>g </a:t>
            </a:r>
            <a:r>
              <a:rPr lang="en-US" b="1" baseline="0" dirty="0" err="1"/>
              <a:t>các</a:t>
            </a:r>
            <a:r>
              <a:rPr lang="en-US" b="1" baseline="0" dirty="0"/>
              <a:t> </a:t>
            </a:r>
            <a:r>
              <a:rPr lang="en-US" b="1" baseline="0" dirty="0" err="1"/>
              <a:t>hoạt</a:t>
            </a:r>
            <a:r>
              <a:rPr lang="en-US" b="1" baseline="0" dirty="0"/>
              <a:t> </a:t>
            </a:r>
            <a:r>
              <a:rPr lang="vi-VN" b="1" baseline="0" dirty="0"/>
              <a:t>độ</a:t>
            </a:r>
            <a:r>
              <a:rPr lang="en-US" b="1" baseline="0" dirty="0"/>
              <a:t>ng </a:t>
            </a:r>
            <a:r>
              <a:rPr lang="en-US" b="1" baseline="0" dirty="0" err="1"/>
              <a:t>cần</a:t>
            </a:r>
            <a:r>
              <a:rPr lang="en-US" b="1" baseline="0" dirty="0"/>
              <a:t> </a:t>
            </a:r>
            <a:r>
              <a:rPr lang="en-US" b="1" baseline="0" dirty="0" err="1"/>
              <a:t>thiết</a:t>
            </a:r>
            <a:r>
              <a:rPr lang="en-US" b="1" baseline="0" dirty="0"/>
              <a:t> </a:t>
            </a:r>
            <a:r>
              <a:rPr lang="en-US" b="1" baseline="0" dirty="0" err="1"/>
              <a:t>tại</a:t>
            </a:r>
            <a:r>
              <a:rPr lang="en-US" b="1" baseline="0" dirty="0"/>
              <a:t> </a:t>
            </a:r>
            <a:r>
              <a:rPr lang="en-US" b="1" baseline="0" dirty="0" err="1"/>
              <a:t>mỗi</a:t>
            </a:r>
            <a:r>
              <a:rPr lang="en-US" b="1" baseline="0" dirty="0"/>
              <a:t> b</a:t>
            </a:r>
            <a:r>
              <a:rPr lang="vi-VN" b="1" baseline="0" dirty="0"/>
              <a:t>ướ</a:t>
            </a:r>
            <a:r>
              <a:rPr lang="en-US" b="1" baseline="0" dirty="0"/>
              <a:t>c </a:t>
            </a:r>
            <a:r>
              <a:rPr lang="en-US" b="1" baseline="0" dirty="0" err="1"/>
              <a:t>của</a:t>
            </a:r>
            <a:r>
              <a:rPr lang="en-US" b="1" baseline="0" dirty="0"/>
              <a:t> qui </a:t>
            </a:r>
            <a:r>
              <a:rPr lang="en-US" b="1" baseline="0" dirty="0" err="1"/>
              <a:t>trình</a:t>
            </a:r>
            <a:r>
              <a:rPr lang="en-US" baseline="0" dirty="0"/>
              <a:t>, </a:t>
            </a:r>
            <a:r>
              <a:rPr lang="en-US" baseline="0" dirty="0" err="1"/>
              <a:t>quan</a:t>
            </a:r>
            <a:r>
              <a:rPr lang="en-US" baseline="0" dirty="0"/>
              <a:t> </a:t>
            </a:r>
            <a:r>
              <a:rPr lang="en-US" baseline="0" dirty="0" err="1"/>
              <a:t>trọng</a:t>
            </a:r>
            <a:r>
              <a:rPr lang="en-US" baseline="0" dirty="0"/>
              <a:t> </a:t>
            </a:r>
            <a:r>
              <a:rPr lang="vi-VN" baseline="0" dirty="0"/>
              <a:t>đặ</a:t>
            </a:r>
            <a:r>
              <a:rPr lang="en-US" baseline="0" dirty="0"/>
              <a:t>c </a:t>
            </a:r>
            <a:r>
              <a:rPr lang="en-US" baseline="0" dirty="0" err="1"/>
              <a:t>biệt</a:t>
            </a:r>
            <a:r>
              <a:rPr lang="en-US" baseline="0" dirty="0"/>
              <a:t> </a:t>
            </a:r>
            <a:r>
              <a:rPr lang="en-US" baseline="0" dirty="0" err="1"/>
              <a:t>nhất</a:t>
            </a:r>
            <a:r>
              <a:rPr lang="en-US" baseline="0" dirty="0"/>
              <a:t> </a:t>
            </a:r>
            <a:r>
              <a:rPr lang="en-US" baseline="0" dirty="0" err="1"/>
              <a:t>là</a:t>
            </a:r>
            <a:r>
              <a:rPr lang="en-US" baseline="0" dirty="0"/>
              <a:t> </a:t>
            </a:r>
            <a:r>
              <a:rPr lang="en-US" baseline="0" dirty="0" err="1"/>
              <a:t>với</a:t>
            </a:r>
            <a:r>
              <a:rPr lang="en-US" baseline="0" dirty="0"/>
              <a:t> </a:t>
            </a:r>
            <a:r>
              <a:rPr lang="en-US" baseline="0" dirty="0" err="1"/>
              <a:t>những</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phức</a:t>
            </a:r>
            <a:r>
              <a:rPr lang="en-US" baseline="0" dirty="0"/>
              <a:t> </a:t>
            </a:r>
            <a:r>
              <a:rPr lang="en-US" baseline="0" dirty="0" err="1"/>
              <a:t>tạp</a:t>
            </a:r>
            <a:r>
              <a:rPr lang="en-US" baseline="0" dirty="0"/>
              <a:t>. VD/ THIẾU 1 B</a:t>
            </a:r>
            <a:r>
              <a:rPr lang="vi-VN" baseline="0" dirty="0"/>
              <a:t>ƯỚ</a:t>
            </a:r>
            <a:r>
              <a:rPr lang="en-US" baseline="0" dirty="0"/>
              <a:t>C TRONG QUY TRÌNH (</a:t>
            </a:r>
            <a:r>
              <a:rPr lang="en-US" baseline="0" dirty="0" err="1"/>
              <a:t>thiếu</a:t>
            </a:r>
            <a:r>
              <a:rPr lang="en-US" dirty="0"/>
              <a:t> Review </a:t>
            </a:r>
            <a:r>
              <a:rPr lang="en-US" dirty="0" err="1"/>
              <a:t>tài</a:t>
            </a:r>
            <a:r>
              <a:rPr lang="en-US" baseline="0" dirty="0"/>
              <a:t> </a:t>
            </a:r>
            <a:r>
              <a:rPr lang="en-US" baseline="0" dirty="0" err="1"/>
              <a:t>liệu</a:t>
            </a:r>
            <a:r>
              <a:rPr lang="en-US" baseline="0" dirty="0"/>
              <a:t> </a:t>
            </a:r>
            <a:r>
              <a:rPr lang="en-US" baseline="0" dirty="0" err="1"/>
              <a:t>nào</a:t>
            </a:r>
            <a:r>
              <a:rPr lang="en-US" baseline="0" dirty="0"/>
              <a:t> </a:t>
            </a:r>
            <a:r>
              <a:rPr lang="en-US" baseline="0" dirty="0" err="1"/>
              <a:t>đó</a:t>
            </a:r>
            <a:r>
              <a:rPr lang="en-US" dirty="0"/>
              <a:t>…)</a:t>
            </a:r>
            <a:r>
              <a:rPr lang="en-US" baseline="0" dirty="0"/>
              <a:t>; THIẾU TÀI LIỆU…</a:t>
            </a:r>
          </a:p>
          <a:p>
            <a:pPr marL="0" indent="0">
              <a:buNone/>
            </a:pPr>
            <a:endParaRPr lang="en-US" baseline="0" dirty="0"/>
          </a:p>
          <a:p>
            <a:pPr marL="0" indent="0">
              <a:buNone/>
            </a:pPr>
            <a:r>
              <a:rPr lang="en-US" baseline="0" dirty="0"/>
              <a:t>9. </a:t>
            </a:r>
            <a:r>
              <a:rPr lang="en-US" b="1" baseline="0" dirty="0"/>
              <a:t>LỖI TÀI LIỆU</a:t>
            </a:r>
            <a:r>
              <a:rPr lang="en-US" baseline="0" dirty="0"/>
              <a:t>: </a:t>
            </a:r>
            <a:r>
              <a:rPr lang="en-US" baseline="0" dirty="0" err="1"/>
              <a:t>lỗi</a:t>
            </a:r>
            <a:r>
              <a:rPr lang="en-US" baseline="0" dirty="0"/>
              <a:t> </a:t>
            </a:r>
            <a:r>
              <a:rPr lang="en-US" baseline="0" dirty="0" err="1"/>
              <a:t>tài</a:t>
            </a:r>
            <a:r>
              <a:rPr lang="en-US" baseline="0" dirty="0"/>
              <a:t> </a:t>
            </a:r>
            <a:r>
              <a:rPr lang="en-US" baseline="0" dirty="0" err="1"/>
              <a:t>liệu</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lỗi</a:t>
            </a:r>
            <a:r>
              <a:rPr lang="en-US" baseline="0" dirty="0"/>
              <a:t> </a:t>
            </a:r>
            <a:r>
              <a:rPr lang="en-US" baseline="0" dirty="0" err="1"/>
              <a:t>tài</a:t>
            </a:r>
            <a:r>
              <a:rPr lang="en-US" baseline="0" dirty="0"/>
              <a:t> </a:t>
            </a:r>
            <a:r>
              <a:rPr lang="en-US" baseline="0" dirty="0" err="1"/>
              <a:t>liệu</a:t>
            </a:r>
            <a:r>
              <a:rPr lang="en-US" baseline="0" dirty="0"/>
              <a:t> h</a:t>
            </a:r>
            <a:r>
              <a:rPr lang="vi-VN" baseline="0" dirty="0"/>
              <a:t>ướn</a:t>
            </a:r>
            <a:r>
              <a:rPr lang="en-US" baseline="0" dirty="0"/>
              <a:t>g </a:t>
            </a:r>
            <a:r>
              <a:rPr lang="en-US" baseline="0" dirty="0" err="1"/>
              <a:t>dẫn</a:t>
            </a:r>
            <a:r>
              <a:rPr lang="en-US" baseline="0" dirty="0"/>
              <a:t> </a:t>
            </a:r>
            <a:r>
              <a:rPr lang="en-US" baseline="0" dirty="0" err="1"/>
              <a:t>sử</a:t>
            </a:r>
            <a:r>
              <a:rPr lang="en-US" baseline="0" dirty="0"/>
              <a:t> </a:t>
            </a:r>
            <a:r>
              <a:rPr lang="en-US" baseline="0" dirty="0" err="1"/>
              <a:t>dụng</a:t>
            </a:r>
            <a:r>
              <a:rPr lang="en-US" baseline="0" dirty="0"/>
              <a:t>, VD/ HDSD BỎ SÓT CHỨC N</a:t>
            </a:r>
            <a:r>
              <a:rPr lang="vi-VN" baseline="0" dirty="0"/>
              <a:t>Ă</a:t>
            </a:r>
            <a:r>
              <a:rPr lang="en-US" baseline="0" dirty="0"/>
              <a:t>NG PM, HDSD LIỆT KÊ CÁC CHỨC N</a:t>
            </a:r>
            <a:r>
              <a:rPr lang="vi-VN" baseline="0" dirty="0"/>
              <a:t>Ă</a:t>
            </a:r>
            <a:r>
              <a:rPr lang="en-US" baseline="0" dirty="0"/>
              <a:t>NG KO TỒN TẠI (i.e. </a:t>
            </a:r>
            <a:r>
              <a:rPr lang="en-US" baseline="0" dirty="0" err="1"/>
              <a:t>những</a:t>
            </a:r>
            <a:r>
              <a:rPr lang="en-US" baseline="0" dirty="0"/>
              <a:t> </a:t>
            </a:r>
            <a:r>
              <a:rPr lang="en-US" baseline="0" dirty="0" err="1"/>
              <a:t>chức</a:t>
            </a:r>
            <a:r>
              <a:rPr lang="en-US" baseline="0" dirty="0"/>
              <a:t> n</a:t>
            </a:r>
            <a:r>
              <a:rPr lang="vi-VN" baseline="0" dirty="0"/>
              <a:t>ă</a:t>
            </a:r>
            <a:r>
              <a:rPr lang="en-US" baseline="0" dirty="0"/>
              <a:t>ng </a:t>
            </a:r>
            <a:r>
              <a:rPr lang="vi-VN" baseline="0" dirty="0"/>
              <a:t>đượ</a:t>
            </a:r>
            <a:r>
              <a:rPr lang="en-US" baseline="0" dirty="0"/>
              <a:t>c </a:t>
            </a:r>
            <a:r>
              <a:rPr lang="en-US" baseline="0" dirty="0" err="1"/>
              <a:t>lập</a:t>
            </a:r>
            <a:r>
              <a:rPr lang="en-US" baseline="0" dirty="0"/>
              <a:t> </a:t>
            </a:r>
            <a:r>
              <a:rPr lang="en-US" baseline="0" dirty="0" err="1"/>
              <a:t>kế</a:t>
            </a:r>
            <a:r>
              <a:rPr lang="en-US" baseline="0" dirty="0"/>
              <a:t> </a:t>
            </a:r>
            <a:r>
              <a:rPr lang="en-US" baseline="0" dirty="0" err="1"/>
              <a:t>hoạch</a:t>
            </a:r>
            <a:r>
              <a:rPr lang="en-US" baseline="0" dirty="0"/>
              <a:t> </a:t>
            </a:r>
            <a:r>
              <a:rPr lang="en-US" baseline="0" dirty="0" err="1"/>
              <a:t>trong</a:t>
            </a:r>
            <a:r>
              <a:rPr lang="en-US" baseline="0" dirty="0"/>
              <a:t> </a:t>
            </a:r>
            <a:r>
              <a:rPr lang="en-US" baseline="0" dirty="0" err="1"/>
              <a:t>giai</a:t>
            </a:r>
            <a:r>
              <a:rPr lang="en-US" baseline="0" dirty="0"/>
              <a:t> </a:t>
            </a:r>
            <a:r>
              <a:rPr lang="vi-VN" baseline="0" dirty="0"/>
              <a:t>đ</a:t>
            </a:r>
            <a:r>
              <a:rPr lang="en-US" baseline="0" dirty="0" err="1"/>
              <a:t>oạn</a:t>
            </a:r>
            <a:r>
              <a:rPr lang="en-US" baseline="0" dirty="0"/>
              <a:t> tr</a:t>
            </a:r>
            <a:r>
              <a:rPr lang="vi-VN" baseline="0" dirty="0"/>
              <a:t>ướ</a:t>
            </a:r>
            <a:r>
              <a:rPr lang="en-US" baseline="0" dirty="0"/>
              <a:t>c </a:t>
            </a:r>
            <a:r>
              <a:rPr lang="en-US" baseline="0" dirty="0" err="1"/>
              <a:t>nh</a:t>
            </a:r>
            <a:r>
              <a:rPr lang="vi-VN" baseline="0" dirty="0"/>
              <a:t>ư</a:t>
            </a:r>
            <a:r>
              <a:rPr lang="en-US" baseline="0" dirty="0"/>
              <a:t>ng </a:t>
            </a:r>
            <a:r>
              <a:rPr lang="en-US" baseline="0" dirty="0" err="1"/>
              <a:t>sau</a:t>
            </a:r>
            <a:r>
              <a:rPr lang="en-US" baseline="0" dirty="0"/>
              <a:t> </a:t>
            </a:r>
            <a:r>
              <a:rPr lang="vi-VN" baseline="0" dirty="0"/>
              <a:t>đó</a:t>
            </a:r>
            <a:r>
              <a:rPr lang="en-US" baseline="0" dirty="0"/>
              <a:t> </a:t>
            </a:r>
            <a:r>
              <a:rPr lang="en-US" baseline="0" dirty="0" err="1"/>
              <a:t>bị</a:t>
            </a:r>
            <a:r>
              <a:rPr lang="en-US" baseline="0" dirty="0"/>
              <a:t> </a:t>
            </a:r>
            <a:r>
              <a:rPr lang="en-US" baseline="0" dirty="0" err="1"/>
              <a:t>bỏ</a:t>
            </a:r>
            <a:r>
              <a:rPr lang="en-US" baseline="0" dirty="0"/>
              <a:t>)</a:t>
            </a:r>
          </a:p>
          <a:p>
            <a:pPr marL="0" indent="0">
              <a:buNone/>
            </a:pPr>
            <a:endParaRPr lang="en-US" baseline="0" dirty="0"/>
          </a:p>
          <a:p>
            <a:pPr marL="0" indent="0">
              <a:buNone/>
            </a:pPr>
            <a:endParaRPr lang="en-US" dirty="0"/>
          </a:p>
          <a:p>
            <a:pPr marL="0" indent="0">
              <a:buNone/>
            </a:pPr>
            <a:endParaRPr lang="en-US" baseline="0" dirty="0"/>
          </a:p>
          <a:p>
            <a:pPr marL="0" indent="0">
              <a:buNone/>
            </a:pPr>
            <a:endParaRPr lang="en-US" baseline="0" dirty="0"/>
          </a:p>
          <a:p>
            <a:pPr marL="0" indent="0">
              <a:buNone/>
            </a:pPr>
            <a:endParaRPr lang="en-US" baseline="0" dirty="0"/>
          </a:p>
          <a:p>
            <a:pPr marL="0" indent="0">
              <a:buNone/>
            </a:pPr>
            <a:endParaRPr lang="en-US" baseline="0" dirty="0"/>
          </a:p>
          <a:p>
            <a:pPr marL="0" indent="0">
              <a:buNone/>
            </a:pPr>
            <a:r>
              <a:rPr lang="en-US" baseline="0" dirty="0"/>
              <a:t>VD/ </a:t>
            </a:r>
            <a:r>
              <a:rPr lang="en-US" baseline="0" dirty="0" err="1"/>
              <a:t>Lỗi</a:t>
            </a:r>
            <a:r>
              <a:rPr lang="en-US" baseline="0" dirty="0"/>
              <a:t> 8:</a:t>
            </a:r>
          </a:p>
          <a:p>
            <a:r>
              <a:rPr lang="vi-VN" dirty="0"/>
              <a:t>Ví dụ:</a:t>
            </a:r>
            <a:r>
              <a:rPr lang="en-US" dirty="0"/>
              <a:t> </a:t>
            </a:r>
            <a:r>
              <a:rPr lang="vi-VN" dirty="0"/>
              <a:t>một chuỗi cửa hàng vật liệu xây dựng</a:t>
            </a:r>
            <a:r>
              <a:rPr lang="en-US" dirty="0"/>
              <a:t> </a:t>
            </a:r>
            <a:r>
              <a:rPr lang="vi-VN" dirty="0"/>
              <a:t>Eiffel</a:t>
            </a:r>
            <a:r>
              <a:rPr lang="en-US" dirty="0"/>
              <a:t> </a:t>
            </a:r>
            <a:r>
              <a:rPr lang="en-US" dirty="0" err="1"/>
              <a:t>có</a:t>
            </a:r>
            <a:r>
              <a:rPr lang="en-US" baseline="0" dirty="0"/>
              <a:t> </a:t>
            </a:r>
            <a:r>
              <a:rPr lang="en-US" baseline="0" dirty="0" err="1"/>
              <a:t>chính</a:t>
            </a:r>
            <a:r>
              <a:rPr lang="en-US" baseline="0" dirty="0"/>
              <a:t> </a:t>
            </a:r>
            <a:r>
              <a:rPr lang="en-US" baseline="0" dirty="0" err="1"/>
              <a:t>sách</a:t>
            </a:r>
            <a:r>
              <a:rPr lang="vi-VN" dirty="0"/>
              <a:t> giảm 5% cho</a:t>
            </a:r>
            <a:r>
              <a:rPr lang="en-US" baseline="0" dirty="0"/>
              <a:t> </a:t>
            </a:r>
            <a:r>
              <a:rPr lang="en-US" baseline="0" dirty="0" err="1"/>
              <a:t>những</a:t>
            </a:r>
            <a:r>
              <a:rPr lang="vi-VN" dirty="0"/>
              <a:t> </a:t>
            </a:r>
            <a:r>
              <a:rPr lang="en-US" dirty="0"/>
              <a:t>KH </a:t>
            </a:r>
            <a:r>
              <a:rPr lang="en-US" dirty="0" err="1"/>
              <a:t>có</a:t>
            </a:r>
            <a:r>
              <a:rPr lang="en-US" baseline="0" dirty="0"/>
              <a:t> </a:t>
            </a:r>
            <a:r>
              <a:rPr lang="en-US" baseline="0" dirty="0" err="1"/>
              <a:t>thanh</a:t>
            </a:r>
            <a:r>
              <a:rPr lang="en-US" baseline="0" dirty="0"/>
              <a:t> </a:t>
            </a:r>
            <a:r>
              <a:rPr lang="en-US" baseline="0" dirty="0" err="1"/>
              <a:t>toán</a:t>
            </a:r>
            <a:r>
              <a:rPr lang="en-US" baseline="0" dirty="0"/>
              <a:t> </a:t>
            </a:r>
            <a:r>
              <a:rPr lang="en-US" baseline="0" dirty="0" err="1"/>
              <a:t>tiền</a:t>
            </a:r>
            <a:r>
              <a:rPr lang="en-US" baseline="0" dirty="0"/>
              <a:t> </a:t>
            </a:r>
            <a:r>
              <a:rPr lang="vi-VN" dirty="0"/>
              <a:t>mỗi tháng một lần. </a:t>
            </a:r>
            <a:r>
              <a:rPr lang="en-US" dirty="0" err="1"/>
              <a:t>Tuy</a:t>
            </a:r>
            <a:r>
              <a:rPr lang="en-US" baseline="0" dirty="0"/>
              <a:t> </a:t>
            </a:r>
            <a:r>
              <a:rPr lang="en-US" baseline="0" dirty="0" err="1"/>
              <a:t>nhiên</a:t>
            </a:r>
            <a:r>
              <a:rPr lang="en-US" baseline="0" dirty="0"/>
              <a:t> </a:t>
            </a:r>
            <a:r>
              <a:rPr lang="en-US" baseline="0" dirty="0" err="1"/>
              <a:t>những</a:t>
            </a:r>
            <a:r>
              <a:rPr lang="en-US" baseline="0" dirty="0"/>
              <a:t> KH </a:t>
            </a:r>
            <a:r>
              <a:rPr lang="vi-VN" dirty="0"/>
              <a:t>đã trả lại hàng hoá có giá trị vượt quá 10% giá mua của họ trong ba tháng </a:t>
            </a:r>
            <a:r>
              <a:rPr lang="en-US" dirty="0" err="1"/>
              <a:t>cuối</a:t>
            </a:r>
            <a:r>
              <a:rPr lang="en-US" dirty="0"/>
              <a:t> </a:t>
            </a:r>
            <a:r>
              <a:rPr lang="en-US" dirty="0" err="1"/>
              <a:t>thì</a:t>
            </a:r>
            <a:r>
              <a:rPr lang="en-US" baseline="0" dirty="0"/>
              <a:t> </a:t>
            </a:r>
            <a:r>
              <a:rPr lang="en-US" baseline="0" dirty="0" err="1"/>
              <a:t>không</a:t>
            </a:r>
            <a:r>
              <a:rPr lang="en-US" baseline="0" dirty="0"/>
              <a:t> </a:t>
            </a:r>
            <a:r>
              <a:rPr lang="vi-VN" baseline="0" dirty="0"/>
              <a:t>đượ</a:t>
            </a:r>
            <a:r>
              <a:rPr lang="en-US" baseline="0" dirty="0"/>
              <a:t>c </a:t>
            </a:r>
            <a:r>
              <a:rPr lang="en-US" baseline="0" dirty="0" err="1"/>
              <a:t>giảm</a:t>
            </a:r>
            <a:r>
              <a:rPr lang="en-US" baseline="0" dirty="0"/>
              <a:t> </a:t>
            </a:r>
            <a:r>
              <a:rPr lang="en-US" baseline="0" dirty="0" err="1"/>
              <a:t>theo</a:t>
            </a:r>
            <a:r>
              <a:rPr lang="en-US" baseline="0" dirty="0"/>
              <a:t> </a:t>
            </a:r>
            <a:r>
              <a:rPr lang="en-US" baseline="0" dirty="0" err="1"/>
              <a:t>chính</a:t>
            </a:r>
            <a:r>
              <a:rPr lang="en-US" baseline="0" dirty="0"/>
              <a:t> </a:t>
            </a:r>
            <a:r>
              <a:rPr lang="en-US" baseline="0" dirty="0" err="1"/>
              <a:t>sách</a:t>
            </a:r>
            <a:r>
              <a:rPr lang="en-US" baseline="0" dirty="0"/>
              <a:t> </a:t>
            </a:r>
            <a:r>
              <a:rPr lang="en-US" baseline="0" dirty="0" err="1"/>
              <a:t>này</a:t>
            </a:r>
            <a:r>
              <a:rPr lang="en-US" baseline="0" dirty="0"/>
              <a:t> (</a:t>
            </a:r>
            <a:r>
              <a:rPr lang="en-US" baseline="0" dirty="0" err="1"/>
              <a:t>vì</a:t>
            </a:r>
            <a:r>
              <a:rPr lang="en-US" baseline="0" dirty="0"/>
              <a:t> </a:t>
            </a:r>
            <a:r>
              <a:rPr lang="en-US" baseline="0" dirty="0" err="1"/>
              <a:t>khoản</a:t>
            </a:r>
            <a:r>
              <a:rPr lang="en-US" baseline="0" dirty="0"/>
              <a:t> c</a:t>
            </a:r>
            <a:r>
              <a:rPr lang="vi-VN" dirty="0"/>
              <a:t>hiết khấu </a:t>
            </a:r>
            <a:r>
              <a:rPr lang="en-US" dirty="0" err="1"/>
              <a:t>này</a:t>
            </a:r>
            <a:r>
              <a:rPr lang="en-US" baseline="0" dirty="0"/>
              <a:t> </a:t>
            </a:r>
            <a:r>
              <a:rPr lang="en-US" baseline="0" dirty="0" err="1"/>
              <a:t>cty</a:t>
            </a:r>
            <a:r>
              <a:rPr lang="en-US" baseline="0" dirty="0"/>
              <a:t> chi </a:t>
            </a:r>
            <a:r>
              <a:rPr lang="en-US" baseline="0" dirty="0" err="1"/>
              <a:t>vượt</a:t>
            </a:r>
            <a:r>
              <a:rPr lang="en-US" baseline="0" dirty="0"/>
              <a:t> </a:t>
            </a:r>
            <a:r>
              <a:rPr lang="en-US" baseline="0" dirty="0" err="1"/>
              <a:t>quá</a:t>
            </a:r>
            <a:r>
              <a:rPr lang="en-US" baseline="0" dirty="0"/>
              <a:t> </a:t>
            </a:r>
            <a:r>
              <a:rPr lang="vi-VN" dirty="0"/>
              <a:t>1 triệu </a:t>
            </a:r>
            <a:r>
              <a:rPr lang="en-US" dirty="0" err="1"/>
              <a:t>đô</a:t>
            </a:r>
            <a:r>
              <a:rPr lang="en-US" dirty="0"/>
              <a:t>)</a:t>
            </a:r>
            <a:r>
              <a:rPr lang="vi-VN" dirty="0"/>
              <a:t>. Hệ thống thanh toán của chuỗi</a:t>
            </a:r>
            <a:r>
              <a:rPr lang="en-US" dirty="0"/>
              <a:t> </a:t>
            </a:r>
            <a:r>
              <a:rPr lang="en-US" dirty="0" err="1"/>
              <a:t>cửa</a:t>
            </a:r>
            <a:r>
              <a:rPr lang="en-US" baseline="0" dirty="0"/>
              <a:t> </a:t>
            </a:r>
            <a:r>
              <a:rPr lang="en-US" baseline="0" dirty="0" err="1"/>
              <a:t>hàng</a:t>
            </a:r>
            <a:r>
              <a:rPr lang="vi-VN" dirty="0"/>
              <a:t> được phân cấp, do đó mỗi cửa hàng sẽ xử lý hóa đơn hàng tháng một cách độc lập. Bảng 2.1 trình bày so sánh các thủ tục chính xác và không chính xác về áp dụng chiết khấu.</a:t>
            </a:r>
            <a:endParaRPr lang="en-US" dirty="0"/>
          </a:p>
          <a:p>
            <a:r>
              <a:rPr lang="en-US" dirty="0" err="1"/>
              <a:t>Thủ</a:t>
            </a:r>
            <a:r>
              <a:rPr lang="en-US" baseline="0" dirty="0"/>
              <a:t> </a:t>
            </a:r>
            <a:r>
              <a:rPr lang="en-US" baseline="0" dirty="0" err="1"/>
              <a:t>tục</a:t>
            </a:r>
            <a:r>
              <a:rPr lang="en-US" baseline="0" dirty="0"/>
              <a:t> </a:t>
            </a:r>
            <a:r>
              <a:rPr lang="en-US" baseline="0" dirty="0" err="1"/>
              <a:t>đúng</a:t>
            </a:r>
            <a:r>
              <a:rPr lang="en-US" baseline="0" dirty="0"/>
              <a:t>:</a:t>
            </a:r>
          </a:p>
          <a:p>
            <a:r>
              <a:rPr lang="en-US" baseline="0" dirty="0" err="1"/>
              <a:t>Vào</a:t>
            </a:r>
            <a:r>
              <a:rPr lang="en-US" baseline="0" dirty="0"/>
              <a:t> </a:t>
            </a:r>
            <a:r>
              <a:rPr lang="en-US" baseline="0" dirty="0" err="1"/>
              <a:t>đầu</a:t>
            </a:r>
            <a:r>
              <a:rPr lang="en-US" baseline="0" dirty="0"/>
              <a:t> </a:t>
            </a:r>
            <a:r>
              <a:rPr lang="en-US" baseline="0" dirty="0" err="1"/>
              <a:t>mỗi</a:t>
            </a:r>
            <a:r>
              <a:rPr lang="en-US" baseline="0" dirty="0"/>
              <a:t> </a:t>
            </a:r>
            <a:r>
              <a:rPr lang="en-US" baseline="0" dirty="0" err="1"/>
              <a:t>tháng</a:t>
            </a:r>
            <a:r>
              <a:rPr lang="en-US" baseline="0" dirty="0"/>
              <a:t>:</a:t>
            </a:r>
          </a:p>
          <a:p>
            <a:r>
              <a:rPr lang="en-US" baseline="0" dirty="0"/>
              <a:t>- </a:t>
            </a:r>
            <a:r>
              <a:rPr lang="vi-VN" baseline="0" dirty="0"/>
              <a:t>Thu thập dữ liệu bán hàng và dữ liệu hàng hóa đã trả lại </a:t>
            </a:r>
            <a:r>
              <a:rPr lang="en-US" baseline="0" dirty="0" err="1"/>
              <a:t>của</a:t>
            </a:r>
            <a:r>
              <a:rPr lang="en-US" baseline="0" dirty="0"/>
              <a:t> </a:t>
            </a:r>
            <a:r>
              <a:rPr lang="vi-VN" baseline="0" dirty="0"/>
              <a:t>tháng trước </a:t>
            </a:r>
            <a:r>
              <a:rPr lang="en-US" baseline="0" dirty="0" err="1"/>
              <a:t>của</a:t>
            </a:r>
            <a:r>
              <a:rPr lang="en-US" baseline="0" dirty="0"/>
              <a:t> </a:t>
            </a:r>
            <a:r>
              <a:rPr lang="vi-VN" baseline="0" dirty="0"/>
              <a:t>mỗi </a:t>
            </a:r>
            <a:r>
              <a:rPr lang="en-US" baseline="0" dirty="0"/>
              <a:t>KH </a:t>
            </a:r>
            <a:r>
              <a:rPr lang="vi-VN" baseline="0" dirty="0"/>
              <a:t>từ tất cả các c</a:t>
            </a:r>
            <a:r>
              <a:rPr lang="en-US" baseline="0" dirty="0" err="1"/>
              <a:t>ửa</a:t>
            </a:r>
            <a:r>
              <a:rPr lang="en-US" baseline="0" dirty="0"/>
              <a:t> </a:t>
            </a:r>
            <a:r>
              <a:rPr lang="en-US" baseline="0" dirty="0" err="1"/>
              <a:t>hàng</a:t>
            </a:r>
            <a:r>
              <a:rPr lang="vi-VN" baseline="0" dirty="0"/>
              <a:t>.</a:t>
            </a:r>
          </a:p>
          <a:p>
            <a:r>
              <a:rPr lang="en-US" baseline="0" dirty="0"/>
              <a:t>- </a:t>
            </a:r>
            <a:r>
              <a:rPr lang="vi-VN" baseline="0" dirty="0"/>
              <a:t>Tính toán lượng mua tích luỹ của mỗi </a:t>
            </a:r>
            <a:r>
              <a:rPr lang="en-US" baseline="0" dirty="0"/>
              <a:t>KH</a:t>
            </a:r>
            <a:r>
              <a:rPr lang="vi-VN" baseline="0" dirty="0"/>
              <a:t> trong 12 tháng qua </a:t>
            </a:r>
            <a:r>
              <a:rPr lang="en-US" baseline="0" dirty="0"/>
              <a:t>ở</a:t>
            </a:r>
            <a:r>
              <a:rPr lang="vi-VN" baseline="0" dirty="0"/>
              <a:t> tất cả các cửa hàng.</a:t>
            </a:r>
          </a:p>
          <a:p>
            <a:r>
              <a:rPr lang="en-US" baseline="0" dirty="0"/>
              <a:t>- </a:t>
            </a:r>
            <a:r>
              <a:rPr lang="vi-VN" baseline="0" dirty="0"/>
              <a:t>Tính tỷ lệ hàng trả về trong 3 tháng cuối của mỗi </a:t>
            </a:r>
            <a:r>
              <a:rPr lang="en-US" baseline="0" dirty="0"/>
              <a:t>KH</a:t>
            </a:r>
            <a:r>
              <a:rPr lang="vi-VN" baseline="0" dirty="0"/>
              <a:t> </a:t>
            </a:r>
            <a:r>
              <a:rPr lang="en-US" baseline="0" dirty="0"/>
              <a:t>ở</a:t>
            </a:r>
            <a:r>
              <a:rPr lang="vi-VN" baseline="0" dirty="0"/>
              <a:t> tất cả các cửa hàng.</a:t>
            </a:r>
          </a:p>
          <a:p>
            <a:r>
              <a:rPr lang="en-US" baseline="0" dirty="0"/>
              <a:t>- </a:t>
            </a:r>
            <a:r>
              <a:rPr lang="vi-VN" baseline="0" dirty="0"/>
              <a:t>Chuẩn bị danh sách </a:t>
            </a:r>
            <a:r>
              <a:rPr lang="en-US" baseline="0" dirty="0" err="1"/>
              <a:t>các</a:t>
            </a:r>
            <a:r>
              <a:rPr lang="en-US" baseline="0" dirty="0"/>
              <a:t> </a:t>
            </a:r>
            <a:r>
              <a:rPr lang="vi-VN" baseline="0" dirty="0"/>
              <a:t>khách hàng được giảm 5% và </a:t>
            </a:r>
            <a:r>
              <a:rPr lang="en-US" baseline="0" dirty="0" err="1"/>
              <a:t>gởi</a:t>
            </a:r>
            <a:r>
              <a:rPr lang="en-US" baseline="0" dirty="0"/>
              <a:t> c</a:t>
            </a:r>
            <a:r>
              <a:rPr lang="vi-VN" baseline="0" dirty="0"/>
              <a:t>ho mỗi cửa hàng trước cuối tháng.</a:t>
            </a:r>
            <a:endParaRPr lang="en-US" baseline="0" dirty="0"/>
          </a:p>
          <a:p>
            <a:r>
              <a:rPr lang="en-US" baseline="0" dirty="0" err="1"/>
              <a:t>Thủ</a:t>
            </a:r>
            <a:r>
              <a:rPr lang="en-US" baseline="0" dirty="0"/>
              <a:t> </a:t>
            </a:r>
            <a:r>
              <a:rPr lang="en-US" baseline="0" dirty="0" err="1"/>
              <a:t>tục</a:t>
            </a:r>
            <a:r>
              <a:rPr lang="en-US" baseline="0" dirty="0"/>
              <a:t> </a:t>
            </a:r>
            <a:r>
              <a:rPr lang="en-US" baseline="0" dirty="0" err="1"/>
              <a:t>sai</a:t>
            </a:r>
            <a:r>
              <a:rPr lang="en-US" baseline="0" dirty="0"/>
              <a:t>:</a:t>
            </a:r>
          </a:p>
          <a:p>
            <a:r>
              <a:rPr lang="en-US" baseline="0" dirty="0" err="1"/>
              <a:t>Vào</a:t>
            </a:r>
            <a:r>
              <a:rPr lang="en-US" baseline="0" dirty="0"/>
              <a:t> </a:t>
            </a:r>
            <a:r>
              <a:rPr lang="en-US" baseline="0" dirty="0" err="1"/>
              <a:t>cuối</a:t>
            </a:r>
            <a:r>
              <a:rPr lang="en-US" baseline="0" dirty="0"/>
              <a:t> </a:t>
            </a:r>
            <a:r>
              <a:rPr lang="en-US" baseline="0" dirty="0" err="1"/>
              <a:t>mỗi</a:t>
            </a:r>
            <a:r>
              <a:rPr lang="en-US" baseline="0" dirty="0"/>
              <a:t> </a:t>
            </a:r>
            <a:r>
              <a:rPr lang="en-US" baseline="0" dirty="0" err="1"/>
              <a:t>năm</a:t>
            </a:r>
            <a:r>
              <a:rPr lang="en-US" baseline="0" dirty="0"/>
              <a:t>:</a:t>
            </a:r>
          </a:p>
          <a:p>
            <a:r>
              <a:rPr lang="en-US" dirty="0"/>
              <a:t>- </a:t>
            </a:r>
            <a:r>
              <a:rPr lang="vi-VN" baseline="0" dirty="0"/>
              <a:t>Thu thập dữ liệu bán hàng </a:t>
            </a:r>
            <a:r>
              <a:rPr lang="en-US" baseline="0" dirty="0" err="1"/>
              <a:t>của</a:t>
            </a:r>
            <a:r>
              <a:rPr lang="en-US" baseline="0" dirty="0"/>
              <a:t> </a:t>
            </a:r>
            <a:r>
              <a:rPr lang="en-US" baseline="0" dirty="0" err="1"/>
              <a:t>năm</a:t>
            </a:r>
            <a:r>
              <a:rPr lang="en-US" baseline="0" dirty="0"/>
              <a:t> </a:t>
            </a:r>
            <a:r>
              <a:rPr lang="en-US" baseline="0" dirty="0" err="1"/>
              <a:t>trước</a:t>
            </a:r>
            <a:r>
              <a:rPr lang="en-US" baseline="0" dirty="0"/>
              <a:t> </a:t>
            </a:r>
            <a:r>
              <a:rPr lang="en-US" baseline="0" dirty="0" err="1"/>
              <a:t>cho</a:t>
            </a:r>
            <a:r>
              <a:rPr lang="en-US" baseline="0" dirty="0"/>
              <a:t> </a:t>
            </a:r>
            <a:r>
              <a:rPr lang="vi-VN" baseline="0" dirty="0"/>
              <a:t>mỗi </a:t>
            </a:r>
            <a:r>
              <a:rPr lang="en-US" baseline="0" dirty="0"/>
              <a:t>KH </a:t>
            </a:r>
            <a:r>
              <a:rPr lang="vi-VN" baseline="0" dirty="0"/>
              <a:t>từ tất cả các c</a:t>
            </a:r>
            <a:r>
              <a:rPr lang="en-US" baseline="0" dirty="0" err="1"/>
              <a:t>ửa</a:t>
            </a:r>
            <a:r>
              <a:rPr lang="en-US" baseline="0" dirty="0"/>
              <a:t> </a:t>
            </a:r>
            <a:r>
              <a:rPr lang="en-US" baseline="0" dirty="0" err="1"/>
              <a:t>hàng</a:t>
            </a:r>
            <a:endParaRPr lang="en-US" baseline="0" dirty="0"/>
          </a:p>
          <a:p>
            <a:r>
              <a:rPr lang="en-US" dirty="0"/>
              <a:t>- </a:t>
            </a:r>
            <a:r>
              <a:rPr lang="vi-VN" baseline="0" dirty="0"/>
              <a:t>Tính toán lượng mua tích luỹ của mỗi </a:t>
            </a:r>
            <a:r>
              <a:rPr lang="en-US" baseline="0" dirty="0"/>
              <a:t>KH</a:t>
            </a:r>
            <a:r>
              <a:rPr lang="vi-VN" baseline="0" dirty="0"/>
              <a:t> trong 12 tháng qua </a:t>
            </a:r>
            <a:r>
              <a:rPr lang="en-US" baseline="0" dirty="0"/>
              <a:t>ở</a:t>
            </a:r>
            <a:r>
              <a:rPr lang="vi-VN" baseline="0" dirty="0"/>
              <a:t> tất cả các cửa hàng</a:t>
            </a:r>
            <a:endParaRPr lang="en-US" baseline="0" dirty="0"/>
          </a:p>
          <a:p>
            <a:r>
              <a:rPr lang="en-US" dirty="0"/>
              <a:t>- </a:t>
            </a:r>
            <a:r>
              <a:rPr lang="vi-VN" dirty="0"/>
              <a:t>Chuẩn bị danh sách các </a:t>
            </a:r>
            <a:r>
              <a:rPr lang="en-US" dirty="0"/>
              <a:t>KH </a:t>
            </a:r>
            <a:r>
              <a:rPr lang="vi-VN" dirty="0"/>
              <a:t>mua quá 1 triệu</a:t>
            </a:r>
            <a:r>
              <a:rPr lang="en-US" dirty="0"/>
              <a:t> </a:t>
            </a:r>
            <a:r>
              <a:rPr lang="en-US" dirty="0" err="1"/>
              <a:t>đô</a:t>
            </a:r>
            <a:r>
              <a:rPr lang="vi-VN" dirty="0"/>
              <a:t> và </a:t>
            </a:r>
            <a:r>
              <a:rPr lang="en-US" baseline="0" dirty="0" err="1"/>
              <a:t>gởi</a:t>
            </a:r>
            <a:r>
              <a:rPr lang="en-US" baseline="0" dirty="0"/>
              <a:t> c</a:t>
            </a:r>
            <a:r>
              <a:rPr lang="vi-VN" baseline="0" dirty="0"/>
              <a:t>ho mỗi cửa hàng</a:t>
            </a:r>
            <a:r>
              <a:rPr lang="vi-VN" dirty="0"/>
              <a:t>.</a:t>
            </a:r>
            <a:endParaRPr lang="en-US" dirty="0"/>
          </a:p>
          <a:p>
            <a:pPr marL="0" indent="0">
              <a:buNone/>
            </a:pPr>
            <a:endParaRPr lang="en-US" baseline="0" dirty="0"/>
          </a:p>
        </p:txBody>
      </p:sp>
    </p:spTree>
    <p:extLst>
      <p:ext uri="{BB962C8B-B14F-4D97-AF65-F5344CB8AC3E}">
        <p14:creationId xmlns:p14="http://schemas.microsoft.com/office/powerpoint/2010/main" val="16473479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74309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sz="1200" b="0" i="0" kern="1200" baseline="0">
                <a:solidFill>
                  <a:schemeClr val="tx1"/>
                </a:solidFill>
                <a:effectLst/>
                <a:latin typeface="+mn-lt"/>
                <a:ea typeface="+mn-ea"/>
                <a:cs typeface="+mn-cs"/>
              </a:rPr>
              <a:t>-------------------------- ng có tính CẨN THẬN hoặc là ng có tính PHÁ HOẠI, THÍCH KHÁM PHÁ sẽ làm tốt công việc tester------------</a:t>
            </a:r>
            <a:endParaRPr lang="en-US" sz="1200" b="0" i="0" kern="1200">
              <a:solidFill>
                <a:schemeClr val="tx1"/>
              </a:solidFill>
              <a:effectLst/>
              <a:latin typeface="+mn-lt"/>
              <a:ea typeface="+mn-ea"/>
              <a:cs typeface="+mn-cs"/>
            </a:endParaRPr>
          </a:p>
          <a:p>
            <a:pPr marL="0" lvl="0" indent="0">
              <a:buFontTx/>
              <a:buNone/>
            </a:pPr>
            <a:r>
              <a:rPr lang="en-US" sz="1200" b="0" i="0" kern="1200">
                <a:solidFill>
                  <a:schemeClr val="tx1"/>
                </a:solidFill>
                <a:effectLst/>
                <a:latin typeface="+mn-lt"/>
                <a:ea typeface="+mn-ea"/>
                <a:cs typeface="+mn-cs"/>
              </a:rPr>
              <a:t>- </a:t>
            </a:r>
            <a:r>
              <a:rPr lang="vi-VN" sz="1200" b="0" i="0" kern="1200" baseline="0">
                <a:solidFill>
                  <a:schemeClr val="tx1"/>
                </a:solidFill>
                <a:effectLst/>
                <a:latin typeface="+mn-lt"/>
                <a:ea typeface="+mn-ea"/>
                <a:cs typeface="+mn-cs"/>
              </a:rPr>
              <a:t>Ngườ</a:t>
            </a:r>
            <a:r>
              <a:rPr lang="en-US" sz="1200" b="0" i="0" kern="1200" baseline="0">
                <a:solidFill>
                  <a:schemeClr val="tx1"/>
                </a:solidFill>
                <a:effectLst/>
                <a:latin typeface="+mn-lt"/>
                <a:ea typeface="+mn-ea"/>
                <a:cs typeface="+mn-cs"/>
              </a:rPr>
              <a:t>i nào làm công việc gì thì tự kiểm thử kết quả mình làm --&gt; THUẬN LỢI: hiểu rõ, tìm nhanh</a:t>
            </a:r>
          </a:p>
          <a:p>
            <a:pPr marL="0" lvl="0" indent="0">
              <a:buFontTx/>
              <a:buNone/>
            </a:pPr>
            <a:r>
              <a:rPr lang="en-US" sz="1200" b="0" i="0" kern="1200">
                <a:solidFill>
                  <a:schemeClr val="tx1"/>
                </a:solidFill>
                <a:effectLst/>
                <a:latin typeface="+mn-lt"/>
                <a:ea typeface="+mn-ea"/>
                <a:cs typeface="+mn-cs"/>
              </a:rPr>
              <a:t>- TUY</a:t>
            </a:r>
            <a:r>
              <a:rPr lang="en-US" sz="1200" b="0" i="0" kern="1200" baseline="0">
                <a:solidFill>
                  <a:schemeClr val="tx1"/>
                </a:solidFill>
                <a:effectLst/>
                <a:latin typeface="+mn-lt"/>
                <a:ea typeface="+mn-ea"/>
                <a:cs typeface="+mn-cs"/>
              </a:rPr>
              <a:t> NHIÊN, khó có thể phát hiện ra lỗi của chính mình</a:t>
            </a:r>
            <a:endParaRPr lang="en-US" sz="1200" b="1" i="0" kern="1200">
              <a:solidFill>
                <a:schemeClr val="tx1"/>
              </a:solidFill>
              <a:effectLst/>
              <a:latin typeface="+mn-lt"/>
              <a:ea typeface="+mn-ea"/>
              <a:cs typeface="+mn-cs"/>
            </a:endParaRPr>
          </a:p>
          <a:p>
            <a:pPr marL="0" lvl="0" indent="0">
              <a:buFontTx/>
              <a:buNone/>
            </a:pPr>
            <a:r>
              <a:rPr lang="en-US" sz="1200" b="1" i="0" kern="1200">
                <a:solidFill>
                  <a:schemeClr val="tx1"/>
                </a:solidFill>
                <a:effectLst/>
                <a:latin typeface="+mn-lt"/>
                <a:ea typeface="+mn-ea"/>
                <a:cs typeface="+mn-cs"/>
              </a:rPr>
              <a:t>-</a:t>
            </a:r>
            <a:r>
              <a:rPr lang="en-US" sz="1200" b="1"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Kiểm thử</a:t>
            </a:r>
            <a:r>
              <a:rPr lang="vi-VN" sz="1200" b="0" i="0" kern="1200">
                <a:solidFill>
                  <a:schemeClr val="tx1"/>
                </a:solidFill>
                <a:effectLst/>
                <a:latin typeface="+mn-lt"/>
                <a:ea typeface="+mn-ea"/>
                <a:cs typeface="+mn-cs"/>
              </a:rPr>
              <a:t> có thể có hiệu quả hơn nếu nó không được thực hiện bởi tác giả</a:t>
            </a:r>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VÌ</a:t>
            </a:r>
            <a:r>
              <a:rPr lang="en-US" sz="1200" b="1" i="0" kern="1200" baseline="0">
                <a:solidFill>
                  <a:schemeClr val="tx1"/>
                </a:solidFill>
                <a:effectLst/>
                <a:latin typeface="+mn-lt"/>
                <a:ea typeface="+mn-ea"/>
                <a:cs typeface="+mn-cs"/>
              </a:rPr>
              <a:t> TƯ DUY TRONG TESTING AND REVIEWING KHÁC VỚI TƯ DUY DEVELOPING</a:t>
            </a:r>
            <a:endParaRPr lang="en-US" sz="1200" b="1" i="0" kern="1200">
              <a:solidFill>
                <a:schemeClr val="tx1"/>
              </a:solidFill>
              <a:effectLst/>
              <a:latin typeface="+mn-lt"/>
              <a:ea typeface="+mn-ea"/>
              <a:cs typeface="+mn-cs"/>
            </a:endParaRPr>
          </a:p>
          <a:p>
            <a:pPr marL="457200" lvl="1" indent="0">
              <a:buFontTx/>
              <a:buNone/>
            </a:pPr>
            <a:r>
              <a:rPr lang="en-US" sz="1200" b="0" i="0" kern="1200">
                <a:solidFill>
                  <a:schemeClr val="tx1"/>
                </a:solidFill>
                <a:effectLst/>
                <a:latin typeface="+mn-lt"/>
                <a:ea typeface="+mn-ea"/>
                <a:cs typeface="+mn-cs"/>
              </a:rPr>
              <a:t>- nếu</a:t>
            </a:r>
            <a:r>
              <a:rPr lang="en-US" sz="1200" b="0" i="0" kern="1200" baseline="0">
                <a:solidFill>
                  <a:schemeClr val="tx1"/>
                </a:solidFill>
                <a:effectLst/>
                <a:latin typeface="+mn-lt"/>
                <a:ea typeface="+mn-ea"/>
                <a:cs typeface="+mn-cs"/>
              </a:rPr>
              <a:t> cta làm công việc nào đó, cta</a:t>
            </a:r>
            <a:r>
              <a:rPr lang="vi-VN" sz="1200" b="0" i="0" kern="1200">
                <a:solidFill>
                  <a:schemeClr val="tx1"/>
                </a:solidFill>
                <a:effectLst/>
                <a:latin typeface="+mn-lt"/>
                <a:ea typeface="+mn-ea"/>
                <a:cs typeface="+mn-cs"/>
              </a:rPr>
              <a:t> làm việc </a:t>
            </a:r>
            <a:r>
              <a:rPr lang="en-US" sz="1200" b="0" i="0" kern="1200">
                <a:solidFill>
                  <a:schemeClr val="tx1"/>
                </a:solidFill>
                <a:effectLst/>
                <a:latin typeface="+mn-lt"/>
                <a:ea typeface="+mn-ea"/>
                <a:cs typeface="+mn-cs"/>
              </a:rPr>
              <a:t>theo hướng</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tích cực để giải quyết vấn đề</a:t>
            </a:r>
            <a:r>
              <a:rPr lang="en-US" sz="1200" b="0" i="0" kern="1200">
                <a:solidFill>
                  <a:schemeClr val="tx1"/>
                </a:solidFill>
                <a:effectLst/>
                <a:latin typeface="+mn-lt"/>
                <a:ea typeface="+mn-ea"/>
                <a:cs typeface="+mn-cs"/>
              </a:rPr>
              <a:t>, làm</a:t>
            </a:r>
            <a:r>
              <a:rPr lang="en-US" sz="1200" b="0" i="0" kern="1200" baseline="0">
                <a:solidFill>
                  <a:schemeClr val="tx1"/>
                </a:solidFill>
                <a:effectLst/>
                <a:latin typeface="+mn-lt"/>
                <a:ea typeface="+mn-ea"/>
                <a:cs typeface="+mn-cs"/>
              </a:rPr>
              <a:t> cho nó ko còn lỗi.</a:t>
            </a:r>
            <a:endParaRPr lang="en-US" sz="1200" b="0" i="0" kern="1200">
              <a:solidFill>
                <a:schemeClr val="tx1"/>
              </a:solidFill>
              <a:effectLst/>
              <a:latin typeface="+mn-lt"/>
              <a:ea typeface="+mn-ea"/>
              <a:cs typeface="+mn-cs"/>
            </a:endParaRPr>
          </a:p>
          <a:p>
            <a:pPr marL="457200" lvl="1" indent="0">
              <a:buFontTx/>
              <a:buNone/>
            </a:pPr>
            <a:r>
              <a:rPr lang="en-US" sz="1200" b="0" i="0" kern="1200">
                <a:solidFill>
                  <a:schemeClr val="tx1"/>
                </a:solidFill>
                <a:effectLst/>
                <a:latin typeface="+mn-lt"/>
                <a:ea typeface="+mn-ea"/>
                <a:cs typeface="+mn-cs"/>
              </a:rPr>
              <a:t>- nhưng</a:t>
            </a:r>
            <a:r>
              <a:rPr lang="en-US" sz="1200" b="0" i="0" kern="1200" baseline="0">
                <a:solidFill>
                  <a:schemeClr val="tx1"/>
                </a:solidFill>
                <a:effectLst/>
                <a:latin typeface="+mn-lt"/>
                <a:ea typeface="+mn-ea"/>
                <a:cs typeface="+mn-cs"/>
              </a:rPr>
              <a:t> khi cta test hay review 1 sp, cta </a:t>
            </a:r>
            <a:r>
              <a:rPr lang="en-US" sz="1200" b="1" i="0" kern="1200" baseline="0">
                <a:solidFill>
                  <a:schemeClr val="tx1"/>
                </a:solidFill>
                <a:effectLst/>
                <a:latin typeface="+mn-lt"/>
                <a:ea typeface="+mn-ea"/>
                <a:cs typeface="+mn-cs"/>
              </a:rPr>
              <a:t>PHẢI LÀM SAO PHÁ HỎNG NÓ CÀNG NHIỀU CÀNG TỐT (LÀM SAO CÀNG CÓ NHIỀU LỖI CÀNG TỐT). </a:t>
            </a:r>
            <a:r>
              <a:rPr lang="en-US"/>
              <a:t>CÓ</a:t>
            </a:r>
            <a:r>
              <a:rPr lang="en-US" baseline="0"/>
              <a:t> THỂ NÓI TESTING LÀ 1 HOẠT ĐỘNG PHÁ HOẠI</a:t>
            </a:r>
            <a:r>
              <a:rPr lang="en-US"/>
              <a:t>.</a:t>
            </a:r>
          </a:p>
          <a:p>
            <a:pPr marL="0" lvl="0" indent="0">
              <a:buFontTx/>
              <a:buNone/>
            </a:pPr>
            <a:endParaRPr lang="en-US"/>
          </a:p>
          <a:p>
            <a:pPr marL="0" lvl="0" indent="0">
              <a:buFontTx/>
              <a:buNone/>
            </a:pPr>
            <a:endParaRPr lang="en-US"/>
          </a:p>
          <a:p>
            <a:pPr marL="171450" lvl="0" indent="-171450">
              <a:buFontTx/>
              <a:buChar char="-"/>
            </a:pPr>
            <a:endParaRPr lang="en-US"/>
          </a:p>
          <a:p>
            <a:pPr marL="171450" lvl="0" indent="-171450">
              <a:buFontTx/>
              <a:buChar char="-"/>
            </a:pPr>
            <a:endParaRPr lang="en-US"/>
          </a:p>
          <a:p>
            <a:pPr marL="171450" lvl="0" indent="-171450">
              <a:buFontTx/>
              <a:buChar char="-"/>
            </a:pPr>
            <a:endParaRPr lang="en-US"/>
          </a:p>
          <a:p>
            <a:pPr marL="171450" lvl="0" indent="-171450">
              <a:buFontTx/>
              <a:buChar char="-"/>
            </a:pPr>
            <a:endParaRPr lang="en-US"/>
          </a:p>
          <a:p>
            <a:pPr marL="171450" lvl="0" indent="-171450">
              <a:buFontTx/>
              <a:buChar char="-"/>
            </a:pPr>
            <a:r>
              <a:rPr lang="en-US"/>
              <a:t>Ví</a:t>
            </a:r>
            <a:r>
              <a:rPr lang="en-US" baseline="0"/>
              <a:t> dụ, </a:t>
            </a:r>
            <a:r>
              <a:rPr lang="vi-VN" sz="1200" b="0" i="0" kern="1200">
                <a:solidFill>
                  <a:schemeClr val="tx1"/>
                </a:solidFill>
                <a:effectLst/>
                <a:latin typeface="+mn-lt"/>
                <a:ea typeface="+mn-ea"/>
                <a:cs typeface="+mn-cs"/>
              </a:rPr>
              <a:t>giả sử bạn </a:t>
            </a:r>
            <a:r>
              <a:rPr lang="en-US" sz="1200" b="0" i="0" kern="1200">
                <a:solidFill>
                  <a:schemeClr val="tx1"/>
                </a:solidFill>
                <a:effectLst/>
                <a:latin typeface="+mn-lt"/>
                <a:ea typeface="+mn-ea"/>
                <a:cs typeface="+mn-cs"/>
              </a:rPr>
              <a:t>là</a:t>
            </a:r>
            <a:r>
              <a:rPr lang="en-US" sz="1200" b="0" i="0" kern="1200" baseline="0">
                <a:solidFill>
                  <a:schemeClr val="tx1"/>
                </a:solidFill>
                <a:effectLst/>
                <a:latin typeface="+mn-lt"/>
                <a:ea typeface="+mn-ea"/>
                <a:cs typeface="+mn-cs"/>
              </a:rPr>
              <a:t> người dự thi cho </a:t>
            </a:r>
            <a:r>
              <a:rPr lang="vi-VN" sz="1200" b="0" i="0" kern="1200">
                <a:solidFill>
                  <a:schemeClr val="tx1"/>
                </a:solidFill>
                <a:effectLst/>
                <a:latin typeface="+mn-lt"/>
                <a:ea typeface="+mn-ea"/>
                <a:cs typeface="+mn-cs"/>
              </a:rPr>
              <a:t>cuộc thi cho các đầu bếp.</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Bạn chọn menu, </a:t>
            </a:r>
            <a:r>
              <a:rPr lang="en-US" sz="1200" b="0" i="0" kern="1200">
                <a:solidFill>
                  <a:schemeClr val="tx1"/>
                </a:solidFill>
                <a:effectLst/>
                <a:latin typeface="+mn-lt"/>
                <a:ea typeface="+mn-ea"/>
                <a:cs typeface="+mn-cs"/>
              </a:rPr>
              <a:t>chọn</a:t>
            </a:r>
            <a:r>
              <a:rPr lang="en-US" sz="1200" b="0" i="0" kern="1200" baseline="0">
                <a:solidFill>
                  <a:schemeClr val="tx1"/>
                </a:solidFill>
                <a:effectLst/>
                <a:latin typeface="+mn-lt"/>
                <a:ea typeface="+mn-ea"/>
                <a:cs typeface="+mn-cs"/>
              </a:rPr>
              <a:t> nguyên liệu</a:t>
            </a:r>
            <a:r>
              <a:rPr lang="vi-VN" sz="1200" b="0" i="0" kern="1200">
                <a:solidFill>
                  <a:schemeClr val="tx1"/>
                </a:solidFill>
                <a:effectLst/>
                <a:latin typeface="+mn-lt"/>
                <a:ea typeface="+mn-ea"/>
                <a:cs typeface="+mn-cs"/>
              </a:rPr>
              <a:t>, nấu thức ăn, </a:t>
            </a:r>
            <a:r>
              <a:rPr lang="en-US" sz="1200" b="0" i="0" kern="1200">
                <a:solidFill>
                  <a:schemeClr val="tx1"/>
                </a:solidFill>
                <a:effectLst/>
                <a:latin typeface="+mn-lt"/>
                <a:ea typeface="+mn-ea"/>
                <a:cs typeface="+mn-cs"/>
              </a:rPr>
              <a:t>bày</a:t>
            </a:r>
            <a:r>
              <a:rPr lang="en-US" sz="1200" b="0" i="0" kern="1200" baseline="0">
                <a:solidFill>
                  <a:schemeClr val="tx1"/>
                </a:solidFill>
                <a:effectLst/>
                <a:latin typeface="+mn-lt"/>
                <a:ea typeface="+mn-ea"/>
                <a:cs typeface="+mn-cs"/>
              </a:rPr>
              <a:t> bàn ăn</a:t>
            </a:r>
            <a:r>
              <a:rPr lang="vi-VN" sz="1200" b="0" i="0" kern="1200">
                <a:solidFill>
                  <a:schemeClr val="tx1"/>
                </a:solidFill>
                <a:effectLst/>
                <a:latin typeface="+mn-lt"/>
                <a:ea typeface="+mn-ea"/>
                <a:cs typeface="+mn-cs"/>
              </a:rPr>
              <a:t>, và phục vụ bữa ăn. Giả sử</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thay vào đó bạn là một trong những ban giám khảo đánh giá </a:t>
            </a:r>
            <a:r>
              <a:rPr lang="en-US" sz="1200" b="0" i="0" kern="1200">
                <a:solidFill>
                  <a:schemeClr val="tx1"/>
                </a:solidFill>
                <a:effectLst/>
                <a:latin typeface="+mn-lt"/>
                <a:ea typeface="+mn-ea"/>
                <a:cs typeface="+mn-cs"/>
              </a:rPr>
              <a:t>những</a:t>
            </a:r>
            <a:r>
              <a:rPr lang="en-US" sz="1200" b="0" i="0" kern="1200" baseline="0">
                <a:solidFill>
                  <a:schemeClr val="tx1"/>
                </a:solidFill>
                <a:effectLst/>
                <a:latin typeface="+mn-lt"/>
                <a:ea typeface="+mn-ea"/>
                <a:cs typeface="+mn-cs"/>
              </a:rPr>
              <a:t> người dự thi nấu ăn</a:t>
            </a:r>
            <a:r>
              <a:rPr lang="vi-VN" sz="1200" b="0" i="0" kern="1200">
                <a:solidFill>
                  <a:schemeClr val="tx1"/>
                </a:solidFill>
                <a:effectLst/>
                <a:latin typeface="+mn-lt"/>
                <a:ea typeface="+mn-ea"/>
                <a:cs typeface="+mn-cs"/>
              </a:rPr>
              <a:t>. Bạn </a:t>
            </a:r>
            <a:r>
              <a:rPr lang="en-US" sz="1200" b="0" i="0" kern="1200">
                <a:solidFill>
                  <a:schemeClr val="tx1"/>
                </a:solidFill>
                <a:effectLst/>
                <a:latin typeface="+mn-lt"/>
                <a:ea typeface="+mn-ea"/>
                <a:cs typeface="+mn-cs"/>
              </a:rPr>
              <a:t>sẽ</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kiểm tra tất cả mọi thứ</a:t>
            </a:r>
            <a:r>
              <a:rPr lang="en-US" sz="1200" b="0" i="0" kern="1200">
                <a:solidFill>
                  <a:schemeClr val="tx1"/>
                </a:solidFill>
                <a:effectLst/>
                <a:latin typeface="+mn-lt"/>
                <a:ea typeface="+mn-ea"/>
                <a:cs typeface="+mn-cs"/>
              </a:rPr>
              <a:t> một</a:t>
            </a:r>
            <a:r>
              <a:rPr lang="en-US" sz="1200" b="0" i="0" kern="1200" baseline="0">
                <a:solidFill>
                  <a:schemeClr val="tx1"/>
                </a:solidFill>
                <a:effectLst/>
                <a:latin typeface="+mn-lt"/>
                <a:ea typeface="+mn-ea"/>
                <a:cs typeface="+mn-cs"/>
              </a:rPr>
              <a:t> cách</a:t>
            </a:r>
            <a:r>
              <a:rPr lang="vi-VN" sz="1200" b="0" i="0" kern="1200">
                <a:solidFill>
                  <a:schemeClr val="tx1"/>
                </a:solidFill>
                <a:effectLst/>
                <a:latin typeface="+mn-lt"/>
                <a:ea typeface="+mn-ea"/>
                <a:cs typeface="+mn-cs"/>
              </a:rPr>
              <a:t> nghiêm </a:t>
            </a:r>
            <a:r>
              <a:rPr lang="en-US" sz="1200" b="0" i="0" kern="1200">
                <a:solidFill>
                  <a:schemeClr val="tx1"/>
                </a:solidFill>
                <a:effectLst/>
                <a:latin typeface="+mn-lt"/>
                <a:ea typeface="+mn-ea"/>
                <a:cs typeface="+mn-cs"/>
              </a:rPr>
              <a:t>ngặt</a:t>
            </a:r>
            <a:r>
              <a:rPr lang="vi-VN" sz="1200" b="0" i="0" kern="1200">
                <a:solidFill>
                  <a:schemeClr val="tx1"/>
                </a:solidFill>
                <a:effectLst/>
                <a:latin typeface="+mn-lt"/>
                <a:ea typeface="+mn-ea"/>
                <a:cs typeface="+mn-cs"/>
              </a:rPr>
              <a:t>, bao gồm cả </a:t>
            </a:r>
            <a:r>
              <a:rPr lang="en-US" sz="1200" b="0" i="0" kern="1200">
                <a:solidFill>
                  <a:schemeClr val="tx1"/>
                </a:solidFill>
                <a:effectLst/>
                <a:latin typeface="+mn-lt"/>
                <a:ea typeface="+mn-ea"/>
                <a:cs typeface="+mn-cs"/>
              </a:rPr>
              <a:t>vc chọn</a:t>
            </a:r>
            <a:r>
              <a:rPr lang="vi-VN" sz="1200" b="0" i="0" kern="1200">
                <a:solidFill>
                  <a:schemeClr val="tx1"/>
                </a:solidFill>
                <a:effectLst/>
                <a:latin typeface="+mn-lt"/>
                <a:ea typeface="+mn-ea"/>
                <a:cs typeface="+mn-cs"/>
              </a:rPr>
              <a:t> menu, </a:t>
            </a:r>
            <a:r>
              <a:rPr lang="en-US" sz="1200" b="0" i="0" kern="1200">
                <a:solidFill>
                  <a:schemeClr val="tx1"/>
                </a:solidFill>
                <a:effectLst/>
                <a:latin typeface="+mn-lt"/>
                <a:ea typeface="+mn-ea"/>
                <a:cs typeface="+mn-cs"/>
              </a:rPr>
              <a:t>nguyên</a:t>
            </a:r>
            <a:r>
              <a:rPr lang="en-US" sz="1200" b="0" i="0" kern="1200" baseline="0">
                <a:solidFill>
                  <a:schemeClr val="tx1"/>
                </a:solidFill>
                <a:effectLst/>
                <a:latin typeface="+mn-lt"/>
                <a:ea typeface="+mn-ea"/>
                <a:cs typeface="+mn-cs"/>
              </a:rPr>
              <a:t> liệu</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thao</a:t>
            </a:r>
            <a:r>
              <a:rPr lang="en-US" sz="1200" b="0" i="0" kern="1200" baseline="0">
                <a:solidFill>
                  <a:schemeClr val="tx1"/>
                </a:solidFill>
                <a:effectLst/>
                <a:latin typeface="+mn-lt"/>
                <a:ea typeface="+mn-ea"/>
                <a:cs typeface="+mn-cs"/>
              </a:rPr>
              <a:t> tác nấu</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đúng</a:t>
            </a:r>
            <a:r>
              <a:rPr lang="vi-VN" sz="1200" b="0" i="0" kern="1200">
                <a:solidFill>
                  <a:schemeClr val="tx1"/>
                </a:solidFill>
                <a:effectLst/>
                <a:latin typeface="+mn-lt"/>
                <a:ea typeface="+mn-ea"/>
                <a:cs typeface="+mn-cs"/>
              </a:rPr>
              <a:t> thời gian và </a:t>
            </a:r>
            <a:r>
              <a:rPr lang="en-US" sz="1200" b="0" i="0" kern="1200">
                <a:solidFill>
                  <a:schemeClr val="tx1"/>
                </a:solidFill>
                <a:effectLst/>
                <a:latin typeface="+mn-lt"/>
                <a:ea typeface="+mn-ea"/>
                <a:cs typeface="+mn-cs"/>
              </a:rPr>
              <a:t>đúng</a:t>
            </a:r>
            <a:r>
              <a:rPr lang="en-US" sz="1200" b="0" i="0" kern="1200" baseline="0">
                <a:solidFill>
                  <a:schemeClr val="tx1"/>
                </a:solidFill>
                <a:effectLst/>
                <a:latin typeface="+mn-lt"/>
                <a:ea typeface="+mn-ea"/>
                <a:cs typeface="+mn-cs"/>
              </a:rPr>
              <a:t> số tiền quy định</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tính</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sang trọng của </a:t>
            </a:r>
            <a:r>
              <a:rPr lang="en-US" sz="1200" b="0" i="0" kern="1200">
                <a:solidFill>
                  <a:schemeClr val="tx1"/>
                </a:solidFill>
                <a:effectLst/>
                <a:latin typeface="+mn-lt"/>
                <a:ea typeface="+mn-ea"/>
                <a:cs typeface="+mn-cs"/>
              </a:rPr>
              <a:t>trang</a:t>
            </a:r>
            <a:r>
              <a:rPr lang="en-US" sz="1200" b="0" i="0" kern="1200" baseline="0">
                <a:solidFill>
                  <a:schemeClr val="tx1"/>
                </a:solidFill>
                <a:effectLst/>
                <a:latin typeface="+mn-lt"/>
                <a:ea typeface="+mn-ea"/>
                <a:cs typeface="+mn-cs"/>
              </a:rPr>
              <a:t> trí bàn ăn </a:t>
            </a:r>
            <a:r>
              <a:rPr lang="vi-VN" sz="1200" b="0" i="0" kern="1200">
                <a:solidFill>
                  <a:schemeClr val="tx1"/>
                </a:solidFill>
                <a:effectLst/>
                <a:latin typeface="+mn-lt"/>
                <a:ea typeface="+mn-ea"/>
                <a:cs typeface="+mn-cs"/>
              </a:rPr>
              <a:t>và</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phục vụ, </a:t>
            </a:r>
            <a:r>
              <a:rPr lang="en-US" sz="1200" b="0" i="0" kern="1200">
                <a:solidFill>
                  <a:schemeClr val="tx1"/>
                </a:solidFill>
                <a:effectLst/>
                <a:latin typeface="+mn-lt"/>
                <a:ea typeface="+mn-ea"/>
                <a:cs typeface="+mn-cs"/>
              </a:rPr>
              <a:t>tính</a:t>
            </a:r>
            <a:r>
              <a:rPr lang="en-US" sz="1200" b="0" i="0" kern="1200" baseline="0">
                <a:solidFill>
                  <a:schemeClr val="tx1"/>
                </a:solidFill>
                <a:effectLst/>
                <a:latin typeface="+mn-lt"/>
                <a:ea typeface="+mn-ea"/>
                <a:cs typeface="+mn-cs"/>
              </a:rPr>
              <a:t> đẹp mắt</a:t>
            </a:r>
            <a:r>
              <a:rPr lang="vi-VN" sz="1200" b="0" i="0" kern="1200">
                <a:solidFill>
                  <a:schemeClr val="tx1"/>
                </a:solidFill>
                <a:effectLst/>
                <a:latin typeface="+mn-lt"/>
                <a:ea typeface="+mn-ea"/>
                <a:cs typeface="+mn-cs"/>
              </a:rPr>
              <a:t> và hương vị của </a:t>
            </a:r>
            <a:r>
              <a:rPr lang="en-US" sz="1200" b="0" i="0" kern="1200">
                <a:solidFill>
                  <a:schemeClr val="tx1"/>
                </a:solidFill>
                <a:effectLst/>
                <a:latin typeface="+mn-lt"/>
                <a:ea typeface="+mn-ea"/>
                <a:cs typeface="+mn-cs"/>
              </a:rPr>
              <a:t>món</a:t>
            </a:r>
            <a:r>
              <a:rPr lang="vi-VN" sz="1200" b="0" i="0" kern="1200">
                <a:solidFill>
                  <a:schemeClr val="tx1"/>
                </a:solidFill>
                <a:effectLst/>
                <a:latin typeface="+mn-lt"/>
                <a:ea typeface="+mn-ea"/>
                <a:cs typeface="+mn-cs"/>
              </a:rPr>
              <a:t> ăn.</a:t>
            </a:r>
            <a:endParaRPr lang="en-US" sz="1200" b="0" i="0" kern="1200">
              <a:solidFill>
                <a:schemeClr val="tx1"/>
              </a:solidFill>
              <a:effectLst/>
              <a:latin typeface="+mn-lt"/>
              <a:ea typeface="+mn-ea"/>
              <a:cs typeface="+mn-cs"/>
            </a:endParaRPr>
          </a:p>
          <a:p>
            <a:pPr marL="171450" lvl="0" indent="-171450">
              <a:buFontTx/>
              <a:buChar char="-"/>
            </a:pPr>
            <a:r>
              <a:rPr lang="en-US" sz="1200" b="0" i="0" kern="1200">
                <a:solidFill>
                  <a:schemeClr val="tx1"/>
                </a:solidFill>
                <a:effectLst/>
                <a:latin typeface="+mn-lt"/>
                <a:ea typeface="+mn-ea"/>
                <a:cs typeface="+mn-cs"/>
              </a:rPr>
              <a:t>Nói</a:t>
            </a:r>
            <a:r>
              <a:rPr lang="en-US" sz="1200" b="0" i="0" kern="1200" baseline="0">
                <a:solidFill>
                  <a:schemeClr val="tx1"/>
                </a:solidFill>
                <a:effectLst/>
                <a:latin typeface="+mn-lt"/>
                <a:ea typeface="+mn-ea"/>
                <a:cs typeface="+mn-cs"/>
              </a:rPr>
              <a:t> như vậy </a:t>
            </a:r>
            <a:r>
              <a:rPr lang="vi-VN" sz="1200" b="0" i="0" kern="1200">
                <a:solidFill>
                  <a:schemeClr val="tx1"/>
                </a:solidFill>
                <a:effectLst/>
                <a:latin typeface="+mn-lt"/>
                <a:ea typeface="+mn-ea"/>
                <a:cs typeface="+mn-cs"/>
              </a:rPr>
              <a:t>không có nghĩa là một </a:t>
            </a:r>
            <a:r>
              <a:rPr lang="en-US" sz="1200" b="0" i="0" kern="1200">
                <a:solidFill>
                  <a:schemeClr val="tx1"/>
                </a:solidFill>
                <a:effectLst/>
                <a:latin typeface="+mn-lt"/>
                <a:ea typeface="+mn-ea"/>
                <a:cs typeface="+mn-cs"/>
              </a:rPr>
              <a:t>tester</a:t>
            </a:r>
            <a:r>
              <a:rPr lang="vi-VN" sz="1200" b="0" i="0" kern="1200">
                <a:solidFill>
                  <a:schemeClr val="tx1"/>
                </a:solidFill>
                <a:effectLst/>
                <a:latin typeface="+mn-lt"/>
                <a:ea typeface="+mn-ea"/>
                <a:cs typeface="+mn-cs"/>
              </a:rPr>
              <a:t> không có thể là </a:t>
            </a:r>
            <a:r>
              <a:rPr lang="en-US" sz="1200" b="0" i="0" kern="1200">
                <a:solidFill>
                  <a:schemeClr val="tx1"/>
                </a:solidFill>
                <a:effectLst/>
                <a:latin typeface="+mn-lt"/>
                <a:ea typeface="+mn-ea"/>
                <a:cs typeface="+mn-cs"/>
              </a:rPr>
              <a:t>người</a:t>
            </a:r>
            <a:r>
              <a:rPr lang="en-US" sz="1200" b="0" i="0" kern="1200" baseline="0">
                <a:solidFill>
                  <a:schemeClr val="tx1"/>
                </a:solidFill>
                <a:effectLst/>
                <a:latin typeface="+mn-lt"/>
                <a:ea typeface="+mn-ea"/>
                <a:cs typeface="+mn-cs"/>
              </a:rPr>
              <a:t> lập</a:t>
            </a:r>
            <a:r>
              <a:rPr lang="vi-VN" sz="1200" b="0" i="0" kern="1200">
                <a:solidFill>
                  <a:schemeClr val="tx1"/>
                </a:solidFill>
                <a:effectLst/>
                <a:latin typeface="+mn-lt"/>
                <a:ea typeface="+mn-ea"/>
                <a:cs typeface="+mn-cs"/>
              </a:rPr>
              <a:t> trình,</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hoặc là </a:t>
            </a:r>
            <a:r>
              <a:rPr lang="en-US" sz="1200" b="0" i="0" kern="1200">
                <a:solidFill>
                  <a:schemeClr val="tx1"/>
                </a:solidFill>
                <a:effectLst/>
                <a:latin typeface="+mn-lt"/>
                <a:ea typeface="+mn-ea"/>
                <a:cs typeface="+mn-cs"/>
              </a:rPr>
              <a:t>người</a:t>
            </a:r>
            <a:r>
              <a:rPr lang="en-US" sz="1200" b="0" i="0" kern="1200" baseline="0">
                <a:solidFill>
                  <a:schemeClr val="tx1"/>
                </a:solidFill>
                <a:effectLst/>
                <a:latin typeface="+mn-lt"/>
                <a:ea typeface="+mn-ea"/>
                <a:cs typeface="+mn-cs"/>
              </a:rPr>
              <a:t> lập</a:t>
            </a:r>
            <a:r>
              <a:rPr lang="vi-VN" sz="1200" b="0" i="0" kern="1200">
                <a:solidFill>
                  <a:schemeClr val="tx1"/>
                </a:solidFill>
                <a:effectLst/>
                <a:latin typeface="+mn-lt"/>
                <a:ea typeface="+mn-ea"/>
                <a:cs typeface="+mn-cs"/>
              </a:rPr>
              <a:t> trình không thể là một </a:t>
            </a:r>
            <a:r>
              <a:rPr lang="en-US" sz="1200" b="0" i="0" kern="1200">
                <a:solidFill>
                  <a:schemeClr val="tx1"/>
                </a:solidFill>
                <a:effectLst/>
                <a:latin typeface="+mn-lt"/>
                <a:ea typeface="+mn-ea"/>
                <a:cs typeface="+mn-cs"/>
              </a:rPr>
              <a:t>tester.</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61</a:t>
            </a:fld>
            <a:endParaRPr lang="en-US"/>
          </a:p>
        </p:txBody>
      </p:sp>
    </p:spTree>
    <p:extLst>
      <p:ext uri="{BB962C8B-B14F-4D97-AF65-F5344CB8AC3E}">
        <p14:creationId xmlns:p14="http://schemas.microsoft.com/office/powerpoint/2010/main" val="36744068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Do đó, 1 vài giai đoạn review và testing đc thực hiện độc lập thì hiệu quả hơn</a:t>
            </a:r>
            <a:endParaRPr lang="en-US" sz="1200" b="1" i="0" kern="1200" baseline="0">
              <a:solidFill>
                <a:schemeClr val="tx1"/>
              </a:solidFill>
              <a:effectLst/>
              <a:latin typeface="+mn-lt"/>
              <a:ea typeface="+mn-ea"/>
              <a:cs typeface="+mn-cs"/>
              <a:sym typeface="Wingdings" pitchFamily="2" charset="2"/>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a:t>■ </a:t>
            </a:r>
            <a:r>
              <a:rPr lang="en-US" sz="1200" b="1" i="0" kern="1200">
                <a:solidFill>
                  <a:schemeClr val="tx1"/>
                </a:solidFill>
                <a:effectLst/>
                <a:latin typeface="+mn-lt"/>
                <a:ea typeface="+mn-ea"/>
                <a:cs typeface="+mn-cs"/>
              </a:rPr>
              <a:t>NGƯỜI</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PHÂN TÍCH </a:t>
            </a:r>
            <a:r>
              <a:rPr lang="en-US" sz="1200" b="1" i="0" kern="1200">
                <a:solidFill>
                  <a:schemeClr val="tx1"/>
                </a:solidFill>
                <a:effectLst/>
                <a:latin typeface="+mn-lt"/>
                <a:ea typeface="+mn-ea"/>
                <a:cs typeface="+mn-cs"/>
              </a:rPr>
              <a:t>NGHIỆP</a:t>
            </a:r>
            <a:r>
              <a:rPr lang="en-US" sz="1200" b="1" i="0" kern="1200" baseline="0">
                <a:solidFill>
                  <a:schemeClr val="tx1"/>
                </a:solidFill>
                <a:effectLst/>
                <a:latin typeface="+mn-lt"/>
                <a:ea typeface="+mn-ea"/>
                <a:cs typeface="+mn-cs"/>
              </a:rPr>
              <a:t> VỤ</a:t>
            </a:r>
            <a:r>
              <a:rPr lang="en-US" sz="1200" b="1" i="0" kern="1200">
                <a:solidFill>
                  <a:schemeClr val="tx1"/>
                </a:solidFill>
                <a:effectLst/>
                <a:latin typeface="+mn-lt"/>
                <a:ea typeface="+mn-ea"/>
                <a:cs typeface="+mn-cs"/>
              </a:rPr>
              <a:t>, THIẾT</a:t>
            </a:r>
            <a:r>
              <a:rPr lang="en-US" sz="1200" b="1" i="0" kern="1200" baseline="0">
                <a:solidFill>
                  <a:schemeClr val="tx1"/>
                </a:solidFill>
                <a:effectLst/>
                <a:latin typeface="+mn-lt"/>
                <a:ea typeface="+mn-ea"/>
                <a:cs typeface="+mn-cs"/>
              </a:rPr>
              <a:t> KẾ,</a:t>
            </a:r>
            <a:r>
              <a:rPr lang="vi-VN" sz="1200" b="1" i="0" kern="1200">
                <a:solidFill>
                  <a:schemeClr val="tx1"/>
                </a:solidFill>
                <a:effectLst/>
                <a:latin typeface="+mn-lt"/>
                <a:ea typeface="+mn-ea"/>
                <a:cs typeface="+mn-cs"/>
              </a:rPr>
              <a:t> LẬP TRÌNH VIÊN</a:t>
            </a:r>
            <a:r>
              <a:rPr lang="en-US" sz="1200" b="1"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 THƯỜNG DỰA VÀO NGƯỜI KHÁC ĐỂ GIÚP KIỂM TRA CÔNG VIỆC CỦA HỌ. NGƯỜI KHÁC</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CÓ THỂ LÀ ĐỒNG NGHIỆP</a:t>
            </a:r>
            <a:r>
              <a:rPr lang="en-US" sz="1200" b="1" i="0" kern="1200" baseline="0">
                <a:solidFill>
                  <a:schemeClr val="tx1"/>
                </a:solidFill>
                <a:effectLst/>
                <a:latin typeface="+mn-lt"/>
                <a:ea typeface="+mn-ea"/>
                <a:cs typeface="+mn-cs"/>
              </a:rPr>
              <a:t> HOẶC </a:t>
            </a:r>
            <a:r>
              <a:rPr lang="vi-VN" sz="1200" b="1" i="0" kern="1200">
                <a:solidFill>
                  <a:schemeClr val="tx1"/>
                </a:solidFill>
                <a:effectLst/>
                <a:latin typeface="+mn-lt"/>
                <a:ea typeface="+mn-ea"/>
                <a:cs typeface="+mn-cs"/>
              </a:rPr>
              <a:t>NGƯỜI SỬ DỤNG PHẦN MỀM.</a:t>
            </a:r>
            <a:r>
              <a:rPr lang="en-US" sz="1200" b="1" i="0" kern="1200">
                <a:solidFill>
                  <a:schemeClr val="tx1"/>
                </a:solidFill>
                <a:effectLst/>
                <a:latin typeface="+mn-lt"/>
                <a:ea typeface="+mn-ea"/>
                <a:cs typeface="+mn-cs"/>
              </a:rPr>
              <a:t> VD/ NHƯ</a:t>
            </a:r>
            <a:r>
              <a:rPr lang="en-US" sz="1200" b="1" i="0" kern="1200" baseline="0">
                <a:solidFill>
                  <a:schemeClr val="tx1"/>
                </a:solidFill>
                <a:effectLst/>
                <a:latin typeface="+mn-lt"/>
                <a:ea typeface="+mn-ea"/>
                <a:cs typeface="+mn-cs"/>
              </a:rPr>
              <a:t> NGƯỜI PHÂN TÍCH NG.VỤ CÓ THỂ CÙNG KIỂM LỖI VỚI NGƯỜI THIẾT KẾ.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b="1" i="0" kern="1200" baseline="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t>NHẮC</a:t>
            </a:r>
            <a:r>
              <a:rPr lang="en-US" baseline="0"/>
              <a:t> NHỞ SV LÀM ĐỀ TÀI, ĐỒ ÁN CÓ THỂ CHO NHÓM BẠN KHÁC REVIEW.</a:t>
            </a:r>
            <a:endParaRPr lang="en-US"/>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b="1" i="0" kern="1200" baseline="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b="1" i="0" kern="1200" baseline="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b="1" i="0" kern="1200" baseline="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b="1" i="0" kern="1200" baseline="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b="1" i="0" kern="1200">
              <a:solidFill>
                <a:schemeClr val="tx1"/>
              </a:solidFill>
              <a:effectLst/>
              <a:latin typeface="+mn-lt"/>
              <a:ea typeface="+mn-ea"/>
              <a:cs typeface="+mn-cs"/>
            </a:endParaRPr>
          </a:p>
          <a:p>
            <a:pPr marL="0" lvl="0" indent="0">
              <a:buFontTx/>
              <a:buNone/>
            </a:pPr>
            <a:r>
              <a:rPr lang="en-US" sz="1200" b="1" i="0" kern="1200">
                <a:solidFill>
                  <a:schemeClr val="tx1"/>
                </a:solidFill>
                <a:effectLst/>
                <a:latin typeface="+mn-lt"/>
                <a:ea typeface="+mn-ea"/>
                <a:cs typeface="+mn-cs"/>
              </a:rPr>
              <a:t>- Hơn</a:t>
            </a:r>
            <a:r>
              <a:rPr lang="en-US" sz="1200" b="1" i="0" kern="1200" baseline="0">
                <a:solidFill>
                  <a:schemeClr val="tx1"/>
                </a:solidFill>
                <a:effectLst/>
                <a:latin typeface="+mn-lt"/>
                <a:ea typeface="+mn-ea"/>
                <a:cs typeface="+mn-cs"/>
              </a:rPr>
              <a:t> nữa </a:t>
            </a:r>
            <a:r>
              <a:rPr lang="en-US" sz="1200" b="0" i="0" kern="1200">
                <a:solidFill>
                  <a:schemeClr val="tx1"/>
                </a:solidFill>
                <a:effectLst/>
                <a:latin typeface="+mn-lt"/>
                <a:ea typeface="+mn-ea"/>
                <a:cs typeface="+mn-cs"/>
              </a:rPr>
              <a:t>M</a:t>
            </a:r>
            <a:r>
              <a:rPr lang="vi-VN" sz="1200" b="0" i="0" kern="1200">
                <a:solidFill>
                  <a:schemeClr val="tx1"/>
                </a:solidFill>
                <a:effectLst/>
                <a:latin typeface="+mn-lt"/>
                <a:ea typeface="+mn-ea"/>
                <a:cs typeface="+mn-cs"/>
              </a:rPr>
              <a:t>ức độ độc lập</a:t>
            </a:r>
            <a:r>
              <a:rPr lang="en-US" sz="1200" b="0" i="0" kern="1200">
                <a:solidFill>
                  <a:schemeClr val="tx1"/>
                </a:solidFill>
                <a:effectLst/>
                <a:latin typeface="+mn-lt"/>
                <a:ea typeface="+mn-ea"/>
                <a:cs typeface="+mn-cs"/>
              </a:rPr>
              <a:t> này</a:t>
            </a:r>
            <a:r>
              <a:rPr lang="vi-VN" sz="1200" b="0" i="0" kern="1200">
                <a:solidFill>
                  <a:schemeClr val="tx1"/>
                </a:solidFill>
                <a:effectLst/>
                <a:latin typeface="+mn-lt"/>
                <a:ea typeface="+mn-ea"/>
                <a:cs typeface="+mn-cs"/>
              </a:rPr>
              <a:t> tránh thiên vị và thường hiệu quả hơn trong việc tìm ra </a:t>
            </a:r>
            <a:r>
              <a:rPr lang="en-US" sz="1200" b="0" i="0" kern="1200">
                <a:solidFill>
                  <a:schemeClr val="tx1"/>
                </a:solidFill>
                <a:effectLst/>
                <a:latin typeface="+mn-lt"/>
                <a:ea typeface="+mn-ea"/>
                <a:cs typeface="+mn-cs"/>
              </a:rPr>
              <a:t>lỗi</a:t>
            </a:r>
            <a:r>
              <a:rPr lang="vi-VN" sz="1200" b="0" i="0" kern="1200">
                <a:solidFill>
                  <a:schemeClr val="tx1"/>
                </a:solidFill>
                <a:effectLst/>
                <a:latin typeface="+mn-lt"/>
                <a:ea typeface="+mn-ea"/>
                <a:cs typeface="+mn-cs"/>
              </a:rPr>
              <a:t> và thất bại.</a:t>
            </a:r>
            <a:endParaRPr lang="en-US"/>
          </a:p>
          <a:p>
            <a:endParaRPr lang="en-US"/>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62</a:t>
            </a:fld>
            <a:endParaRPr lang="en-US"/>
          </a:p>
        </p:txBody>
      </p:sp>
    </p:spTree>
    <p:extLst>
      <p:ext uri="{BB962C8B-B14F-4D97-AF65-F5344CB8AC3E}">
        <p14:creationId xmlns:p14="http://schemas.microsoft.com/office/powerpoint/2010/main" val="20548482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Tree>
    <p:extLst>
      <p:ext uri="{BB962C8B-B14F-4D97-AF65-F5344CB8AC3E}">
        <p14:creationId xmlns:p14="http://schemas.microsoft.com/office/powerpoint/2010/main" val="29289886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(có</a:t>
            </a:r>
            <a:r>
              <a:rPr lang="en-US" baseline="0"/>
              <a:t> thể cho làm bài thường kỳ khi online)</a:t>
            </a:r>
          </a:p>
          <a:p>
            <a:endParaRPr lang="en-US"/>
          </a:p>
          <a:p>
            <a:r>
              <a:rPr lang="en-US" sz="1200" b="1" kern="1200">
                <a:solidFill>
                  <a:schemeClr val="tx1"/>
                </a:solidFill>
                <a:effectLst/>
                <a:latin typeface="+mn-lt"/>
                <a:ea typeface="+mn-ea"/>
                <a:cs typeface="+mn-cs"/>
              </a:rPr>
              <a:t>8. Trong một tổ chức, những ai tham gia vào hoạt động đảm bảo chất lượng? Vai trò và trách nhiệm của mỗi đối tượng đó là gì?  </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Những người trong tổ chức có trách nhiệm bảo đảm chất lượng phần mềm:  </a:t>
            </a:r>
          </a:p>
          <a:p>
            <a:r>
              <a:rPr lang="en-US" sz="1200" kern="1200">
                <a:solidFill>
                  <a:schemeClr val="tx1"/>
                </a:solidFill>
                <a:effectLst/>
                <a:latin typeface="+mn-lt"/>
                <a:ea typeface="+mn-ea"/>
                <a:cs typeface="+mn-cs"/>
              </a:rPr>
              <a:t>- Các kỹ sư phần mềm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Kiểm</a:t>
            </a:r>
            <a:r>
              <a:rPr lang="en-US" sz="1200" kern="1200" baseline="0">
                <a:solidFill>
                  <a:schemeClr val="tx1"/>
                </a:solidFill>
                <a:effectLst/>
                <a:latin typeface="+mn-lt"/>
                <a:ea typeface="+mn-ea"/>
                <a:cs typeface="+mn-cs"/>
              </a:rPr>
              <a:t> thử viên</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Các nhà quản lý dự án: để</a:t>
            </a:r>
            <a:r>
              <a:rPr lang="en-US" sz="1200" kern="1200" baseline="0">
                <a:solidFill>
                  <a:schemeClr val="tx1"/>
                </a:solidFill>
                <a:effectLst/>
                <a:latin typeface="+mn-lt"/>
                <a:ea typeface="+mn-ea"/>
                <a:cs typeface="+mn-cs"/>
              </a:rPr>
              <a:t> kiểm soát chất lượng dự án</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Khách hàng</a:t>
            </a:r>
          </a:p>
          <a:p>
            <a:r>
              <a:rPr lang="en-US" sz="1200" kern="1200">
                <a:solidFill>
                  <a:schemeClr val="tx1"/>
                </a:solidFill>
                <a:effectLst/>
                <a:latin typeface="+mn-lt"/>
                <a:ea typeface="+mn-ea"/>
                <a:cs typeface="+mn-cs"/>
              </a:rPr>
              <a:t>- Thành viên trong nhóm SQA: Nhóm SQA đóng vai trò như đại diện của khách hàng - để xem chất lượng phần mềm theo</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quan điểm khách hàng.</a:t>
            </a:r>
          </a:p>
        </p:txBody>
      </p:sp>
    </p:spTree>
    <p:extLst>
      <p:ext uri="{BB962C8B-B14F-4D97-AF65-F5344CB8AC3E}">
        <p14:creationId xmlns:p14="http://schemas.microsoft.com/office/powerpoint/2010/main" val="6834704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Trang</a:t>
            </a:r>
            <a:r>
              <a:rPr lang="en-US" baseline="0"/>
              <a:t> này chỉ cần thông tin CMND/Số BHXH + Từ tháng… Đến tháng + Mã xác thực</a:t>
            </a:r>
            <a:endParaRPr lang="en-US"/>
          </a:p>
          <a:p>
            <a:endParaRPr lang="en-US"/>
          </a:p>
          <a:p>
            <a:r>
              <a:rPr lang="en-US"/>
              <a:t>Trang web http://testingchallenges.thetestingmap.org do cộng</a:t>
            </a:r>
            <a:r>
              <a:rPr lang="en-US" baseline="0"/>
              <a:t> đồng tester lập ra để thử sức người test</a:t>
            </a:r>
            <a:endParaRPr lang="en-US"/>
          </a:p>
        </p:txBody>
      </p:sp>
    </p:spTree>
    <p:extLst>
      <p:ext uri="{BB962C8B-B14F-4D97-AF65-F5344CB8AC3E}">
        <p14:creationId xmlns:p14="http://schemas.microsoft.com/office/powerpoint/2010/main" val="4040862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Chương trình sẽ hiển thị một thông báo rằng </a:t>
            </a:r>
            <a:r>
              <a:rPr lang="en-US" sz="1200" b="0" i="0" kern="1200">
                <a:solidFill>
                  <a:schemeClr val="tx1"/>
                </a:solidFill>
                <a:effectLst/>
                <a:latin typeface="+mn-lt"/>
                <a:ea typeface="+mn-ea"/>
                <a:cs typeface="+mn-cs"/>
              </a:rPr>
              <a:t>đó</a:t>
            </a:r>
            <a:r>
              <a:rPr lang="en-US" sz="1200" b="0" i="0" kern="1200" baseline="0">
                <a:solidFill>
                  <a:schemeClr val="tx1"/>
                </a:solidFill>
                <a:effectLst/>
                <a:latin typeface="+mn-lt"/>
                <a:ea typeface="+mn-ea"/>
                <a:cs typeface="+mn-cs"/>
              </a:rPr>
              <a:t> là</a:t>
            </a:r>
            <a:r>
              <a:rPr lang="vi-VN" sz="1200" b="0" i="0" kern="1200">
                <a:solidFill>
                  <a:schemeClr val="tx1"/>
                </a:solidFill>
                <a:effectLst/>
                <a:latin typeface="+mn-lt"/>
                <a:ea typeface="+mn-ea"/>
                <a:cs typeface="+mn-cs"/>
              </a:rPr>
              <a:t> tam giác cạnh không đều, cân, hoặc đều.</a:t>
            </a:r>
            <a:r>
              <a:rPr lang="en-US" sz="1200" b="0" i="0" kern="1200">
                <a:solidFill>
                  <a:schemeClr val="tx1"/>
                </a:solidFill>
                <a:effectLst/>
                <a:latin typeface="+mn-lt"/>
                <a:ea typeface="+mn-ea"/>
                <a:cs typeface="+mn-cs"/>
              </a:rPr>
              <a:t> (Cho</a:t>
            </a:r>
            <a:r>
              <a:rPr lang="en-US" sz="1200" b="0" i="0" kern="1200" baseline="0">
                <a:solidFill>
                  <a:schemeClr val="tx1"/>
                </a:solidFill>
                <a:effectLst/>
                <a:latin typeface="+mn-lt"/>
                <a:ea typeface="+mn-ea"/>
                <a:cs typeface="+mn-cs"/>
              </a:rPr>
              <a:t> SV tham gia liệt kê các test-case, sau đó đánh giá)</a:t>
            </a:r>
          </a:p>
          <a:p>
            <a:r>
              <a:rPr lang="vi-VN" sz="1200" b="0" i="0" kern="1200">
                <a:solidFill>
                  <a:schemeClr val="tx1"/>
                </a:solidFill>
                <a:effectLst/>
                <a:latin typeface="+mn-lt"/>
                <a:ea typeface="+mn-ea"/>
                <a:cs typeface="+mn-cs"/>
              </a:rPr>
              <a:t>Điểm</a:t>
            </a:r>
            <a:r>
              <a:rPr lang="en-US" sz="1200" b="0" i="0" kern="1200">
                <a:solidFill>
                  <a:schemeClr val="tx1"/>
                </a:solidFill>
                <a:effectLst/>
                <a:latin typeface="+mn-lt"/>
                <a:ea typeface="+mn-ea"/>
                <a:cs typeface="+mn-cs"/>
              </a:rPr>
              <a:t> cốt</a:t>
            </a:r>
            <a:r>
              <a:rPr lang="en-US" sz="1200" b="0" i="0" kern="1200" baseline="0">
                <a:solidFill>
                  <a:schemeClr val="tx1"/>
                </a:solidFill>
                <a:effectLst/>
                <a:latin typeface="+mn-lt"/>
                <a:ea typeface="+mn-ea"/>
                <a:cs typeface="+mn-cs"/>
              </a:rPr>
              <a:t> yếu</a:t>
            </a:r>
            <a:r>
              <a:rPr lang="vi-VN" sz="1200" b="0" i="0" kern="1200">
                <a:solidFill>
                  <a:schemeClr val="tx1"/>
                </a:solidFill>
                <a:effectLst/>
                <a:latin typeface="+mn-lt"/>
                <a:ea typeface="+mn-ea"/>
                <a:cs typeface="+mn-cs"/>
              </a:rPr>
              <a:t> của bài tập</a:t>
            </a:r>
            <a:r>
              <a:rPr lang="en-US" sz="1200" b="0" i="0" kern="1200">
                <a:solidFill>
                  <a:schemeClr val="tx1"/>
                </a:solidFill>
                <a:effectLst/>
                <a:latin typeface="+mn-lt"/>
                <a:ea typeface="+mn-ea"/>
                <a:cs typeface="+mn-cs"/>
              </a:rPr>
              <a:t> này</a:t>
            </a:r>
            <a:r>
              <a:rPr lang="vi-VN" sz="1200" b="0" i="0" kern="1200">
                <a:solidFill>
                  <a:schemeClr val="tx1"/>
                </a:solidFill>
                <a:effectLst/>
                <a:latin typeface="+mn-lt"/>
                <a:ea typeface="+mn-ea"/>
                <a:cs typeface="+mn-cs"/>
              </a:rPr>
              <a:t> là để </a:t>
            </a:r>
            <a:r>
              <a:rPr lang="en-US" sz="1200" b="0" i="0" kern="1200">
                <a:solidFill>
                  <a:schemeClr val="tx1"/>
                </a:solidFill>
                <a:effectLst/>
                <a:latin typeface="+mn-lt"/>
                <a:ea typeface="+mn-ea"/>
                <a:cs typeface="+mn-cs"/>
              </a:rPr>
              <a:t>cho thấy</a:t>
            </a:r>
            <a:r>
              <a:rPr lang="vi-VN" sz="1200" b="0" i="0" kern="1200">
                <a:solidFill>
                  <a:schemeClr val="tx1"/>
                </a:solidFill>
                <a:effectLst/>
                <a:latin typeface="+mn-lt"/>
                <a:ea typeface="+mn-ea"/>
                <a:cs typeface="+mn-cs"/>
              </a:rPr>
              <a:t> rằng </a:t>
            </a:r>
            <a:r>
              <a:rPr lang="en-US" sz="1200" b="0" i="0" kern="1200">
                <a:solidFill>
                  <a:schemeClr val="tx1"/>
                </a:solidFill>
                <a:effectLst/>
                <a:latin typeface="+mn-lt"/>
                <a:ea typeface="+mn-ea"/>
                <a:cs typeface="+mn-cs"/>
              </a:rPr>
              <a:t>test</a:t>
            </a:r>
            <a:r>
              <a:rPr lang="vi-VN" sz="1200" b="0" i="0" kern="1200">
                <a:solidFill>
                  <a:schemeClr val="tx1"/>
                </a:solidFill>
                <a:effectLst/>
                <a:latin typeface="+mn-lt"/>
                <a:ea typeface="+mn-ea"/>
                <a:cs typeface="+mn-cs"/>
              </a:rPr>
              <a:t> một chương trình thậm chí</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tầm thường như thế này không phải là một nhiệm vụ dễ dàng.</a:t>
            </a:r>
            <a:endParaRPr lang="en-US" sz="1200" b="0" i="0" kern="1200">
              <a:solidFill>
                <a:schemeClr val="tx1"/>
              </a:solidFill>
              <a:effectLst/>
              <a:latin typeface="+mn-lt"/>
              <a:ea typeface="+mn-ea"/>
              <a:cs typeface="+mn-cs"/>
            </a:endParaRPr>
          </a:p>
        </p:txBody>
      </p:sp>
    </p:spTree>
    <p:extLst>
      <p:ext uri="{BB962C8B-B14F-4D97-AF65-F5344CB8AC3E}">
        <p14:creationId xmlns:p14="http://schemas.microsoft.com/office/powerpoint/2010/main" val="31260063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Bạn có một trường hợp thử nghiệm đại diện cho một hình tam giác cạnh </a:t>
            </a:r>
            <a:r>
              <a:rPr lang="vi-VN" sz="1200" b="1" i="0" kern="1200">
                <a:solidFill>
                  <a:schemeClr val="tx1"/>
                </a:solidFill>
                <a:effectLst/>
                <a:latin typeface="+mn-lt"/>
                <a:ea typeface="+mn-ea"/>
                <a:cs typeface="+mn-cs"/>
              </a:rPr>
              <a:t>không đều</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hợp lệ</a:t>
            </a:r>
            <a:r>
              <a:rPr lang="vi-VN" sz="1200" b="0" i="0" kern="1200">
                <a:solidFill>
                  <a:schemeClr val="tx1"/>
                </a:solidFill>
                <a:effectLst/>
                <a:latin typeface="+mn-lt"/>
                <a:ea typeface="+mn-ea"/>
                <a:cs typeface="+mn-cs"/>
              </a:rPr>
              <a:t>? </a:t>
            </a:r>
            <a:br>
              <a:rPr lang="vi-VN"/>
            </a:br>
            <a:r>
              <a:rPr lang="vi-VN" sz="1200" b="0" i="0" kern="1200">
                <a:solidFill>
                  <a:schemeClr val="tx1"/>
                </a:solidFill>
                <a:effectLst/>
                <a:latin typeface="+mn-lt"/>
                <a:ea typeface="+mn-ea"/>
                <a:cs typeface="+mn-cs"/>
              </a:rPr>
              <a:t>Bạn có một trường hợp thử nghiệm đại diện cho một hình </a:t>
            </a:r>
            <a:r>
              <a:rPr lang="vi-VN" sz="1200" b="1" i="0" kern="1200">
                <a:solidFill>
                  <a:schemeClr val="tx1"/>
                </a:solidFill>
                <a:effectLst/>
                <a:latin typeface="+mn-lt"/>
                <a:ea typeface="+mn-ea"/>
                <a:cs typeface="+mn-cs"/>
              </a:rPr>
              <a:t>tam giác đều hợp lệ</a:t>
            </a:r>
            <a:r>
              <a:rPr lang="vi-VN" sz="1200" b="0" i="0" kern="1200">
                <a:solidFill>
                  <a:schemeClr val="tx1"/>
                </a:solidFill>
                <a:effectLst/>
                <a:latin typeface="+mn-lt"/>
                <a:ea typeface="+mn-ea"/>
                <a:cs typeface="+mn-cs"/>
              </a:rPr>
              <a:t>?</a:t>
            </a:r>
            <a:br>
              <a:rPr lang="vi-VN"/>
            </a:br>
            <a:r>
              <a:rPr lang="vi-VN" sz="1200" b="0" i="0" kern="1200">
                <a:solidFill>
                  <a:schemeClr val="tx1"/>
                </a:solidFill>
                <a:effectLst/>
                <a:latin typeface="+mn-lt"/>
                <a:ea typeface="+mn-ea"/>
                <a:cs typeface="+mn-cs"/>
              </a:rPr>
              <a:t>Bạn có một trường hợp thử nghiệm đại diện cho một hình </a:t>
            </a:r>
            <a:r>
              <a:rPr lang="vi-VN" sz="1200" b="1" i="0" kern="1200">
                <a:solidFill>
                  <a:schemeClr val="tx1"/>
                </a:solidFill>
                <a:effectLst/>
                <a:latin typeface="+mn-lt"/>
                <a:ea typeface="+mn-ea"/>
                <a:cs typeface="+mn-cs"/>
              </a:rPr>
              <a:t>tam giác cân hợp lệ</a:t>
            </a:r>
            <a:r>
              <a:rPr lang="vi-VN" sz="1200" b="0" i="0" kern="1200">
                <a:solidFill>
                  <a:schemeClr val="tx1"/>
                </a:solidFill>
                <a:effectLst/>
                <a:latin typeface="+mn-lt"/>
                <a:ea typeface="+mn-ea"/>
                <a:cs typeface="+mn-cs"/>
              </a:rPr>
              <a:t>? </a:t>
            </a:r>
            <a:br>
              <a:rPr lang="vi-VN"/>
            </a:br>
            <a:r>
              <a:rPr lang="vi-VN" sz="1200" b="0" i="0" kern="1200">
                <a:solidFill>
                  <a:schemeClr val="tx1"/>
                </a:solidFill>
                <a:effectLst/>
                <a:latin typeface="+mn-lt"/>
                <a:ea typeface="+mn-ea"/>
                <a:cs typeface="+mn-cs"/>
              </a:rPr>
              <a:t>Bạn có ít nhất ba trường hợp thử nghiệm đại diện cho hình tam giác cân có giá trị</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như vậy mà bạn đã cố gắng tất cả các hoán vị của hai bên bằng nhau (chẳng hạnnhư, 3,3,4, 3,4,3 và 4,3,3)?</a:t>
            </a:r>
            <a:endParaRPr lang="en-US"/>
          </a:p>
        </p:txBody>
      </p:sp>
    </p:spTree>
    <p:extLst>
      <p:ext uri="{BB962C8B-B14F-4D97-AF65-F5344CB8AC3E}">
        <p14:creationId xmlns:p14="http://schemas.microsoft.com/office/powerpoint/2010/main" val="27194012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Bạn có một trường hợp thử nghiệm, trong đó </a:t>
            </a:r>
            <a:r>
              <a:rPr lang="vi-VN" sz="1200" b="1" i="0" kern="1200">
                <a:solidFill>
                  <a:schemeClr val="tx1"/>
                </a:solidFill>
                <a:effectLst/>
                <a:latin typeface="+mn-lt"/>
                <a:ea typeface="+mn-ea"/>
                <a:cs typeface="+mn-cs"/>
              </a:rPr>
              <a:t>một </a:t>
            </a:r>
            <a:r>
              <a:rPr lang="en-US" sz="1200" b="1" i="0" kern="1200">
                <a:solidFill>
                  <a:schemeClr val="tx1"/>
                </a:solidFill>
                <a:effectLst/>
                <a:latin typeface="+mn-lt"/>
                <a:ea typeface="+mn-ea"/>
                <a:cs typeface="+mn-cs"/>
              </a:rPr>
              <a:t>cạnh</a:t>
            </a:r>
            <a:r>
              <a:rPr lang="vi-VN" sz="1200" b="1" i="0" kern="1200">
                <a:solidFill>
                  <a:schemeClr val="tx1"/>
                </a:solidFill>
                <a:effectLst/>
                <a:latin typeface="+mn-lt"/>
                <a:ea typeface="+mn-ea"/>
                <a:cs typeface="+mn-cs"/>
              </a:rPr>
              <a:t> có một giá trị </a:t>
            </a:r>
            <a:r>
              <a:rPr lang="en-US" sz="1200" b="1" i="0" kern="1200">
                <a:solidFill>
                  <a:schemeClr val="tx1"/>
                </a:solidFill>
                <a:effectLst/>
                <a:latin typeface="+mn-lt"/>
                <a:ea typeface="+mn-ea"/>
                <a:cs typeface="+mn-cs"/>
              </a:rPr>
              <a:t>0</a:t>
            </a:r>
            <a:r>
              <a:rPr lang="vi-VN" sz="1200" b="0" i="0" kern="1200">
                <a:solidFill>
                  <a:schemeClr val="tx1"/>
                </a:solidFill>
                <a:effectLst/>
                <a:latin typeface="+mn-lt"/>
                <a:ea typeface="+mn-ea"/>
                <a:cs typeface="+mn-cs"/>
              </a:rPr>
              <a:t>?</a:t>
            </a:r>
            <a:br>
              <a:rPr lang="vi-VN"/>
            </a:br>
            <a:r>
              <a:rPr lang="vi-VN" sz="1200" b="0" i="0" kern="1200">
                <a:solidFill>
                  <a:schemeClr val="tx1"/>
                </a:solidFill>
                <a:effectLst/>
                <a:latin typeface="+mn-lt"/>
                <a:ea typeface="+mn-ea"/>
                <a:cs typeface="+mn-cs"/>
              </a:rPr>
              <a:t>Bạn có một trường hợp thử nghiệm, trong đó </a:t>
            </a:r>
            <a:r>
              <a:rPr lang="vi-VN" sz="1200" b="1" i="0" kern="1200">
                <a:solidFill>
                  <a:schemeClr val="tx1"/>
                </a:solidFill>
                <a:effectLst/>
                <a:latin typeface="+mn-lt"/>
                <a:ea typeface="+mn-ea"/>
                <a:cs typeface="+mn-cs"/>
              </a:rPr>
              <a:t>một </a:t>
            </a:r>
            <a:r>
              <a:rPr lang="en-US" sz="1200" b="1" i="0" kern="1200">
                <a:solidFill>
                  <a:schemeClr val="tx1"/>
                </a:solidFill>
                <a:effectLst/>
                <a:latin typeface="+mn-lt"/>
                <a:ea typeface="+mn-ea"/>
                <a:cs typeface="+mn-cs"/>
              </a:rPr>
              <a:t>cạnh</a:t>
            </a:r>
            <a:r>
              <a:rPr lang="vi-VN" sz="1200" b="1" i="0" kern="1200">
                <a:solidFill>
                  <a:schemeClr val="tx1"/>
                </a:solidFill>
                <a:effectLst/>
                <a:latin typeface="+mn-lt"/>
                <a:ea typeface="+mn-ea"/>
                <a:cs typeface="+mn-cs"/>
              </a:rPr>
              <a:t> có một giá trị âm</a:t>
            </a:r>
            <a:r>
              <a:rPr lang="vi-VN" sz="1200" b="0" i="0" kern="1200">
                <a:solidFill>
                  <a:schemeClr val="tx1"/>
                </a:solidFill>
                <a:effectLst/>
                <a:latin typeface="+mn-lt"/>
                <a:ea typeface="+mn-ea"/>
                <a:cs typeface="+mn-cs"/>
              </a:rPr>
              <a:t>?</a:t>
            </a:r>
            <a:br>
              <a:rPr lang="vi-VN"/>
            </a:br>
            <a:r>
              <a:rPr lang="vi-VN" sz="1200" b="0" i="0" kern="1200">
                <a:solidFill>
                  <a:schemeClr val="tx1"/>
                </a:solidFill>
                <a:effectLst/>
                <a:latin typeface="+mn-lt"/>
                <a:ea typeface="+mn-ea"/>
                <a:cs typeface="+mn-cs"/>
              </a:rPr>
              <a:t>Bạn có một trường hợp thử nghiệm với </a:t>
            </a:r>
            <a:r>
              <a:rPr lang="vi-VN" sz="1200" b="1" i="0" kern="1200">
                <a:solidFill>
                  <a:schemeClr val="tx1"/>
                </a:solidFill>
                <a:effectLst/>
                <a:latin typeface="+mn-lt"/>
                <a:ea typeface="+mn-ea"/>
                <a:cs typeface="+mn-cs"/>
              </a:rPr>
              <a:t>ba số nguyên lớn hơn không như vậy mà</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tổng của hai trong số các con số là bằng thứ ba</a:t>
            </a:r>
            <a:r>
              <a:rPr lang="vi-VN" sz="1200" b="0" i="0" kern="1200">
                <a:solidFill>
                  <a:schemeClr val="tx1"/>
                </a:solidFill>
                <a:effectLst/>
                <a:latin typeface="+mn-lt"/>
                <a:ea typeface="+mn-ea"/>
                <a:cs typeface="+mn-cs"/>
              </a:rPr>
              <a:t>? (Đó là, nếu chương trình cho biếtrằng 1,2,3 đại diện cho một hình tam giác cạnh không đều, nó sẽ chứa một lỗi.)</a:t>
            </a:r>
            <a:br>
              <a:rPr lang="vi-VN"/>
            </a:br>
            <a:r>
              <a:rPr lang="vi-VN" sz="1200" b="0" i="0" kern="1200">
                <a:solidFill>
                  <a:schemeClr val="tx1"/>
                </a:solidFill>
                <a:effectLst/>
                <a:latin typeface="+mn-lt"/>
                <a:ea typeface="+mn-ea"/>
                <a:cs typeface="+mn-cs"/>
              </a:rPr>
              <a:t>Bạn có ít nhất ba trường hợp thử nghiệm loại 7 như vậy mà bạn đã cố gắng tất cả các hoán vị mà chiều dài của một bên là bằng tổng độ dài của hai bên khác (ví dụ, 1,2,3; 1, 3,2 và 3,1,2)?</a:t>
            </a:r>
            <a:endParaRPr lang="en-US"/>
          </a:p>
        </p:txBody>
      </p:sp>
    </p:spTree>
    <p:extLst>
      <p:ext uri="{BB962C8B-B14F-4D97-AF65-F5344CB8AC3E}">
        <p14:creationId xmlns:p14="http://schemas.microsoft.com/office/powerpoint/2010/main" val="26322270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TH12 và</a:t>
            </a:r>
            <a:r>
              <a:rPr lang="en-US" baseline="0"/>
              <a:t> TH15 tương tự nhau</a:t>
            </a:r>
            <a:endParaRPr lang="en-US"/>
          </a:p>
          <a:p>
            <a:endParaRPr lang="en-US"/>
          </a:p>
        </p:txBody>
      </p:sp>
    </p:spTree>
    <p:extLst>
      <p:ext uri="{BB962C8B-B14F-4D97-AF65-F5344CB8AC3E}">
        <p14:creationId xmlns:p14="http://schemas.microsoft.com/office/powerpoint/2010/main" val="3082372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kern="1200" baseline="0">
                <a:solidFill>
                  <a:schemeClr val="tx1"/>
                </a:solidFill>
                <a:effectLst/>
                <a:latin typeface="+mn-lt"/>
                <a:ea typeface="+mn-ea"/>
                <a:cs typeface="+mn-cs"/>
              </a:rPr>
              <a:t>Thực tế, </a:t>
            </a:r>
            <a:r>
              <a:rPr lang="en-US" sz="1200" b="0" i="0" kern="1200">
                <a:solidFill>
                  <a:schemeClr val="tx1"/>
                </a:solidFill>
                <a:effectLst/>
                <a:latin typeface="+mn-lt"/>
                <a:ea typeface="+mn-ea"/>
                <a:cs typeface="+mn-cs"/>
              </a:rPr>
              <a:t>khảo sát trên vô số dự án từ rất nhỏ tới cực lớn cho kết quả như</a:t>
            </a:r>
            <a:r>
              <a:rPr lang="en-US" sz="1200" b="0" i="0" kern="1200" baseline="0">
                <a:solidFill>
                  <a:schemeClr val="tx1"/>
                </a:solidFill>
                <a:effectLst/>
                <a:latin typeface="+mn-lt"/>
                <a:ea typeface="+mn-ea"/>
                <a:cs typeface="+mn-cs"/>
              </a:rPr>
              <a:t> trên.</a:t>
            </a:r>
          </a:p>
          <a:p>
            <a:endParaRPr lang="en-US" sz="1200" b="0" i="0" kern="1200" baseline="0">
              <a:solidFill>
                <a:schemeClr val="tx1"/>
              </a:solidFill>
              <a:effectLst/>
              <a:latin typeface="+mn-lt"/>
              <a:ea typeface="+mn-ea"/>
              <a:cs typeface="+mn-cs"/>
            </a:endParaRPr>
          </a:p>
          <a:p>
            <a:r>
              <a:rPr lang="en-US"/>
              <a:t>??? LỖI NÀO ẢNH HƯỞNG ĐẾN PHẦN MỀM NHIỀU NHẤT?</a:t>
            </a:r>
          </a:p>
          <a:p>
            <a:endParaRPr lang="en-US"/>
          </a:p>
        </p:txBody>
      </p:sp>
    </p:spTree>
    <p:extLst>
      <p:ext uri="{BB962C8B-B14F-4D97-AF65-F5344CB8AC3E}">
        <p14:creationId xmlns:p14="http://schemas.microsoft.com/office/powerpoint/2010/main" val="182159333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Error (</a:t>
            </a:r>
            <a:r>
              <a:rPr lang="en-US" err="1"/>
              <a:t>lỗi</a:t>
            </a:r>
            <a:r>
              <a:rPr lang="en-US"/>
              <a:t>):</a:t>
            </a:r>
            <a:r>
              <a:rPr lang="en-US" baseline="0"/>
              <a:t> H</a:t>
            </a:r>
            <a:r>
              <a:rPr lang="vi-VN" sz="1200" b="0" i="0" kern="1200">
                <a:solidFill>
                  <a:schemeClr val="tx1"/>
                </a:solidFill>
                <a:effectLst/>
                <a:latin typeface="+mn-lt"/>
                <a:ea typeface="+mn-ea"/>
                <a:cs typeface="+mn-cs"/>
              </a:rPr>
              <a:t>ành động của con người tạo ra một kết quả không </a:t>
            </a:r>
            <a:r>
              <a:rPr lang="en-US" sz="1200" b="0" i="0" kern="1200" err="1">
                <a:solidFill>
                  <a:schemeClr val="tx1"/>
                </a:solidFill>
                <a:effectLst/>
                <a:latin typeface="+mn-lt"/>
                <a:ea typeface="+mn-ea"/>
                <a:cs typeface="+mn-cs"/>
              </a:rPr>
              <a:t>đúng</a:t>
            </a:r>
            <a:r>
              <a:rPr lang="vi-VN" sz="1200" b="0" i="0" kern="1200">
                <a:solidFill>
                  <a:schemeClr val="tx1"/>
                </a:solidFill>
                <a:effectLst/>
                <a:latin typeface="+mn-lt"/>
                <a:ea typeface="+mn-ea"/>
                <a:cs typeface="+mn-cs"/>
              </a:rPr>
              <a:t>.</a:t>
            </a:r>
            <a:endParaRPr lang="en-US"/>
          </a:p>
          <a:p>
            <a:r>
              <a:rPr lang="en-US"/>
              <a:t>- Defect (</a:t>
            </a:r>
            <a:r>
              <a:rPr lang="en-US" err="1"/>
              <a:t>sai</a:t>
            </a:r>
            <a:r>
              <a:rPr lang="en-US"/>
              <a:t> </a:t>
            </a:r>
            <a:r>
              <a:rPr lang="en-US" err="1"/>
              <a:t>sót</a:t>
            </a:r>
            <a:r>
              <a:rPr lang="en-US"/>
              <a:t>,</a:t>
            </a:r>
            <a:r>
              <a:rPr lang="en-US" baseline="0"/>
              <a:t> </a:t>
            </a:r>
            <a:r>
              <a:rPr lang="en-US" baseline="0" err="1"/>
              <a:t>khiếm</a:t>
            </a:r>
            <a:r>
              <a:rPr lang="en-US" baseline="0"/>
              <a:t> </a:t>
            </a:r>
            <a:r>
              <a:rPr lang="en-US" baseline="0" err="1"/>
              <a:t>khuyết</a:t>
            </a:r>
            <a:r>
              <a:rPr lang="en-US" baseline="0"/>
              <a:t>)</a:t>
            </a:r>
            <a:r>
              <a:rPr lang="en-US"/>
              <a:t>: </a:t>
            </a:r>
            <a:r>
              <a:rPr lang="vi-VN"/>
              <a:t>không phải tất cả các </a:t>
            </a:r>
            <a:r>
              <a:rPr lang="en-US"/>
              <a:t>error </a:t>
            </a:r>
            <a:r>
              <a:rPr lang="vi-VN"/>
              <a:t>trở </a:t>
            </a:r>
            <a:r>
              <a:rPr lang="en-US" err="1"/>
              <a:t>thành</a:t>
            </a:r>
            <a:r>
              <a:rPr lang="en-US" baseline="0"/>
              <a:t> </a:t>
            </a:r>
            <a:r>
              <a:rPr lang="en-US"/>
              <a:t>fault</a:t>
            </a:r>
            <a:r>
              <a:rPr lang="vi-VN" b="0" i="1"/>
              <a:t>. </a:t>
            </a:r>
            <a:r>
              <a:rPr lang="vi-VN" b="1"/>
              <a:t>TRONG NHIỀU TRƯỜNG HỢP, </a:t>
            </a:r>
            <a:r>
              <a:rPr lang="en-US" b="1"/>
              <a:t>ĐOẠN</a:t>
            </a:r>
            <a:r>
              <a:rPr lang="en-US" b="1" baseline="0"/>
              <a:t> </a:t>
            </a:r>
            <a:r>
              <a:rPr lang="vi-VN" b="1"/>
              <a:t>MÃ </a:t>
            </a:r>
            <a:r>
              <a:rPr lang="en-US" b="1"/>
              <a:t>BỊ</a:t>
            </a:r>
            <a:r>
              <a:rPr lang="en-US" b="1" baseline="0"/>
              <a:t> ERROR CÓ THỂ</a:t>
            </a:r>
            <a:r>
              <a:rPr lang="vi-VN" b="1"/>
              <a:t> SẼ KHÔNG ẢNH HƯỞNG ĐẾN CÁC CHỨC NĂNG CỦA PHẦN MỀM, </a:t>
            </a:r>
            <a:r>
              <a:rPr lang="en-US" b="1"/>
              <a:t>VÌ</a:t>
            </a:r>
            <a:r>
              <a:rPr lang="en-US" b="1" baseline="0"/>
              <a:t> CÓ THỂ </a:t>
            </a:r>
            <a:r>
              <a:rPr lang="vi-VN" b="1"/>
              <a:t>LỖI ĐƯỢC SỬA CHỮA HOẶC "VÔ HIỆU HÓA" BỞI NHỮNG DÒNG MÃ TIẾP THEO</a:t>
            </a:r>
            <a:r>
              <a:rPr lang="en-US" b="1"/>
              <a:t>.</a:t>
            </a:r>
            <a:endParaRPr lang="en-US" baseline="0"/>
          </a:p>
          <a:p>
            <a:pPr marL="0" indent="0">
              <a:buFontTx/>
              <a:buNone/>
            </a:pPr>
            <a:r>
              <a:rPr lang="en-US" sz="1200" b="0" i="0" kern="1200">
                <a:solidFill>
                  <a:schemeClr val="tx1"/>
                </a:solidFill>
                <a:effectLst/>
                <a:latin typeface="+mn-lt"/>
                <a:ea typeface="+mn-ea"/>
                <a:cs typeface="+mn-cs"/>
              </a:rPr>
              <a:t>- Failure (</a:t>
            </a:r>
            <a:r>
              <a:rPr lang="en-US" sz="1200" b="0" i="0" kern="1200" err="1">
                <a:solidFill>
                  <a:schemeClr val="tx1"/>
                </a:solidFill>
                <a:effectLst/>
                <a:latin typeface="+mn-lt"/>
                <a:ea typeface="+mn-ea"/>
                <a:cs typeface="+mn-cs"/>
              </a:rPr>
              <a:t>hỏng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hóc</a:t>
            </a:r>
            <a:r>
              <a:rPr lang="en-US" sz="1200" b="0" i="0" kern="1200" baseline="0">
                <a:solidFill>
                  <a:schemeClr val="tx1"/>
                </a:solidFill>
                <a:effectLst/>
                <a:latin typeface="+mn-lt"/>
                <a:ea typeface="+mn-ea"/>
                <a:cs typeface="+mn-cs"/>
              </a:rPr>
              <a:t>)</a:t>
            </a:r>
            <a:r>
              <a:rPr lang="en-US" sz="1200" b="0" i="0" kern="1200">
                <a:solidFill>
                  <a:schemeClr val="tx1"/>
                </a:solidFill>
                <a:effectLst/>
                <a:latin typeface="+mn-lt"/>
                <a:ea typeface="+mn-ea"/>
                <a:cs typeface="+mn-cs"/>
              </a:rPr>
              <a:t>: </a:t>
            </a:r>
            <a:r>
              <a:rPr lang="vi-VN"/>
              <a:t>một fault trở </a:t>
            </a:r>
            <a:r>
              <a:rPr lang="en-US" err="1"/>
              <a:t>thành</a:t>
            </a:r>
            <a:r>
              <a:rPr lang="en-US" baseline="0"/>
              <a:t> failure </a:t>
            </a:r>
            <a:r>
              <a:rPr lang="vi-VN"/>
              <a:t>chỉ khi nó được "kích hoạt“</a:t>
            </a:r>
            <a:r>
              <a:rPr lang="en-US"/>
              <a:t>. </a:t>
            </a:r>
            <a:r>
              <a:rPr lang="vi-VN" b="1"/>
              <a:t>TRONG NHIỀU TRƯỜNG HỢP, MỘT </a:t>
            </a:r>
            <a:r>
              <a:rPr lang="en-US" b="1"/>
              <a:t>FAULT</a:t>
            </a:r>
            <a:r>
              <a:rPr lang="en-US" b="1" baseline="0"/>
              <a:t> </a:t>
            </a:r>
            <a:r>
              <a:rPr lang="vi-VN" b="1"/>
              <a:t>KHÔNG BAO GIỜ ĐƯỢC KÍCH HOẠT DO SỰ KẾT HỢP CỦA CÁC ĐIỀU KIỆN CẦN THIẾT ĐỂ KÍCH HOẠT LỖI KHÔNG BAO GIỜ XẢY RA</a:t>
            </a:r>
            <a:endParaRPr lang="en-US" sz="1200" b="0" i="0" kern="1200">
              <a:solidFill>
                <a:schemeClr val="tx1"/>
              </a:solidFill>
              <a:effectLst/>
              <a:latin typeface="+mn-lt"/>
              <a:ea typeface="+mn-ea"/>
              <a:cs typeface="+mn-cs"/>
            </a:endParaRPr>
          </a:p>
          <a:p>
            <a:endParaRPr lang="en-US" b="1"/>
          </a:p>
          <a:p>
            <a:r>
              <a:rPr lang="en-US" b="1"/>
              <a:t>VÍ</a:t>
            </a:r>
            <a:r>
              <a:rPr lang="en-US" b="1" baseline="0"/>
              <a:t> DỤ: </a:t>
            </a:r>
            <a:r>
              <a:rPr lang="en-US" b="1" baseline="0" err="1"/>
              <a:t>Trong</a:t>
            </a:r>
            <a:r>
              <a:rPr lang="en-US" b="1" baseline="0"/>
              <a:t> UD </a:t>
            </a:r>
            <a:r>
              <a:rPr lang="en-US" b="1" baseline="0" err="1"/>
              <a:t>bán</a:t>
            </a:r>
            <a:r>
              <a:rPr lang="en-US" b="1" baseline="0"/>
              <a:t> </a:t>
            </a:r>
            <a:r>
              <a:rPr lang="en-US" b="1" baseline="0" err="1"/>
              <a:t>hàng</a:t>
            </a:r>
            <a:r>
              <a:rPr lang="en-US" b="1" baseline="0"/>
              <a:t>, </a:t>
            </a:r>
            <a:r>
              <a:rPr lang="en-US" b="1" baseline="0" err="1"/>
              <a:t>có</a:t>
            </a:r>
            <a:r>
              <a:rPr lang="en-US" b="1" baseline="0"/>
              <a:t> 1 </a:t>
            </a:r>
            <a:r>
              <a:rPr lang="en-US" b="1" baseline="0" err="1"/>
              <a:t>yêu</a:t>
            </a:r>
            <a:r>
              <a:rPr lang="en-US" b="1" baseline="0"/>
              <a:t> </a:t>
            </a:r>
            <a:r>
              <a:rPr lang="en-US" b="1" baseline="0" err="1"/>
              <a:t>cầu</a:t>
            </a:r>
            <a:r>
              <a:rPr lang="en-US" b="1" baseline="0"/>
              <a:t> </a:t>
            </a:r>
            <a:r>
              <a:rPr lang="en-US" b="1" baseline="0" err="1"/>
              <a:t>là</a:t>
            </a:r>
            <a:r>
              <a:rPr lang="en-US" b="1" baseline="0"/>
              <a:t> </a:t>
            </a:r>
            <a:r>
              <a:rPr lang="en-US" b="1" baseline="0" err="1"/>
              <a:t>không</a:t>
            </a:r>
            <a:r>
              <a:rPr lang="en-US" b="1" baseline="0"/>
              <a:t> </a:t>
            </a:r>
            <a:r>
              <a:rPr lang="en-US" b="1" baseline="0" err="1"/>
              <a:t>bán</a:t>
            </a:r>
            <a:r>
              <a:rPr lang="en-US" b="1" baseline="0"/>
              <a:t> </a:t>
            </a:r>
            <a:r>
              <a:rPr lang="en-US" b="1" baseline="0" err="1"/>
              <a:t>hàng</a:t>
            </a:r>
            <a:r>
              <a:rPr lang="en-US" b="1" baseline="0"/>
              <a:t> </a:t>
            </a:r>
            <a:r>
              <a:rPr lang="en-US" b="1" baseline="0" err="1"/>
              <a:t>cho</a:t>
            </a:r>
            <a:r>
              <a:rPr lang="en-US" b="1" baseline="0"/>
              <a:t> KH </a:t>
            </a:r>
            <a:r>
              <a:rPr lang="en-US" b="1" baseline="0" err="1"/>
              <a:t>còn</a:t>
            </a:r>
            <a:r>
              <a:rPr lang="en-US" b="1" baseline="0"/>
              <a:t> </a:t>
            </a:r>
            <a:r>
              <a:rPr lang="en-US" b="1" baseline="0" err="1"/>
              <a:t>nợ</a:t>
            </a:r>
            <a:r>
              <a:rPr lang="en-US" b="1" baseline="0"/>
              <a:t> </a:t>
            </a:r>
            <a:r>
              <a:rPr lang="en-US" b="1" baseline="0" err="1"/>
              <a:t>quá</a:t>
            </a:r>
            <a:r>
              <a:rPr lang="en-US" b="1" baseline="0"/>
              <a:t> 2tr.</a:t>
            </a:r>
            <a:r>
              <a:rPr lang="vi-VN" b="1" baseline="0"/>
              <a:t> T</a:t>
            </a:r>
            <a:r>
              <a:rPr lang="en-US" b="1" baseline="0" err="1"/>
              <a:t>uy</a:t>
            </a:r>
            <a:r>
              <a:rPr lang="en-US" b="1" baseline="0"/>
              <a:t> </a:t>
            </a:r>
            <a:r>
              <a:rPr lang="en-US" b="1" baseline="0" err="1"/>
              <a:t>nhiên</a:t>
            </a:r>
            <a:r>
              <a:rPr lang="vi-VN" b="1" baseline="0"/>
              <a:t>, các lập trình</a:t>
            </a:r>
            <a:r>
              <a:rPr lang="en-US" b="1" baseline="0"/>
              <a:t> </a:t>
            </a:r>
            <a:r>
              <a:rPr lang="en-US" b="1" baseline="0" err="1"/>
              <a:t>viên</a:t>
            </a:r>
            <a:r>
              <a:rPr lang="vi-VN" b="1" baseline="0"/>
              <a:t> </a:t>
            </a:r>
            <a:r>
              <a:rPr lang="en-US" b="1" baseline="0" err="1"/>
              <a:t>lại</a:t>
            </a:r>
            <a:r>
              <a:rPr lang="en-US" b="1" baseline="0"/>
              <a:t> </a:t>
            </a:r>
            <a:r>
              <a:rPr lang="vi-VN" b="1" baseline="0"/>
              <a:t>đặt giới hạn là </a:t>
            </a:r>
            <a:r>
              <a:rPr lang="en-US" b="1" baseline="0"/>
              <a:t>5tr</a:t>
            </a:r>
            <a:r>
              <a:rPr lang="vi-VN" b="1" baseline="0"/>
              <a:t>, </a:t>
            </a:r>
            <a:r>
              <a:rPr lang="en-US" b="1" baseline="0"/>
              <a:t>(</a:t>
            </a:r>
            <a:r>
              <a:rPr lang="en-US" b="1" baseline="0" err="1"/>
              <a:t>rõ</a:t>
            </a:r>
            <a:r>
              <a:rPr lang="en-US" b="1" baseline="0"/>
              <a:t> </a:t>
            </a:r>
            <a:r>
              <a:rPr lang="en-US" b="1" baseline="0" err="1"/>
              <a:t>ràng</a:t>
            </a:r>
            <a:r>
              <a:rPr lang="en-US" b="1" baseline="0"/>
              <a:t> </a:t>
            </a:r>
            <a:r>
              <a:rPr lang="en-US" b="1" baseline="0" err="1"/>
              <a:t>là</a:t>
            </a:r>
            <a:r>
              <a:rPr lang="en-US" b="1" baseline="0"/>
              <a:t> 1 fault)</a:t>
            </a:r>
            <a:r>
              <a:rPr lang="vi-VN" b="1" baseline="0"/>
              <a:t>. Tuy nhiên, </a:t>
            </a:r>
            <a:r>
              <a:rPr lang="en-US" b="1" baseline="0"/>
              <a:t>failure </a:t>
            </a:r>
            <a:r>
              <a:rPr lang="vi-VN" b="1" baseline="0"/>
              <a:t>không bao giờ xảy ra</a:t>
            </a:r>
            <a:r>
              <a:rPr lang="en-US" b="1" baseline="0"/>
              <a:t> </a:t>
            </a:r>
            <a:r>
              <a:rPr lang="en-US" b="1" baseline="0" err="1"/>
              <a:t>vì</a:t>
            </a:r>
            <a:r>
              <a:rPr lang="en-US" b="1" baseline="0"/>
              <a:t> </a:t>
            </a:r>
            <a:r>
              <a:rPr lang="en-US" b="1" baseline="0" err="1"/>
              <a:t>cửa</a:t>
            </a:r>
            <a:r>
              <a:rPr lang="en-US" b="1" baseline="0"/>
              <a:t> </a:t>
            </a:r>
            <a:r>
              <a:rPr lang="en-US" b="1" baseline="0" err="1"/>
              <a:t>hàng</a:t>
            </a:r>
            <a:r>
              <a:rPr lang="en-US" b="1" baseline="0"/>
              <a:t> </a:t>
            </a:r>
            <a:r>
              <a:rPr lang="en-US" b="1" baseline="0" err="1"/>
              <a:t>chỉ</a:t>
            </a:r>
            <a:r>
              <a:rPr lang="en-US" b="1" baseline="0"/>
              <a:t> </a:t>
            </a:r>
            <a:r>
              <a:rPr lang="en-US" b="1" baseline="0" err="1"/>
              <a:t>bán</a:t>
            </a:r>
            <a:r>
              <a:rPr lang="en-US" b="1" baseline="0"/>
              <a:t> </a:t>
            </a:r>
            <a:r>
              <a:rPr lang="en-US" b="1" baseline="0" err="1"/>
              <a:t>hàng</a:t>
            </a:r>
            <a:r>
              <a:rPr lang="en-US" b="1" baseline="0"/>
              <a:t> </a:t>
            </a:r>
            <a:r>
              <a:rPr lang="en-US" b="1" baseline="0" err="1"/>
              <a:t>bằng</a:t>
            </a:r>
            <a:r>
              <a:rPr lang="en-US" b="1" baseline="0"/>
              <a:t> </a:t>
            </a:r>
            <a:r>
              <a:rPr lang="en-US" b="1" baseline="0" err="1"/>
              <a:t>tiền</a:t>
            </a:r>
            <a:r>
              <a:rPr lang="en-US" b="1" baseline="0"/>
              <a:t> </a:t>
            </a:r>
            <a:r>
              <a:rPr lang="en-US" b="1" baseline="0" err="1"/>
              <a:t>mặt</a:t>
            </a:r>
            <a:r>
              <a:rPr lang="en-US" b="1" baseline="0"/>
              <a:t> </a:t>
            </a:r>
            <a:r>
              <a:rPr lang="en-US" b="1" baseline="0" err="1"/>
              <a:t>hoặc</a:t>
            </a:r>
            <a:r>
              <a:rPr lang="en-US" b="1" baseline="0"/>
              <a:t> </a:t>
            </a:r>
            <a:r>
              <a:rPr lang="en-US" b="1" baseline="0" err="1"/>
              <a:t>thẻ</a:t>
            </a:r>
            <a:r>
              <a:rPr lang="en-US" b="1" baseline="0"/>
              <a:t> </a:t>
            </a:r>
            <a:r>
              <a:rPr lang="en-US" b="1" baseline="0" err="1"/>
              <a:t>tín</a:t>
            </a:r>
            <a:r>
              <a:rPr lang="en-US" b="1" baseline="0"/>
              <a:t> </a:t>
            </a:r>
            <a:r>
              <a:rPr lang="en-US" b="1" baseline="0" err="1"/>
              <a:t>dụng</a:t>
            </a:r>
            <a:r>
              <a:rPr lang="en-US" b="1" baseline="0"/>
              <a:t> (</a:t>
            </a:r>
            <a:r>
              <a:rPr lang="en-US" b="1" baseline="0" err="1"/>
              <a:t>không</a:t>
            </a:r>
            <a:r>
              <a:rPr lang="en-US" b="1" baseline="0"/>
              <a:t> </a:t>
            </a:r>
            <a:r>
              <a:rPr lang="en-US" b="1" baseline="0" err="1"/>
              <a:t>cho</a:t>
            </a:r>
            <a:r>
              <a:rPr lang="en-US" b="1" baseline="0"/>
              <a:t> </a:t>
            </a:r>
            <a:r>
              <a:rPr lang="en-US" b="1" baseline="0" err="1"/>
              <a:t>bán</a:t>
            </a:r>
            <a:r>
              <a:rPr lang="en-US" b="1" baseline="0"/>
              <a:t> </a:t>
            </a:r>
            <a:r>
              <a:rPr lang="en-US" b="1" baseline="0" err="1"/>
              <a:t>chịu</a:t>
            </a:r>
            <a:r>
              <a:rPr lang="en-US" b="1" baseline="0"/>
              <a:t>).</a:t>
            </a:r>
            <a:endParaRPr lang="en-US"/>
          </a:p>
        </p:txBody>
      </p:sp>
    </p:spTree>
    <p:extLst>
      <p:ext uri="{BB962C8B-B14F-4D97-AF65-F5344CB8AC3E}">
        <p14:creationId xmlns:p14="http://schemas.microsoft.com/office/powerpoint/2010/main" val="32566962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THEO SV, SẢN PHẨM NHƯ THẾ NÀO LÀ CÓ CHẤT LƯỢNG? SV LẤY VD SẢN PHẨM BẤT KỲ ĐỂ MINH HỌA: ĐIỆN THOẠI, XE, PHÒNG TRỌ, MỸ</a:t>
            </a:r>
            <a:r>
              <a:rPr lang="en-US" sz="1200" b="0" i="0" kern="1200" baseline="0">
                <a:solidFill>
                  <a:schemeClr val="tx1"/>
                </a:solidFill>
                <a:effectLst/>
                <a:latin typeface="+mn-lt"/>
                <a:ea typeface="+mn-ea"/>
                <a:cs typeface="+mn-cs"/>
              </a:rPr>
              <a:t> PHẨM</a:t>
            </a:r>
            <a:r>
              <a:rPr lang="en-US" sz="1200" b="0" i="0" kern="120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mn-lt"/>
              <a:ea typeface="+mn-ea"/>
              <a:cs typeface="+mn-cs"/>
            </a:endParaRPr>
          </a:p>
          <a:p>
            <a:pPr>
              <a:defRPr/>
            </a:pPr>
            <a:r>
              <a:rPr lang="en-US"/>
              <a:t>* MỘT SẢN PHẨM ĐỐI VỚI NGƯỜI NÀY LÀ TỐT NHƯNG ĐỐI VỚI NGƯỜI KIA THÌ CHƯA TỐT, NGỮ CẢNH NÀY THÌ TỐT, NGỮ CẢNH KIA THÌ CHƯA TỐT.</a:t>
            </a:r>
          </a:p>
          <a:p>
            <a:pPr>
              <a:defRPr/>
            </a:pPr>
            <a:r>
              <a:rPr lang="en-US" b="1"/>
              <a:t>Vd1/ </a:t>
            </a:r>
            <a:r>
              <a:rPr lang="en-US" b="1" err="1"/>
              <a:t>Điện</a:t>
            </a:r>
            <a:r>
              <a:rPr lang="en-US" b="1"/>
              <a:t> </a:t>
            </a:r>
            <a:r>
              <a:rPr lang="en-US" b="1" err="1"/>
              <a:t>thoại</a:t>
            </a:r>
            <a:r>
              <a:rPr lang="en-US" b="1"/>
              <a:t> </a:t>
            </a:r>
            <a:r>
              <a:rPr lang="en-US" b="1" err="1"/>
              <a:t>không</a:t>
            </a:r>
            <a:r>
              <a:rPr lang="en-US" b="1"/>
              <a:t> </a:t>
            </a:r>
            <a:r>
              <a:rPr lang="en-US" b="1" err="1"/>
              <a:t>có</a:t>
            </a:r>
            <a:r>
              <a:rPr lang="en-US" b="1"/>
              <a:t> 3g,4g </a:t>
            </a:r>
            <a:r>
              <a:rPr lang="en-US" b="1" err="1"/>
              <a:t>thì</a:t>
            </a:r>
            <a:r>
              <a:rPr lang="en-US" b="1"/>
              <a:t> </a:t>
            </a:r>
            <a:r>
              <a:rPr lang="en-US" b="1" err="1"/>
              <a:t>có</a:t>
            </a:r>
            <a:r>
              <a:rPr lang="en-US" b="1"/>
              <a:t> </a:t>
            </a:r>
            <a:r>
              <a:rPr lang="en-US" b="1" err="1"/>
              <a:t>xài</a:t>
            </a:r>
            <a:r>
              <a:rPr lang="en-US" b="1"/>
              <a:t> </a:t>
            </a:r>
            <a:r>
              <a:rPr lang="vi-VN" b="1"/>
              <a:t>đượ</a:t>
            </a:r>
            <a:r>
              <a:rPr lang="en-US" b="1"/>
              <a:t>c </a:t>
            </a:r>
            <a:r>
              <a:rPr lang="en-US" b="1" err="1"/>
              <a:t>không</a:t>
            </a:r>
            <a:r>
              <a:rPr lang="en-US" b="1"/>
              <a:t>? (ok </a:t>
            </a:r>
            <a:r>
              <a:rPr lang="en-US" b="1" err="1"/>
              <a:t>khi</a:t>
            </a:r>
            <a:r>
              <a:rPr lang="en-US" b="1"/>
              <a:t> </a:t>
            </a:r>
            <a:r>
              <a:rPr lang="en-US" b="1" err="1"/>
              <a:t>không</a:t>
            </a:r>
            <a:r>
              <a:rPr lang="en-US" b="1"/>
              <a:t> </a:t>
            </a:r>
            <a:r>
              <a:rPr lang="en-US" b="1" err="1"/>
              <a:t>có</a:t>
            </a:r>
            <a:r>
              <a:rPr lang="en-US" b="1"/>
              <a:t> </a:t>
            </a:r>
            <a:r>
              <a:rPr lang="en-US" b="1" err="1"/>
              <a:t>nhu</a:t>
            </a:r>
            <a:r>
              <a:rPr lang="en-US" b="1"/>
              <a:t> </a:t>
            </a:r>
            <a:r>
              <a:rPr lang="en-US" b="1" err="1"/>
              <a:t>cầu</a:t>
            </a:r>
            <a:r>
              <a:rPr lang="en-US" b="1"/>
              <a:t> </a:t>
            </a:r>
            <a:r>
              <a:rPr lang="en-US" b="1" err="1"/>
              <a:t>vào</a:t>
            </a:r>
            <a:r>
              <a:rPr lang="en-US" b="1"/>
              <a:t> </a:t>
            </a:r>
            <a:r>
              <a:rPr lang="en-US" b="1" err="1"/>
              <a:t>mạng</a:t>
            </a:r>
            <a:r>
              <a:rPr lang="en-US" b="1"/>
              <a:t> </a:t>
            </a:r>
            <a:r>
              <a:rPr lang="en-US" b="1" err="1"/>
              <a:t>thường</a:t>
            </a:r>
            <a:r>
              <a:rPr lang="en-US" b="1"/>
              <a:t> </a:t>
            </a:r>
            <a:r>
              <a:rPr lang="en-US" b="1" err="1"/>
              <a:t>xuyên</a:t>
            </a:r>
            <a:r>
              <a:rPr lang="en-US" b="1"/>
              <a:t>, KHÔNG ok </a:t>
            </a:r>
            <a:r>
              <a:rPr lang="en-US" b="1" err="1"/>
              <a:t>khi</a:t>
            </a:r>
            <a:r>
              <a:rPr lang="en-US" b="1"/>
              <a:t> hay di </a:t>
            </a:r>
            <a:r>
              <a:rPr lang="en-US" b="1" err="1"/>
              <a:t>chuyển</a:t>
            </a:r>
            <a:r>
              <a:rPr lang="en-US" b="1"/>
              <a:t> </a:t>
            </a:r>
            <a:r>
              <a:rPr lang="en-US" b="1" err="1"/>
              <a:t>và</a:t>
            </a:r>
            <a:r>
              <a:rPr lang="en-US" b="1"/>
              <a:t> </a:t>
            </a:r>
            <a:r>
              <a:rPr lang="en-US" b="1" err="1"/>
              <a:t>có</a:t>
            </a:r>
            <a:r>
              <a:rPr lang="en-US" b="1"/>
              <a:t> </a:t>
            </a:r>
            <a:r>
              <a:rPr lang="en-US" b="1" err="1"/>
              <a:t>nhu</a:t>
            </a:r>
            <a:r>
              <a:rPr lang="en-US" b="1"/>
              <a:t> </a:t>
            </a:r>
            <a:r>
              <a:rPr lang="en-US" b="1" err="1"/>
              <a:t>cầu</a:t>
            </a:r>
            <a:r>
              <a:rPr lang="en-US" b="1"/>
              <a:t> </a:t>
            </a:r>
            <a:r>
              <a:rPr lang="en-US" b="1" err="1"/>
              <a:t>mạng</a:t>
            </a:r>
            <a:r>
              <a:rPr lang="en-US" b="1"/>
              <a:t>); </a:t>
            </a:r>
          </a:p>
          <a:p>
            <a:pPr>
              <a:defRPr/>
            </a:pPr>
            <a:r>
              <a:rPr lang="en-US" b="1"/>
              <a:t>Vd2/ </a:t>
            </a:r>
            <a:r>
              <a:rPr lang="en-US" b="1" err="1"/>
              <a:t>Máy</a:t>
            </a:r>
            <a:r>
              <a:rPr lang="en-US" b="1"/>
              <a:t> </a:t>
            </a:r>
            <a:r>
              <a:rPr lang="en-US" b="1" err="1"/>
              <a:t>tính</a:t>
            </a:r>
            <a:r>
              <a:rPr lang="en-US" b="1"/>
              <a:t> (Calculator) </a:t>
            </a:r>
            <a:r>
              <a:rPr lang="en-US" b="1" err="1"/>
              <a:t>dành</a:t>
            </a:r>
            <a:r>
              <a:rPr lang="en-US" b="1"/>
              <a:t> </a:t>
            </a:r>
            <a:r>
              <a:rPr lang="en-US" b="1" err="1"/>
              <a:t>cho</a:t>
            </a:r>
            <a:r>
              <a:rPr lang="en-US" b="1"/>
              <a:t> HSSV </a:t>
            </a:r>
            <a:r>
              <a:rPr lang="en-US" b="1" err="1"/>
              <a:t>và</a:t>
            </a:r>
            <a:r>
              <a:rPr lang="en-US" b="1"/>
              <a:t> NV </a:t>
            </a:r>
            <a:r>
              <a:rPr lang="en-US" b="1" err="1"/>
              <a:t>kế</a:t>
            </a:r>
            <a:r>
              <a:rPr lang="en-US" b="1"/>
              <a:t> </a:t>
            </a:r>
            <a:r>
              <a:rPr lang="en-US" b="1" err="1"/>
              <a:t>toán</a:t>
            </a:r>
            <a:r>
              <a:rPr lang="en-US" b="1"/>
              <a:t>, </a:t>
            </a:r>
            <a:r>
              <a:rPr lang="en-US" b="1" err="1"/>
              <a:t>thủ</a:t>
            </a:r>
            <a:r>
              <a:rPr lang="en-US" b="1"/>
              <a:t> </a:t>
            </a:r>
            <a:r>
              <a:rPr lang="en-US" b="1" err="1"/>
              <a:t>quỹ</a:t>
            </a:r>
            <a:r>
              <a:rPr lang="en-US" b="1"/>
              <a:t> </a:t>
            </a:r>
            <a:r>
              <a:rPr lang="en-US" b="1" err="1"/>
              <a:t>giống</a:t>
            </a:r>
            <a:r>
              <a:rPr lang="en-US" b="1"/>
              <a:t> </a:t>
            </a:r>
            <a:r>
              <a:rPr lang="en-US" b="1" err="1"/>
              <a:t>nhau</a:t>
            </a:r>
            <a:r>
              <a:rPr lang="en-US" b="1"/>
              <a:t> </a:t>
            </a:r>
            <a:r>
              <a:rPr lang="en-US" b="1" err="1"/>
              <a:t>không</a:t>
            </a:r>
            <a:r>
              <a:rPr lang="en-US" b="1"/>
              <a:t>?</a:t>
            </a:r>
          </a:p>
          <a:p>
            <a:pPr>
              <a:defRPr/>
            </a:pPr>
            <a:r>
              <a:rPr lang="en-US" b="1"/>
              <a:t>Vd3/ </a:t>
            </a:r>
            <a:r>
              <a:rPr lang="en-US" b="1" err="1"/>
              <a:t>Mỹ</a:t>
            </a:r>
            <a:r>
              <a:rPr lang="en-US" b="1"/>
              <a:t> </a:t>
            </a:r>
            <a:r>
              <a:rPr lang="en-US" b="1" err="1"/>
              <a:t>phẩm</a:t>
            </a:r>
            <a:r>
              <a:rPr lang="en-US" b="1"/>
              <a:t> </a:t>
            </a:r>
            <a:r>
              <a:rPr lang="en-US" b="1" err="1"/>
              <a:t>hợp</a:t>
            </a:r>
            <a:r>
              <a:rPr lang="en-US" b="1"/>
              <a:t> </a:t>
            </a:r>
            <a:r>
              <a:rPr lang="en-US" b="1" err="1"/>
              <a:t>với</a:t>
            </a:r>
            <a:r>
              <a:rPr lang="en-US" b="1"/>
              <a:t> </a:t>
            </a:r>
            <a:r>
              <a:rPr lang="en-US" b="1" err="1"/>
              <a:t>người</a:t>
            </a:r>
            <a:r>
              <a:rPr lang="en-US" b="1"/>
              <a:t> </a:t>
            </a:r>
            <a:r>
              <a:rPr lang="en-US" b="1" err="1"/>
              <a:t>này</a:t>
            </a:r>
            <a:r>
              <a:rPr lang="en-US" b="1"/>
              <a:t> </a:t>
            </a:r>
            <a:r>
              <a:rPr lang="en-US" b="1" err="1"/>
              <a:t>nhưng</a:t>
            </a:r>
            <a:r>
              <a:rPr lang="en-US" b="1"/>
              <a:t> </a:t>
            </a:r>
            <a:r>
              <a:rPr lang="en-US" b="1" err="1"/>
              <a:t>không</a:t>
            </a:r>
            <a:r>
              <a:rPr lang="en-US" b="1"/>
              <a:t> </a:t>
            </a:r>
            <a:r>
              <a:rPr lang="en-US" b="1" err="1"/>
              <a:t>chắc</a:t>
            </a:r>
            <a:r>
              <a:rPr lang="en-US" b="1"/>
              <a:t> </a:t>
            </a:r>
            <a:r>
              <a:rPr lang="en-US" b="1" err="1"/>
              <a:t>hợp</a:t>
            </a:r>
            <a:r>
              <a:rPr lang="en-US" b="1"/>
              <a:t> </a:t>
            </a:r>
            <a:r>
              <a:rPr lang="en-US" b="1" err="1"/>
              <a:t>với</a:t>
            </a:r>
            <a:r>
              <a:rPr lang="en-US" b="1"/>
              <a:t> </a:t>
            </a:r>
            <a:r>
              <a:rPr lang="en-US" b="1" err="1"/>
              <a:t>người</a:t>
            </a:r>
            <a:r>
              <a:rPr lang="en-US" b="1"/>
              <a:t> </a:t>
            </a:r>
            <a:r>
              <a:rPr lang="en-US" b="1" err="1"/>
              <a:t>kia</a:t>
            </a:r>
            <a:r>
              <a:rPr lang="en-US" b="1"/>
              <a:t>.</a:t>
            </a:r>
          </a:p>
          <a:p>
            <a:pPr>
              <a:defRPr/>
            </a:pPr>
            <a:r>
              <a:rPr lang="en-US" b="1"/>
              <a:t>Vd4/ Laptop </a:t>
            </a:r>
            <a:r>
              <a:rPr lang="en-US" b="1" err="1"/>
              <a:t>có</a:t>
            </a:r>
            <a:r>
              <a:rPr lang="en-US" b="1"/>
              <a:t> </a:t>
            </a:r>
            <a:r>
              <a:rPr lang="en-US" b="1" err="1"/>
              <a:t>cấu</a:t>
            </a:r>
            <a:r>
              <a:rPr lang="en-US" b="1"/>
              <a:t> </a:t>
            </a:r>
            <a:r>
              <a:rPr lang="en-US" b="1" err="1"/>
              <a:t>hình</a:t>
            </a:r>
            <a:r>
              <a:rPr lang="en-US" b="1"/>
              <a:t> </a:t>
            </a:r>
            <a:r>
              <a:rPr lang="en-US" b="1" err="1"/>
              <a:t>thấp</a:t>
            </a:r>
            <a:r>
              <a:rPr lang="en-US" b="1"/>
              <a:t> (core i3, 4gb)  </a:t>
            </a:r>
            <a:r>
              <a:rPr lang="en-US" b="1" err="1"/>
              <a:t>thì</a:t>
            </a:r>
            <a:r>
              <a:rPr lang="en-US" b="1"/>
              <a:t> </a:t>
            </a:r>
            <a:r>
              <a:rPr lang="en-US" b="1" err="1"/>
              <a:t>có</a:t>
            </a:r>
            <a:r>
              <a:rPr lang="en-US" b="1"/>
              <a:t> </a:t>
            </a:r>
            <a:r>
              <a:rPr lang="en-US" b="1" err="1"/>
              <a:t>xài</a:t>
            </a:r>
            <a:r>
              <a:rPr lang="en-US" b="1"/>
              <a:t> </a:t>
            </a:r>
            <a:r>
              <a:rPr lang="vi-VN" b="1"/>
              <a:t>đượ</a:t>
            </a:r>
            <a:r>
              <a:rPr lang="en-US" b="1"/>
              <a:t>c </a:t>
            </a:r>
            <a:r>
              <a:rPr lang="en-US" b="1" err="1"/>
              <a:t>không</a:t>
            </a:r>
            <a:r>
              <a:rPr lang="en-US" b="1"/>
              <a:t>? </a:t>
            </a:r>
            <a:r>
              <a:rPr lang="en-US" b="1" err="1"/>
              <a:t>Học</a:t>
            </a:r>
            <a:r>
              <a:rPr lang="en-US" b="1"/>
              <a:t> </a:t>
            </a:r>
            <a:r>
              <a:rPr lang="en-US" b="1" err="1"/>
              <a:t>sinh</a:t>
            </a:r>
            <a:r>
              <a:rPr lang="en-US" b="1"/>
              <a:t>, NV VP </a:t>
            </a:r>
            <a:r>
              <a:rPr lang="en-US" b="1" err="1"/>
              <a:t>xài</a:t>
            </a:r>
            <a:r>
              <a:rPr lang="en-US" b="1"/>
              <a:t> ok. </a:t>
            </a:r>
            <a:r>
              <a:rPr lang="en-US" b="1" err="1"/>
              <a:t>Không</a:t>
            </a:r>
            <a:r>
              <a:rPr lang="en-US" b="1"/>
              <a:t> </a:t>
            </a:r>
            <a:r>
              <a:rPr lang="en-US" b="1" err="1"/>
              <a:t>sử</a:t>
            </a:r>
            <a:r>
              <a:rPr lang="en-US" b="1"/>
              <a:t> </a:t>
            </a:r>
            <a:r>
              <a:rPr lang="en-US" b="1" err="1"/>
              <a:t>dụng</a:t>
            </a:r>
            <a:r>
              <a:rPr lang="en-US" b="1"/>
              <a:t> </a:t>
            </a:r>
            <a:r>
              <a:rPr lang="vi-VN" b="1"/>
              <a:t>đượ</a:t>
            </a:r>
            <a:r>
              <a:rPr lang="en-US" b="1"/>
              <a:t>c </a:t>
            </a:r>
            <a:r>
              <a:rPr lang="en-US" b="1" err="1"/>
              <a:t>khi</a:t>
            </a:r>
            <a:r>
              <a:rPr lang="en-US" b="1"/>
              <a:t> </a:t>
            </a:r>
            <a:r>
              <a:rPr lang="en-US" b="1" err="1"/>
              <a:t>khi</a:t>
            </a:r>
            <a:r>
              <a:rPr lang="en-US" b="1"/>
              <a:t> </a:t>
            </a:r>
            <a:r>
              <a:rPr lang="en-US" b="1" err="1"/>
              <a:t>sử</a:t>
            </a:r>
            <a:r>
              <a:rPr lang="en-US" b="1"/>
              <a:t> </a:t>
            </a:r>
            <a:r>
              <a:rPr lang="en-US" b="1" err="1"/>
              <a:t>dụng</a:t>
            </a:r>
            <a:r>
              <a:rPr lang="en-US" b="1"/>
              <a:t> </a:t>
            </a:r>
            <a:r>
              <a:rPr lang="en-US" b="1" err="1"/>
              <a:t>để</a:t>
            </a:r>
            <a:r>
              <a:rPr lang="en-US" b="1"/>
              <a:t> </a:t>
            </a:r>
            <a:r>
              <a:rPr lang="en-US" b="1" err="1"/>
              <a:t>lập</a:t>
            </a:r>
            <a:r>
              <a:rPr lang="en-US" b="1"/>
              <a:t> </a:t>
            </a:r>
            <a:r>
              <a:rPr lang="en-US" b="1" err="1"/>
              <a:t>trình</a:t>
            </a:r>
            <a:r>
              <a:rPr lang="en-US" b="1"/>
              <a:t> </a:t>
            </a:r>
            <a:r>
              <a:rPr lang="en-US" b="1" err="1"/>
              <a:t>trên</a:t>
            </a:r>
            <a:r>
              <a:rPr lang="en-US" b="1"/>
              <a:t> </a:t>
            </a:r>
            <a:r>
              <a:rPr lang="en-US" b="1" err="1"/>
              <a:t>điện</a:t>
            </a:r>
            <a:r>
              <a:rPr lang="en-US" b="1"/>
              <a:t> </a:t>
            </a:r>
            <a:r>
              <a:rPr lang="en-US" b="1" err="1"/>
              <a:t>thoại</a:t>
            </a:r>
            <a:r>
              <a:rPr lang="en-US" b="1"/>
              <a:t>/edit </a:t>
            </a:r>
            <a:r>
              <a:rPr lang="en-US" b="1" err="1"/>
              <a:t>phim</a:t>
            </a:r>
            <a:r>
              <a:rPr lang="en-US" b="1"/>
              <a:t> </a:t>
            </a:r>
            <a:r>
              <a:rPr lang="en-US" b="1" err="1"/>
              <a:t>ảnh</a:t>
            </a:r>
            <a:r>
              <a:rPr lang="en-US" b="1"/>
              <a:t>.</a:t>
            </a:r>
            <a:endParaRPr lang="en-US"/>
          </a:p>
          <a:p>
            <a:pPr>
              <a:defRPr/>
            </a:pPr>
            <a:endParaRPr lang="en-US"/>
          </a:p>
          <a:p>
            <a:pPr>
              <a:defRPr/>
            </a:pPr>
            <a:r>
              <a:rPr lang="en-US" sz="1200" b="0" i="0" kern="1200">
                <a:solidFill>
                  <a:schemeClr val="tx1"/>
                </a:solidFill>
                <a:effectLst/>
                <a:latin typeface="+mn-lt"/>
                <a:ea typeface="+mn-ea"/>
                <a:cs typeface="+mn-cs"/>
              </a:rPr>
              <a:t>---------&gt; </a:t>
            </a:r>
            <a:r>
              <a:rPr lang="vi-VN" sz="1200" b="0" i="0" kern="1200">
                <a:solidFill>
                  <a:schemeClr val="tx1"/>
                </a:solidFill>
                <a:effectLst/>
                <a:latin typeface="+mn-lt"/>
                <a:ea typeface="+mn-ea"/>
                <a:cs typeface="+mn-cs"/>
              </a:rPr>
              <a:t>CÓ NHIỀU ĐỊNH NGHĨA VỀ CHẤT LƯỢNG PHẦN MỀM TUỲ THE</a:t>
            </a:r>
            <a:r>
              <a:rPr lang="en-US" sz="1200" b="0" i="0" kern="1200">
                <a:solidFill>
                  <a:schemeClr val="tx1"/>
                </a:solidFill>
                <a:effectLst/>
                <a:latin typeface="+mn-lt"/>
                <a:ea typeface="+mn-ea"/>
                <a:cs typeface="+mn-cs"/>
              </a:rPr>
              <a:t>O</a:t>
            </a:r>
            <a:r>
              <a:rPr lang="vi-VN" sz="1200" b="0" i="0" kern="1200">
                <a:solidFill>
                  <a:schemeClr val="tx1"/>
                </a:solidFill>
                <a:effectLst/>
                <a:latin typeface="+mn-lt"/>
                <a:ea typeface="+mn-ea"/>
                <a:cs typeface="+mn-cs"/>
              </a:rPr>
              <a:t> CÁC CÁCH NHÌN KHÁC NHAU</a:t>
            </a:r>
            <a:r>
              <a:rPr lang="en-US" sz="1200" b="1" kern="1200" baseline="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VỚI</a:t>
            </a:r>
            <a:r>
              <a:rPr lang="vi-VN" sz="1200" b="0" i="0" kern="1200">
                <a:solidFill>
                  <a:schemeClr val="tx1"/>
                </a:solidFill>
                <a:effectLst/>
                <a:latin typeface="+mn-lt"/>
                <a:ea typeface="+mn-ea"/>
                <a:cs typeface="+mn-cs"/>
              </a:rPr>
              <a:t> NGƯỜI </a:t>
            </a:r>
            <a:r>
              <a:rPr lang="en-US" sz="1200" b="0" i="0" kern="1200">
                <a:solidFill>
                  <a:schemeClr val="tx1"/>
                </a:solidFill>
                <a:effectLst/>
                <a:latin typeface="+mn-lt"/>
                <a:ea typeface="+mn-ea"/>
                <a:cs typeface="+mn-cs"/>
              </a:rPr>
              <a:t>LÀM</a:t>
            </a:r>
            <a:r>
              <a:rPr lang="en-US" sz="1200" b="0" i="0" kern="1200" baseline="0">
                <a:solidFill>
                  <a:schemeClr val="tx1"/>
                </a:solidFill>
                <a:effectLst/>
                <a:latin typeface="+mn-lt"/>
                <a:ea typeface="+mn-ea"/>
                <a:cs typeface="+mn-cs"/>
              </a:rPr>
              <a:t> RA SẢN PHẨM------ </a:t>
            </a:r>
            <a:r>
              <a:rPr lang="vi-VN" sz="1200" b="0" i="0" kern="1200">
                <a:solidFill>
                  <a:schemeClr val="tx1"/>
                </a:solidFill>
                <a:effectLst/>
                <a:latin typeface="+mn-lt"/>
                <a:ea typeface="+mn-ea"/>
                <a:cs typeface="+mn-cs"/>
              </a:rPr>
              <a:t>sản phẩm được thiết kế </a:t>
            </a:r>
            <a:r>
              <a:rPr lang="en-US" sz="1200" b="0" i="0" kern="1200" err="1">
                <a:solidFill>
                  <a:schemeClr val="tx1"/>
                </a:solidFill>
                <a:effectLst/>
                <a:latin typeface="+mn-lt"/>
                <a:ea typeface="+mn-ea"/>
                <a:cs typeface="+mn-cs"/>
              </a:rPr>
              <a:t>như</a:t>
            </a:r>
            <a:r>
              <a:rPr lang="vi-VN" sz="1200" b="0" i="0" kern="1200">
                <a:solidFill>
                  <a:schemeClr val="tx1"/>
                </a:solidFill>
                <a:effectLst/>
                <a:latin typeface="+mn-lt"/>
                <a:ea typeface="+mn-ea"/>
                <a:cs typeface="+mn-cs"/>
              </a:rPr>
              <a:t> thế nào và </a:t>
            </a:r>
            <a:r>
              <a:rPr lang="en-US" sz="1200" b="0" i="0" kern="1200" err="1">
                <a:solidFill>
                  <a:schemeClr val="tx1"/>
                </a:solidFill>
                <a:effectLst/>
                <a:latin typeface="+mn-lt"/>
                <a:ea typeface="+mn-ea"/>
                <a:cs typeface="+mn-cs"/>
              </a:rPr>
              <a:t>nó</a:t>
            </a:r>
            <a:r>
              <a:rPr lang="en-US" sz="1200" b="0" i="0" kern="1200" baseline="0">
                <a:solidFill>
                  <a:schemeClr val="tx1"/>
                </a:solidFill>
                <a:effectLst/>
                <a:latin typeface="+mn-lt"/>
                <a:ea typeface="+mn-ea"/>
                <a:cs typeface="+mn-cs"/>
              </a:rPr>
              <a:t> </a:t>
            </a:r>
            <a:r>
              <a:rPr lang="en-US" sz="1200" b="0" i="0" kern="1200" err="1">
                <a:solidFill>
                  <a:schemeClr val="tx1"/>
                </a:solidFill>
                <a:effectLst/>
                <a:latin typeface="+mn-lt"/>
                <a:ea typeface="+mn-ea"/>
                <a:cs typeface="+mn-cs"/>
              </a:rPr>
              <a:t>có</a:t>
            </a:r>
            <a:r>
              <a:rPr lang="en-US" sz="1200" b="0" i="0" kern="1200" baseline="0">
                <a:solidFill>
                  <a:schemeClr val="tx1"/>
                </a:solidFill>
                <a:effectLst/>
                <a:latin typeface="+mn-lt"/>
                <a:ea typeface="+mn-ea"/>
                <a:cs typeface="+mn-cs"/>
              </a:rPr>
              <a:t> </a:t>
            </a:r>
            <a:r>
              <a:rPr lang="vi-VN" sz="1200" b="0" i="0" kern="1200" baseline="0">
                <a:solidFill>
                  <a:schemeClr val="tx1"/>
                </a:solidFill>
                <a:effectLst/>
                <a:latin typeface="+mn-lt"/>
                <a:ea typeface="+mn-ea"/>
                <a:cs typeface="+mn-cs"/>
              </a:rPr>
              <a:t>đượ</a:t>
            </a:r>
            <a:r>
              <a:rPr lang="en-US" sz="1200" b="0" i="0" kern="1200" baseline="0">
                <a:solidFill>
                  <a:schemeClr val="tx1"/>
                </a:solidFill>
                <a:effectLst/>
                <a:latin typeface="+mn-lt"/>
                <a:ea typeface="+mn-ea"/>
                <a:cs typeface="+mn-cs"/>
              </a:rPr>
              <a:t>c </a:t>
            </a:r>
            <a:r>
              <a:rPr lang="en-US" sz="1200" b="0" i="0" kern="1200" baseline="0" err="1">
                <a:solidFill>
                  <a:schemeClr val="tx1"/>
                </a:solidFill>
                <a:effectLst/>
                <a:latin typeface="+mn-lt"/>
                <a:ea typeface="+mn-ea"/>
                <a:cs typeface="+mn-cs"/>
              </a:rPr>
              <a:t>làm</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đúng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với</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thiết</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kế</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đó</a:t>
            </a:r>
            <a:r>
              <a:rPr lang="en-US" sz="1200" b="0" i="0" kern="1200" baseline="0">
                <a:solidFill>
                  <a:schemeClr val="tx1"/>
                </a:solidFill>
                <a:effectLst/>
                <a:latin typeface="+mn-lt"/>
                <a:ea typeface="+mn-ea"/>
                <a:cs typeface="+mn-cs"/>
              </a:rPr>
              <a:t> hay </a:t>
            </a:r>
            <a:r>
              <a:rPr lang="en-US" sz="1200" b="0" i="0" kern="1200" baseline="0" err="1">
                <a:solidFill>
                  <a:schemeClr val="tx1"/>
                </a:solidFill>
                <a:effectLst/>
                <a:latin typeface="+mn-lt"/>
                <a:ea typeface="+mn-ea"/>
                <a:cs typeface="+mn-cs"/>
              </a:rPr>
              <a:t>không</a:t>
            </a:r>
            <a:r>
              <a:rPr lang="en-US" sz="1200" b="0" i="0" kern="1200" baseline="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VỚI</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KHÁCH HÀNG</a:t>
            </a:r>
            <a:r>
              <a:rPr lang="en-US" sz="1200" b="0" i="0" kern="1200">
                <a:solidFill>
                  <a:schemeClr val="tx1"/>
                </a:solidFill>
                <a:effectLst/>
                <a:latin typeface="+mn-lt"/>
                <a:ea typeface="+mn-ea"/>
                <a:cs typeface="+mn-cs"/>
              </a:rPr>
              <a:t>-----</a:t>
            </a:r>
            <a:r>
              <a:rPr lang="en-US" sz="1200" b="0" i="0" kern="1200" err="1">
                <a:solidFill>
                  <a:schemeClr val="tx1"/>
                </a:solidFill>
                <a:effectLst/>
                <a:latin typeface="+mn-lt"/>
                <a:ea typeface="+mn-ea"/>
                <a:cs typeface="+mn-cs"/>
              </a:rPr>
              <a:t>sản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phẩm</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có</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đáp ứng đượ</a:t>
            </a:r>
            <a:r>
              <a:rPr lang="en-US" sz="1200" b="0" i="0" kern="1200">
                <a:solidFill>
                  <a:schemeClr val="tx1"/>
                </a:solidFill>
                <a:effectLst/>
                <a:latin typeface="+mn-lt"/>
                <a:ea typeface="+mn-ea"/>
                <a:cs typeface="+mn-cs"/>
              </a:rPr>
              <a:t>c </a:t>
            </a:r>
            <a:r>
              <a:rPr lang="en-US" sz="1200" b="0" i="0" kern="1200" err="1">
                <a:solidFill>
                  <a:schemeClr val="tx1"/>
                </a:solidFill>
                <a:effectLst/>
                <a:latin typeface="+mn-lt"/>
                <a:ea typeface="+mn-ea"/>
                <a:cs typeface="+mn-cs"/>
              </a:rPr>
              <a:t>mong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muốn</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của họ </a:t>
            </a:r>
            <a:r>
              <a:rPr lang="en-US" sz="1200" b="0" i="0" kern="1200" err="1">
                <a:solidFill>
                  <a:schemeClr val="tx1"/>
                </a:solidFill>
                <a:effectLst/>
                <a:latin typeface="+mn-lt"/>
                <a:ea typeface="+mn-ea"/>
                <a:cs typeface="+mn-cs"/>
              </a:rPr>
              <a:t>không</a:t>
            </a:r>
            <a:r>
              <a:rPr lang="vi-VN" sz="1200" b="0" i="0" kern="1200">
                <a:solidFill>
                  <a:schemeClr val="tx1"/>
                </a:solidFill>
                <a:effectLst/>
                <a:latin typeface="+mn-lt"/>
                <a:ea typeface="+mn-ea"/>
                <a:cs typeface="+mn-cs"/>
              </a:rPr>
              <a:t>.</a:t>
            </a:r>
            <a:r>
              <a:rPr lang="en-US" sz="1200" b="0" i="0" kern="120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VỚI</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NGƯỜI QUẢN LÍ</a:t>
            </a:r>
            <a:r>
              <a:rPr lang="en-US" sz="1200" b="0" i="0" kern="1200">
                <a:solidFill>
                  <a:schemeClr val="tx1"/>
                </a:solidFill>
                <a:effectLst/>
                <a:latin typeface="+mn-lt"/>
                <a:ea typeface="+mn-ea"/>
                <a:cs typeface="+mn-cs"/>
              </a:rPr>
              <a:t>------</a:t>
            </a:r>
            <a:r>
              <a:rPr lang="en-US" sz="1200" b="0" i="0" kern="1200" err="1">
                <a:solidFill>
                  <a:schemeClr val="tx1"/>
                </a:solidFill>
                <a:effectLst/>
                <a:latin typeface="+mn-lt"/>
                <a:ea typeface="+mn-ea"/>
                <a:cs typeface="+mn-cs"/>
              </a:rPr>
              <a:t>sản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phẩm</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có</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làm</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ra</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đúng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thời</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hạn</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không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có</a:t>
            </a:r>
            <a:r>
              <a:rPr lang="en-US" sz="1200" b="0" i="0" kern="1200" baseline="0">
                <a:solidFill>
                  <a:schemeClr val="tx1"/>
                </a:solidFill>
                <a:effectLst/>
                <a:latin typeface="+mn-lt"/>
                <a:ea typeface="+mn-ea"/>
                <a:cs typeface="+mn-cs"/>
              </a:rPr>
              <a:t> chi </a:t>
            </a:r>
            <a:r>
              <a:rPr lang="en-US" sz="1200" b="0" i="0" kern="1200" baseline="0" err="1">
                <a:solidFill>
                  <a:schemeClr val="tx1"/>
                </a:solidFill>
                <a:effectLst/>
                <a:latin typeface="+mn-lt"/>
                <a:ea typeface="+mn-ea"/>
                <a:cs typeface="+mn-cs"/>
              </a:rPr>
              <a:t>phí</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phù</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hợp</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không</a:t>
            </a:r>
            <a:r>
              <a:rPr lang="en-US" sz="1200" b="0" i="0" kern="1200" baseline="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VỚI</a:t>
            </a:r>
            <a:r>
              <a:rPr lang="en-US" sz="1200" b="0" i="0" kern="1200" baseline="0">
                <a:solidFill>
                  <a:schemeClr val="tx1"/>
                </a:solidFill>
                <a:effectLst/>
                <a:latin typeface="+mn-lt"/>
                <a:ea typeface="+mn-ea"/>
                <a:cs typeface="+mn-cs"/>
              </a:rPr>
              <a:t> CHỦ CÔNG TY------ </a:t>
            </a:r>
            <a:r>
              <a:rPr lang="en-US" sz="1200" b="0" i="0" kern="1200" baseline="0" err="1">
                <a:solidFill>
                  <a:schemeClr val="tx1"/>
                </a:solidFill>
                <a:effectLst/>
                <a:latin typeface="+mn-lt"/>
                <a:ea typeface="+mn-ea"/>
                <a:cs typeface="+mn-cs"/>
              </a:rPr>
              <a:t>số</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người</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chịu</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bỏ</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tiền</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ra</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mua</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sản</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phẩm</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của</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mình</a:t>
            </a:r>
            <a:r>
              <a:rPr lang="en-US" sz="1200" b="0" i="0" kern="1200" baseline="0">
                <a:solidFill>
                  <a:schemeClr val="tx1"/>
                </a:solidFill>
                <a:effectLst/>
                <a:latin typeface="+mn-lt"/>
                <a:ea typeface="+mn-ea"/>
                <a:cs typeface="+mn-cs"/>
              </a:rPr>
              <a:t>…</a:t>
            </a: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----------------------------------(SHOW SLIDE)--------------------------------------</a:t>
            </a:r>
          </a:p>
          <a:p>
            <a:pPr marL="0" marR="0" indent="0" algn="l" defTabSz="914400" rtl="0" eaLnBrk="1" fontAlgn="auto" latinLnBrk="0" hangingPunct="1">
              <a:lnSpc>
                <a:spcPct val="100000"/>
              </a:lnSpc>
              <a:spcBef>
                <a:spcPts val="0"/>
              </a:spcBef>
              <a:spcAft>
                <a:spcPts val="0"/>
              </a:spcAft>
              <a:buClrTx/>
              <a:buSzTx/>
              <a:buFontTx/>
              <a:buNone/>
              <a:tabLst/>
              <a:defRPr/>
            </a:pPr>
            <a:r>
              <a:rPr lang="vi-VN"/>
              <a:t>Crosby (1979) định nghĩa chất lượng </a:t>
            </a:r>
            <a:r>
              <a:rPr lang="en-US" err="1"/>
              <a:t>là</a:t>
            </a:r>
            <a:r>
              <a:rPr lang="en-US" baseline="0"/>
              <a:t> </a:t>
            </a:r>
            <a:r>
              <a:rPr lang="vi-VN"/>
              <a:t>"sự phù hợp với yêu cầu</a:t>
            </a:r>
            <a:r>
              <a:rPr lang="en-US"/>
              <a:t>“-----------</a:t>
            </a:r>
            <a:r>
              <a:rPr lang="en-US" b="1" baseline="0"/>
              <a:t>NẾU SẢN PHẨM CÓ 1 CHỨC NĂNG KHÔNG THOẢ YÊU CẦU THÌ SẢN PHẨM ĐÓ THIẾU CHẤT LƯỢNG</a:t>
            </a:r>
            <a:r>
              <a:rPr lang="en-US" b="0" baseline="0"/>
              <a:t>.</a:t>
            </a:r>
            <a:endParaRPr lang="en-US"/>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err="1"/>
              <a:t>Vd</a:t>
            </a:r>
            <a:r>
              <a:rPr lang="en-US"/>
              <a:t>/ Pm</a:t>
            </a:r>
            <a:r>
              <a:rPr lang="en-US" baseline="0"/>
              <a:t> </a:t>
            </a:r>
            <a:r>
              <a:rPr lang="en-US" baseline="0" err="1"/>
              <a:t>thiếu</a:t>
            </a:r>
            <a:r>
              <a:rPr lang="en-US" baseline="0"/>
              <a:t> </a:t>
            </a:r>
            <a:r>
              <a:rPr lang="en-US" baseline="0" err="1"/>
              <a:t>chức</a:t>
            </a:r>
            <a:r>
              <a:rPr lang="en-US" baseline="0"/>
              <a:t> </a:t>
            </a:r>
            <a:r>
              <a:rPr lang="en-US" baseline="0" err="1"/>
              <a:t>năng</a:t>
            </a:r>
            <a:r>
              <a:rPr lang="en-US" baseline="0"/>
              <a:t> </a:t>
            </a:r>
            <a:r>
              <a:rPr lang="en-US" baseline="0" err="1"/>
              <a:t>a,b</a:t>
            </a:r>
            <a:r>
              <a:rPr lang="en-US" baseline="0"/>
              <a:t>,… </a:t>
            </a:r>
            <a:r>
              <a:rPr lang="en-US" baseline="0" err="1"/>
              <a:t>có</a:t>
            </a:r>
            <a:r>
              <a:rPr lang="en-US" baseline="0"/>
              <a:t> </a:t>
            </a:r>
            <a:r>
              <a:rPr lang="en-US" baseline="0" err="1"/>
              <a:t>trong</a:t>
            </a:r>
            <a:r>
              <a:rPr lang="en-US" baseline="0"/>
              <a:t> </a:t>
            </a:r>
            <a:r>
              <a:rPr lang="en-US" baseline="0" err="1"/>
              <a:t>đặc</a:t>
            </a:r>
            <a:r>
              <a:rPr lang="en-US" baseline="0"/>
              <a:t> </a:t>
            </a:r>
            <a:r>
              <a:rPr lang="en-US" baseline="0" err="1"/>
              <a:t>tả</a:t>
            </a:r>
            <a:r>
              <a:rPr lang="en-US" baseline="0"/>
              <a:t> </a:t>
            </a:r>
            <a:r>
              <a:rPr lang="en-US" baseline="0" err="1"/>
              <a:t>sẽ</a:t>
            </a:r>
            <a:r>
              <a:rPr lang="en-US" baseline="0"/>
              <a:t> </a:t>
            </a:r>
            <a:r>
              <a:rPr lang="vi-VN" baseline="0"/>
              <a:t>đượ</a:t>
            </a:r>
            <a:r>
              <a:rPr lang="en-US" baseline="0"/>
              <a:t>c </a:t>
            </a:r>
            <a:r>
              <a:rPr lang="en-US" baseline="0" err="1"/>
              <a:t>coi</a:t>
            </a:r>
            <a:r>
              <a:rPr lang="en-US" baseline="0"/>
              <a:t> </a:t>
            </a:r>
            <a:r>
              <a:rPr lang="en-US" baseline="0" err="1"/>
              <a:t>là</a:t>
            </a:r>
            <a:r>
              <a:rPr lang="en-US" baseline="0"/>
              <a:t> </a:t>
            </a:r>
            <a:r>
              <a:rPr lang="en-US" baseline="0" err="1"/>
              <a:t>thiếu</a:t>
            </a:r>
            <a:r>
              <a:rPr lang="en-US" baseline="0"/>
              <a:t> </a:t>
            </a:r>
            <a:r>
              <a:rPr lang="en-US" baseline="0" err="1"/>
              <a:t>chất</a:t>
            </a:r>
            <a:r>
              <a:rPr lang="en-US" baseline="0"/>
              <a:t> </a:t>
            </a:r>
            <a:r>
              <a:rPr lang="en-US" baseline="0" err="1"/>
              <a:t>lượng</a:t>
            </a:r>
            <a:r>
              <a:rPr lang="en-US" baseline="0"/>
              <a:t>.</a:t>
            </a:r>
          </a:p>
          <a:p>
            <a:pPr>
              <a:defRPr/>
            </a:pPr>
            <a:r>
              <a:rPr lang="en-US"/>
              <a:t>--&gt; ĐỊNH NGHĨA NÀY THIÊN VỀ KỸ THUẬT, VỀ PHÍA</a:t>
            </a:r>
            <a:r>
              <a:rPr lang="en-US" baseline="0"/>
              <a:t> </a:t>
            </a:r>
            <a:r>
              <a:rPr lang="en-US"/>
              <a:t>NGƯỜI LÀM RA SẢN PHẨM.</a:t>
            </a:r>
          </a:p>
          <a:p>
            <a:pPr>
              <a:defRPr/>
            </a:pPr>
            <a:endParaRPr lang="en-US"/>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t>--&gt; NHƯỢC (CHỈ</a:t>
            </a:r>
            <a:r>
              <a:rPr lang="en-US" baseline="0"/>
              <a:t> CÓ ĐN NÀY THÌ CHƯA ĐỦ): </a:t>
            </a:r>
            <a:r>
              <a:rPr lang="en-US" baseline="0" err="1"/>
              <a:t>vì</a:t>
            </a:r>
            <a:r>
              <a:rPr lang="en-US" baseline="0"/>
              <a:t> </a:t>
            </a:r>
            <a:r>
              <a:rPr lang="en-US" baseline="0" err="1"/>
              <a:t>cho</a:t>
            </a:r>
            <a:r>
              <a:rPr lang="en-US" baseline="0"/>
              <a:t> </a:t>
            </a:r>
            <a:r>
              <a:rPr lang="en-US" baseline="0" err="1"/>
              <a:t>dù</a:t>
            </a:r>
            <a:r>
              <a:rPr lang="en-US" baseline="0"/>
              <a:t> </a:t>
            </a:r>
            <a:r>
              <a:rPr lang="en-US" baseline="0" err="1"/>
              <a:t>sản</a:t>
            </a:r>
            <a:r>
              <a:rPr lang="en-US" baseline="0"/>
              <a:t> </a:t>
            </a:r>
            <a:r>
              <a:rPr lang="en-US" baseline="0" err="1"/>
              <a:t>phẩm</a:t>
            </a:r>
            <a:r>
              <a:rPr lang="en-US" baseline="0"/>
              <a:t> </a:t>
            </a:r>
            <a:r>
              <a:rPr lang="vi-VN" baseline="0"/>
              <a:t>đượ</a:t>
            </a:r>
            <a:r>
              <a:rPr lang="en-US" baseline="0"/>
              <a:t>c </a:t>
            </a:r>
            <a:r>
              <a:rPr lang="en-US" baseline="0" err="1"/>
              <a:t>làm</a:t>
            </a:r>
            <a:r>
              <a:rPr lang="en-US" baseline="0"/>
              <a:t> </a:t>
            </a:r>
            <a:r>
              <a:rPr lang="en-US" baseline="0" err="1"/>
              <a:t>đúng</a:t>
            </a:r>
            <a:r>
              <a:rPr lang="en-US" baseline="0"/>
              <a:t> </a:t>
            </a:r>
            <a:r>
              <a:rPr lang="en-US" baseline="0" err="1"/>
              <a:t>với</a:t>
            </a:r>
            <a:r>
              <a:rPr lang="en-US" baseline="0"/>
              <a:t> </a:t>
            </a:r>
            <a:r>
              <a:rPr lang="en-US" baseline="0" err="1"/>
              <a:t>đặc</a:t>
            </a:r>
            <a:r>
              <a:rPr lang="en-US" baseline="0"/>
              <a:t> </a:t>
            </a:r>
            <a:r>
              <a:rPr lang="en-US" baseline="0" err="1"/>
              <a:t>tả</a:t>
            </a:r>
            <a:r>
              <a:rPr lang="en-US" baseline="0"/>
              <a:t> </a:t>
            </a:r>
            <a:r>
              <a:rPr lang="en-US" baseline="0" err="1"/>
              <a:t>nhưng</a:t>
            </a:r>
            <a:r>
              <a:rPr lang="en-US" baseline="0"/>
              <a:t> </a:t>
            </a:r>
            <a:r>
              <a:rPr lang="en-US" baseline="0" err="1"/>
              <a:t>chưa</a:t>
            </a:r>
            <a:r>
              <a:rPr lang="en-US" baseline="0"/>
              <a:t> </a:t>
            </a:r>
            <a:r>
              <a:rPr lang="en-US" baseline="0" err="1"/>
              <a:t>chắc</a:t>
            </a:r>
            <a:r>
              <a:rPr lang="en-US" baseline="0"/>
              <a:t> </a:t>
            </a:r>
            <a:r>
              <a:rPr lang="en-US" baseline="0" err="1"/>
              <a:t>người</a:t>
            </a:r>
            <a:r>
              <a:rPr lang="en-US" baseline="0"/>
              <a:t> </a:t>
            </a:r>
            <a:r>
              <a:rPr lang="en-US" baseline="0" err="1"/>
              <a:t>dùng</a:t>
            </a:r>
            <a:r>
              <a:rPr lang="en-US" baseline="0"/>
              <a:t> </a:t>
            </a:r>
            <a:r>
              <a:rPr lang="en-US" baseline="0" err="1"/>
              <a:t>đã</a:t>
            </a:r>
            <a:r>
              <a:rPr lang="en-US" baseline="0"/>
              <a:t> </a:t>
            </a:r>
            <a:r>
              <a:rPr lang="en-US" baseline="0" err="1"/>
              <a:t>chấp</a:t>
            </a:r>
            <a:r>
              <a:rPr lang="en-US" baseline="0"/>
              <a:t> </a:t>
            </a:r>
            <a:r>
              <a:rPr lang="en-US" baseline="0" err="1"/>
              <a:t>nhận</a:t>
            </a:r>
            <a:r>
              <a:rPr lang="en-US" baseline="0"/>
              <a:t>. </a:t>
            </a:r>
            <a:r>
              <a:rPr lang="en-US" baseline="0" err="1"/>
              <a:t>Đó</a:t>
            </a:r>
            <a:r>
              <a:rPr lang="en-US" baseline="0"/>
              <a:t> </a:t>
            </a:r>
            <a:r>
              <a:rPr lang="en-US" baseline="0" err="1"/>
              <a:t>là</a:t>
            </a:r>
            <a:r>
              <a:rPr lang="en-US" baseline="0"/>
              <a:t> </a:t>
            </a:r>
            <a:r>
              <a:rPr lang="en-US" baseline="0" err="1"/>
              <a:t>vì</a:t>
            </a:r>
            <a:r>
              <a:rPr lang="en-US" baseline="0"/>
              <a:t> </a:t>
            </a:r>
            <a:r>
              <a:rPr lang="vi-VN" baseline="0"/>
              <a:t>các yêu cầu có thể không hoàn toàn ĐẠI DIỆN cho kỳ vọng của khách hàng;</a:t>
            </a:r>
            <a:r>
              <a:rPr lang="en-US" baseline="0"/>
              <a:t> </a:t>
            </a:r>
            <a:r>
              <a:rPr lang="en-US" baseline="0" err="1"/>
              <a:t>chưa</a:t>
            </a:r>
            <a:r>
              <a:rPr lang="en-US" baseline="0"/>
              <a:t> </a:t>
            </a:r>
            <a:r>
              <a:rPr lang="en-US" baseline="0" err="1"/>
              <a:t>chắc</a:t>
            </a:r>
            <a:r>
              <a:rPr lang="en-US" baseline="0"/>
              <a:t> PHỦ </a:t>
            </a:r>
            <a:r>
              <a:rPr lang="en-US" baseline="0" err="1"/>
              <a:t>hết</a:t>
            </a:r>
            <a:r>
              <a:rPr lang="en-US" baseline="0"/>
              <a:t> </a:t>
            </a:r>
            <a:r>
              <a:rPr lang="en-US" baseline="0" err="1"/>
              <a:t>những</a:t>
            </a:r>
            <a:r>
              <a:rPr lang="en-US" baseline="0"/>
              <a:t> </a:t>
            </a:r>
            <a:r>
              <a:rPr lang="en-US" baseline="0" err="1"/>
              <a:t>đòi</a:t>
            </a:r>
            <a:r>
              <a:rPr lang="en-US" baseline="0"/>
              <a:t> </a:t>
            </a:r>
            <a:r>
              <a:rPr lang="en-US" baseline="0" err="1"/>
              <a:t>hỏi</a:t>
            </a:r>
            <a:r>
              <a:rPr lang="en-US" baseline="0"/>
              <a:t> </a:t>
            </a:r>
            <a:r>
              <a:rPr lang="en-US" baseline="0" err="1"/>
              <a:t>của</a:t>
            </a:r>
            <a:r>
              <a:rPr lang="en-US" baseline="0"/>
              <a:t> </a:t>
            </a:r>
            <a:r>
              <a:rPr lang="en-US" baseline="0" err="1"/>
              <a:t>các</a:t>
            </a:r>
            <a:r>
              <a:rPr lang="en-US" baseline="0"/>
              <a:t> </a:t>
            </a:r>
            <a:r>
              <a:rPr lang="en-US" baseline="0" err="1"/>
              <a:t>khách</a:t>
            </a:r>
            <a:r>
              <a:rPr lang="en-US" baseline="0"/>
              <a:t> </a:t>
            </a:r>
            <a:r>
              <a:rPr lang="en-US" baseline="0" err="1"/>
              <a:t>hàng</a:t>
            </a:r>
            <a:r>
              <a:rPr lang="en-US" baseline="0"/>
              <a: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p>
          <a:p>
            <a:r>
              <a:rPr lang="en-US"/>
              <a:t>- </a:t>
            </a:r>
            <a:r>
              <a:rPr lang="vi-VN"/>
              <a:t>Juran và Gryna (1970) định nghĩa nó như </a:t>
            </a:r>
            <a:r>
              <a:rPr lang="en-US"/>
              <a:t>"</a:t>
            </a:r>
            <a:r>
              <a:rPr lang="en-US" err="1"/>
              <a:t>phù</a:t>
            </a:r>
            <a:r>
              <a:rPr lang="en-US" baseline="0"/>
              <a:t> </a:t>
            </a:r>
            <a:r>
              <a:rPr lang="en-US" baseline="0" err="1"/>
              <a:t>hợp</a:t>
            </a:r>
            <a:r>
              <a:rPr lang="en-US" baseline="0"/>
              <a:t> </a:t>
            </a:r>
            <a:r>
              <a:rPr lang="en-US" baseline="0" err="1"/>
              <a:t>để</a:t>
            </a:r>
            <a:r>
              <a:rPr lang="en-US" baseline="0"/>
              <a:t> </a:t>
            </a:r>
            <a:r>
              <a:rPr lang="vi-VN"/>
              <a:t>sử dụng“</a:t>
            </a:r>
            <a:r>
              <a:rPr lang="en-US"/>
              <a:t>-------------</a:t>
            </a:r>
            <a:r>
              <a:rPr lang="en-US" err="1"/>
              <a:t>Quan</a:t>
            </a:r>
            <a:r>
              <a:rPr lang="en-US"/>
              <a:t> </a:t>
            </a:r>
            <a:r>
              <a:rPr lang="en-US" err="1"/>
              <a:t>tâm</a:t>
            </a:r>
            <a:r>
              <a:rPr lang="en-US" baseline="0"/>
              <a:t> </a:t>
            </a:r>
            <a:r>
              <a:rPr lang="en-US" baseline="0" err="1"/>
              <a:t>đến</a:t>
            </a:r>
            <a:r>
              <a:rPr lang="en-US" baseline="0"/>
              <a:t> </a:t>
            </a:r>
            <a:r>
              <a:rPr lang="en-US" baseline="0" err="1"/>
              <a:t>nhu</a:t>
            </a:r>
            <a:r>
              <a:rPr lang="en-US" baseline="0"/>
              <a:t> </a:t>
            </a:r>
            <a:r>
              <a:rPr lang="vi-VN"/>
              <a:t>cầu và mong đợi của khách hàng, liệu sản phẩm </a:t>
            </a:r>
            <a:r>
              <a:rPr lang="en-US" err="1"/>
              <a:t>có</a:t>
            </a:r>
            <a:r>
              <a:rPr lang="en-US" baseline="0"/>
              <a:t> </a:t>
            </a:r>
            <a:r>
              <a:rPr lang="vi-VN"/>
              <a:t>phù hợp với mục đích sử dụng của </a:t>
            </a:r>
            <a:r>
              <a:rPr lang="en-US" err="1"/>
              <a:t>người</a:t>
            </a:r>
            <a:r>
              <a:rPr lang="en-US" baseline="0"/>
              <a:t> </a:t>
            </a:r>
            <a:r>
              <a:rPr lang="en-US" baseline="0" err="1"/>
              <a:t>dùng</a:t>
            </a:r>
            <a:r>
              <a:rPr lang="en-US" baseline="0"/>
              <a:t> </a:t>
            </a:r>
            <a:r>
              <a:rPr lang="en-US" baseline="0" err="1"/>
              <a:t>ko</a:t>
            </a:r>
            <a:r>
              <a:rPr lang="vi-VN"/>
              <a:t>.</a:t>
            </a:r>
            <a:r>
              <a:rPr lang="en-US"/>
              <a:t> </a:t>
            </a:r>
          </a:p>
          <a:p>
            <a:endParaRPr lang="en-US"/>
          </a:p>
          <a:p>
            <a:r>
              <a:rPr lang="en-US" baseline="0" err="1"/>
              <a:t>Vd</a:t>
            </a:r>
            <a:r>
              <a:rPr lang="en-US" baseline="0"/>
              <a:t>/ </a:t>
            </a:r>
            <a:r>
              <a:rPr lang="en-US" baseline="0" err="1"/>
              <a:t>chương</a:t>
            </a:r>
            <a:r>
              <a:rPr lang="en-US" baseline="0"/>
              <a:t> </a:t>
            </a:r>
            <a:r>
              <a:rPr lang="en-US" baseline="0" err="1"/>
              <a:t>trình</a:t>
            </a:r>
            <a:r>
              <a:rPr lang="en-US" baseline="0"/>
              <a:t> QLSV, </a:t>
            </a:r>
            <a:r>
              <a:rPr lang="en-US" baseline="0" err="1"/>
              <a:t>chức</a:t>
            </a:r>
            <a:r>
              <a:rPr lang="en-US" baseline="0"/>
              <a:t> </a:t>
            </a:r>
            <a:r>
              <a:rPr lang="en-US" baseline="0" err="1"/>
              <a:t>năng</a:t>
            </a:r>
            <a:r>
              <a:rPr lang="en-US" baseline="0"/>
              <a:t> </a:t>
            </a:r>
            <a:r>
              <a:rPr lang="en-US" baseline="0" err="1"/>
              <a:t>nhập</a:t>
            </a:r>
            <a:r>
              <a:rPr lang="en-US" baseline="0"/>
              <a:t> </a:t>
            </a:r>
            <a:r>
              <a:rPr lang="en-US" baseline="0" err="1"/>
              <a:t>điểm</a:t>
            </a:r>
            <a:r>
              <a:rPr lang="en-US" baseline="0"/>
              <a:t>: </a:t>
            </a:r>
            <a:r>
              <a:rPr lang="en-US" baseline="0" err="1"/>
              <a:t>nhập</a:t>
            </a:r>
            <a:r>
              <a:rPr lang="en-US" baseline="0"/>
              <a:t> </a:t>
            </a:r>
            <a:r>
              <a:rPr lang="en-US" baseline="0" err="1"/>
              <a:t>điểm</a:t>
            </a:r>
            <a:r>
              <a:rPr lang="en-US" baseline="0"/>
              <a:t> </a:t>
            </a:r>
            <a:r>
              <a:rPr lang="en-US" baseline="0" err="1"/>
              <a:t>cho</a:t>
            </a:r>
            <a:r>
              <a:rPr lang="en-US" baseline="0"/>
              <a:t> </a:t>
            </a:r>
            <a:r>
              <a:rPr lang="en-US" baseline="0" err="1"/>
              <a:t>từng</a:t>
            </a:r>
            <a:r>
              <a:rPr lang="en-US" baseline="0"/>
              <a:t> </a:t>
            </a:r>
            <a:r>
              <a:rPr lang="en-US" baseline="0" err="1"/>
              <a:t>sv</a:t>
            </a:r>
            <a:r>
              <a:rPr lang="en-US" baseline="0"/>
              <a:t> </a:t>
            </a:r>
            <a:r>
              <a:rPr lang="en-US" baseline="0" err="1"/>
              <a:t>thì</a:t>
            </a:r>
            <a:r>
              <a:rPr lang="en-US" baseline="0"/>
              <a:t> </a:t>
            </a:r>
            <a:r>
              <a:rPr lang="en-US" baseline="0" err="1"/>
              <a:t>chậm</a:t>
            </a:r>
            <a:r>
              <a:rPr lang="en-US" baseline="0"/>
              <a:t>, </a:t>
            </a:r>
            <a:r>
              <a:rPr lang="en-US" baseline="0" err="1"/>
              <a:t>làm</a:t>
            </a:r>
            <a:r>
              <a:rPr lang="en-US" baseline="0"/>
              <a:t> </a:t>
            </a:r>
            <a:r>
              <a:rPr lang="en-US" baseline="0" err="1"/>
              <a:t>bằng</a:t>
            </a:r>
            <a:r>
              <a:rPr lang="en-US" baseline="0"/>
              <a:t> excel </a:t>
            </a:r>
            <a:r>
              <a:rPr lang="en-US" baseline="0" err="1"/>
              <a:t>thì</a:t>
            </a:r>
            <a:r>
              <a:rPr lang="en-US" baseline="0"/>
              <a:t> </a:t>
            </a:r>
            <a:r>
              <a:rPr lang="en-US" baseline="0" err="1"/>
              <a:t>nhanh</a:t>
            </a:r>
            <a:r>
              <a:rPr lang="en-US" baseline="0"/>
              <a:t> </a:t>
            </a:r>
            <a:r>
              <a:rPr lang="en-US" baseline="0" err="1"/>
              <a:t>hơn</a:t>
            </a:r>
            <a:r>
              <a:rPr lang="en-US" baseline="0"/>
              <a:t>.</a:t>
            </a:r>
            <a:endParaRPr lang="en-US"/>
          </a:p>
          <a:p>
            <a:r>
              <a:rPr lang="en-US" sz="1200" b="0" i="0" kern="1200" err="1">
                <a:solidFill>
                  <a:schemeClr val="tx1"/>
                </a:solidFill>
                <a:effectLst/>
                <a:latin typeface="+mn-lt"/>
                <a:ea typeface="+mn-ea"/>
                <a:cs typeface="+mn-cs"/>
              </a:rPr>
              <a:t>Vd</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Sản</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phẩm</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nào KHÔNG ĐÁP ỨNG ĐƯỢC NHU CẦU CỦA KHÁCH HÀNG thì </a:t>
            </a:r>
            <a:r>
              <a:rPr lang="en-US" sz="1200" b="0" i="0" kern="1200" err="1">
                <a:solidFill>
                  <a:schemeClr val="tx1"/>
                </a:solidFill>
                <a:effectLst/>
                <a:latin typeface="+mn-lt"/>
                <a:ea typeface="+mn-ea"/>
                <a:cs typeface="+mn-cs"/>
              </a:rPr>
              <a:t>sẽ</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bị coi là kém chất lượng CHO DÙ TRÌNH ĐỘ </a:t>
            </a:r>
            <a:r>
              <a:rPr lang="en-US"/>
              <a:t>CÔNG NGHỆ </a:t>
            </a:r>
            <a:r>
              <a:rPr lang="vi-VN" sz="1200" b="0" i="0" kern="1200">
                <a:solidFill>
                  <a:schemeClr val="tx1"/>
                </a:solidFill>
                <a:effectLst/>
                <a:latin typeface="+mn-lt"/>
                <a:ea typeface="+mn-ea"/>
                <a:cs typeface="+mn-cs"/>
              </a:rPr>
              <a:t>SẢN XUẤT RA CÓ HIỆN ĐẠI đến đâu đi nữa</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vd</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ROBOT HÚT BỤI, </a:t>
            </a:r>
            <a:r>
              <a:rPr lang="en-US" sz="1200" b="0" i="0" kern="1200" baseline="0" err="1">
                <a:solidFill>
                  <a:schemeClr val="tx1"/>
                </a:solidFill>
                <a:effectLst/>
                <a:latin typeface="+mn-lt"/>
                <a:ea typeface="+mn-ea"/>
                <a:cs typeface="+mn-cs"/>
              </a:rPr>
              <a:t>cho</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dù</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rất</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hiện</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đại</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nhưng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nếu</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hút</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không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sạch</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và</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hiệu</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quả</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như</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máy</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hút</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thông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thường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thì</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vẫn</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không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tốt</a:t>
            </a:r>
            <a:r>
              <a:rPr lang="en-US" sz="1200" b="0" i="0" kern="1200" baseline="0">
                <a:solidFill>
                  <a:schemeClr val="tx1"/>
                </a:solidFill>
                <a:effectLst/>
                <a:latin typeface="+mn-lt"/>
                <a:ea typeface="+mn-ea"/>
                <a:cs typeface="+mn-cs"/>
              </a:rPr>
              <a:t>)</a:t>
            </a:r>
            <a:r>
              <a:rPr lang="vi-VN" sz="1200" b="0" i="0" kern="1200">
                <a:solidFill>
                  <a:schemeClr val="tx1"/>
                </a:solidFill>
                <a:effectLst/>
                <a:latin typeface="+mn-lt"/>
                <a:ea typeface="+mn-ea"/>
                <a:cs typeface="+mn-cs"/>
              </a:rPr>
              <a:t>. </a:t>
            </a:r>
            <a:endParaRPr lang="en-US" sz="1200" b="0"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CÙNG MỘT MỤC ĐÍCH SỬ DỤNG NHƯ NHAU,</a:t>
            </a:r>
            <a:r>
              <a:rPr lang="vi-VN" sz="1200" b="0" i="0" kern="1200">
                <a:solidFill>
                  <a:schemeClr val="tx1"/>
                </a:solidFill>
                <a:effectLst/>
                <a:latin typeface="+mn-lt"/>
                <a:ea typeface="+mn-ea"/>
                <a:cs typeface="+mn-cs"/>
              </a:rPr>
              <a:t> sản phẩm nào thoả mãn nhu cầu tiêu dùng cao hơn thì có chất lượng cao hơn.</a:t>
            </a:r>
            <a:endParaRPr lang="en-US" sz="1200" b="0" i="0" kern="1200">
              <a:solidFill>
                <a:schemeClr val="tx1"/>
              </a:solidFill>
              <a:effectLst/>
              <a:latin typeface="+mn-lt"/>
              <a:ea typeface="+mn-ea"/>
              <a:cs typeface="+mn-cs"/>
            </a:endParaRPr>
          </a:p>
          <a:p>
            <a:pPr marL="0" indent="0">
              <a:buFontTx/>
              <a:buNone/>
            </a:pPr>
            <a:r>
              <a:rPr lang="en-US"/>
              <a:t>--&gt; NGỤ Ý</a:t>
            </a:r>
            <a:r>
              <a:rPr lang="en-US" baseline="0"/>
              <a:t>:</a:t>
            </a:r>
            <a:r>
              <a:rPr lang="en-US"/>
              <a:t> NGƯỜI LÀM RA SẢN PHẨM PHẢI LUÔN CẢI TIẾN SẢN PHẨM ĐỂ THỎA MÃN NHU CẦU NGƯỜI DÙNG TỐT HƠN</a:t>
            </a:r>
            <a:r>
              <a:rPr lang="en-US" baseline="0"/>
              <a:t>.</a:t>
            </a:r>
          </a:p>
          <a:p>
            <a:pPr marL="0" indent="0">
              <a:buFontTx/>
              <a:buNone/>
            </a:pPr>
            <a:endParaRPr lang="en-US" baseline="0"/>
          </a:p>
          <a:p>
            <a:pPr marL="0" indent="0">
              <a:buFontTx/>
              <a:buNone/>
            </a:pPr>
            <a:r>
              <a:rPr lang="en-US" baseline="0"/>
              <a:t>--------&gt; HAI ĐỊNH NGHĨA NÀY KHÔNG</a:t>
            </a:r>
            <a:r>
              <a:rPr lang="en-US"/>
              <a:t> THỂ TÁCH RỜI NHAU MÀ</a:t>
            </a:r>
            <a:r>
              <a:rPr lang="en-US" baseline="0"/>
              <a:t> BỔ</a:t>
            </a:r>
            <a:r>
              <a:rPr lang="en-US"/>
              <a:t> SUNG CHO NHAU</a:t>
            </a:r>
            <a:endParaRPr lang="en-US" baseline="0"/>
          </a:p>
          <a:p>
            <a:pPr marL="0" indent="0">
              <a:buFontTx/>
              <a:buNone/>
            </a:pPr>
            <a:endParaRPr lang="en-US" baseline="0"/>
          </a:p>
          <a:p>
            <a:pPr marL="0" indent="0">
              <a:buFontTx/>
              <a:buNone/>
            </a:pPr>
            <a:endParaRPr lang="en-US" baseline="0"/>
          </a:p>
          <a:p>
            <a:pPr marL="0" indent="0">
              <a:buFontTx/>
              <a:buNone/>
            </a:pPr>
            <a:endParaRPr lang="en-US" baseline="0"/>
          </a:p>
          <a:p>
            <a:pPr marL="0" indent="0">
              <a:buFontTx/>
              <a:buNone/>
            </a:pPr>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u="none" kern="1200" baseline="0">
                <a:solidFill>
                  <a:schemeClr val="tx1"/>
                </a:solidFill>
                <a:effectLst/>
                <a:latin typeface="+mn-lt"/>
                <a:ea typeface="+mn-ea"/>
                <a:cs typeface="+mn-cs"/>
              </a:rPr>
              <a:t>VD/ TỦ LẠNH</a:t>
            </a:r>
            <a:r>
              <a:rPr lang="en-US" sz="1200" b="0" u="none" kern="1200" baseline="0">
                <a:solidFill>
                  <a:schemeClr val="tx1"/>
                </a:solidFill>
                <a:effectLst/>
                <a:latin typeface="+mn-lt"/>
                <a:ea typeface="+mn-ea"/>
                <a:cs typeface="+mn-cs"/>
              </a:rPr>
              <a:t>: </a:t>
            </a:r>
            <a:r>
              <a:rPr lang="en-US" sz="1200" b="0" u="none" kern="1200" baseline="0" err="1">
                <a:solidFill>
                  <a:schemeClr val="tx1"/>
                </a:solidFill>
                <a:effectLst/>
                <a:latin typeface="+mn-lt"/>
                <a:ea typeface="+mn-ea"/>
                <a:cs typeface="+mn-cs"/>
              </a:rPr>
              <a:t>giữ</a:t>
            </a:r>
            <a:r>
              <a:rPr lang="en-US" sz="1200" b="0" u="none" kern="1200" baseline="0">
                <a:solidFill>
                  <a:schemeClr val="tx1"/>
                </a:solidFill>
                <a:effectLst/>
                <a:latin typeface="+mn-lt"/>
                <a:ea typeface="+mn-ea"/>
                <a:cs typeface="+mn-cs"/>
              </a:rPr>
              <a:t> </a:t>
            </a:r>
            <a:r>
              <a:rPr lang="en-US" sz="1200" b="0" u="none" kern="1200" baseline="0" err="1">
                <a:solidFill>
                  <a:schemeClr val="tx1"/>
                </a:solidFill>
                <a:effectLst/>
                <a:latin typeface="+mn-lt"/>
                <a:ea typeface="+mn-ea"/>
                <a:cs typeface="+mn-cs"/>
              </a:rPr>
              <a:t>lạnh</a:t>
            </a:r>
            <a:r>
              <a:rPr lang="en-US" sz="1200" b="0" u="none" kern="1200" baseline="0">
                <a:solidFill>
                  <a:schemeClr val="tx1"/>
                </a:solidFill>
                <a:effectLst/>
                <a:latin typeface="+mn-lt"/>
                <a:ea typeface="+mn-ea"/>
                <a:cs typeface="+mn-cs"/>
              </a:rPr>
              <a:t> -&gt; </a:t>
            </a:r>
            <a:r>
              <a:rPr lang="en-US" sz="1200" b="0" u="none" kern="1200" baseline="0" err="1">
                <a:solidFill>
                  <a:schemeClr val="tx1"/>
                </a:solidFill>
                <a:effectLst/>
                <a:latin typeface="+mn-lt"/>
                <a:ea typeface="+mn-ea"/>
                <a:cs typeface="+mn-cs"/>
              </a:rPr>
              <a:t>kích</a:t>
            </a:r>
            <a:r>
              <a:rPr lang="en-US" sz="1200" b="0" u="none" kern="1200" baseline="0">
                <a:solidFill>
                  <a:schemeClr val="tx1"/>
                </a:solidFill>
                <a:effectLst/>
                <a:latin typeface="+mn-lt"/>
                <a:ea typeface="+mn-ea"/>
                <a:cs typeface="+mn-cs"/>
              </a:rPr>
              <a:t> </a:t>
            </a:r>
            <a:r>
              <a:rPr lang="en-US" sz="1200" b="0" u="none" kern="1200" baseline="0" err="1">
                <a:solidFill>
                  <a:schemeClr val="tx1"/>
                </a:solidFill>
                <a:effectLst/>
                <a:latin typeface="+mn-lt"/>
                <a:ea typeface="+mn-ea"/>
                <a:cs typeface="+mn-cs"/>
              </a:rPr>
              <a:t>thước</a:t>
            </a:r>
            <a:r>
              <a:rPr lang="en-US" sz="1200" b="0" u="none" kern="1200" baseline="0">
                <a:solidFill>
                  <a:schemeClr val="tx1"/>
                </a:solidFill>
                <a:effectLst/>
                <a:latin typeface="+mn-lt"/>
                <a:ea typeface="+mn-ea"/>
                <a:cs typeface="+mn-cs"/>
              </a:rPr>
              <a:t> to </a:t>
            </a:r>
            <a:r>
              <a:rPr lang="en-US" sz="1200" b="0" u="none" kern="1200" baseline="0" err="1">
                <a:solidFill>
                  <a:schemeClr val="tx1"/>
                </a:solidFill>
                <a:effectLst/>
                <a:latin typeface="+mn-lt"/>
                <a:ea typeface="+mn-ea"/>
                <a:cs typeface="+mn-cs"/>
              </a:rPr>
              <a:t>nhỏ</a:t>
            </a:r>
            <a:r>
              <a:rPr lang="en-US" sz="1200" b="0" u="none" kern="1200" baseline="0">
                <a:solidFill>
                  <a:schemeClr val="tx1"/>
                </a:solidFill>
                <a:effectLst/>
                <a:latin typeface="+mn-lt"/>
                <a:ea typeface="+mn-ea"/>
                <a:cs typeface="+mn-cs"/>
              </a:rPr>
              <a:t> </a:t>
            </a:r>
            <a:r>
              <a:rPr lang="en-US" sz="1200" b="0" u="none" kern="1200" baseline="0" err="1">
                <a:solidFill>
                  <a:schemeClr val="tx1"/>
                </a:solidFill>
                <a:effectLst/>
                <a:latin typeface="+mn-lt"/>
                <a:ea typeface="+mn-ea"/>
                <a:cs typeface="+mn-cs"/>
              </a:rPr>
              <a:t>tùy</a:t>
            </a:r>
            <a:r>
              <a:rPr lang="en-US" sz="1200" b="0" u="none" kern="1200" baseline="0">
                <a:solidFill>
                  <a:schemeClr val="tx1"/>
                </a:solidFill>
                <a:effectLst/>
                <a:latin typeface="+mn-lt"/>
                <a:ea typeface="+mn-ea"/>
                <a:cs typeface="+mn-cs"/>
              </a:rPr>
              <a:t> </a:t>
            </a:r>
            <a:r>
              <a:rPr lang="en-US" sz="1200" b="0" u="none" kern="1200" baseline="0" err="1">
                <a:solidFill>
                  <a:schemeClr val="tx1"/>
                </a:solidFill>
                <a:effectLst/>
                <a:latin typeface="+mn-lt"/>
                <a:ea typeface="+mn-ea"/>
                <a:cs typeface="+mn-cs"/>
              </a:rPr>
              <a:t>gia</a:t>
            </a:r>
            <a:r>
              <a:rPr lang="en-US" sz="1200" b="0" u="none" kern="1200" baseline="0">
                <a:solidFill>
                  <a:schemeClr val="tx1"/>
                </a:solidFill>
                <a:effectLst/>
                <a:latin typeface="+mn-lt"/>
                <a:ea typeface="+mn-ea"/>
                <a:cs typeface="+mn-cs"/>
              </a:rPr>
              <a:t> </a:t>
            </a:r>
            <a:r>
              <a:rPr lang="en-US" sz="1200" b="0" u="none" kern="1200" baseline="0" err="1">
                <a:solidFill>
                  <a:schemeClr val="tx1"/>
                </a:solidFill>
                <a:effectLst/>
                <a:latin typeface="+mn-lt"/>
                <a:ea typeface="+mn-ea"/>
                <a:cs typeface="+mn-cs"/>
              </a:rPr>
              <a:t>đình</a:t>
            </a:r>
            <a:r>
              <a:rPr lang="en-US" sz="1200" b="0" u="none" kern="1200" baseline="0">
                <a:solidFill>
                  <a:schemeClr val="tx1"/>
                </a:solidFill>
                <a:effectLst/>
                <a:latin typeface="+mn-lt"/>
                <a:ea typeface="+mn-ea"/>
                <a:cs typeface="+mn-cs"/>
              </a:rPr>
              <a:t> </a:t>
            </a:r>
            <a:r>
              <a:rPr lang="en-US" sz="1200" b="0" u="none" kern="1200" baseline="0">
                <a:solidFill>
                  <a:schemeClr val="tx1"/>
                </a:solidFill>
                <a:effectLst/>
                <a:latin typeface="+mn-lt"/>
                <a:ea typeface="+mn-ea"/>
                <a:cs typeface="+mn-cs"/>
                <a:sym typeface="Wingdings" pitchFamily="2" charset="2"/>
              </a:rPr>
              <a:t>-&gt; </a:t>
            </a:r>
            <a:r>
              <a:rPr lang="en-US" sz="1200" b="0" u="none" kern="1200" baseline="0" err="1">
                <a:solidFill>
                  <a:schemeClr val="tx1"/>
                </a:solidFill>
                <a:effectLst/>
                <a:latin typeface="+mn-lt"/>
                <a:ea typeface="+mn-ea"/>
                <a:cs typeface="+mn-cs"/>
                <a:sym typeface="Wingdings" pitchFamily="2" charset="2"/>
              </a:rPr>
              <a:t>khử</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mùi</a:t>
            </a:r>
            <a:r>
              <a:rPr lang="en-US" sz="1200" b="0" u="none" kern="1200" baseline="0">
                <a:solidFill>
                  <a:schemeClr val="tx1"/>
                </a:solidFill>
                <a:effectLst/>
                <a:latin typeface="+mn-lt"/>
                <a:ea typeface="+mn-ea"/>
                <a:cs typeface="+mn-cs"/>
                <a:sym typeface="Wingdings" pitchFamily="2" charset="2"/>
              </a:rPr>
              <a:t> -&gt; </a:t>
            </a:r>
            <a:r>
              <a:rPr lang="en-US" sz="1200" b="0" u="none" kern="1200" baseline="0" err="1">
                <a:solidFill>
                  <a:schemeClr val="tx1"/>
                </a:solidFill>
                <a:effectLst/>
                <a:latin typeface="+mn-lt"/>
                <a:ea typeface="+mn-ea"/>
                <a:cs typeface="+mn-cs"/>
                <a:sym typeface="Wingdings" pitchFamily="2" charset="2"/>
              </a:rPr>
              <a:t>tiết</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kiệm</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điện</a:t>
            </a:r>
            <a:r>
              <a:rPr lang="en-US" sz="1200" b="0" u="none" kern="1200" baseline="0">
                <a:solidFill>
                  <a:schemeClr val="tx1"/>
                </a:solidFill>
                <a:effectLst/>
                <a:latin typeface="+mn-lt"/>
                <a:ea typeface="+mn-ea"/>
                <a:cs typeface="+mn-cs"/>
                <a:sym typeface="Wingdings" pitchFamily="2" charset="2"/>
              </a:rPr>
              <a:t> (inverter) -&gt; </a:t>
            </a:r>
            <a:r>
              <a:rPr lang="en-US" sz="1200" b="0" u="none" kern="1200" baseline="0" err="1">
                <a:solidFill>
                  <a:schemeClr val="tx1"/>
                </a:solidFill>
                <a:effectLst/>
                <a:latin typeface="+mn-lt"/>
                <a:ea typeface="+mn-ea"/>
                <a:cs typeface="+mn-cs"/>
                <a:sym typeface="Wingdings" pitchFamily="2" charset="2"/>
              </a:rPr>
              <a:t>ngăn</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đông</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bên</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dưới</a:t>
            </a:r>
            <a:r>
              <a:rPr lang="en-US" sz="1200" b="0" u="none" kern="1200" baseline="0">
                <a:solidFill>
                  <a:schemeClr val="tx1"/>
                </a:solidFill>
                <a:effectLst/>
                <a:latin typeface="+mn-lt"/>
                <a:ea typeface="+mn-ea"/>
                <a:cs typeface="+mn-cs"/>
                <a:sym typeface="Wingdings" pitchFamily="2" charset="2"/>
              </a:rPr>
              <a:t> -&gt; </a:t>
            </a:r>
            <a:r>
              <a:rPr lang="en-US" sz="1200" b="0" u="none" kern="1200" baseline="0" err="1">
                <a:solidFill>
                  <a:schemeClr val="tx1"/>
                </a:solidFill>
                <a:effectLst/>
                <a:latin typeface="+mn-lt"/>
                <a:ea typeface="+mn-ea"/>
                <a:cs typeface="+mn-cs"/>
                <a:sym typeface="Wingdings" pitchFamily="2" charset="2"/>
              </a:rPr>
              <a:t>ngăn</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đông</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mềm</a:t>
            </a:r>
            <a:endParaRPr lang="en-US" sz="1200" b="0" u="none" kern="1200" baseline="0">
              <a:solidFill>
                <a:schemeClr val="tx1"/>
              </a:solidFill>
              <a:effectLst/>
              <a:latin typeface="+mn-lt"/>
              <a:ea typeface="+mn-ea"/>
              <a:cs typeface="+mn-cs"/>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u="none" kern="1200" baseline="0">
                <a:solidFill>
                  <a:schemeClr val="tx1"/>
                </a:solidFill>
                <a:effectLst/>
                <a:latin typeface="+mn-lt"/>
                <a:ea typeface="+mn-ea"/>
                <a:cs typeface="+mn-cs"/>
                <a:sym typeface="Wingdings" pitchFamily="2" charset="2"/>
              </a:rPr>
              <a:t>VD/ NỒI CƠM ĐIỆN</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nấu</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cơm</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hâm</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cơm</a:t>
            </a:r>
            <a:r>
              <a:rPr lang="en-US" sz="1200" b="0" u="none" kern="1200" baseline="0">
                <a:solidFill>
                  <a:schemeClr val="tx1"/>
                </a:solidFill>
                <a:effectLst/>
                <a:latin typeface="+mn-lt"/>
                <a:ea typeface="+mn-ea"/>
                <a:cs typeface="+mn-cs"/>
                <a:sym typeface="Wingdings" pitchFamily="2" charset="2"/>
              </a:rPr>
              <a:t> --&gt; </a:t>
            </a:r>
            <a:r>
              <a:rPr lang="en-US" sz="1200" b="0" u="none" kern="1200" baseline="0" err="1">
                <a:solidFill>
                  <a:schemeClr val="tx1"/>
                </a:solidFill>
                <a:effectLst/>
                <a:latin typeface="+mn-lt"/>
                <a:ea typeface="+mn-ea"/>
                <a:cs typeface="+mn-cs"/>
                <a:sym typeface="Wingdings" pitchFamily="2" charset="2"/>
              </a:rPr>
              <a:t>nấu</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cháo</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hầm</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xương</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nấu</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cơm</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gạo</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lức</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nấu</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xôi</a:t>
            </a:r>
            <a:r>
              <a:rPr lang="en-US" sz="1200" b="0" u="none" kern="1200" baseline="0">
                <a:solidFill>
                  <a:schemeClr val="tx1"/>
                </a:solidFill>
                <a:effectLst/>
                <a:latin typeface="+mn-lt"/>
                <a:ea typeface="+mn-ea"/>
                <a:cs typeface="+mn-cs"/>
                <a:sym typeface="Wingdings" pitchFamily="2" charset="2"/>
              </a:rPr>
              <a:t> --&gt; </a:t>
            </a:r>
            <a:r>
              <a:rPr lang="en-US" sz="1200" b="0" u="none" kern="1200" baseline="0" err="1">
                <a:solidFill>
                  <a:schemeClr val="tx1"/>
                </a:solidFill>
                <a:effectLst/>
                <a:latin typeface="+mn-lt"/>
                <a:ea typeface="+mn-ea"/>
                <a:cs typeface="+mn-cs"/>
                <a:sym typeface="Wingdings" pitchFamily="2" charset="2"/>
              </a:rPr>
              <a:t>nấu</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siêu</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tốc</a:t>
            </a:r>
            <a:r>
              <a:rPr lang="en-US" sz="1200" b="0" u="none" kern="1200" baseline="0">
                <a:solidFill>
                  <a:schemeClr val="tx1"/>
                </a:solidFill>
                <a:effectLst/>
                <a:latin typeface="+mn-lt"/>
                <a:ea typeface="+mn-ea"/>
                <a:cs typeface="+mn-cs"/>
                <a:sym typeface="Wingdings" pitchFamily="2" charset="2"/>
              </a:rPr>
              <a:t>; </a:t>
            </a:r>
            <a:r>
              <a:rPr lang="vi-VN" sz="1200" b="0" i="0" kern="1200">
                <a:solidFill>
                  <a:schemeClr val="tx1"/>
                </a:solidFill>
                <a:effectLst/>
                <a:latin typeface="+mn-lt"/>
                <a:ea typeface="+mn-ea"/>
                <a:cs typeface="+mn-cs"/>
              </a:rPr>
              <a:t>hâm nóng lại cơm nguội cũng không để lại cơm cháy</a:t>
            </a:r>
            <a:r>
              <a:rPr lang="en-US" sz="1200" b="0" i="0" kern="120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hẹn</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giờ</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nấu</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dù</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gạo ngâm qua ngày nấu vẫn ngon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gạo</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chín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từ</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trong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ra</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ngoài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nên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dẻo</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mà</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còn</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nguyên</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hạt</a:t>
            </a:r>
            <a:r>
              <a:rPr lang="en-US" sz="1200" b="0" i="0" kern="1200">
                <a:solidFill>
                  <a:schemeClr val="tx1"/>
                </a:solidFill>
                <a:effectLst/>
                <a:latin typeface="+mn-lt"/>
                <a:ea typeface="+mn-ea"/>
                <a:cs typeface="+mn-cs"/>
              </a:rPr>
              <a:t>, </a:t>
            </a:r>
            <a:r>
              <a:rPr lang="en-US" sz="1200" b="0" u="none" kern="1200" baseline="0" err="1">
                <a:solidFill>
                  <a:schemeClr val="tx1"/>
                </a:solidFill>
                <a:effectLst/>
                <a:latin typeface="+mn-lt"/>
                <a:ea typeface="+mn-ea"/>
                <a:cs typeface="+mn-cs"/>
                <a:sym typeface="Wingdings" pitchFamily="2" charset="2"/>
              </a:rPr>
              <a:t>tiết</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kiệm</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điện</a:t>
            </a:r>
            <a:r>
              <a:rPr lang="en-US" sz="1200" b="0" u="none" kern="1200" baseline="0">
                <a:solidFill>
                  <a:schemeClr val="tx1"/>
                </a:solidFill>
                <a:effectLst/>
                <a:latin typeface="+mn-lt"/>
                <a:ea typeface="+mn-ea"/>
                <a:cs typeface="+mn-cs"/>
                <a:sym typeface="Wingdings" pitchFamily="2" charset="2"/>
              </a:rPr>
              <a:t>, 1 </a:t>
            </a:r>
            <a:r>
              <a:rPr lang="en-US" sz="1200" b="0" u="none" kern="1200" baseline="0" err="1">
                <a:solidFill>
                  <a:schemeClr val="tx1"/>
                </a:solidFill>
                <a:effectLst/>
                <a:latin typeface="+mn-lt"/>
                <a:ea typeface="+mn-ea"/>
                <a:cs typeface="+mn-cs"/>
                <a:sym typeface="Wingdings" pitchFamily="2" charset="2"/>
              </a:rPr>
              <a:t>ngày</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không</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thiu</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nồi</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cao</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tần</a:t>
            </a:r>
            <a:r>
              <a:rPr lang="en-US" sz="1200" b="0" u="none" kern="1200" baseline="0">
                <a:solidFill>
                  <a:schemeClr val="tx1"/>
                </a:solidFill>
                <a:effectLst/>
                <a:latin typeface="+mn-lt"/>
                <a:ea typeface="+mn-ea"/>
                <a:cs typeface="+mn-cs"/>
                <a:sym typeface="Wingdings" pitchFamily="2" charset="2"/>
              </a:rPr>
              <a:t> IH, </a:t>
            </a:r>
            <a:r>
              <a:rPr lang="en-US" sz="1200" b="0" u="none" kern="1200" baseline="0" err="1">
                <a:solidFill>
                  <a:schemeClr val="tx1"/>
                </a:solidFill>
                <a:effectLst/>
                <a:latin typeface="+mn-lt"/>
                <a:ea typeface="+mn-ea"/>
                <a:cs typeface="+mn-cs"/>
                <a:sym typeface="Wingdings" pitchFamily="2" charset="2"/>
              </a:rPr>
              <a:t>hút</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chân</a:t>
            </a:r>
            <a:r>
              <a:rPr lang="en-US" sz="1200" b="0" u="none" kern="1200" baseline="0">
                <a:solidFill>
                  <a:schemeClr val="tx1"/>
                </a:solidFill>
                <a:effectLst/>
                <a:latin typeface="+mn-lt"/>
                <a:ea typeface="+mn-ea"/>
                <a:cs typeface="+mn-cs"/>
                <a:sym typeface="Wingdings" pitchFamily="2" charset="2"/>
              </a:rPr>
              <a:t> </a:t>
            </a:r>
            <a:r>
              <a:rPr lang="en-US" sz="1200" b="0" u="none" kern="1200" baseline="0" err="1">
                <a:solidFill>
                  <a:schemeClr val="tx1"/>
                </a:solidFill>
                <a:effectLst/>
                <a:latin typeface="+mn-lt"/>
                <a:ea typeface="+mn-ea"/>
                <a:cs typeface="+mn-cs"/>
                <a:sym typeface="Wingdings" pitchFamily="2" charset="2"/>
              </a:rPr>
              <a:t>không</a:t>
            </a:r>
            <a:r>
              <a:rPr lang="en-US" sz="1200" b="0" u="none" kern="1200" baseline="0">
                <a:solidFill>
                  <a:schemeClr val="tx1"/>
                </a:solidFill>
                <a:effectLst/>
                <a:latin typeface="+mn-lt"/>
                <a:ea typeface="+mn-ea"/>
                <a:cs typeface="+mn-cs"/>
                <a:sym typeface="Wingdings" pitchFamily="2" charset="2"/>
              </a:rPr>
              <a:t>)</a:t>
            </a:r>
          </a:p>
          <a:p>
            <a:pPr marL="0" indent="0">
              <a:buFontTx/>
              <a:buNone/>
            </a:pPr>
            <a:r>
              <a:rPr lang="en-US" b="1" err="1"/>
              <a:t>vd</a:t>
            </a:r>
            <a:r>
              <a:rPr lang="en-US" b="1"/>
              <a:t>/ </a:t>
            </a:r>
            <a:r>
              <a:rPr lang="en-US" b="1" err="1"/>
              <a:t>vật</a:t>
            </a:r>
            <a:r>
              <a:rPr lang="en-US" b="1" baseline="0"/>
              <a:t> </a:t>
            </a:r>
            <a:r>
              <a:rPr lang="en-US" b="1" baseline="0" err="1"/>
              <a:t>liệu</a:t>
            </a:r>
            <a:r>
              <a:rPr lang="en-US" b="1" baseline="0"/>
              <a:t> </a:t>
            </a:r>
            <a:r>
              <a:rPr lang="en-US" b="1" baseline="0" err="1"/>
              <a:t>xây</a:t>
            </a:r>
            <a:r>
              <a:rPr lang="en-US" b="1" baseline="0"/>
              <a:t> </a:t>
            </a:r>
            <a:r>
              <a:rPr lang="en-US" b="1" baseline="0" err="1"/>
              <a:t>dựng</a:t>
            </a:r>
            <a:r>
              <a:rPr lang="en-US" baseline="0"/>
              <a:t>: </a:t>
            </a:r>
            <a:r>
              <a:rPr lang="en-US" sz="1200" b="0" i="0" kern="1200" err="1">
                <a:solidFill>
                  <a:schemeClr val="tx1"/>
                </a:solidFill>
                <a:effectLst/>
                <a:latin typeface="+mn-lt"/>
                <a:ea typeface="+mn-ea"/>
                <a:cs typeface="+mn-cs"/>
              </a:rPr>
              <a:t>từ</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đúng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công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năng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bền</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đẹp</a:t>
            </a:r>
            <a:r>
              <a:rPr lang="en-US" sz="1200" b="0" i="0" kern="1200" baseline="0">
                <a:solidFill>
                  <a:schemeClr val="tx1"/>
                </a:solidFill>
                <a:effectLst/>
                <a:latin typeface="+mn-lt"/>
                <a:ea typeface="+mn-ea"/>
                <a:cs typeface="+mn-cs"/>
              </a:rPr>
              <a:t> --&gt;</a:t>
            </a:r>
            <a:r>
              <a:rPr lang="vi-VN" sz="1200" b="0" i="0" kern="1200">
                <a:solidFill>
                  <a:schemeClr val="tx1"/>
                </a:solidFill>
                <a:effectLst/>
                <a:latin typeface="+mn-lt"/>
                <a:ea typeface="+mn-ea"/>
                <a:cs typeface="+mn-cs"/>
              </a:rPr>
              <a:t> cách âm</a:t>
            </a:r>
            <a:r>
              <a:rPr lang="en-US" sz="1200" b="0" i="0" kern="1200" baseline="0">
                <a:solidFill>
                  <a:schemeClr val="tx1"/>
                </a:solidFill>
                <a:effectLst/>
                <a:latin typeface="+mn-lt"/>
                <a:ea typeface="+mn-ea"/>
                <a:cs typeface="+mn-cs"/>
              </a:rPr>
              <a:t> --&gt;</a:t>
            </a:r>
            <a:r>
              <a:rPr lang="vi-VN" sz="1200" b="0" i="0" kern="1200">
                <a:solidFill>
                  <a:schemeClr val="tx1"/>
                </a:solidFill>
                <a:effectLst/>
                <a:latin typeface="+mn-lt"/>
                <a:ea typeface="+mn-ea"/>
                <a:cs typeface="+mn-cs"/>
              </a:rPr>
              <a:t> cách nhiệt</a:t>
            </a:r>
            <a:r>
              <a:rPr lang="en-US" sz="1200" b="0" i="0" kern="1200">
                <a:solidFill>
                  <a:schemeClr val="tx1"/>
                </a:solidFill>
                <a:effectLst/>
                <a:latin typeface="+mn-lt"/>
                <a:ea typeface="+mn-ea"/>
                <a:cs typeface="+mn-cs"/>
              </a:rPr>
              <a:t> --&gt;</a:t>
            </a:r>
            <a:r>
              <a:rPr lang="vi-VN" sz="1200" b="0" i="0" kern="1200">
                <a:solidFill>
                  <a:schemeClr val="tx1"/>
                </a:solidFill>
                <a:effectLst/>
                <a:latin typeface="+mn-lt"/>
                <a:ea typeface="+mn-ea"/>
                <a:cs typeface="+mn-cs"/>
              </a:rPr>
              <a:t> thân thiện với môi trường</a:t>
            </a:r>
            <a:r>
              <a:rPr lang="en-US" sz="1200" b="0" i="0" kern="1200">
                <a:solidFill>
                  <a:schemeClr val="tx1"/>
                </a:solidFill>
                <a:effectLst/>
                <a:latin typeface="+mn-lt"/>
                <a:ea typeface="+mn-ea"/>
                <a:cs typeface="+mn-cs"/>
              </a:rPr>
              <a:t> --&gt;</a:t>
            </a:r>
            <a:r>
              <a:rPr lang="vi-VN" sz="1200" b="0" i="0" kern="1200">
                <a:solidFill>
                  <a:schemeClr val="tx1"/>
                </a:solidFill>
                <a:effectLst/>
                <a:latin typeface="+mn-lt"/>
                <a:ea typeface="+mn-ea"/>
                <a:cs typeface="+mn-cs"/>
              </a:rPr>
              <a:t> vật liệu không nung</a:t>
            </a:r>
            <a:r>
              <a:rPr lang="en-US" sz="1200" b="0" i="0" kern="1200" baseline="0">
                <a:solidFill>
                  <a:schemeClr val="tx1"/>
                </a:solidFill>
                <a:effectLst/>
                <a:latin typeface="+mn-lt"/>
                <a:ea typeface="+mn-ea"/>
                <a:cs typeface="+mn-cs"/>
              </a:rPr>
              <a:t> --&gt;</a:t>
            </a:r>
            <a:r>
              <a:rPr lang="vi-VN"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sử</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dụng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vật</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liệu</a:t>
            </a:r>
            <a:r>
              <a:rPr lang="vi-VN" sz="1200" b="0" i="0" kern="1200">
                <a:solidFill>
                  <a:schemeClr val="tx1"/>
                </a:solidFill>
                <a:effectLst/>
                <a:latin typeface="+mn-lt"/>
                <a:ea typeface="+mn-ea"/>
                <a:cs typeface="+mn-cs"/>
              </a:rPr>
              <a:t> tái chế</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vd</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sx</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gạch</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từ</a:t>
            </a:r>
            <a:r>
              <a:rPr lang="en-US" sz="1200" b="0" i="0" kern="1200" baseline="0">
                <a:solidFill>
                  <a:schemeClr val="tx1"/>
                </a:solidFill>
                <a:effectLst/>
                <a:latin typeface="+mn-lt"/>
                <a:ea typeface="+mn-ea"/>
                <a:cs typeface="+mn-cs"/>
              </a:rPr>
              <a:t> GẠCH NUNG THỦ CÔNG (“-” </a:t>
            </a:r>
            <a:r>
              <a:rPr lang="en-US" sz="1200" b="0" i="0" kern="1200" baseline="0" err="1">
                <a:solidFill>
                  <a:schemeClr val="tx1"/>
                </a:solidFill>
                <a:effectLst/>
                <a:latin typeface="+mn-lt"/>
                <a:ea typeface="+mn-ea"/>
                <a:cs typeface="+mn-cs"/>
              </a:rPr>
              <a:t>tốn</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đất</a:t>
            </a:r>
            <a:r>
              <a:rPr lang="en-US" sz="1200" b="0" i="0" kern="1200" baseline="0">
                <a:solidFill>
                  <a:schemeClr val="tx1"/>
                </a:solidFill>
                <a:effectLst/>
                <a:latin typeface="+mn-lt"/>
                <a:ea typeface="+mn-ea"/>
                <a:cs typeface="+mn-cs"/>
              </a:rPr>
              <a:t>, than, </a:t>
            </a:r>
            <a:r>
              <a:rPr lang="en-US" sz="1200" b="0" i="0" u="none" kern="1200" baseline="0">
                <a:solidFill>
                  <a:schemeClr val="tx1"/>
                </a:solidFill>
                <a:effectLst/>
                <a:latin typeface="+mn-lt"/>
                <a:ea typeface="+mn-ea"/>
                <a:cs typeface="+mn-cs"/>
              </a:rPr>
              <a:t>TỐN NHIỀU NHÂN CÔNG, TỐN TIME PHƠI, THẢI NHÌU CO2</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tính</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cách</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âm</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cách</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nhiệt</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thấp</a:t>
            </a:r>
            <a:r>
              <a:rPr lang="en-US" sz="1200" b="0" i="0" kern="1200" baseline="0">
                <a:solidFill>
                  <a:schemeClr val="tx1"/>
                </a:solidFill>
                <a:effectLst/>
                <a:latin typeface="+mn-lt"/>
                <a:ea typeface="+mn-ea"/>
                <a:cs typeface="+mn-cs"/>
              </a:rPr>
              <a:t>) --&gt; GẠCH CÔNG NGHỆ TUYNEL (“+” </a:t>
            </a:r>
            <a:r>
              <a:rPr lang="en-US" sz="1200" b="0" i="0" kern="1200" baseline="0" err="1">
                <a:solidFill>
                  <a:schemeClr val="tx1"/>
                </a:solidFill>
                <a:effectLst/>
                <a:latin typeface="+mn-lt"/>
                <a:ea typeface="+mn-ea"/>
                <a:cs typeface="+mn-cs"/>
              </a:rPr>
              <a:t>ít</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tốn</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nhân</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công</a:t>
            </a:r>
            <a:r>
              <a:rPr lang="en-US" sz="1200" b="0" i="0" kern="1200" baseline="0">
                <a:solidFill>
                  <a:schemeClr val="tx1"/>
                </a:solidFill>
                <a:effectLst/>
                <a:latin typeface="+mn-lt"/>
                <a:ea typeface="+mn-ea"/>
                <a:cs typeface="+mn-cs"/>
              </a:rPr>
              <a:t>, </a:t>
            </a:r>
            <a:r>
              <a:rPr lang="vi-VN" sz="1200" b="0" i="0" kern="1200" baseline="0">
                <a:solidFill>
                  <a:schemeClr val="tx1"/>
                </a:solidFill>
                <a:effectLst/>
                <a:latin typeface="+mn-lt"/>
                <a:ea typeface="+mn-ea"/>
                <a:cs typeface="+mn-cs"/>
              </a:rPr>
              <a:t>đượ</a:t>
            </a:r>
            <a:r>
              <a:rPr lang="en-US" sz="1200" b="0" i="0" kern="1200" baseline="0">
                <a:solidFill>
                  <a:schemeClr val="tx1"/>
                </a:solidFill>
                <a:effectLst/>
                <a:latin typeface="+mn-lt"/>
                <a:ea typeface="+mn-ea"/>
                <a:cs typeface="+mn-cs"/>
              </a:rPr>
              <a:t>c </a:t>
            </a:r>
            <a:r>
              <a:rPr lang="en-US" sz="1200" b="0" i="0" kern="1200" baseline="0" err="1">
                <a:solidFill>
                  <a:schemeClr val="tx1"/>
                </a:solidFill>
                <a:effectLst/>
                <a:latin typeface="+mn-lt"/>
                <a:ea typeface="+mn-ea"/>
                <a:cs typeface="+mn-cs"/>
              </a:rPr>
              <a:t>sấy</a:t>
            </a:r>
            <a:r>
              <a:rPr lang="en-US" sz="1200" b="0" i="0" kern="1200" baseline="0">
                <a:solidFill>
                  <a:schemeClr val="tx1"/>
                </a:solidFill>
                <a:effectLst/>
                <a:latin typeface="+mn-lt"/>
                <a:ea typeface="+mn-ea"/>
                <a:cs typeface="+mn-cs"/>
              </a:rPr>
              <a:t> – </a:t>
            </a:r>
            <a:r>
              <a:rPr lang="en-US" sz="1200" b="0" i="0" kern="1200" baseline="0" err="1">
                <a:solidFill>
                  <a:schemeClr val="tx1"/>
                </a:solidFill>
                <a:effectLst/>
                <a:latin typeface="+mn-lt"/>
                <a:ea typeface="+mn-ea"/>
                <a:cs typeface="+mn-cs"/>
              </a:rPr>
              <a:t>không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phơi</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ít</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thải</a:t>
            </a:r>
            <a:r>
              <a:rPr lang="en-US" sz="1200" b="0" i="0" kern="1200" baseline="0">
                <a:solidFill>
                  <a:schemeClr val="tx1"/>
                </a:solidFill>
                <a:effectLst/>
                <a:latin typeface="+mn-lt"/>
                <a:ea typeface="+mn-ea"/>
                <a:cs typeface="+mn-cs"/>
              </a:rPr>
              <a:t> CO2 do </a:t>
            </a:r>
            <a:r>
              <a:rPr lang="en-US" sz="1200" b="0" i="0" kern="1200" baseline="0" err="1">
                <a:solidFill>
                  <a:schemeClr val="tx1"/>
                </a:solidFill>
                <a:effectLst/>
                <a:latin typeface="+mn-lt"/>
                <a:ea typeface="+mn-ea"/>
                <a:cs typeface="+mn-cs"/>
              </a:rPr>
              <a:t>nung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bằng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điện</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sản</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phẩm</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thẩm</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mỹ</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hơn</a:t>
            </a:r>
            <a:r>
              <a:rPr lang="en-US" sz="1200" b="0" i="0" kern="1200" baseline="0">
                <a:solidFill>
                  <a:schemeClr val="tx1"/>
                </a:solidFill>
                <a:effectLst/>
                <a:latin typeface="+mn-lt"/>
                <a:ea typeface="+mn-ea"/>
                <a:cs typeface="+mn-cs"/>
              </a:rPr>
              <a:t>) --&gt; GẠCH KHÔNG NUNG (“+” </a:t>
            </a:r>
            <a:r>
              <a:rPr lang="en-US" sz="1200" b="0" i="0" kern="1200" baseline="0" err="1">
                <a:solidFill>
                  <a:schemeClr val="tx1"/>
                </a:solidFill>
                <a:effectLst/>
                <a:latin typeface="+mn-lt"/>
                <a:ea typeface="+mn-ea"/>
                <a:cs typeface="+mn-cs"/>
              </a:rPr>
              <a:t>không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dùng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đất</a:t>
            </a:r>
            <a:r>
              <a:rPr lang="en-US" sz="1200" b="0" i="0" kern="1200" baseline="0">
                <a:solidFill>
                  <a:schemeClr val="tx1"/>
                </a:solidFill>
                <a:effectLst/>
                <a:latin typeface="+mn-lt"/>
                <a:ea typeface="+mn-ea"/>
                <a:cs typeface="+mn-cs"/>
              </a:rPr>
              <a:t>, than, </a:t>
            </a:r>
            <a:r>
              <a:rPr lang="en-US" sz="1200" b="0" i="0" kern="1200" baseline="0" err="1">
                <a:solidFill>
                  <a:schemeClr val="tx1"/>
                </a:solidFill>
                <a:effectLst/>
                <a:latin typeface="+mn-lt"/>
                <a:ea typeface="+mn-ea"/>
                <a:cs typeface="+mn-cs"/>
              </a:rPr>
              <a:t>làm</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từ</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mạt</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đá</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cát</a:t>
            </a:r>
            <a:r>
              <a:rPr lang="en-US" sz="1200" b="0" i="0" kern="1200" baseline="0">
                <a:solidFill>
                  <a:schemeClr val="tx1"/>
                </a:solidFill>
                <a:effectLst/>
                <a:latin typeface="+mn-lt"/>
                <a:ea typeface="+mn-ea"/>
                <a:cs typeface="+mn-cs"/>
              </a:rPr>
              <a:t>, xi </a:t>
            </a:r>
            <a:r>
              <a:rPr lang="en-US" sz="1200" b="0" i="0" kern="1200" baseline="0" err="1">
                <a:solidFill>
                  <a:schemeClr val="tx1"/>
                </a:solidFill>
                <a:effectLst/>
                <a:latin typeface="+mn-lt"/>
                <a:ea typeface="+mn-ea"/>
                <a:cs typeface="+mn-cs"/>
              </a:rPr>
              <a:t>măng</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phế</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liệu</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chịu</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lực</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cao</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kích</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thước</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lớn</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nên</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xây</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nhanh</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ít</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tốn</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vữa</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nhiều</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hình</a:t>
            </a:r>
            <a:r>
              <a:rPr lang="en-US" sz="1200" b="0" i="0" kern="1200" baseline="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dạng</a:t>
            </a:r>
            <a:r>
              <a:rPr lang="en-US" sz="1200" b="0" i="0" kern="1200" baseline="0">
                <a:solidFill>
                  <a:schemeClr val="tx1"/>
                </a:solidFill>
                <a:effectLst/>
                <a:latin typeface="+mn-lt"/>
                <a:ea typeface="+mn-ea"/>
                <a:cs typeface="+mn-cs"/>
              </a:rPr>
              <a:t>)</a:t>
            </a:r>
            <a:endParaRPr lang="en-US" baseline="0"/>
          </a:p>
        </p:txBody>
      </p:sp>
    </p:spTree>
    <p:extLst>
      <p:ext uri="{BB962C8B-B14F-4D97-AF65-F5344CB8AC3E}">
        <p14:creationId xmlns:p14="http://schemas.microsoft.com/office/powerpoint/2010/main" val="24683977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Chất lượng phần mềm là</a:t>
            </a:r>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Thỏa</a:t>
            </a:r>
            <a:r>
              <a:rPr lang="en-US" sz="1200" b="0" i="0" kern="1200" baseline="0">
                <a:solidFill>
                  <a:schemeClr val="tx1"/>
                </a:solidFill>
                <a:effectLst/>
                <a:latin typeface="+mn-lt"/>
                <a:ea typeface="+mn-ea"/>
                <a:cs typeface="+mn-cs"/>
              </a:rPr>
              <a:t> mãn các</a:t>
            </a:r>
            <a:r>
              <a:rPr lang="vi-VN" sz="1200" b="0" i="0" kern="1200">
                <a:solidFill>
                  <a:schemeClr val="tx1"/>
                </a:solidFill>
                <a:effectLst/>
                <a:latin typeface="+mn-lt"/>
                <a:ea typeface="+mn-ea"/>
                <a:cs typeface="+mn-cs"/>
              </a:rPr>
              <a:t> yêu cầu cụ thể về hiệu năng và chức năng</a:t>
            </a:r>
            <a:r>
              <a:rPr lang="en-US" sz="1200" b="0" i="0" kern="1200">
                <a:solidFill>
                  <a:schemeClr val="tx1"/>
                </a:solidFill>
                <a:effectLst/>
                <a:latin typeface="+mn-lt"/>
                <a:ea typeface="+mn-ea"/>
                <a:cs typeface="+mn-cs"/>
              </a:rPr>
              <a:t>; --&gt; là</a:t>
            </a:r>
            <a:r>
              <a:rPr lang="en-US" sz="1200" b="0" i="0" kern="1200" baseline="0">
                <a:solidFill>
                  <a:schemeClr val="tx1"/>
                </a:solidFill>
                <a:effectLst/>
                <a:latin typeface="+mn-lt"/>
                <a:ea typeface="+mn-ea"/>
                <a:cs typeface="+mn-cs"/>
              </a:rPr>
              <a:t> nhân tố chính;</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Phù</a:t>
            </a:r>
            <a:r>
              <a:rPr lang="en-US" sz="1200" b="0" i="0" kern="1200" baseline="0">
                <a:solidFill>
                  <a:schemeClr val="tx1"/>
                </a:solidFill>
                <a:effectLst/>
                <a:latin typeface="+mn-lt"/>
                <a:ea typeface="+mn-ea"/>
                <a:cs typeface="+mn-cs"/>
              </a:rPr>
              <a:t> hợp với </a:t>
            </a:r>
            <a:r>
              <a:rPr lang="vi-VN" sz="1200" b="0" i="0" kern="1200">
                <a:solidFill>
                  <a:schemeClr val="tx1"/>
                </a:solidFill>
                <a:effectLst/>
                <a:latin typeface="+mn-lt"/>
                <a:ea typeface="+mn-ea"/>
                <a:cs typeface="+mn-cs"/>
              </a:rPr>
              <a:t>các tiêu chuẩn phát triển phần mềm </a:t>
            </a:r>
            <a:r>
              <a:rPr lang="en-US" sz="1200" b="0" i="0" kern="1200">
                <a:solidFill>
                  <a:schemeClr val="tx1"/>
                </a:solidFill>
                <a:effectLst/>
                <a:latin typeface="+mn-lt"/>
                <a:ea typeface="+mn-ea"/>
                <a:cs typeface="+mn-cs"/>
              </a:rPr>
              <a:t>đã</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được</a:t>
            </a:r>
            <a:r>
              <a:rPr lang="en-US" sz="1200" b="0" i="0" kern="1200" baseline="0">
                <a:solidFill>
                  <a:schemeClr val="tx1"/>
                </a:solidFill>
                <a:effectLst/>
                <a:latin typeface="+mn-lt"/>
                <a:ea typeface="+mn-ea"/>
                <a:cs typeface="+mn-cs"/>
              </a:rPr>
              <a:t> xác định trước;</a:t>
            </a:r>
            <a:endParaRPr lang="en-US" sz="1200" b="0"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Và</a:t>
            </a:r>
            <a:r>
              <a:rPr lang="en-US" sz="1200" b="1" i="0" kern="1200" baseline="0">
                <a:solidFill>
                  <a:schemeClr val="tx1"/>
                </a:solidFill>
                <a:effectLst/>
                <a:latin typeface="+mn-lt"/>
                <a:ea typeface="+mn-ea"/>
                <a:cs typeface="+mn-cs"/>
              </a:rPr>
              <a:t> còn phải chứa đựng </a:t>
            </a:r>
            <a:r>
              <a:rPr lang="vi-VN" sz="1200" b="1" i="0" kern="1200">
                <a:solidFill>
                  <a:schemeClr val="tx1"/>
                </a:solidFill>
                <a:effectLst/>
                <a:latin typeface="+mn-lt"/>
                <a:ea typeface="+mn-ea"/>
                <a:cs typeface="+mn-cs"/>
              </a:rPr>
              <a:t>các đặc tính ngầm định</a:t>
            </a:r>
            <a:r>
              <a:rPr lang="en-US" sz="1200" b="1" i="0" kern="1200" baseline="0">
                <a:solidFill>
                  <a:schemeClr val="tx1"/>
                </a:solidFill>
                <a:effectLst/>
                <a:latin typeface="+mn-lt"/>
                <a:ea typeface="+mn-ea"/>
                <a:cs typeface="+mn-cs"/>
              </a:rPr>
              <a:t> mà KH mong đợi… </a:t>
            </a:r>
          </a:p>
          <a:p>
            <a:endParaRPr lang="en-US" sz="1200" b="0" i="0" kern="1200" baseline="0">
              <a:solidFill>
                <a:schemeClr val="tx1"/>
              </a:solidFill>
              <a:effectLst/>
              <a:latin typeface="+mn-lt"/>
              <a:ea typeface="+mn-ea"/>
              <a:cs typeface="+mn-cs"/>
            </a:endParaRPr>
          </a:p>
          <a:p>
            <a:r>
              <a:rPr lang="en-US" sz="1200" b="0" i="0" kern="1200" baseline="0">
                <a:solidFill>
                  <a:schemeClr val="tx1"/>
                </a:solidFill>
                <a:effectLst/>
                <a:latin typeface="+mn-lt"/>
                <a:ea typeface="+mn-ea"/>
                <a:cs typeface="+mn-cs"/>
              </a:rPr>
              <a:t>-----------</a:t>
            </a:r>
            <a:r>
              <a:rPr lang="en-US" sz="1200" b="0" i="0" kern="1200">
                <a:solidFill>
                  <a:schemeClr val="tx1"/>
                </a:solidFill>
                <a:effectLst/>
                <a:latin typeface="+mn-lt"/>
                <a:ea typeface="+mn-ea"/>
                <a:cs typeface="+mn-cs"/>
              </a:rPr>
              <a:t>--&gt; </a:t>
            </a:r>
            <a:r>
              <a:rPr lang="en-US" sz="1200" b="1" i="0" kern="1200">
                <a:solidFill>
                  <a:schemeClr val="tx1"/>
                </a:solidFill>
                <a:effectLst/>
                <a:latin typeface="+mn-lt"/>
                <a:ea typeface="+mn-ea"/>
                <a:cs typeface="+mn-cs"/>
              </a:rPr>
              <a:t>CÓ</a:t>
            </a:r>
            <a:r>
              <a:rPr lang="en-US" sz="1200" b="1" i="0" kern="1200" baseline="0">
                <a:solidFill>
                  <a:schemeClr val="tx1"/>
                </a:solidFill>
                <a:effectLst/>
                <a:latin typeface="+mn-lt"/>
                <a:ea typeface="+mn-ea"/>
                <a:cs typeface="+mn-cs"/>
              </a:rPr>
              <a:t> NGHĨA LÀ SẢN PHẨM PHẦN MỀM PHẢI </a:t>
            </a:r>
            <a:r>
              <a:rPr lang="vi-VN" sz="1200" b="1" i="0" kern="1200" baseline="0">
                <a:solidFill>
                  <a:schemeClr val="tx1"/>
                </a:solidFill>
                <a:effectLst/>
                <a:latin typeface="+mn-lt"/>
                <a:ea typeface="+mn-ea"/>
                <a:cs typeface="+mn-cs"/>
              </a:rPr>
              <a:t>ĐƯỢ</a:t>
            </a:r>
            <a:r>
              <a:rPr lang="en-US" sz="1200" b="1" i="0" kern="1200" baseline="0">
                <a:solidFill>
                  <a:schemeClr val="tx1"/>
                </a:solidFill>
                <a:effectLst/>
                <a:latin typeface="+mn-lt"/>
                <a:ea typeface="+mn-ea"/>
                <a:cs typeface="+mn-cs"/>
              </a:rPr>
              <a:t>C LIÊN TỤC CẢI TIẾN ĐỂ </a:t>
            </a:r>
            <a:r>
              <a:rPr lang="vi-VN" sz="1200" b="1" i="0" kern="1200">
                <a:solidFill>
                  <a:schemeClr val="tx1"/>
                </a:solidFill>
                <a:effectLst/>
                <a:latin typeface="+mn-lt"/>
                <a:ea typeface="+mn-ea"/>
                <a:cs typeface="+mn-cs"/>
              </a:rPr>
              <a:t>ĐÁP ỨNG NHỮNG NHU CẦU </a:t>
            </a:r>
            <a:r>
              <a:rPr lang="en-US" sz="1200" b="1" i="0" kern="1200">
                <a:solidFill>
                  <a:schemeClr val="tx1"/>
                </a:solidFill>
                <a:effectLst/>
                <a:latin typeface="+mn-lt"/>
                <a:ea typeface="+mn-ea"/>
                <a:cs typeface="+mn-cs"/>
              </a:rPr>
              <a:t>NGÀY CÀNG CAO CỦA</a:t>
            </a:r>
            <a:r>
              <a:rPr lang="en-US" sz="1200" b="1" i="0" kern="1200" baseline="0">
                <a:solidFill>
                  <a:schemeClr val="tx1"/>
                </a:solidFill>
                <a:effectLst/>
                <a:latin typeface="+mn-lt"/>
                <a:ea typeface="+mn-ea"/>
                <a:cs typeface="+mn-cs"/>
              </a:rPr>
              <a:t> KHÁCH HÀNG</a:t>
            </a:r>
            <a:endParaRPr lang="en-US" b="1"/>
          </a:p>
        </p:txBody>
      </p:sp>
    </p:spTree>
    <p:extLst>
      <p:ext uri="{BB962C8B-B14F-4D97-AF65-F5344CB8AC3E}">
        <p14:creationId xmlns:p14="http://schemas.microsoft.com/office/powerpoint/2010/main" val="69984719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a:t>
            </a:r>
            <a:r>
              <a:rPr lang="en-US" i="1" err="1"/>
              <a:t>gv</a:t>
            </a:r>
            <a:r>
              <a:rPr lang="en-US" i="1"/>
              <a:t> </a:t>
            </a:r>
            <a:r>
              <a:rPr lang="en-US" i="1" err="1"/>
              <a:t>nêu</a:t>
            </a:r>
            <a:r>
              <a:rPr lang="en-US" i="1"/>
              <a:t> </a:t>
            </a:r>
            <a:r>
              <a:rPr lang="en-US" i="1" err="1"/>
              <a:t>định</a:t>
            </a:r>
            <a:r>
              <a:rPr lang="en-US" i="1"/>
              <a:t> </a:t>
            </a:r>
            <a:r>
              <a:rPr lang="en-US" i="1" err="1"/>
              <a:t>nghĩa</a:t>
            </a:r>
            <a:r>
              <a:rPr lang="en-US" i="1"/>
              <a:t> </a:t>
            </a:r>
            <a:r>
              <a:rPr lang="en-US" i="1" err="1"/>
              <a:t>và</a:t>
            </a:r>
            <a:r>
              <a:rPr lang="en-US" i="1"/>
              <a:t> </a:t>
            </a:r>
            <a:r>
              <a:rPr lang="en-US" i="1" err="1"/>
              <a:t>giải</a:t>
            </a:r>
            <a:r>
              <a:rPr lang="en-US" i="1"/>
              <a:t> </a:t>
            </a:r>
            <a:r>
              <a:rPr lang="en-US" i="1" err="1"/>
              <a:t>thích</a:t>
            </a:r>
            <a:r>
              <a:rPr lang="en-US" i="1"/>
              <a:t>)</a:t>
            </a:r>
          </a:p>
          <a:p>
            <a:endParaRPr lang="en-US" i="1"/>
          </a:p>
          <a:p>
            <a:r>
              <a:rPr lang="en-US"/>
              <a:t>SQA - Software Quality Assurance </a:t>
            </a:r>
            <a:r>
              <a:rPr lang="en-US" err="1"/>
              <a:t>là</a:t>
            </a:r>
            <a:r>
              <a:rPr lang="en-US" baseline="0"/>
              <a:t>:</a:t>
            </a:r>
          </a:p>
          <a:p>
            <a:pPr marL="0" indent="0">
              <a:buNone/>
            </a:pPr>
            <a:r>
              <a:rPr lang="en-US" baseline="0"/>
              <a:t>(i) </a:t>
            </a:r>
            <a:r>
              <a:rPr lang="en-US" baseline="0" err="1"/>
              <a:t>Một</a:t>
            </a:r>
            <a:r>
              <a:rPr lang="en-US" baseline="0"/>
              <a:t> </a:t>
            </a:r>
            <a:r>
              <a:rPr lang="en-US" b="1" baseline="0" err="1"/>
              <a:t>tập</a:t>
            </a:r>
            <a:r>
              <a:rPr lang="en-US" b="1" baseline="0"/>
              <a:t> </a:t>
            </a:r>
            <a:r>
              <a:rPr lang="en-US" b="1" baseline="0" err="1"/>
              <a:t>các</a:t>
            </a:r>
            <a:r>
              <a:rPr lang="en-US" b="1" baseline="0"/>
              <a:t> </a:t>
            </a:r>
            <a:r>
              <a:rPr lang="en-US" b="1" baseline="0" err="1"/>
              <a:t>hoạt</a:t>
            </a:r>
            <a:r>
              <a:rPr lang="en-US" b="1" baseline="0"/>
              <a:t> </a:t>
            </a:r>
            <a:r>
              <a:rPr lang="en-US" b="1" baseline="0" err="1"/>
              <a:t>động</a:t>
            </a:r>
            <a:r>
              <a:rPr lang="en-US" b="1" baseline="0"/>
              <a:t> </a:t>
            </a:r>
            <a:r>
              <a:rPr lang="en-US" baseline="0" err="1"/>
              <a:t>có</a:t>
            </a:r>
            <a:r>
              <a:rPr lang="en-US" baseline="0"/>
              <a:t> </a:t>
            </a:r>
            <a:r>
              <a:rPr lang="en-US" baseline="0" err="1"/>
              <a:t>hệ</a:t>
            </a:r>
            <a:r>
              <a:rPr lang="en-US" baseline="0"/>
              <a:t> </a:t>
            </a:r>
            <a:r>
              <a:rPr lang="en-US" baseline="0" err="1"/>
              <a:t>thống</a:t>
            </a:r>
            <a:r>
              <a:rPr lang="en-US" baseline="0"/>
              <a:t> </a:t>
            </a:r>
            <a:r>
              <a:rPr lang="en-US" baseline="0" err="1"/>
              <a:t>và</a:t>
            </a:r>
            <a:r>
              <a:rPr lang="en-US" baseline="0"/>
              <a:t> </a:t>
            </a:r>
            <a:r>
              <a:rPr lang="en-US" baseline="0" err="1"/>
              <a:t>có</a:t>
            </a:r>
            <a:r>
              <a:rPr lang="en-US" baseline="0"/>
              <a:t> </a:t>
            </a:r>
            <a:r>
              <a:rPr lang="en-US" baseline="0" err="1"/>
              <a:t>kế</a:t>
            </a:r>
            <a:r>
              <a:rPr lang="en-US" baseline="0"/>
              <a:t> </a:t>
            </a:r>
            <a:r>
              <a:rPr lang="en-US" baseline="0" err="1"/>
              <a:t>hoạch</a:t>
            </a:r>
            <a:r>
              <a:rPr lang="en-US" baseline="0"/>
              <a:t>, </a:t>
            </a:r>
            <a:r>
              <a:rPr lang="en-US" b="0" baseline="0" err="1"/>
              <a:t>để</a:t>
            </a:r>
            <a:r>
              <a:rPr lang="en-US" b="0" baseline="0"/>
              <a:t> </a:t>
            </a:r>
            <a:r>
              <a:rPr lang="en-US" b="0" baseline="0" err="1"/>
              <a:t>đảm</a:t>
            </a:r>
            <a:r>
              <a:rPr lang="en-US" b="0" baseline="0"/>
              <a:t> </a:t>
            </a:r>
            <a:r>
              <a:rPr lang="en-US" b="0" baseline="0" err="1"/>
              <a:t>bảo</a:t>
            </a:r>
            <a:r>
              <a:rPr lang="en-US" b="0" baseline="0"/>
              <a:t> </a:t>
            </a:r>
            <a:r>
              <a:rPr lang="vi-VN" baseline="0"/>
              <a:t>sản phẩm đượ</a:t>
            </a:r>
            <a:r>
              <a:rPr lang="en-US" baseline="0"/>
              <a:t>c </a:t>
            </a:r>
            <a:r>
              <a:rPr lang="en-US" baseline="0" err="1"/>
              <a:t>làm</a:t>
            </a:r>
            <a:r>
              <a:rPr lang="en-US" baseline="0"/>
              <a:t> </a:t>
            </a:r>
            <a:r>
              <a:rPr lang="en-US" baseline="0" err="1"/>
              <a:t>ra</a:t>
            </a:r>
            <a:r>
              <a:rPr lang="en-US" baseline="0"/>
              <a:t> </a:t>
            </a:r>
            <a:r>
              <a:rPr lang="en-US" baseline="0" err="1"/>
              <a:t>đúng</a:t>
            </a:r>
            <a:r>
              <a:rPr lang="en-US" baseline="0"/>
              <a:t> </a:t>
            </a:r>
            <a:r>
              <a:rPr lang="en-US" baseline="0" err="1"/>
              <a:t>với</a:t>
            </a:r>
            <a:r>
              <a:rPr lang="en-US" baseline="0"/>
              <a:t> </a:t>
            </a:r>
            <a:r>
              <a:rPr lang="en-US" baseline="0" err="1"/>
              <a:t>những</a:t>
            </a:r>
            <a:r>
              <a:rPr lang="en-US" baseline="0"/>
              <a:t> </a:t>
            </a:r>
            <a:r>
              <a:rPr lang="vi-VN" baseline="0"/>
              <a:t>yêu cầu đặ</a:t>
            </a:r>
            <a:r>
              <a:rPr lang="en-US" baseline="0"/>
              <a:t>c </a:t>
            </a:r>
            <a:r>
              <a:rPr lang="en-US" baseline="0" err="1"/>
              <a:t>tả</a:t>
            </a:r>
            <a:r>
              <a:rPr lang="en-US" baseline="0"/>
              <a:t> </a:t>
            </a:r>
            <a:r>
              <a:rPr lang="en-US" baseline="0" err="1"/>
              <a:t>của</a:t>
            </a:r>
            <a:r>
              <a:rPr lang="en-US" baseline="0"/>
              <a:t> </a:t>
            </a:r>
            <a:r>
              <a:rPr lang="en-US" baseline="0" err="1"/>
              <a:t>nó</a:t>
            </a:r>
            <a:r>
              <a:rPr lang="en-US" baseline="0"/>
              <a:t> </a:t>
            </a:r>
          </a:p>
          <a:p>
            <a:pPr marL="0" indent="0">
              <a:buNone/>
            </a:pPr>
            <a:r>
              <a:rPr lang="en-US" baseline="0"/>
              <a:t>------------&gt; i.e. </a:t>
            </a:r>
            <a:r>
              <a:rPr lang="en-US" b="1" u="sng" baseline="0"/>
              <a:t>ĐẢM BẢO </a:t>
            </a:r>
            <a:r>
              <a:rPr lang="vi-VN" b="1" u="sng"/>
              <a:t>CHẤT LƯỢNG </a:t>
            </a:r>
            <a:r>
              <a:rPr lang="en-US" b="1" u="sng"/>
              <a:t>SẢN</a:t>
            </a:r>
            <a:r>
              <a:rPr lang="en-US" b="1" u="sng" baseline="0"/>
              <a:t> PHẨM - QC</a:t>
            </a:r>
            <a:r>
              <a:rPr lang="en-US" baseline="0"/>
              <a:t> </a:t>
            </a:r>
            <a:r>
              <a:rPr lang="en-US" baseline="0">
                <a:sym typeface="Wingdings" pitchFamily="2" charset="2"/>
              </a:rPr>
              <a:t> </a:t>
            </a:r>
            <a:r>
              <a:rPr lang="en-US" err="1">
                <a:sym typeface="Wingdings" pitchFamily="2" charset="2"/>
              </a:rPr>
              <a:t>i.e</a:t>
            </a:r>
            <a:r>
              <a:rPr lang="en-US">
                <a:sym typeface="Wingdings" pitchFamily="2" charset="2"/>
              </a:rPr>
              <a:t> </a:t>
            </a:r>
            <a:r>
              <a:rPr lang="en-US" b="1" baseline="0">
                <a:sym typeface="Wingdings" pitchFamily="2" charset="2"/>
              </a:rPr>
              <a:t>ĐÁNH GIÁ SẢN PHẨM HOẶC KẾT QUẢ CÔNG VIỆC.</a:t>
            </a:r>
          </a:p>
          <a:p>
            <a:pPr marL="0" indent="0">
              <a:buNone/>
            </a:pPr>
            <a:endParaRPr lang="en-US" b="0" baseline="0"/>
          </a:p>
          <a:p>
            <a:pPr marL="0" indent="0">
              <a:buNone/>
            </a:pPr>
            <a:r>
              <a:rPr lang="en-US" baseline="0"/>
              <a:t>TẬP CÁC HOẠT ĐỘNG ĐÓ LÀ GÌ? – REVIEW, TESTING,… (</a:t>
            </a:r>
            <a:r>
              <a:rPr lang="en-US" baseline="0" err="1"/>
              <a:t>xem</a:t>
            </a:r>
            <a:r>
              <a:rPr lang="en-US" baseline="0"/>
              <a:t> </a:t>
            </a:r>
            <a:r>
              <a:rPr lang="en-US" baseline="0" err="1"/>
              <a:t>các</a:t>
            </a:r>
            <a:r>
              <a:rPr lang="en-US"/>
              <a:t> </a:t>
            </a:r>
            <a:r>
              <a:rPr lang="en-US" err="1"/>
              <a:t>thành</a:t>
            </a:r>
            <a:r>
              <a:rPr lang="en-US"/>
              <a:t> </a:t>
            </a:r>
            <a:r>
              <a:rPr lang="en-US" err="1"/>
              <a:t>phần</a:t>
            </a:r>
            <a:r>
              <a:rPr lang="en-US"/>
              <a:t> </a:t>
            </a:r>
            <a:r>
              <a:rPr lang="en-US" err="1"/>
              <a:t>của</a:t>
            </a:r>
            <a:r>
              <a:rPr lang="en-US"/>
              <a:t> HT ĐBCL </a:t>
            </a:r>
            <a:r>
              <a:rPr lang="en-US" err="1"/>
              <a:t>để</a:t>
            </a:r>
            <a:r>
              <a:rPr lang="en-US"/>
              <a:t> </a:t>
            </a:r>
            <a:r>
              <a:rPr lang="en-US" err="1"/>
              <a:t>biết</a:t>
            </a:r>
            <a:r>
              <a:rPr lang="en-US"/>
              <a:t> </a:t>
            </a:r>
            <a:r>
              <a:rPr lang="en-US" err="1"/>
              <a:t>rõ</a:t>
            </a:r>
            <a:r>
              <a:rPr lang="en-US"/>
              <a:t> </a:t>
            </a:r>
            <a:r>
              <a:rPr lang="en-US" err="1"/>
              <a:t>hơn</a:t>
            </a:r>
            <a:r>
              <a:rPr lang="en-US"/>
              <a:t>)</a:t>
            </a:r>
            <a:endParaRPr lang="en-US" baseline="0"/>
          </a:p>
          <a:p>
            <a:pPr marL="0" indent="0">
              <a:buNone/>
            </a:pPr>
            <a:endParaRPr lang="en-US" baseline="0"/>
          </a:p>
          <a:p>
            <a:pPr marL="0" indent="0">
              <a:buNone/>
            </a:pPr>
            <a:r>
              <a:rPr lang="en-US"/>
              <a:t>(ii)</a:t>
            </a:r>
            <a:r>
              <a:rPr lang="en-US" baseline="0"/>
              <a:t> </a:t>
            </a:r>
            <a:r>
              <a:rPr lang="en-US" baseline="0" err="1"/>
              <a:t>Tập</a:t>
            </a:r>
            <a:r>
              <a:rPr lang="en-US" baseline="0"/>
              <a:t> </a:t>
            </a:r>
            <a:r>
              <a:rPr lang="en-US" baseline="0" err="1"/>
              <a:t>các</a:t>
            </a:r>
            <a:r>
              <a:rPr lang="en-US" baseline="0"/>
              <a:t> </a:t>
            </a:r>
            <a:r>
              <a:rPr lang="en-US" baseline="0" err="1"/>
              <a:t>hoạt</a:t>
            </a:r>
            <a:r>
              <a:rPr lang="en-US" baseline="0"/>
              <a:t> </a:t>
            </a:r>
            <a:r>
              <a:rPr lang="en-US" baseline="0" err="1"/>
              <a:t>động</a:t>
            </a:r>
            <a:r>
              <a:rPr lang="en-US" baseline="0"/>
              <a:t> </a:t>
            </a:r>
            <a:r>
              <a:rPr lang="en-US" baseline="0" err="1"/>
              <a:t>đánh</a:t>
            </a:r>
            <a:r>
              <a:rPr lang="en-US" baseline="0"/>
              <a:t> </a:t>
            </a:r>
            <a:r>
              <a:rPr lang="en-US" baseline="0" err="1"/>
              <a:t>giá</a:t>
            </a:r>
            <a:r>
              <a:rPr lang="en-US" baseline="0"/>
              <a:t> </a:t>
            </a:r>
            <a:r>
              <a:rPr lang="en-US" baseline="0" err="1"/>
              <a:t>quy</a:t>
            </a:r>
            <a:r>
              <a:rPr lang="en-US" baseline="0"/>
              <a:t> </a:t>
            </a:r>
            <a:r>
              <a:rPr lang="en-US" baseline="0" err="1"/>
              <a:t>trình</a:t>
            </a:r>
            <a:r>
              <a:rPr lang="en-US" baseline="0"/>
              <a:t> </a:t>
            </a:r>
            <a:r>
              <a:rPr lang="en-US" baseline="0" err="1"/>
              <a:t>phát</a:t>
            </a:r>
            <a:r>
              <a:rPr lang="en-US" baseline="0"/>
              <a:t> </a:t>
            </a:r>
            <a:r>
              <a:rPr lang="en-US" baseline="0" err="1"/>
              <a:t>triển</a:t>
            </a:r>
            <a:r>
              <a:rPr lang="en-US" baseline="0"/>
              <a:t> </a:t>
            </a:r>
            <a:r>
              <a:rPr lang="en-US" baseline="0" err="1"/>
              <a:t>hoặc</a:t>
            </a:r>
            <a:r>
              <a:rPr lang="en-US" baseline="0"/>
              <a:t> </a:t>
            </a:r>
            <a:r>
              <a:rPr lang="en-US" baseline="0" err="1"/>
              <a:t>sản</a:t>
            </a:r>
            <a:r>
              <a:rPr lang="en-US" baseline="0"/>
              <a:t> </a:t>
            </a:r>
            <a:r>
              <a:rPr lang="en-US" baseline="0" err="1"/>
              <a:t>xuất</a:t>
            </a:r>
            <a:r>
              <a:rPr lang="en-US" baseline="0"/>
              <a:t> </a:t>
            </a:r>
            <a:r>
              <a:rPr lang="en-US" baseline="0" err="1"/>
              <a:t>ra</a:t>
            </a:r>
            <a:r>
              <a:rPr lang="en-US" baseline="0"/>
              <a:t> </a:t>
            </a:r>
            <a:r>
              <a:rPr lang="en-US" baseline="0" err="1"/>
              <a:t>sp</a:t>
            </a:r>
            <a:r>
              <a:rPr lang="en-US" baseline="0"/>
              <a:t> </a:t>
            </a:r>
          </a:p>
          <a:p>
            <a:pPr marL="0" indent="0">
              <a:buNone/>
            </a:pPr>
            <a:r>
              <a:rPr lang="en-US" baseline="0"/>
              <a:t>-------------&gt;i.e. </a:t>
            </a:r>
            <a:r>
              <a:rPr lang="vi-VN" b="1" u="sng"/>
              <a:t>ĐẢM BẢO CHẤT LƯỢNG TIẾN TRÌNH</a:t>
            </a:r>
            <a:r>
              <a:rPr lang="en-US" b="1" u="sng"/>
              <a:t> - QA</a:t>
            </a:r>
            <a:r>
              <a:rPr lang="en-US"/>
              <a:t>) </a:t>
            </a:r>
            <a:r>
              <a:rPr lang="en-US">
                <a:sym typeface="Wingdings" pitchFamily="2" charset="2"/>
              </a:rPr>
              <a:t> </a:t>
            </a:r>
            <a:r>
              <a:rPr lang="en-US" err="1">
                <a:sym typeface="Wingdings" pitchFamily="2" charset="2"/>
              </a:rPr>
              <a:t>i.e</a:t>
            </a:r>
            <a:r>
              <a:rPr lang="en-US">
                <a:sym typeface="Wingdings" pitchFamily="2" charset="2"/>
              </a:rPr>
              <a:t> </a:t>
            </a:r>
            <a:r>
              <a:rPr lang="en-US" b="1">
                <a:sym typeface="Wingdings" pitchFamily="2" charset="2"/>
              </a:rPr>
              <a:t>ĐÁNH</a:t>
            </a:r>
            <a:r>
              <a:rPr lang="en-US" b="1" baseline="0">
                <a:sym typeface="Wingdings" pitchFamily="2" charset="2"/>
              </a:rPr>
              <a:t> GIÁ QUY TRÌNH LÀM RA SẢN PHẨM</a:t>
            </a:r>
            <a:r>
              <a:rPr lang="en-US" b="0" baseline="0">
                <a:sym typeface="Wingdings" pitchFamily="2" charset="2"/>
              </a:rPr>
              <a:t>, </a:t>
            </a:r>
            <a:r>
              <a:rPr lang="en-US" b="0" baseline="0" err="1">
                <a:sym typeface="Wingdings" pitchFamily="2" charset="2"/>
              </a:rPr>
              <a:t>c</a:t>
            </a:r>
            <a:r>
              <a:rPr lang="en-US" b="0" baseline="0" err="1"/>
              <a:t>ó</a:t>
            </a:r>
            <a:r>
              <a:rPr lang="en-US" b="0" baseline="0"/>
              <a:t> </a:t>
            </a:r>
            <a:r>
              <a:rPr lang="en-US" b="0" baseline="0" err="1"/>
              <a:t>nghĩa</a:t>
            </a:r>
            <a:r>
              <a:rPr lang="en-US" b="0" baseline="0"/>
              <a:t> </a:t>
            </a:r>
            <a:r>
              <a:rPr lang="en-US" b="0" baseline="0" err="1"/>
              <a:t>là</a:t>
            </a:r>
            <a:r>
              <a:rPr lang="en-US" b="0" baseline="0"/>
              <a:t> </a:t>
            </a:r>
            <a:r>
              <a:rPr lang="vi-VN" b="0" u="none" baseline="0"/>
              <a:t>giám sát các quy trình kỹ thuật và </a:t>
            </a:r>
            <a:r>
              <a:rPr lang="en-US" b="0" u="none" baseline="0" err="1"/>
              <a:t>các</a:t>
            </a:r>
            <a:r>
              <a:rPr lang="en-US" b="0" u="none" baseline="0"/>
              <a:t> </a:t>
            </a:r>
            <a:r>
              <a:rPr lang="vi-VN" b="0" u="none" baseline="0"/>
              <a:t>phương pháp được sử dụng</a:t>
            </a:r>
            <a:r>
              <a:rPr lang="en-US" b="0" u="none" baseline="0"/>
              <a:t> </a:t>
            </a:r>
            <a:r>
              <a:rPr lang="en-US" err="1"/>
              <a:t>để</a:t>
            </a:r>
            <a:r>
              <a:rPr lang="en-US"/>
              <a:t> </a:t>
            </a:r>
            <a:r>
              <a:rPr lang="en-US" err="1"/>
              <a:t>làm</a:t>
            </a:r>
            <a:r>
              <a:rPr lang="en-US"/>
              <a:t> </a:t>
            </a:r>
            <a:r>
              <a:rPr lang="en-US" err="1"/>
              <a:t>ra</a:t>
            </a:r>
            <a:r>
              <a:rPr lang="en-US"/>
              <a:t> </a:t>
            </a:r>
            <a:r>
              <a:rPr lang="en-US" err="1"/>
              <a:t>sản</a:t>
            </a:r>
            <a:r>
              <a:rPr lang="en-US"/>
              <a:t> </a:t>
            </a:r>
            <a:r>
              <a:rPr lang="en-US" err="1"/>
              <a:t>phẩm</a:t>
            </a:r>
            <a:r>
              <a:rPr lang="en-US"/>
              <a:t> </a:t>
            </a:r>
            <a:r>
              <a:rPr lang="en-US" b="0" i="1" u="none" baseline="0"/>
              <a:t>(</a:t>
            </a:r>
            <a:r>
              <a:rPr lang="en-US" b="0" i="1" u="none" baseline="0" err="1"/>
              <a:t>với</a:t>
            </a:r>
            <a:r>
              <a:rPr lang="en-US" b="0" i="1" u="none"/>
              <a:t> CNPM </a:t>
            </a:r>
            <a:r>
              <a:rPr lang="en-US" b="0" i="1" u="none" baseline="0" err="1"/>
              <a:t>c</a:t>
            </a:r>
            <a:r>
              <a:rPr lang="en-US" b="0" i="1" baseline="0" err="1"/>
              <a:t>ó</a:t>
            </a:r>
            <a:r>
              <a:rPr lang="en-US" b="0" i="1" baseline="0"/>
              <a:t> </a:t>
            </a:r>
            <a:r>
              <a:rPr lang="en-US" b="0" i="1" baseline="0" err="1"/>
              <a:t>nhiều</a:t>
            </a:r>
            <a:r>
              <a:rPr lang="en-US" b="0" i="1" baseline="0"/>
              <a:t> </a:t>
            </a:r>
            <a:r>
              <a:rPr lang="vi-VN" b="0" i="1" baseline="0"/>
              <a:t>phương pháp</a:t>
            </a:r>
            <a:r>
              <a:rPr lang="en-US" b="0" i="1" baseline="0"/>
              <a:t>, </a:t>
            </a:r>
            <a:r>
              <a:rPr lang="en-US" b="0" i="1" baseline="0" err="1"/>
              <a:t>ứng</a:t>
            </a:r>
            <a:r>
              <a:rPr lang="en-US" b="0" i="1" baseline="0"/>
              <a:t> </a:t>
            </a:r>
            <a:r>
              <a:rPr lang="en-US" b="0" i="1" baseline="0" err="1"/>
              <a:t>với</a:t>
            </a:r>
            <a:r>
              <a:rPr lang="en-US" b="0" i="1" baseline="0"/>
              <a:t> </a:t>
            </a:r>
            <a:r>
              <a:rPr lang="en-US" b="0" i="1" baseline="0" err="1"/>
              <a:t>các</a:t>
            </a:r>
            <a:r>
              <a:rPr lang="en-US" b="0" i="1" baseline="0"/>
              <a:t> </a:t>
            </a:r>
            <a:r>
              <a:rPr lang="en-US" b="0" i="1" baseline="0" err="1"/>
              <a:t>chuẩn</a:t>
            </a:r>
            <a:r>
              <a:rPr lang="en-US" b="0" i="1" baseline="0"/>
              <a:t> </a:t>
            </a:r>
            <a:r>
              <a:rPr lang="en-US" b="0" i="1" baseline="0" err="1"/>
              <a:t>chất</a:t>
            </a:r>
            <a:r>
              <a:rPr lang="en-US" b="0" i="1" baseline="0"/>
              <a:t> </a:t>
            </a:r>
            <a:r>
              <a:rPr lang="en-US" b="0" i="1" baseline="0" err="1"/>
              <a:t>lượng</a:t>
            </a:r>
            <a:r>
              <a:rPr lang="en-US" b="0" i="1" baseline="0"/>
              <a:t> </a:t>
            </a:r>
            <a:r>
              <a:rPr lang="en-US" b="0" i="1" baseline="0" err="1"/>
              <a:t>như</a:t>
            </a:r>
            <a:r>
              <a:rPr lang="en-US" b="0" i="1" baseline="0"/>
              <a:t> ISO, CMMI)</a:t>
            </a:r>
            <a:r>
              <a:rPr lang="en-US" b="0" i="0" baseline="0"/>
              <a:t>.</a:t>
            </a:r>
          </a:p>
          <a:p>
            <a:pPr marL="0" indent="0">
              <a:buNone/>
            </a:pPr>
            <a:endParaRPr lang="en-US" b="0" i="0" baseline="0">
              <a:latin typeface="Arial" pitchFamily="34" charset="0"/>
            </a:endParaRPr>
          </a:p>
          <a:p>
            <a:pPr marL="0" indent="0">
              <a:buNone/>
            </a:pPr>
            <a:r>
              <a:rPr lang="en-US" b="0" i="0" baseline="0">
                <a:latin typeface="Arial" pitchFamily="34" charset="0"/>
              </a:rPr>
              <a:t>VD/ </a:t>
            </a:r>
            <a:r>
              <a:rPr lang="en-US">
                <a:latin typeface="Arial" pitchFamily="34" charset="0"/>
              </a:rPr>
              <a:t>ĐẢM BẢO CL VIỆC DẠY VÀ HỌC:</a:t>
            </a:r>
            <a:endParaRPr lang="en-US" b="0" i="0" baseline="0">
              <a:latin typeface="Arial" pitchFamily="34" charset="0"/>
            </a:endParaRPr>
          </a:p>
          <a:p>
            <a:pPr marL="0" indent="0">
              <a:buNone/>
            </a:pPr>
            <a:r>
              <a:rPr lang="en-US" b="0" i="0" baseline="0">
                <a:latin typeface="Arial" pitchFamily="34" charset="0"/>
              </a:rPr>
              <a:t>GV </a:t>
            </a:r>
            <a:r>
              <a:rPr lang="en-US" b="0" i="0" baseline="0" err="1">
                <a:latin typeface="Arial" pitchFamily="34" charset="0"/>
              </a:rPr>
              <a:t>chấm</a:t>
            </a:r>
            <a:r>
              <a:rPr lang="en-US" b="0" i="0" baseline="0">
                <a:latin typeface="Arial" pitchFamily="34" charset="0"/>
              </a:rPr>
              <a:t> </a:t>
            </a:r>
            <a:r>
              <a:rPr lang="en-US" err="1">
                <a:latin typeface="Arial" pitchFamily="34" charset="0"/>
              </a:rPr>
              <a:t>một</a:t>
            </a:r>
            <a:r>
              <a:rPr lang="en-US">
                <a:latin typeface="Arial" pitchFamily="34" charset="0"/>
              </a:rPr>
              <a:t> </a:t>
            </a:r>
            <a:r>
              <a:rPr lang="en-US" b="0" i="0" baseline="0" err="1">
                <a:latin typeface="Arial" pitchFamily="34" charset="0"/>
              </a:rPr>
              <a:t>bài</a:t>
            </a:r>
            <a:r>
              <a:rPr lang="en-US" b="0" i="0" baseline="0">
                <a:latin typeface="Arial" pitchFamily="34" charset="0"/>
              </a:rPr>
              <a:t> </a:t>
            </a:r>
            <a:r>
              <a:rPr lang="en-US" b="0" i="0" baseline="0" err="1">
                <a:latin typeface="Arial" pitchFamily="34" charset="0"/>
              </a:rPr>
              <a:t>toán</a:t>
            </a:r>
            <a:r>
              <a:rPr lang="en-US" b="0" i="0" baseline="0">
                <a:latin typeface="Arial" pitchFamily="34" charset="0"/>
              </a:rPr>
              <a:t> </a:t>
            </a:r>
            <a:r>
              <a:rPr lang="en-US" b="0" i="0" baseline="0" err="1">
                <a:latin typeface="Arial" pitchFamily="34" charset="0"/>
              </a:rPr>
              <a:t>không</a:t>
            </a:r>
            <a:r>
              <a:rPr lang="en-US" b="0" i="0" baseline="0">
                <a:latin typeface="Arial" pitchFamily="34" charset="0"/>
              </a:rPr>
              <a:t> </a:t>
            </a:r>
            <a:r>
              <a:rPr lang="en-US" b="0" i="0" baseline="0" err="1">
                <a:latin typeface="Arial" pitchFamily="34" charset="0"/>
              </a:rPr>
              <a:t>chỉ</a:t>
            </a:r>
            <a:r>
              <a:rPr lang="en-US" b="0" i="0" baseline="0">
                <a:latin typeface="Arial" pitchFamily="34" charset="0"/>
              </a:rPr>
              <a:t> </a:t>
            </a:r>
            <a:r>
              <a:rPr lang="en-US" b="0" i="0" baseline="0" err="1">
                <a:latin typeface="Arial" pitchFamily="34" charset="0"/>
              </a:rPr>
              <a:t>chấm</a:t>
            </a:r>
            <a:r>
              <a:rPr lang="en-US" b="0" i="0" baseline="0">
                <a:latin typeface="Arial" pitchFamily="34" charset="0"/>
              </a:rPr>
              <a:t> </a:t>
            </a:r>
            <a:r>
              <a:rPr lang="en-US" b="0" i="0" baseline="0" err="1">
                <a:latin typeface="Arial" pitchFamily="34" charset="0"/>
              </a:rPr>
              <a:t>kết</a:t>
            </a:r>
            <a:r>
              <a:rPr lang="en-US" b="0" i="0" baseline="0">
                <a:latin typeface="Arial" pitchFamily="34" charset="0"/>
              </a:rPr>
              <a:t> </a:t>
            </a:r>
            <a:r>
              <a:rPr lang="en-US" b="0" i="0" baseline="0" err="1">
                <a:latin typeface="Arial" pitchFamily="34" charset="0"/>
              </a:rPr>
              <a:t>quả</a:t>
            </a:r>
            <a:r>
              <a:rPr lang="en-US" b="0" i="0" baseline="0">
                <a:latin typeface="Arial" pitchFamily="34" charset="0"/>
              </a:rPr>
              <a:t> </a:t>
            </a:r>
            <a:r>
              <a:rPr lang="en-US" b="0" i="0" baseline="0" err="1">
                <a:latin typeface="Arial" pitchFamily="34" charset="0"/>
              </a:rPr>
              <a:t>mà</a:t>
            </a:r>
            <a:r>
              <a:rPr lang="en-US" b="0" i="0" baseline="0">
                <a:latin typeface="Arial" pitchFamily="34" charset="0"/>
              </a:rPr>
              <a:t> </a:t>
            </a:r>
            <a:r>
              <a:rPr lang="en-US" b="0" i="0" baseline="0" err="1">
                <a:latin typeface="Arial" pitchFamily="34" charset="0"/>
              </a:rPr>
              <a:t>còn</a:t>
            </a:r>
            <a:r>
              <a:rPr lang="en-US" b="0" i="0" baseline="0">
                <a:latin typeface="Arial" pitchFamily="34" charset="0"/>
              </a:rPr>
              <a:t> </a:t>
            </a:r>
            <a:r>
              <a:rPr lang="en-US" b="0" i="0" baseline="0" err="1">
                <a:latin typeface="Arial" pitchFamily="34" charset="0"/>
              </a:rPr>
              <a:t>chấm</a:t>
            </a:r>
            <a:r>
              <a:rPr lang="en-US" b="0" i="0" baseline="0">
                <a:latin typeface="Arial" pitchFamily="34" charset="0"/>
              </a:rPr>
              <a:t> </a:t>
            </a:r>
            <a:r>
              <a:rPr lang="en-US" b="0" i="0" baseline="0" err="1">
                <a:latin typeface="Arial" pitchFamily="34" charset="0"/>
              </a:rPr>
              <a:t>cách</a:t>
            </a:r>
            <a:r>
              <a:rPr lang="en-US" b="0" i="0" baseline="0">
                <a:latin typeface="Arial" pitchFamily="34" charset="0"/>
              </a:rPr>
              <a:t> </a:t>
            </a:r>
            <a:r>
              <a:rPr lang="en-US" b="0" i="0" baseline="0" err="1">
                <a:latin typeface="Arial" pitchFamily="34" charset="0"/>
              </a:rPr>
              <a:t>thức</a:t>
            </a:r>
            <a:r>
              <a:rPr lang="en-US" b="0" i="0" baseline="0">
                <a:latin typeface="Arial" pitchFamily="34" charset="0"/>
              </a:rPr>
              <a:t> </a:t>
            </a:r>
            <a:r>
              <a:rPr lang="en-US" b="0" i="0" baseline="0" err="1">
                <a:latin typeface="Arial" pitchFamily="34" charset="0"/>
              </a:rPr>
              <a:t>làm</a:t>
            </a:r>
            <a:r>
              <a:rPr lang="en-US" b="0" i="0" baseline="0">
                <a:latin typeface="Arial" pitchFamily="34" charset="0"/>
              </a:rPr>
              <a:t>: </a:t>
            </a:r>
            <a:r>
              <a:rPr lang="en-US" b="0" i="0" baseline="0" err="1">
                <a:latin typeface="Arial" pitchFamily="34" charset="0"/>
              </a:rPr>
              <a:t>kết</a:t>
            </a:r>
            <a:r>
              <a:rPr lang="en-US" b="0" i="0" baseline="0">
                <a:latin typeface="Arial" pitchFamily="34" charset="0"/>
              </a:rPr>
              <a:t> </a:t>
            </a:r>
            <a:r>
              <a:rPr lang="en-US" b="0" i="0" baseline="0" err="1">
                <a:latin typeface="Arial" pitchFamily="34" charset="0"/>
              </a:rPr>
              <a:t>quả</a:t>
            </a:r>
            <a:r>
              <a:rPr lang="en-US" b="0" i="0" baseline="0">
                <a:latin typeface="Arial" pitchFamily="34" charset="0"/>
              </a:rPr>
              <a:t> </a:t>
            </a:r>
            <a:r>
              <a:rPr lang="en-US" b="0" i="0" baseline="0" err="1">
                <a:latin typeface="Arial" pitchFamily="34" charset="0"/>
              </a:rPr>
              <a:t>đúng</a:t>
            </a:r>
            <a:r>
              <a:rPr lang="en-US" b="0" i="0" baseline="0">
                <a:latin typeface="Arial" pitchFamily="34" charset="0"/>
              </a:rPr>
              <a:t> </a:t>
            </a:r>
            <a:r>
              <a:rPr lang="en-US" b="0" i="0" baseline="0" err="1">
                <a:latin typeface="Arial" pitchFamily="34" charset="0"/>
              </a:rPr>
              <a:t>nhưng</a:t>
            </a:r>
            <a:r>
              <a:rPr lang="en-US" b="0" i="0" baseline="0">
                <a:latin typeface="Arial" pitchFamily="34" charset="0"/>
              </a:rPr>
              <a:t> </a:t>
            </a:r>
            <a:r>
              <a:rPr lang="en-US" b="0" i="0" baseline="0" err="1">
                <a:latin typeface="Arial" pitchFamily="34" charset="0"/>
              </a:rPr>
              <a:t>không</a:t>
            </a:r>
            <a:r>
              <a:rPr lang="en-US" b="0" i="0" baseline="0">
                <a:latin typeface="Arial" pitchFamily="34" charset="0"/>
              </a:rPr>
              <a:t> </a:t>
            </a:r>
            <a:r>
              <a:rPr lang="en-US" b="0" i="0" baseline="0" err="1">
                <a:latin typeface="Arial" pitchFamily="34" charset="0"/>
              </a:rPr>
              <a:t>chắc</a:t>
            </a:r>
            <a:r>
              <a:rPr lang="en-US" b="0" i="0">
                <a:latin typeface="Arial" pitchFamily="34" charset="0"/>
              </a:rPr>
              <a:t> </a:t>
            </a:r>
            <a:r>
              <a:rPr lang="en-US" b="0" i="0" err="1">
                <a:latin typeface="Arial" pitchFamily="34" charset="0"/>
              </a:rPr>
              <a:t>cách</a:t>
            </a:r>
            <a:r>
              <a:rPr lang="en-US" b="0" i="0">
                <a:latin typeface="Arial" pitchFamily="34" charset="0"/>
              </a:rPr>
              <a:t> </a:t>
            </a:r>
            <a:r>
              <a:rPr lang="en-US" b="0" i="0" err="1">
                <a:latin typeface="Arial" pitchFamily="34" charset="0"/>
              </a:rPr>
              <a:t>làm</a:t>
            </a:r>
            <a:r>
              <a:rPr lang="en-US" b="0" i="0">
                <a:latin typeface="Arial" pitchFamily="34" charset="0"/>
              </a:rPr>
              <a:t> </a:t>
            </a:r>
            <a:r>
              <a:rPr lang="en-US" b="0" i="0" err="1">
                <a:latin typeface="Arial" pitchFamily="34" charset="0"/>
              </a:rPr>
              <a:t>là</a:t>
            </a:r>
            <a:r>
              <a:rPr lang="en-US" b="0" i="0">
                <a:latin typeface="Arial" pitchFamily="34" charset="0"/>
              </a:rPr>
              <a:t> </a:t>
            </a:r>
            <a:r>
              <a:rPr lang="en-US" b="0" i="0" err="1">
                <a:latin typeface="Arial" pitchFamily="34" charset="0"/>
              </a:rPr>
              <a:t>đúng</a:t>
            </a:r>
            <a:r>
              <a:rPr lang="en-US" b="0" i="0" baseline="0">
                <a:latin typeface="Arial" pitchFamily="34" charset="0"/>
              </a:rPr>
              <a:t> </a:t>
            </a:r>
            <a:r>
              <a:rPr lang="en-US" b="0" i="0" baseline="0" err="1">
                <a:latin typeface="Arial" pitchFamily="34" charset="0"/>
              </a:rPr>
              <a:t>hoặc</a:t>
            </a:r>
            <a:r>
              <a:rPr lang="en-US" b="0" i="0" baseline="0">
                <a:latin typeface="Arial" pitchFamily="34" charset="0"/>
              </a:rPr>
              <a:t> </a:t>
            </a:r>
            <a:r>
              <a:rPr lang="en-US" b="0" i="0" baseline="0" err="1">
                <a:latin typeface="Arial" pitchFamily="34" charset="0"/>
              </a:rPr>
              <a:t>ngược</a:t>
            </a:r>
            <a:r>
              <a:rPr lang="en-US" b="0" i="0" baseline="0">
                <a:latin typeface="Arial" pitchFamily="34" charset="0"/>
              </a:rPr>
              <a:t> </a:t>
            </a:r>
            <a:r>
              <a:rPr lang="en-US" b="0" i="0" baseline="0" err="1">
                <a:latin typeface="Arial" pitchFamily="34" charset="0"/>
              </a:rPr>
              <a:t>lại</a:t>
            </a:r>
            <a:r>
              <a:rPr lang="en-US" b="0" i="0" baseline="0">
                <a:latin typeface="Arial" pitchFamily="34" charset="0"/>
              </a:rPr>
              <a:t>.</a:t>
            </a:r>
            <a:endParaRPr lang="en-US" b="0" i="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latin typeface="Arial" pitchFamily="34" charset="0"/>
              </a:rPr>
              <a:t>In sum:</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latin typeface="Arial" pitchFamily="34" charset="0"/>
              </a:rPr>
              <a:t>(1) Quality control and quality assurance activities serve different objectives.</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latin typeface="Arial" pitchFamily="34" charset="0"/>
              </a:rPr>
              <a:t>(2) Quality control activities are only a part of the total range of quality assurance activities.</a:t>
            </a:r>
          </a:p>
        </p:txBody>
      </p:sp>
    </p:spTree>
    <p:extLst>
      <p:ext uri="{BB962C8B-B14F-4D97-AF65-F5344CB8AC3E}">
        <p14:creationId xmlns:p14="http://schemas.microsoft.com/office/powerpoint/2010/main" val="26556185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err="1">
                <a:latin typeface="Arial" pitchFamily="34" charset="0"/>
              </a:rPr>
              <a:t>Giới</a:t>
            </a:r>
            <a:r>
              <a:rPr lang="en-US" b="0" i="0" baseline="0">
                <a:latin typeface="Arial" pitchFamily="34" charset="0"/>
              </a:rPr>
              <a:t> </a:t>
            </a:r>
            <a:r>
              <a:rPr lang="en-US" b="0" i="0" baseline="0" err="1">
                <a:latin typeface="Arial" pitchFamily="34" charset="0"/>
              </a:rPr>
              <a:t>hạn</a:t>
            </a:r>
            <a:r>
              <a:rPr lang="en-US" b="0" i="0" baseline="0">
                <a:latin typeface="Arial" pitchFamily="34" charset="0"/>
              </a:rPr>
              <a:t> </a:t>
            </a:r>
            <a:r>
              <a:rPr lang="en-US" b="0" i="0" baseline="0" err="1">
                <a:latin typeface="Arial" pitchFamily="34" charset="0"/>
              </a:rPr>
              <a:t>của</a:t>
            </a:r>
            <a:r>
              <a:rPr lang="en-US" b="0" i="0" baseline="0">
                <a:latin typeface="Arial" pitchFamily="34" charset="0"/>
              </a:rPr>
              <a:t> </a:t>
            </a:r>
            <a:r>
              <a:rPr lang="vi-VN" b="0" i="0" baseline="0">
                <a:latin typeface="Arial" pitchFamily="34" charset="0"/>
              </a:rPr>
              <a:t>đị</a:t>
            </a:r>
            <a:r>
              <a:rPr lang="en-US" b="0" i="0" baseline="0" err="1">
                <a:latin typeface="Arial" pitchFamily="34" charset="0"/>
              </a:rPr>
              <a:t>nh</a:t>
            </a:r>
            <a:r>
              <a:rPr lang="en-US" b="0" i="0" baseline="0">
                <a:latin typeface="Arial" pitchFamily="34" charset="0"/>
              </a:rPr>
              <a:t> </a:t>
            </a:r>
            <a:r>
              <a:rPr lang="en-US" b="0" i="0" baseline="0" err="1">
                <a:latin typeface="Arial" pitchFamily="34" charset="0"/>
              </a:rPr>
              <a:t>nghĩa</a:t>
            </a:r>
            <a:r>
              <a:rPr lang="en-US" b="0" i="0" baseline="0">
                <a:latin typeface="Arial" pitchFamily="34" charset="0"/>
              </a:rPr>
              <a:t>:</a:t>
            </a:r>
          </a:p>
          <a:p>
            <a:pPr marL="0" indent="0" eaLnBrk="1" hangingPunct="1">
              <a:buFontTx/>
              <a:buNone/>
            </a:pPr>
            <a:r>
              <a:rPr lang="en-US"/>
              <a:t>■</a:t>
            </a:r>
            <a:r>
              <a:rPr lang="en-US" b="0" baseline="0">
                <a:latin typeface="Arial" pitchFamily="34" charset="0"/>
              </a:rPr>
              <a:t> SQA </a:t>
            </a:r>
            <a:r>
              <a:rPr lang="en-US" b="0" baseline="0" err="1">
                <a:latin typeface="Arial" pitchFamily="34" charset="0"/>
              </a:rPr>
              <a:t>ko</a:t>
            </a:r>
            <a:r>
              <a:rPr lang="en-US" b="0" baseline="0">
                <a:latin typeface="Arial" pitchFamily="34" charset="0"/>
              </a:rPr>
              <a:t> </a:t>
            </a:r>
            <a:r>
              <a:rPr lang="en-US" b="0" baseline="0" err="1">
                <a:latin typeface="Arial" pitchFamily="34" charset="0"/>
              </a:rPr>
              <a:t>nên</a:t>
            </a:r>
            <a:r>
              <a:rPr lang="en-US" b="0" baseline="0">
                <a:latin typeface="Arial" pitchFamily="34" charset="0"/>
              </a:rPr>
              <a:t> </a:t>
            </a:r>
            <a:r>
              <a:rPr lang="en-US" b="0" baseline="0" err="1">
                <a:latin typeface="Arial" pitchFamily="34" charset="0"/>
              </a:rPr>
              <a:t>chỉ</a:t>
            </a:r>
            <a:r>
              <a:rPr lang="en-US" b="0" baseline="0">
                <a:latin typeface="Arial" pitchFamily="34" charset="0"/>
              </a:rPr>
              <a:t> </a:t>
            </a:r>
            <a:r>
              <a:rPr lang="en-US" b="0" baseline="0" err="1">
                <a:latin typeface="Arial" pitchFamily="34" charset="0"/>
              </a:rPr>
              <a:t>giới</a:t>
            </a:r>
            <a:r>
              <a:rPr lang="en-US" b="0" baseline="0">
                <a:latin typeface="Arial" pitchFamily="34" charset="0"/>
              </a:rPr>
              <a:t> </a:t>
            </a:r>
            <a:r>
              <a:rPr lang="en-US" b="0" baseline="0" err="1">
                <a:latin typeface="Arial" pitchFamily="34" charset="0"/>
              </a:rPr>
              <a:t>hạn</a:t>
            </a:r>
            <a:r>
              <a:rPr lang="en-US" b="0" baseline="0">
                <a:latin typeface="Arial" pitchFamily="34" charset="0"/>
              </a:rPr>
              <a:t> </a:t>
            </a:r>
            <a:r>
              <a:rPr lang="en-US" b="0" baseline="0" err="1">
                <a:latin typeface="Arial" pitchFamily="34" charset="0"/>
              </a:rPr>
              <a:t>trong</a:t>
            </a:r>
            <a:r>
              <a:rPr lang="en-US" b="0" baseline="0">
                <a:latin typeface="Arial" pitchFamily="34" charset="0"/>
              </a:rPr>
              <a:t> </a:t>
            </a:r>
            <a:r>
              <a:rPr lang="en-US" b="0" baseline="0" err="1">
                <a:latin typeface="Arial" pitchFamily="34" charset="0"/>
              </a:rPr>
              <a:t>tiến</a:t>
            </a:r>
            <a:r>
              <a:rPr lang="en-US" b="0" baseline="0">
                <a:latin typeface="Arial" pitchFamily="34" charset="0"/>
              </a:rPr>
              <a:t> </a:t>
            </a:r>
            <a:r>
              <a:rPr lang="en-US" b="0" baseline="0" err="1">
                <a:latin typeface="Arial" pitchFamily="34" charset="0"/>
              </a:rPr>
              <a:t>trình</a:t>
            </a:r>
            <a:r>
              <a:rPr lang="en-US" b="0" baseline="0">
                <a:latin typeface="Arial" pitchFamily="34" charset="0"/>
              </a:rPr>
              <a:t> </a:t>
            </a:r>
            <a:r>
              <a:rPr lang="en-US" b="0" baseline="0" err="1">
                <a:latin typeface="Arial" pitchFamily="34" charset="0"/>
              </a:rPr>
              <a:t>pt</a:t>
            </a:r>
            <a:r>
              <a:rPr lang="en-US" b="0" baseline="0">
                <a:latin typeface="Arial" pitchFamily="34" charset="0"/>
              </a:rPr>
              <a:t>, </a:t>
            </a:r>
            <a:r>
              <a:rPr lang="en-US" b="1" baseline="0">
                <a:latin typeface="Arial" pitchFamily="34" charset="0"/>
              </a:rPr>
              <a:t>THAY VÀO ĐÓ, SQA CẦN ĐC MỞ RỘNG RA </a:t>
            </a:r>
            <a:r>
              <a:rPr lang="en-US" b="1" u="sng" baseline="0">
                <a:latin typeface="Arial" pitchFamily="34" charset="0"/>
              </a:rPr>
              <a:t>SUỐT THỜI GIAN SỬ DỤNG PHẦN MỀM (?) </a:t>
            </a:r>
            <a:r>
              <a:rPr lang="en-US" b="1" baseline="0">
                <a:latin typeface="Arial" pitchFamily="34" charset="0"/>
              </a:rPr>
              <a:t>NHẰM THỎA MÃN KHÁCH HÀNG TỐT HƠN.</a:t>
            </a:r>
          </a:p>
          <a:p>
            <a:pPr marL="0" indent="0" eaLnBrk="1" hangingPunct="1">
              <a:buFontTx/>
              <a:buNone/>
            </a:pPr>
            <a:endParaRPr lang="en-US"/>
          </a:p>
          <a:p>
            <a:pPr marL="0" indent="0" eaLnBrk="1" hangingPunct="1">
              <a:buFontTx/>
              <a:buNone/>
            </a:pPr>
            <a:r>
              <a:rPr lang="en-US"/>
              <a:t>■</a:t>
            </a:r>
            <a:r>
              <a:rPr lang="en-US" b="0" baseline="0">
                <a:latin typeface="Arial" pitchFamily="34" charset="0"/>
              </a:rPr>
              <a:t> </a:t>
            </a:r>
            <a:r>
              <a:rPr lang="en-US" b="0" baseline="0" err="1">
                <a:latin typeface="Arial" pitchFamily="34" charset="0"/>
              </a:rPr>
              <a:t>Hoạt</a:t>
            </a:r>
            <a:r>
              <a:rPr lang="en-US" b="0" baseline="0">
                <a:latin typeface="Arial" pitchFamily="34" charset="0"/>
              </a:rPr>
              <a:t> </a:t>
            </a:r>
            <a:r>
              <a:rPr lang="vi-VN" b="0" baseline="0">
                <a:latin typeface="Arial" pitchFamily="34" charset="0"/>
              </a:rPr>
              <a:t>động SQA không </a:t>
            </a:r>
            <a:r>
              <a:rPr lang="en-US" b="0" baseline="0" err="1">
                <a:latin typeface="Arial" pitchFamily="34" charset="0"/>
              </a:rPr>
              <a:t>chỉ</a:t>
            </a:r>
            <a:r>
              <a:rPr lang="en-US" b="0" baseline="0">
                <a:latin typeface="Arial" pitchFamily="34" charset="0"/>
              </a:rPr>
              <a:t> </a:t>
            </a:r>
            <a:r>
              <a:rPr lang="en-US" b="0" baseline="0" err="1">
                <a:latin typeface="Arial" pitchFamily="34" charset="0"/>
              </a:rPr>
              <a:t>nên</a:t>
            </a:r>
            <a:r>
              <a:rPr lang="vi-VN" b="0" baseline="0">
                <a:latin typeface="Arial" pitchFamily="34" charset="0"/>
              </a:rPr>
              <a:t> giới hạn đế</a:t>
            </a:r>
            <a:r>
              <a:rPr lang="en-US" b="0" baseline="0">
                <a:latin typeface="Arial" pitchFamily="34" charset="0"/>
              </a:rPr>
              <a:t>n “the technical aspects of the functional requirements”, </a:t>
            </a:r>
            <a:r>
              <a:rPr lang="en-US" b="1" baseline="0">
                <a:latin typeface="Arial" pitchFamily="34" charset="0"/>
              </a:rPr>
              <a:t>MÀ CÒN </a:t>
            </a:r>
            <a:r>
              <a:rPr lang="vi-VN" b="1" baseline="0">
                <a:latin typeface="Arial" pitchFamily="34" charset="0"/>
              </a:rPr>
              <a:t>NÊN BAO GỒM CÁC HOẠT ĐỘNG ĐỐI PHÓ VỚI</a:t>
            </a:r>
            <a:r>
              <a:rPr lang="en-US" b="1" baseline="0">
                <a:latin typeface="Arial" pitchFamily="34" charset="0"/>
              </a:rPr>
              <a:t> VIỆC </a:t>
            </a:r>
            <a:r>
              <a:rPr lang="en-US" b="1" u="sng" baseline="0">
                <a:latin typeface="Arial" pitchFamily="34" charset="0"/>
              </a:rPr>
              <a:t>LÊN LỊCH BIỂU </a:t>
            </a:r>
            <a:r>
              <a:rPr lang="vi-VN" b="1" u="sng" baseline="0">
                <a:latin typeface="Arial" pitchFamily="34" charset="0"/>
              </a:rPr>
              <a:t>VÀ NGÂN SÁCH</a:t>
            </a:r>
            <a:r>
              <a:rPr lang="en-US" b="1" baseline="0">
                <a:latin typeface="Arial" pitchFamily="34" charset="0"/>
              </a:rPr>
              <a:t>. </a:t>
            </a:r>
          </a:p>
          <a:p>
            <a:pPr marL="0" indent="0" eaLnBrk="1" hangingPunct="1">
              <a:buFontTx/>
              <a:buNone/>
            </a:pPr>
            <a:endParaRPr lang="en-US" b="1" baseline="0">
              <a:latin typeface="Arial" pitchFamily="34" charset="0"/>
            </a:endParaRPr>
          </a:p>
          <a:p>
            <a:pPr marL="0" indent="0" eaLnBrk="1" hangingPunct="1">
              <a:buFontTx/>
              <a:buNone/>
            </a:pPr>
            <a:r>
              <a:rPr lang="en-US" b="1" baseline="0">
                <a:latin typeface="Arial" pitchFamily="34" charset="0"/>
              </a:rPr>
              <a:t>BỞI VÌ CHẤT LƯỢNG SẢN PHẨM CÓ LIÊN QUAN MẬT THIẾT VỚI CHI PHÍ. </a:t>
            </a:r>
            <a:r>
              <a:rPr lang="vi-VN" sz="1200" b="0" i="0" kern="1200">
                <a:solidFill>
                  <a:schemeClr val="tx1"/>
                </a:solidFill>
                <a:effectLst/>
                <a:latin typeface="+mn-lt"/>
                <a:ea typeface="+mn-ea"/>
                <a:cs typeface="+mn-cs"/>
              </a:rPr>
              <a:t>NẾU QUÁ TRÌNH SẢN XUẤT CÓ CHI PHÍ KHÔNG PHÙ HỢP VỚI GIÁ BÁN THÌ KHÁCH HÀNG SẼ KHÔNG CHẤP NHẬN GIÁ TRỊ CỦA NÓ, CÓ NGHĨA LÀ </a:t>
            </a:r>
            <a:r>
              <a:rPr lang="en-US" sz="1200" b="0" i="0" kern="1200">
                <a:solidFill>
                  <a:schemeClr val="tx1"/>
                </a:solidFill>
                <a:effectLst/>
                <a:latin typeface="+mn-lt"/>
                <a:ea typeface="+mn-ea"/>
                <a:cs typeface="+mn-cs"/>
              </a:rPr>
              <a:t>KH ÍT</a:t>
            </a:r>
            <a:r>
              <a:rPr lang="en-US" sz="1200" b="0" i="0" kern="1200" baseline="0">
                <a:solidFill>
                  <a:schemeClr val="tx1"/>
                </a:solidFill>
                <a:effectLst/>
                <a:latin typeface="+mn-lt"/>
                <a:ea typeface="+mn-ea"/>
                <a:cs typeface="+mn-cs"/>
              </a:rPr>
              <a:t> CÓ KHẢ NĂNG CHẤP NHẬN </a:t>
            </a:r>
            <a:r>
              <a:rPr lang="vi-VN" sz="1200" b="0" i="0" kern="1200">
                <a:solidFill>
                  <a:schemeClr val="tx1"/>
                </a:solidFill>
                <a:effectLst/>
                <a:latin typeface="+mn-lt"/>
                <a:ea typeface="+mn-ea"/>
                <a:cs typeface="+mn-cs"/>
              </a:rPr>
              <a:t>GIÁ BÁN </a:t>
            </a:r>
            <a:r>
              <a:rPr lang="en-US" sz="1200" b="0" i="0" kern="1200">
                <a:solidFill>
                  <a:schemeClr val="tx1"/>
                </a:solidFill>
                <a:effectLst/>
                <a:latin typeface="+mn-lt"/>
                <a:ea typeface="+mn-ea"/>
                <a:cs typeface="+mn-cs"/>
              </a:rPr>
              <a:t>RẤT</a:t>
            </a:r>
            <a:r>
              <a:rPr lang="en-US" sz="1200" b="0" i="0" kern="1200" baseline="0">
                <a:solidFill>
                  <a:schemeClr val="tx1"/>
                </a:solidFill>
                <a:effectLst/>
                <a:latin typeface="+mn-lt"/>
                <a:ea typeface="+mn-ea"/>
                <a:cs typeface="+mn-cs"/>
              </a:rPr>
              <a:t> CAO </a:t>
            </a:r>
            <a:r>
              <a:rPr lang="vi-VN" sz="1200" b="0" i="0" kern="1200">
                <a:solidFill>
                  <a:schemeClr val="tx1"/>
                </a:solidFill>
                <a:effectLst/>
                <a:latin typeface="+mn-lt"/>
                <a:ea typeface="+mn-ea"/>
                <a:cs typeface="+mn-cs"/>
              </a:rPr>
              <a:t>ĐỂ ĐỔI LẤY CÁC ĐẶC TÍNH CỦA SẢN PHẨM.</a:t>
            </a:r>
            <a:endParaRPr lang="en-US" b="1" baseline="0">
              <a:latin typeface="Arial" pitchFamily="34" charset="0"/>
            </a:endParaRPr>
          </a:p>
        </p:txBody>
      </p:sp>
    </p:spTree>
    <p:extLst>
      <p:ext uri="{BB962C8B-B14F-4D97-AF65-F5344CB8AC3E}">
        <p14:creationId xmlns:p14="http://schemas.microsoft.com/office/powerpoint/2010/main" val="38474453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Đn</a:t>
            </a:r>
            <a:r>
              <a:rPr lang="en-US" baseline="0"/>
              <a:t> mở rộng: </a:t>
            </a:r>
            <a:r>
              <a:rPr lang="en-US"/>
              <a:t> SQA là</a:t>
            </a:r>
            <a:r>
              <a:rPr lang="en-US" baseline="0"/>
              <a:t> 1 tập các hoạt động có h</a:t>
            </a:r>
            <a:r>
              <a:rPr lang="vi-VN"/>
              <a:t>ệ thống, </a:t>
            </a:r>
            <a:r>
              <a:rPr lang="en-US"/>
              <a:t>được</a:t>
            </a:r>
            <a:r>
              <a:rPr lang="en-US" baseline="0"/>
              <a:t> lập </a:t>
            </a:r>
            <a:r>
              <a:rPr lang="vi-VN"/>
              <a:t>kế hoạch </a:t>
            </a:r>
            <a:r>
              <a:rPr lang="en-US" b="1"/>
              <a:t>nhằm</a:t>
            </a:r>
            <a:r>
              <a:rPr lang="en-US" b="1" baseline="0"/>
              <a:t> mục đích làm cho</a:t>
            </a:r>
            <a:r>
              <a:rPr lang="vi-VN"/>
              <a:t> qu</a:t>
            </a:r>
            <a:r>
              <a:rPr lang="en-US"/>
              <a:t>y</a:t>
            </a:r>
            <a:r>
              <a:rPr lang="vi-VN"/>
              <a:t> trình phát triển phần mềm hoặc </a:t>
            </a:r>
            <a:r>
              <a:rPr lang="en-US"/>
              <a:t>bảo</a:t>
            </a:r>
            <a:r>
              <a:rPr lang="en-US" baseline="0"/>
              <a:t> trì </a:t>
            </a:r>
            <a:r>
              <a:rPr lang="vi-VN"/>
              <a:t>hệ thống </a:t>
            </a:r>
            <a:r>
              <a:rPr lang="vi-VN" u="none"/>
              <a:t>phù hợp với các yêu cầu về </a:t>
            </a:r>
            <a:r>
              <a:rPr lang="vi-VN"/>
              <a:t>chức năng kỹ thuật cũng như với các yêu cầu </a:t>
            </a:r>
            <a:r>
              <a:rPr lang="en-US"/>
              <a:t>về</a:t>
            </a:r>
            <a:r>
              <a:rPr lang="en-US" baseline="0"/>
              <a:t> </a:t>
            </a:r>
            <a:r>
              <a:rPr lang="vi-VN"/>
              <a:t>quản lý </a:t>
            </a:r>
            <a:r>
              <a:rPr lang="en-US"/>
              <a:t>trong </a:t>
            </a:r>
            <a:r>
              <a:rPr lang="vi-VN"/>
              <a:t>việc </a:t>
            </a:r>
            <a:r>
              <a:rPr lang="en-US" b="1" u="sng"/>
              <a:t>TUÂN</a:t>
            </a:r>
            <a:r>
              <a:rPr lang="en-US" b="1" u="sng" baseline="0"/>
              <a:t> THEO </a:t>
            </a:r>
            <a:r>
              <a:rPr lang="vi-VN" u="none"/>
              <a:t>lịch trình và hoạt động trong giới hạn ngân sách.</a:t>
            </a:r>
            <a:endParaRPr lang="en-US" u="none"/>
          </a:p>
          <a:p>
            <a:endParaRPr lang="en-US"/>
          </a:p>
        </p:txBody>
      </p:sp>
    </p:spTree>
    <p:extLst>
      <p:ext uri="{BB962C8B-B14F-4D97-AF65-F5344CB8AC3E}">
        <p14:creationId xmlns:p14="http://schemas.microsoft.com/office/powerpoint/2010/main" val="24290754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Hạn</a:t>
            </a:r>
            <a:r>
              <a:rPr lang="en-US" baseline="0"/>
              <a:t> chế:</a:t>
            </a:r>
            <a:endParaRPr lang="en-US"/>
          </a:p>
          <a:p>
            <a:r>
              <a:rPr lang="en-US"/>
              <a:t>ĐN</a:t>
            </a:r>
            <a:r>
              <a:rPr lang="en-US" baseline="0"/>
              <a:t> 1: chỉ có running</a:t>
            </a:r>
          </a:p>
          <a:p>
            <a:r>
              <a:rPr lang="en-US" baseline="0"/>
              <a:t>ĐN 2: chỉ có analyze (không excute)</a:t>
            </a:r>
          </a:p>
          <a:p>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a:t>features: đặc</a:t>
            </a:r>
            <a:r>
              <a:rPr lang="en-US" baseline="0"/>
              <a:t> tính</a:t>
            </a:r>
          </a:p>
          <a:p>
            <a:r>
              <a:rPr lang="en-US"/>
              <a:t>intention: ý </a:t>
            </a:r>
            <a:r>
              <a:rPr lang="vi-VN"/>
              <a:t>đị</a:t>
            </a:r>
            <a:r>
              <a:rPr lang="en-US"/>
              <a:t>nh</a:t>
            </a:r>
          </a:p>
        </p:txBody>
      </p:sp>
    </p:spTree>
    <p:extLst>
      <p:ext uri="{BB962C8B-B14F-4D97-AF65-F5344CB8AC3E}">
        <p14:creationId xmlns:p14="http://schemas.microsoft.com/office/powerpoint/2010/main" val="1753367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baseline="0" dirty="0" err="1"/>
              <a:t>Lỗi</a:t>
            </a:r>
            <a:r>
              <a:rPr lang="en-US" b="0" baseline="0" dirty="0"/>
              <a:t> </a:t>
            </a:r>
            <a:r>
              <a:rPr lang="en-US" b="0" baseline="0" dirty="0" err="1"/>
              <a:t>khi</a:t>
            </a:r>
            <a:r>
              <a:rPr lang="en-US" b="0" baseline="0" dirty="0"/>
              <a:t> </a:t>
            </a:r>
            <a:r>
              <a:rPr lang="en-US" b="0" baseline="0" dirty="0" err="1"/>
              <a:t>xuất</a:t>
            </a:r>
            <a:r>
              <a:rPr lang="en-US" b="0" baseline="0" dirty="0"/>
              <a:t> </a:t>
            </a:r>
            <a:r>
              <a:rPr lang="en-US" b="0" baseline="0" dirty="0" err="1"/>
              <a:t>hiện</a:t>
            </a:r>
            <a:r>
              <a:rPr lang="en-US" b="0" baseline="0" dirty="0"/>
              <a:t> ở </a:t>
            </a:r>
            <a:r>
              <a:rPr lang="en-US" b="0" baseline="0" dirty="0" err="1"/>
              <a:t>giai</a:t>
            </a:r>
            <a:r>
              <a:rPr lang="en-US" b="0" baseline="0" dirty="0"/>
              <a:t> </a:t>
            </a:r>
            <a:r>
              <a:rPr lang="en-US" b="0" baseline="0" dirty="0" err="1"/>
              <a:t>đoạn</a:t>
            </a:r>
            <a:r>
              <a:rPr lang="en-US" b="0" baseline="0" dirty="0"/>
              <a:t> </a:t>
            </a:r>
            <a:r>
              <a:rPr lang="en-US" b="0" baseline="0" dirty="0" err="1"/>
              <a:t>nào</a:t>
            </a:r>
            <a:r>
              <a:rPr lang="en-US" b="0" baseline="0" dirty="0"/>
              <a:t> </a:t>
            </a:r>
            <a:r>
              <a:rPr lang="en-US" b="0" baseline="0" dirty="0" err="1"/>
              <a:t>thì</a:t>
            </a:r>
            <a:r>
              <a:rPr lang="en-US" b="0" baseline="0" dirty="0"/>
              <a:t> </a:t>
            </a:r>
            <a:r>
              <a:rPr lang="en-US" b="0" baseline="0" dirty="0" err="1"/>
              <a:t>không</a:t>
            </a:r>
            <a:r>
              <a:rPr lang="en-US" b="0" baseline="0" dirty="0"/>
              <a:t> </a:t>
            </a:r>
            <a:r>
              <a:rPr lang="en-US" b="0" baseline="0" dirty="0" err="1"/>
              <a:t>chỉ</a:t>
            </a:r>
            <a:r>
              <a:rPr lang="en-US" b="0" baseline="0" dirty="0"/>
              <a:t> </a:t>
            </a:r>
            <a:r>
              <a:rPr lang="en-US" b="0" baseline="0" dirty="0" err="1"/>
              <a:t>ảnh</a:t>
            </a:r>
            <a:r>
              <a:rPr lang="en-US" b="0" baseline="0" dirty="0"/>
              <a:t> </a:t>
            </a:r>
            <a:r>
              <a:rPr lang="en-US" b="0" baseline="0" dirty="0" err="1"/>
              <a:t>hưởng</a:t>
            </a:r>
            <a:r>
              <a:rPr lang="en-US" b="0" baseline="0" dirty="0"/>
              <a:t> </a:t>
            </a:r>
            <a:r>
              <a:rPr lang="en-US" b="0" baseline="0" dirty="0" err="1"/>
              <a:t>đến</a:t>
            </a:r>
            <a:r>
              <a:rPr lang="en-US" b="0" baseline="0" dirty="0"/>
              <a:t> </a:t>
            </a:r>
            <a:r>
              <a:rPr lang="en-US" b="0" baseline="0" dirty="0" err="1"/>
              <a:t>giai</a:t>
            </a:r>
            <a:r>
              <a:rPr lang="en-US" b="0" baseline="0" dirty="0"/>
              <a:t> </a:t>
            </a:r>
            <a:r>
              <a:rPr lang="en-US" b="0" baseline="0" dirty="0" err="1"/>
              <a:t>đoạn</a:t>
            </a:r>
            <a:r>
              <a:rPr lang="en-US" b="0" baseline="0" dirty="0"/>
              <a:t> </a:t>
            </a:r>
            <a:r>
              <a:rPr lang="en-US" b="0" baseline="0" dirty="0" err="1"/>
              <a:t>đó</a:t>
            </a:r>
            <a:r>
              <a:rPr lang="en-US" b="0" baseline="0" dirty="0"/>
              <a:t> </a:t>
            </a:r>
            <a:r>
              <a:rPr lang="en-US" b="0" baseline="0" dirty="0" err="1"/>
              <a:t>mà</a:t>
            </a:r>
            <a:r>
              <a:rPr lang="en-US" b="0" baseline="0" dirty="0"/>
              <a:t> </a:t>
            </a:r>
            <a:r>
              <a:rPr lang="en-US" b="0" baseline="0" dirty="0" err="1"/>
              <a:t>còn</a:t>
            </a:r>
            <a:r>
              <a:rPr lang="en-US" b="0" baseline="0" dirty="0"/>
              <a:t> </a:t>
            </a:r>
            <a:r>
              <a:rPr lang="en-US" b="0" baseline="0" dirty="0" err="1"/>
              <a:t>nhiều</a:t>
            </a:r>
            <a:r>
              <a:rPr lang="en-US" b="0" baseline="0" dirty="0"/>
              <a:t> </a:t>
            </a:r>
            <a:r>
              <a:rPr lang="en-US" b="0" baseline="0" dirty="0" err="1"/>
              <a:t>hơn</a:t>
            </a:r>
            <a:r>
              <a:rPr lang="en-US" b="0" baseline="0" dirty="0"/>
              <a:t> </a:t>
            </a:r>
            <a:r>
              <a:rPr lang="en-US" b="0" baseline="0" dirty="0" err="1"/>
              <a:t>nữa</a:t>
            </a:r>
            <a:r>
              <a:rPr lang="en-US" b="0" baseline="0" dirty="0"/>
              <a:t>.</a:t>
            </a:r>
          </a:p>
          <a:p>
            <a:pPr marL="0" indent="0">
              <a:buFontTx/>
              <a:buNone/>
            </a:pPr>
            <a:endParaRPr lang="en-US" b="1" baseline="0" dirty="0"/>
          </a:p>
          <a:p>
            <a:pPr marL="0" indent="0">
              <a:buFontTx/>
              <a:buNone/>
            </a:pPr>
            <a:r>
              <a:rPr lang="en-US" b="1" baseline="0" dirty="0"/>
              <a:t>---&gt; LỖI</a:t>
            </a:r>
            <a:r>
              <a:rPr lang="en-US" b="1" dirty="0"/>
              <a:t> </a:t>
            </a:r>
            <a:r>
              <a:rPr lang="vi-VN" b="1" dirty="0"/>
              <a:t>ĐƯỢ</a:t>
            </a:r>
            <a:r>
              <a:rPr lang="en-US" b="1" dirty="0"/>
              <a:t>C PHÁT HIỆN CÀNG TRỄ THÌ CÀNG TỐN CHI PHÍ SỬA CHỮA </a:t>
            </a:r>
          </a:p>
          <a:p>
            <a:pPr marL="0" indent="0">
              <a:buFontTx/>
              <a:buNone/>
            </a:pPr>
            <a:r>
              <a:rPr lang="en-US" b="1" dirty="0"/>
              <a:t>---&gt; XONG GIAI ĐOẠN NÀO THÌ TEST LUÔN SẢN PHẨM CỦA GIAI ĐOẠN ĐÓ LÀ TỐT NHẤT</a:t>
            </a:r>
            <a:endParaRPr lang="en-US" b="1" baseline="0" dirty="0"/>
          </a:p>
          <a:p>
            <a:pPr marL="0" indent="0">
              <a:buFontTx/>
              <a:buNone/>
            </a:pPr>
            <a:endParaRPr lang="en-US" dirty="0"/>
          </a:p>
          <a:p>
            <a:pPr marL="0" indent="0">
              <a:buFontTx/>
              <a:buNone/>
            </a:pPr>
            <a:endParaRPr lang="en-US" dirty="0"/>
          </a:p>
          <a:p>
            <a:pPr marL="0" indent="0">
              <a:buFontTx/>
              <a:buNone/>
            </a:pPr>
            <a:r>
              <a:rPr lang="en-US" dirty="0"/>
              <a:t>■ </a:t>
            </a:r>
            <a:r>
              <a:rPr lang="en-US" dirty="0" err="1"/>
              <a:t>Hình</a:t>
            </a:r>
            <a:r>
              <a:rPr lang="en-US" baseline="0" dirty="0"/>
              <a:t> 1: </a:t>
            </a:r>
            <a:r>
              <a:rPr lang="en-US" baseline="0" dirty="0" err="1"/>
              <a:t>mọi</a:t>
            </a:r>
            <a:r>
              <a:rPr lang="en-US" baseline="0" dirty="0"/>
              <a:t> </a:t>
            </a:r>
            <a:r>
              <a:rPr lang="en-US" baseline="0" dirty="0" err="1"/>
              <a:t>thứ</a:t>
            </a:r>
            <a:r>
              <a:rPr lang="en-US" baseline="0" dirty="0"/>
              <a:t> </a:t>
            </a:r>
            <a:r>
              <a:rPr lang="en-US" baseline="0" dirty="0" err="1"/>
              <a:t>đều</a:t>
            </a:r>
            <a:r>
              <a:rPr lang="en-US" baseline="0" dirty="0"/>
              <a:t> </a:t>
            </a:r>
            <a:r>
              <a:rPr lang="en-US" baseline="0" dirty="0" err="1"/>
              <a:t>thực</a:t>
            </a:r>
            <a:r>
              <a:rPr lang="en-US" baseline="0" dirty="0"/>
              <a:t> </a:t>
            </a:r>
            <a:r>
              <a:rPr lang="en-US" baseline="0" dirty="0" err="1"/>
              <a:t>hiện</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theo</a:t>
            </a:r>
            <a:r>
              <a:rPr lang="en-US" baseline="0" dirty="0"/>
              <a:t> </a:t>
            </a:r>
            <a:r>
              <a:rPr lang="en-US" baseline="0" dirty="0" err="1"/>
              <a:t>yêu</a:t>
            </a:r>
            <a:r>
              <a:rPr lang="en-US" baseline="0" dirty="0"/>
              <a:t> </a:t>
            </a:r>
            <a:r>
              <a:rPr lang="en-US" baseline="0" dirty="0" err="1"/>
              <a:t>cầu</a:t>
            </a:r>
            <a:r>
              <a:rPr lang="en-US" baseline="0" dirty="0"/>
              <a:t>.</a:t>
            </a:r>
          </a:p>
          <a:p>
            <a:pPr marL="457200" lvl="1" indent="0">
              <a:buFontTx/>
              <a:buNone/>
            </a:pPr>
            <a:r>
              <a:rPr lang="en-US" dirty="0"/>
              <a:t>■</a:t>
            </a:r>
            <a:r>
              <a:rPr lang="en-US" sz="1200" b="0" i="0" kern="1200" dirty="0">
                <a:solidFill>
                  <a:schemeClr val="tx1"/>
                </a:solidFill>
                <a:effectLst/>
                <a:latin typeface="+mn-lt"/>
                <a:ea typeface="+mn-ea"/>
                <a:cs typeface="+mn-cs"/>
              </a:rPr>
              <a:t> i.e. </a:t>
            </a:r>
            <a:r>
              <a:rPr lang="vi-VN" sz="1200" b="0" i="0" kern="1200" dirty="0">
                <a:solidFill>
                  <a:schemeClr val="tx1"/>
                </a:solidFill>
                <a:effectLst/>
                <a:latin typeface="+mn-lt"/>
                <a:ea typeface="+mn-ea"/>
                <a:cs typeface="+mn-cs"/>
              </a:rPr>
              <a:t>hiểu yêu cầu của khách hàng, thiết kế chính xác </a:t>
            </a:r>
            <a:r>
              <a:rPr lang="en-US" sz="1200" b="0" i="0" kern="1200" dirty="0" err="1">
                <a:solidFill>
                  <a:schemeClr val="tx1"/>
                </a:solidFill>
                <a:effectLst/>
                <a:latin typeface="+mn-lt"/>
                <a:ea typeface="+mn-ea"/>
                <a:cs typeface="+mn-cs"/>
              </a:rPr>
              <a:t>theo</a:t>
            </a:r>
            <a:r>
              <a:rPr lang="vi-VN" sz="1200" b="0" i="0" kern="1200" dirty="0">
                <a:solidFill>
                  <a:schemeClr val="tx1"/>
                </a:solidFill>
                <a:effectLst/>
                <a:latin typeface="+mn-lt"/>
                <a:ea typeface="+mn-ea"/>
                <a:cs typeface="+mn-cs"/>
              </a:rPr>
              <a:t> yêu cầu,</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xây dựng </a:t>
            </a:r>
            <a:r>
              <a:rPr lang="en-US" sz="1200" b="0" i="0" kern="1200" dirty="0" err="1">
                <a:solidFill>
                  <a:schemeClr val="tx1"/>
                </a:solidFill>
                <a:effectLst/>
                <a:latin typeface="+mn-lt"/>
                <a:ea typeface="+mn-ea"/>
                <a:cs typeface="+mn-cs"/>
              </a:rPr>
              <a:t>theo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đúng</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thiết kế, và </a:t>
            </a:r>
            <a:r>
              <a:rPr lang="en-US" sz="1200" b="0" i="0" kern="1200" dirty="0">
                <a:solidFill>
                  <a:schemeClr val="tx1"/>
                </a:solidFill>
                <a:effectLst/>
                <a:latin typeface="+mn-lt"/>
                <a:ea typeface="+mn-ea"/>
                <a:cs typeface="+mn-cs"/>
              </a:rPr>
              <a:t>do </a:t>
            </a:r>
            <a:r>
              <a:rPr lang="en-US" sz="1200" b="0" i="0" kern="1200" dirty="0" err="1">
                <a:solidFill>
                  <a:schemeClr val="tx1"/>
                </a:solidFill>
                <a:effectLst/>
                <a:latin typeface="+mn-lt"/>
                <a:ea typeface="+mn-ea"/>
                <a:cs typeface="+mn-cs"/>
              </a:rPr>
              <a:t>đó</a:t>
            </a:r>
            <a:r>
              <a:rPr lang="vi-VN"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sp</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ra</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đời</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làm</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việc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đúng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như</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mong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đợi</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khó</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để</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thực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hiện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thường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cho</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các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dự</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án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nhỏ</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quen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thuộc</a:t>
            </a:r>
            <a:r>
              <a:rPr lang="en-US" sz="1200" b="1" i="0" kern="1200" baseline="0" dirty="0">
                <a:solidFill>
                  <a:schemeClr val="tx1"/>
                </a:solidFill>
                <a:effectLst/>
                <a:latin typeface="+mn-lt"/>
                <a:ea typeface="+mn-ea"/>
                <a:cs typeface="+mn-cs"/>
              </a:rPr>
              <a:t>).</a:t>
            </a:r>
          </a:p>
          <a:p>
            <a:pPr marL="0" lvl="0" indent="0">
              <a:buFontTx/>
              <a:buNone/>
            </a:pPr>
            <a:endParaRPr lang="en-US" b="0" i="0" kern="1200" baseline="0" dirty="0">
              <a:solidFill>
                <a:schemeClr val="tx1"/>
              </a:solidFill>
              <a:effectLst/>
              <a:latin typeface="+mn-lt"/>
              <a:ea typeface="+mn-ea"/>
              <a:cs typeface="+mn-cs"/>
            </a:endParaRPr>
          </a:p>
          <a:p>
            <a:pPr marL="0" lvl="0" indent="0">
              <a:buFontTx/>
              <a:buNone/>
            </a:pPr>
            <a:r>
              <a:rPr lang="en-US" dirty="0"/>
              <a:t>■</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Hình</a:t>
            </a:r>
            <a:r>
              <a:rPr lang="en-US" b="0" i="0" kern="1200" baseline="0" dirty="0">
                <a:solidFill>
                  <a:schemeClr val="tx1"/>
                </a:solidFill>
                <a:effectLst/>
                <a:latin typeface="+mn-lt"/>
                <a:ea typeface="+mn-ea"/>
                <a:cs typeface="+mn-cs"/>
              </a:rPr>
              <a:t> 2:</a:t>
            </a:r>
          </a:p>
          <a:p>
            <a:pPr marL="457200" lvl="1" indent="0">
              <a:buFontTx/>
              <a:buNone/>
            </a:pPr>
            <a:r>
              <a:rPr lang="en-US" dirty="0"/>
              <a:t>■</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Mọi</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thứ</a:t>
            </a:r>
            <a:r>
              <a:rPr lang="en-US"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tốt cho đến khi phần mềm được </a:t>
            </a:r>
            <a:r>
              <a:rPr lang="en-US" sz="1200" b="0" i="0" kern="1200" dirty="0">
                <a:solidFill>
                  <a:schemeClr val="tx1"/>
                </a:solidFill>
                <a:effectLst/>
                <a:latin typeface="+mn-lt"/>
                <a:ea typeface="+mn-ea"/>
                <a:cs typeface="+mn-cs"/>
              </a:rPr>
              <a:t>code</a:t>
            </a:r>
            <a:r>
              <a:rPr lang="vi-VN"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mềm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bị</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lỗi</a:t>
            </a:r>
            <a:r>
              <a:rPr lang="en-US" sz="1200" b="0" i="0" kern="1200" baseline="0" dirty="0">
                <a:solidFill>
                  <a:schemeClr val="tx1"/>
                </a:solidFill>
                <a:effectLst/>
                <a:latin typeface="+mn-lt"/>
                <a:ea typeface="+mn-ea"/>
                <a:cs typeface="+mn-cs"/>
              </a:rPr>
              <a:t> coding</a:t>
            </a:r>
            <a:r>
              <a:rPr lang="vi-V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Có </a:t>
            </a:r>
            <a:r>
              <a:rPr lang="en-US" sz="1200" b="1" i="0" kern="1200" dirty="0" err="1">
                <a:solidFill>
                  <a:schemeClr val="tx1"/>
                </a:solidFill>
                <a:effectLst/>
                <a:latin typeface="+mn-lt"/>
                <a:ea typeface="+mn-ea"/>
                <a:cs typeface="+mn-cs"/>
              </a:rPr>
              <a:t>thể</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lỗi</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được</a:t>
            </a:r>
            <a:r>
              <a:rPr lang="vi-VN" sz="1200" b="1" i="0" kern="1200" dirty="0">
                <a:solidFill>
                  <a:schemeClr val="tx1"/>
                </a:solidFill>
                <a:effectLst/>
                <a:latin typeface="+mn-lt"/>
                <a:ea typeface="+mn-ea"/>
                <a:cs typeface="+mn-cs"/>
              </a:rPr>
              <a:t> dễ dàng phát hiện</a:t>
            </a:r>
            <a:r>
              <a:rPr lang="en-US" sz="1200" b="1" i="0" kern="120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và sửa chữa trong </a:t>
            </a:r>
            <a:r>
              <a:rPr lang="en-US" sz="1200" b="1" i="0" kern="1200" dirty="0" err="1">
                <a:solidFill>
                  <a:schemeClr val="tx1"/>
                </a:solidFill>
                <a:effectLst/>
                <a:latin typeface="+mn-lt"/>
                <a:ea typeface="+mn-ea"/>
                <a:cs typeface="+mn-cs"/>
              </a:rPr>
              <a:t>quá</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trình</a:t>
            </a:r>
            <a:r>
              <a:rPr lang="en-US" sz="1200" b="1" i="0" kern="1200" baseline="0" dirty="0">
                <a:solidFill>
                  <a:schemeClr val="tx1"/>
                </a:solidFill>
                <a:effectLst/>
                <a:latin typeface="+mn-lt"/>
                <a:ea typeface="+mn-ea"/>
                <a:cs typeface="+mn-cs"/>
              </a:rPr>
              <a:t> test.</a:t>
            </a:r>
            <a:endParaRPr lang="en-US" sz="1200" b="1" i="0" kern="1200" dirty="0">
              <a:solidFill>
                <a:schemeClr val="tx1"/>
              </a:solidFill>
              <a:effectLst/>
              <a:latin typeface="+mn-lt"/>
              <a:ea typeface="+mn-ea"/>
              <a:cs typeface="+mn-cs"/>
            </a:endParaRPr>
          </a:p>
          <a:p>
            <a:pPr marL="0" lvl="0" indent="0">
              <a:buFontTx/>
              <a:buNone/>
            </a:pPr>
            <a:endParaRPr lang="en-US" b="0" i="0" kern="1200" dirty="0">
              <a:solidFill>
                <a:schemeClr val="tx1"/>
              </a:solidFill>
              <a:effectLst/>
              <a:latin typeface="+mn-lt"/>
              <a:ea typeface="+mn-ea"/>
              <a:cs typeface="+mn-cs"/>
            </a:endParaRPr>
          </a:p>
          <a:p>
            <a:pPr marL="0" lvl="0" indent="0">
              <a:buFontTx/>
              <a:buNone/>
            </a:pPr>
            <a:r>
              <a:rPr lang="en-US" dirty="0"/>
              <a:t>■</a:t>
            </a:r>
            <a:r>
              <a:rPr lang="en-US" b="0" i="0" kern="1200" dirty="0">
                <a:solidFill>
                  <a:schemeClr val="tx1"/>
                </a:solidFill>
                <a:effectLst/>
                <a:latin typeface="+mn-lt"/>
                <a:ea typeface="+mn-ea"/>
                <a:cs typeface="+mn-cs"/>
              </a:rPr>
              <a:t> </a:t>
            </a:r>
            <a:r>
              <a:rPr lang="en-US" b="0" i="0" kern="1200" dirty="0" err="1">
                <a:solidFill>
                  <a:schemeClr val="tx1"/>
                </a:solidFill>
                <a:effectLst/>
                <a:latin typeface="+mn-lt"/>
                <a:ea typeface="+mn-ea"/>
                <a:cs typeface="+mn-cs"/>
              </a:rPr>
              <a:t>Hình</a:t>
            </a:r>
            <a:r>
              <a:rPr lang="en-US" b="0" i="0" kern="1200" baseline="0" dirty="0">
                <a:solidFill>
                  <a:schemeClr val="tx1"/>
                </a:solidFill>
                <a:effectLst/>
                <a:latin typeface="+mn-lt"/>
                <a:ea typeface="+mn-ea"/>
                <a:cs typeface="+mn-cs"/>
              </a:rPr>
              <a:t> 3: </a:t>
            </a:r>
          </a:p>
          <a:p>
            <a:pPr marL="457200" lvl="1" indent="0">
              <a:buFontTx/>
              <a:buNone/>
            </a:pPr>
            <a:r>
              <a:rPr lang="en-US" dirty="0"/>
              <a:t>■</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Khó</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giải</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quyết</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hơn</a:t>
            </a:r>
            <a:r>
              <a:rPr lang="en-US" b="0" i="0" kern="1200" baseline="0" dirty="0">
                <a:solidFill>
                  <a:schemeClr val="tx1"/>
                </a:solidFill>
                <a:effectLst/>
                <a:latin typeface="+mn-lt"/>
                <a:ea typeface="+mn-ea"/>
                <a:cs typeface="+mn-cs"/>
              </a:rPr>
              <a:t>. PM </a:t>
            </a:r>
            <a:r>
              <a:rPr lang="en-US" b="0" i="0" kern="1200" baseline="0" dirty="0" err="1">
                <a:solidFill>
                  <a:schemeClr val="tx1"/>
                </a:solidFill>
                <a:effectLst/>
                <a:latin typeface="+mn-lt"/>
                <a:ea typeface="+mn-ea"/>
                <a:cs typeface="+mn-cs"/>
              </a:rPr>
              <a:t>được</a:t>
            </a:r>
            <a:r>
              <a:rPr lang="en-US"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xây dựng chính xác </a:t>
            </a:r>
            <a:r>
              <a:rPr lang="en-US" sz="1200" b="0" i="0" kern="1200" dirty="0" err="1">
                <a:solidFill>
                  <a:schemeClr val="tx1"/>
                </a:solidFill>
                <a:effectLst/>
                <a:latin typeface="+mn-lt"/>
                <a:ea typeface="+mn-ea"/>
                <a:cs typeface="+mn-cs"/>
              </a:rPr>
              <a:t>theo</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những gì </a:t>
            </a:r>
            <a:r>
              <a:rPr lang="en-US" sz="1200" b="0" i="0" kern="120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thiết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kế</a:t>
            </a:r>
            <a:r>
              <a:rPr lang="vi-VN" sz="1200" b="0" i="0" kern="1200" dirty="0">
                <a:solidFill>
                  <a:schemeClr val="tx1"/>
                </a:solidFill>
                <a:effectLst/>
                <a:latin typeface="+mn-lt"/>
                <a:ea typeface="+mn-ea"/>
                <a:cs typeface="+mn-cs"/>
              </a:rPr>
              <a:t> nhưng tiếc là các nhà thiết kế </a:t>
            </a:r>
            <a:r>
              <a:rPr lang="en-US" sz="1200" b="0" i="0" kern="1200" dirty="0" err="1">
                <a:solidFill>
                  <a:schemeClr val="tx1"/>
                </a:solidFill>
                <a:effectLst/>
                <a:latin typeface="+mn-lt"/>
                <a:ea typeface="+mn-ea"/>
                <a:cs typeface="+mn-cs"/>
              </a:rPr>
              <a:t>đã</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mắc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lỗi</a:t>
            </a:r>
            <a:r>
              <a:rPr lang="en-US"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Cta</a:t>
            </a:r>
            <a:r>
              <a:rPr lang="vi-VN" sz="1200" b="0" i="0" kern="1200" dirty="0">
                <a:solidFill>
                  <a:schemeClr val="tx1"/>
                </a:solidFill>
                <a:effectLst/>
                <a:latin typeface="+mn-lt"/>
                <a:ea typeface="+mn-ea"/>
                <a:cs typeface="+mn-cs"/>
              </a:rPr>
              <a:t> sẽ</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không phát hiện các </a:t>
            </a:r>
            <a:r>
              <a:rPr lang="en-US" sz="1200" b="0" i="0" kern="1200" dirty="0">
                <a:solidFill>
                  <a:schemeClr val="tx1"/>
                </a:solidFill>
                <a:effectLst/>
                <a:latin typeface="+mn-lt"/>
                <a:ea typeface="+mn-ea"/>
                <a:cs typeface="+mn-cs"/>
              </a:rPr>
              <a:t>defect </a:t>
            </a:r>
            <a:r>
              <a:rPr lang="vi-VN" sz="1200" b="0" i="0" kern="1200" dirty="0">
                <a:solidFill>
                  <a:schemeClr val="tx1"/>
                </a:solidFill>
                <a:effectLst/>
                <a:latin typeface="+mn-lt"/>
                <a:ea typeface="+mn-ea"/>
                <a:cs typeface="+mn-cs"/>
              </a:rPr>
              <a:t>trong quá trình </a:t>
            </a:r>
            <a:r>
              <a:rPr lang="en-US" sz="1200" b="0" i="0" kern="1200" dirty="0">
                <a:solidFill>
                  <a:schemeClr val="tx1"/>
                </a:solidFill>
                <a:effectLst/>
                <a:latin typeface="+mn-lt"/>
                <a:ea typeface="+mn-ea"/>
                <a:cs typeface="+mn-cs"/>
              </a:rPr>
              <a:t>test </a:t>
            </a:r>
            <a:r>
              <a:rPr lang="en-US" sz="1200" b="0" i="0" kern="1200" dirty="0" err="1">
                <a:solidFill>
                  <a:schemeClr val="tx1"/>
                </a:solidFill>
                <a:effectLst/>
                <a:latin typeface="+mn-lt"/>
                <a:ea typeface="+mn-ea"/>
                <a:cs typeface="+mn-cs"/>
              </a:rPr>
              <a:t>mã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như</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vậy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cũng</a:t>
            </a:r>
            <a:r>
              <a:rPr lang="en-US" sz="1200" b="0" i="0" kern="1200" baseline="0" dirty="0">
                <a:solidFill>
                  <a:schemeClr val="tx1"/>
                </a:solidFill>
                <a:effectLst/>
                <a:latin typeface="+mn-lt"/>
                <a:ea typeface="+mn-ea"/>
                <a:cs typeface="+mn-cs"/>
              </a:rPr>
              <a:t> ko </a:t>
            </a:r>
            <a:r>
              <a:rPr lang="en-US" sz="1200" b="0" i="0" kern="1200" baseline="0" dirty="0" err="1">
                <a:solidFill>
                  <a:schemeClr val="tx1"/>
                </a:solidFill>
                <a:effectLst/>
                <a:latin typeface="+mn-lt"/>
                <a:ea typeface="+mn-ea"/>
                <a:cs typeface="+mn-cs"/>
              </a:rPr>
              <a:t>thấy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lỗi</a:t>
            </a:r>
            <a:r>
              <a:rPr lang="en-US" sz="1200" b="0" i="0" kern="1200" baseline="0" dirty="0">
                <a:solidFill>
                  <a:schemeClr val="tx1"/>
                </a:solidFill>
                <a:effectLst/>
                <a:latin typeface="+mn-lt"/>
                <a:ea typeface="+mn-ea"/>
                <a:cs typeface="+mn-cs"/>
              </a:rPr>
              <a:t> PM</a:t>
            </a:r>
            <a:r>
              <a:rPr lang="en-US" sz="1200" b="1" i="0" kern="1200" baseline="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trừ</a:t>
            </a:r>
            <a:r>
              <a:rPr lang="vi-VN" sz="1200" b="1" i="0" kern="1200" dirty="0">
                <a:solidFill>
                  <a:schemeClr val="tx1"/>
                </a:solidFill>
                <a:effectLst/>
                <a:latin typeface="+mn-lt"/>
                <a:ea typeface="+mn-ea"/>
                <a:cs typeface="+mn-cs"/>
              </a:rPr>
              <a:t> khi </a:t>
            </a:r>
            <a:r>
              <a:rPr lang="en-US" sz="1200" b="1" i="0" kern="1200" dirty="0" err="1">
                <a:solidFill>
                  <a:schemeClr val="tx1"/>
                </a:solidFill>
                <a:effectLst/>
                <a:latin typeface="+mn-lt"/>
                <a:ea typeface="+mn-ea"/>
                <a:cs typeface="+mn-cs"/>
              </a:rPr>
              <a:t>cta</a:t>
            </a:r>
            <a:r>
              <a:rPr lang="vi-VN" sz="1200" b="1" i="0" kern="1200" dirty="0">
                <a:solidFill>
                  <a:schemeClr val="tx1"/>
                </a:solidFill>
                <a:effectLst/>
                <a:latin typeface="+mn-lt"/>
                <a:ea typeface="+mn-ea"/>
                <a:cs typeface="+mn-cs"/>
              </a:rPr>
              <a:t> kiểm tra lại định nghĩa yêu</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cầu</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và</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thay</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đổi</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thiết</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kế</a:t>
            </a:r>
            <a:r>
              <a:rPr lang="en-US" sz="1200" b="1" i="0" kern="1200" baseline="0" dirty="0">
                <a:solidFill>
                  <a:schemeClr val="tx1"/>
                </a:solidFill>
                <a:effectLst/>
                <a:latin typeface="+mn-lt"/>
                <a:ea typeface="+mn-ea"/>
                <a:cs typeface="+mn-cs"/>
              </a:rPr>
              <a:t>.</a:t>
            </a:r>
            <a:endParaRPr lang="en-US" sz="1200" b="1" i="0" kern="1200" dirty="0">
              <a:solidFill>
                <a:schemeClr val="tx1"/>
              </a:solidFill>
              <a:effectLst/>
              <a:latin typeface="+mn-lt"/>
              <a:ea typeface="+mn-ea"/>
              <a:cs typeface="+mn-cs"/>
            </a:endParaRPr>
          </a:p>
          <a:p>
            <a:pPr marL="0" lvl="0" indent="0">
              <a:buFontTx/>
              <a:buNone/>
            </a:pPr>
            <a:endParaRPr lang="en-US" b="0" i="0" kern="1200" dirty="0">
              <a:solidFill>
                <a:schemeClr val="tx1"/>
              </a:solidFill>
              <a:effectLst/>
              <a:latin typeface="+mn-lt"/>
              <a:ea typeface="+mn-ea"/>
              <a:cs typeface="+mn-cs"/>
            </a:endParaRPr>
          </a:p>
          <a:p>
            <a:pPr marL="0" lvl="0" indent="0">
              <a:buFontTx/>
              <a:buNone/>
            </a:pPr>
            <a:r>
              <a:rPr lang="en-US" dirty="0"/>
              <a:t>■</a:t>
            </a:r>
            <a:r>
              <a:rPr lang="en-US" b="0" i="0" kern="1200" dirty="0">
                <a:solidFill>
                  <a:schemeClr val="tx1"/>
                </a:solidFill>
                <a:effectLst/>
                <a:latin typeface="+mn-lt"/>
                <a:ea typeface="+mn-ea"/>
                <a:cs typeface="+mn-cs"/>
              </a:rPr>
              <a:t> </a:t>
            </a:r>
            <a:r>
              <a:rPr lang="en-US" b="0" i="0" kern="1200" dirty="0" err="1">
                <a:solidFill>
                  <a:schemeClr val="tx1"/>
                </a:solidFill>
                <a:effectLst/>
                <a:latin typeface="+mn-lt"/>
                <a:ea typeface="+mn-ea"/>
                <a:cs typeface="+mn-cs"/>
              </a:rPr>
              <a:t>Hình</a:t>
            </a:r>
            <a:r>
              <a:rPr lang="en-US" b="0" i="0" kern="1200" baseline="0" dirty="0">
                <a:solidFill>
                  <a:schemeClr val="tx1"/>
                </a:solidFill>
                <a:effectLst/>
                <a:latin typeface="+mn-lt"/>
                <a:ea typeface="+mn-ea"/>
                <a:cs typeface="+mn-cs"/>
              </a:rPr>
              <a:t> 4:</a:t>
            </a:r>
          </a:p>
          <a:p>
            <a:pPr marL="457200" lvl="1" indent="0">
              <a:buFontTx/>
              <a:buNone/>
            </a:pPr>
            <a:r>
              <a:rPr lang="en-US" dirty="0"/>
              <a:t>■</a:t>
            </a:r>
            <a:r>
              <a:rPr lang="en-US" b="0" i="0" kern="1200" baseline="0" dirty="0">
                <a:solidFill>
                  <a:schemeClr val="tx1"/>
                </a:solidFill>
                <a:effectLst/>
                <a:latin typeface="+mn-lt"/>
                <a:ea typeface="+mn-ea"/>
                <a:cs typeface="+mn-cs"/>
              </a:rPr>
              <a:t> Sai </a:t>
            </a:r>
            <a:r>
              <a:rPr lang="en-US" b="0" i="0" kern="1200" baseline="0" dirty="0" err="1">
                <a:solidFill>
                  <a:schemeClr val="tx1"/>
                </a:solidFill>
                <a:effectLst/>
                <a:latin typeface="+mn-lt"/>
                <a:ea typeface="+mn-ea"/>
                <a:cs typeface="+mn-cs"/>
              </a:rPr>
              <a:t>ngay</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từ</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lấy</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yêu</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cầu</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Nếu</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cta</a:t>
            </a:r>
            <a:r>
              <a:rPr lang="en-US" b="0" i="0" kern="1200" baseline="0" dirty="0">
                <a:solidFill>
                  <a:schemeClr val="tx1"/>
                </a:solidFill>
                <a:effectLst/>
                <a:latin typeface="+mn-lt"/>
                <a:ea typeface="+mn-ea"/>
                <a:cs typeface="+mn-cs"/>
              </a:rPr>
              <a:t> </a:t>
            </a:r>
            <a:r>
              <a:rPr lang="en-US" b="1" i="0" kern="1200" baseline="0" dirty="0">
                <a:solidFill>
                  <a:schemeClr val="tx1"/>
                </a:solidFill>
                <a:effectLst/>
                <a:latin typeface="+mn-lt"/>
                <a:ea typeface="+mn-ea"/>
                <a:cs typeface="+mn-cs"/>
              </a:rPr>
              <a:t>test </a:t>
            </a:r>
            <a:r>
              <a:rPr lang="en-US" b="1" i="0" kern="1200" baseline="0" dirty="0" err="1">
                <a:solidFill>
                  <a:schemeClr val="tx1"/>
                </a:solidFill>
                <a:effectLst/>
                <a:latin typeface="+mn-lt"/>
                <a:ea typeface="+mn-ea"/>
                <a:cs typeface="+mn-cs"/>
              </a:rPr>
              <a:t>sp</a:t>
            </a:r>
            <a:r>
              <a:rPr lang="en-US" b="1" i="0" kern="1200" baseline="0" dirty="0">
                <a:solidFill>
                  <a:schemeClr val="tx1"/>
                </a:solidFill>
                <a:effectLst/>
                <a:latin typeface="+mn-lt"/>
                <a:ea typeface="+mn-ea"/>
                <a:cs typeface="+mn-cs"/>
              </a:rPr>
              <a:t> </a:t>
            </a:r>
            <a:r>
              <a:rPr lang="en-US" b="1" i="0" kern="1200" baseline="0" dirty="0" err="1">
                <a:solidFill>
                  <a:schemeClr val="tx1"/>
                </a:solidFill>
                <a:effectLst/>
                <a:latin typeface="+mn-lt"/>
                <a:ea typeface="+mn-ea"/>
                <a:cs typeface="+mn-cs"/>
              </a:rPr>
              <a:t>thì</a:t>
            </a:r>
            <a:r>
              <a:rPr lang="en-US" b="1" i="0" kern="1200" baseline="0" dirty="0">
                <a:solidFill>
                  <a:schemeClr val="tx1"/>
                </a:solidFill>
                <a:effectLst/>
                <a:latin typeface="+mn-lt"/>
                <a:ea typeface="+mn-ea"/>
                <a:cs typeface="+mn-cs"/>
              </a:rPr>
              <a:t> </a:t>
            </a:r>
            <a:r>
              <a:rPr lang="en-US" b="1" i="0" kern="1200" baseline="0" dirty="0" err="1">
                <a:solidFill>
                  <a:schemeClr val="tx1"/>
                </a:solidFill>
                <a:effectLst/>
                <a:latin typeface="+mn-lt"/>
                <a:ea typeface="+mn-ea"/>
                <a:cs typeface="+mn-cs"/>
              </a:rPr>
              <a:t>mọi</a:t>
            </a:r>
            <a:r>
              <a:rPr lang="en-US" b="1" i="0" kern="1200" baseline="0" dirty="0">
                <a:solidFill>
                  <a:schemeClr val="tx1"/>
                </a:solidFill>
                <a:effectLst/>
                <a:latin typeface="+mn-lt"/>
                <a:ea typeface="+mn-ea"/>
                <a:cs typeface="+mn-cs"/>
              </a:rPr>
              <a:t> </a:t>
            </a:r>
            <a:r>
              <a:rPr lang="en-US" b="1" i="0" kern="1200" baseline="0" dirty="0" err="1">
                <a:solidFill>
                  <a:schemeClr val="tx1"/>
                </a:solidFill>
                <a:effectLst/>
                <a:latin typeface="+mn-lt"/>
                <a:ea typeface="+mn-ea"/>
                <a:cs typeface="+mn-cs"/>
              </a:rPr>
              <a:t>thứ</a:t>
            </a:r>
            <a:r>
              <a:rPr lang="en-US" b="1" i="0" kern="1200" baseline="0" dirty="0">
                <a:solidFill>
                  <a:schemeClr val="tx1"/>
                </a:solidFill>
                <a:effectLst/>
                <a:latin typeface="+mn-lt"/>
                <a:ea typeface="+mn-ea"/>
                <a:cs typeface="+mn-cs"/>
              </a:rPr>
              <a:t> </a:t>
            </a:r>
            <a:r>
              <a:rPr lang="en-US" b="1" i="0" kern="1200" baseline="0" dirty="0" err="1">
                <a:solidFill>
                  <a:schemeClr val="tx1"/>
                </a:solidFill>
                <a:effectLst/>
                <a:latin typeface="+mn-lt"/>
                <a:ea typeface="+mn-ea"/>
                <a:cs typeface="+mn-cs"/>
              </a:rPr>
              <a:t>đều</a:t>
            </a:r>
            <a:r>
              <a:rPr lang="en-US" b="1" i="0" kern="1200" baseline="0" dirty="0">
                <a:solidFill>
                  <a:schemeClr val="tx1"/>
                </a:solidFill>
                <a:effectLst/>
                <a:latin typeface="+mn-lt"/>
                <a:ea typeface="+mn-ea"/>
                <a:cs typeface="+mn-cs"/>
              </a:rPr>
              <a:t> OK, </a:t>
            </a:r>
            <a:r>
              <a:rPr lang="en-US" b="1" i="0" kern="1200" baseline="0" dirty="0" err="1">
                <a:solidFill>
                  <a:schemeClr val="tx1"/>
                </a:solidFill>
                <a:effectLst/>
                <a:latin typeface="+mn-lt"/>
                <a:ea typeface="+mn-ea"/>
                <a:cs typeface="+mn-cs"/>
              </a:rPr>
              <a:t>vì</a:t>
            </a:r>
            <a:r>
              <a:rPr lang="en-US" b="1" i="0" kern="1200" baseline="0" dirty="0">
                <a:solidFill>
                  <a:schemeClr val="tx1"/>
                </a:solidFill>
                <a:effectLst/>
                <a:latin typeface="+mn-lt"/>
                <a:ea typeface="+mn-ea"/>
                <a:cs typeface="+mn-cs"/>
              </a:rPr>
              <a:t> </a:t>
            </a:r>
            <a:r>
              <a:rPr lang="en-US" b="1" i="0" kern="1200" baseline="0" dirty="0" err="1">
                <a:solidFill>
                  <a:schemeClr val="tx1"/>
                </a:solidFill>
                <a:effectLst/>
                <a:latin typeface="+mn-lt"/>
                <a:ea typeface="+mn-ea"/>
                <a:cs typeface="+mn-cs"/>
              </a:rPr>
              <a:t>theo</a:t>
            </a:r>
            <a:r>
              <a:rPr lang="en-US" b="1" i="0" kern="1200" baseline="0" dirty="0">
                <a:solidFill>
                  <a:schemeClr val="tx1"/>
                </a:solidFill>
                <a:effectLst/>
                <a:latin typeface="+mn-lt"/>
                <a:ea typeface="+mn-ea"/>
                <a:cs typeface="+mn-cs"/>
              </a:rPr>
              <a:t> </a:t>
            </a:r>
            <a:r>
              <a:rPr lang="en-US" b="1" i="0" kern="1200" baseline="0" dirty="0" err="1">
                <a:solidFill>
                  <a:schemeClr val="tx1"/>
                </a:solidFill>
                <a:effectLst/>
                <a:latin typeface="+mn-lt"/>
                <a:ea typeface="+mn-ea"/>
                <a:cs typeface="+mn-cs"/>
              </a:rPr>
              <a:t>đúng</a:t>
            </a:r>
            <a:r>
              <a:rPr lang="en-US" b="1" i="0" kern="1200" baseline="0" dirty="0">
                <a:solidFill>
                  <a:schemeClr val="tx1"/>
                </a:solidFill>
                <a:effectLst/>
                <a:latin typeface="+mn-lt"/>
                <a:ea typeface="+mn-ea"/>
                <a:cs typeface="+mn-cs"/>
              </a:rPr>
              <a:t> </a:t>
            </a:r>
            <a:r>
              <a:rPr lang="en-US" b="1" i="0" kern="1200" baseline="0" dirty="0" err="1">
                <a:solidFill>
                  <a:schemeClr val="tx1"/>
                </a:solidFill>
                <a:effectLst/>
                <a:latin typeface="+mn-lt"/>
                <a:ea typeface="+mn-ea"/>
                <a:cs typeface="+mn-cs"/>
              </a:rPr>
              <a:t>yêu</a:t>
            </a:r>
            <a:r>
              <a:rPr lang="en-US" b="1" i="0" kern="1200" baseline="0" dirty="0">
                <a:solidFill>
                  <a:schemeClr val="tx1"/>
                </a:solidFill>
                <a:effectLst/>
                <a:latin typeface="+mn-lt"/>
                <a:ea typeface="+mn-ea"/>
                <a:cs typeface="+mn-cs"/>
              </a:rPr>
              <a:t> </a:t>
            </a:r>
            <a:r>
              <a:rPr lang="en-US" b="1" i="0" kern="1200" baseline="0" dirty="0" err="1">
                <a:solidFill>
                  <a:schemeClr val="tx1"/>
                </a:solidFill>
                <a:effectLst/>
                <a:latin typeface="+mn-lt"/>
                <a:ea typeface="+mn-ea"/>
                <a:cs typeface="+mn-cs"/>
              </a:rPr>
              <a:t>cầu</a:t>
            </a:r>
            <a:r>
              <a:rPr lang="en-US" b="1" i="0" kern="1200" baseline="0" dirty="0">
                <a:solidFill>
                  <a:schemeClr val="tx1"/>
                </a:solidFill>
                <a:effectLst/>
                <a:latin typeface="+mn-lt"/>
                <a:ea typeface="+mn-ea"/>
                <a:cs typeface="+mn-cs"/>
              </a:rPr>
              <a:t>, </a:t>
            </a:r>
            <a:r>
              <a:rPr lang="en-US" b="1" i="0" kern="1200" baseline="0" dirty="0" err="1">
                <a:solidFill>
                  <a:schemeClr val="tx1"/>
                </a:solidFill>
                <a:effectLst/>
                <a:latin typeface="+mn-lt"/>
                <a:ea typeface="+mn-ea"/>
                <a:cs typeface="+mn-cs"/>
              </a:rPr>
              <a:t>đúng</a:t>
            </a:r>
            <a:r>
              <a:rPr lang="en-US" b="1" i="0" kern="1200" baseline="0" dirty="0">
                <a:solidFill>
                  <a:schemeClr val="tx1"/>
                </a:solidFill>
                <a:effectLst/>
                <a:latin typeface="+mn-lt"/>
                <a:ea typeface="+mn-ea"/>
                <a:cs typeface="+mn-cs"/>
              </a:rPr>
              <a:t> </a:t>
            </a:r>
            <a:r>
              <a:rPr lang="en-US" b="1" i="0" kern="1200" baseline="0" dirty="0" err="1">
                <a:solidFill>
                  <a:schemeClr val="tx1"/>
                </a:solidFill>
                <a:effectLst/>
                <a:latin typeface="+mn-lt"/>
                <a:ea typeface="+mn-ea"/>
                <a:cs typeface="+mn-cs"/>
              </a:rPr>
              <a:t>thiết</a:t>
            </a:r>
            <a:r>
              <a:rPr lang="en-US" b="1" i="0" kern="1200" baseline="0" dirty="0">
                <a:solidFill>
                  <a:schemeClr val="tx1"/>
                </a:solidFill>
                <a:effectLst/>
                <a:latin typeface="+mn-lt"/>
                <a:ea typeface="+mn-ea"/>
                <a:cs typeface="+mn-cs"/>
              </a:rPr>
              <a:t> </a:t>
            </a:r>
            <a:r>
              <a:rPr lang="en-US" b="1" i="0" kern="1200" baseline="0" dirty="0" err="1">
                <a:solidFill>
                  <a:schemeClr val="tx1"/>
                </a:solidFill>
                <a:effectLst/>
                <a:latin typeface="+mn-lt"/>
                <a:ea typeface="+mn-ea"/>
                <a:cs typeface="+mn-cs"/>
              </a:rPr>
              <a:t>kế</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Nhưng</a:t>
            </a:r>
            <a:r>
              <a:rPr lang="en-US" b="0" i="0" kern="1200" baseline="0" dirty="0">
                <a:solidFill>
                  <a:schemeClr val="tx1"/>
                </a:solidFill>
                <a:effectLst/>
                <a:latin typeface="+mn-lt"/>
                <a:ea typeface="+mn-ea"/>
                <a:cs typeface="+mn-cs"/>
              </a:rPr>
              <a:t> PM </a:t>
            </a:r>
            <a:r>
              <a:rPr lang="en-US" b="0" i="0" kern="1200" baseline="0" dirty="0" err="1">
                <a:solidFill>
                  <a:schemeClr val="tx1"/>
                </a:solidFill>
                <a:effectLst/>
                <a:latin typeface="+mn-lt"/>
                <a:ea typeface="+mn-ea"/>
                <a:cs typeface="+mn-cs"/>
              </a:rPr>
              <a:t>có</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thể</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bị</a:t>
            </a:r>
            <a:r>
              <a:rPr lang="en-US" b="0" i="0" kern="1200" baseline="0" dirty="0">
                <a:solidFill>
                  <a:schemeClr val="tx1"/>
                </a:solidFill>
                <a:effectLst/>
                <a:latin typeface="+mn-lt"/>
                <a:ea typeface="+mn-ea"/>
                <a:cs typeface="+mn-cs"/>
              </a:rPr>
              <a:t> </a:t>
            </a:r>
            <a:r>
              <a:rPr lang="en-US" b="1" i="0" kern="1200" baseline="0" dirty="0">
                <a:solidFill>
                  <a:schemeClr val="tx1"/>
                </a:solidFill>
                <a:effectLst/>
                <a:latin typeface="+mn-lt"/>
                <a:ea typeface="+mn-ea"/>
                <a:cs typeface="+mn-cs"/>
              </a:rPr>
              <a:t>KH </a:t>
            </a:r>
            <a:r>
              <a:rPr lang="en-US" b="1" i="0" kern="1200" baseline="0" dirty="0" err="1">
                <a:solidFill>
                  <a:schemeClr val="tx1"/>
                </a:solidFill>
                <a:effectLst/>
                <a:latin typeface="+mn-lt"/>
                <a:ea typeface="+mn-ea"/>
                <a:cs typeface="+mn-cs"/>
              </a:rPr>
              <a:t>không</a:t>
            </a:r>
            <a:r>
              <a:rPr lang="en-US" b="1" i="0" kern="1200" baseline="0" dirty="0">
                <a:solidFill>
                  <a:schemeClr val="tx1"/>
                </a:solidFill>
                <a:effectLst/>
                <a:latin typeface="+mn-lt"/>
                <a:ea typeface="+mn-ea"/>
                <a:cs typeface="+mn-cs"/>
              </a:rPr>
              <a:t> </a:t>
            </a:r>
            <a:r>
              <a:rPr lang="en-US" b="1" i="0" kern="1200" baseline="0" dirty="0" err="1">
                <a:solidFill>
                  <a:schemeClr val="tx1"/>
                </a:solidFill>
                <a:effectLst/>
                <a:latin typeface="+mn-lt"/>
                <a:ea typeface="+mn-ea"/>
                <a:cs typeface="+mn-cs"/>
              </a:rPr>
              <a:t>chấp</a:t>
            </a:r>
            <a:r>
              <a:rPr lang="en-US" b="1" i="0" kern="1200" baseline="0" dirty="0">
                <a:solidFill>
                  <a:schemeClr val="tx1"/>
                </a:solidFill>
                <a:effectLst/>
                <a:latin typeface="+mn-lt"/>
                <a:ea typeface="+mn-ea"/>
                <a:cs typeface="+mn-cs"/>
              </a:rPr>
              <a:t> </a:t>
            </a:r>
            <a:r>
              <a:rPr lang="en-US" b="1" i="0" kern="1200" baseline="0" dirty="0" err="1">
                <a:solidFill>
                  <a:schemeClr val="tx1"/>
                </a:solidFill>
                <a:effectLst/>
                <a:latin typeface="+mn-lt"/>
                <a:ea typeface="+mn-ea"/>
                <a:cs typeface="+mn-cs"/>
              </a:rPr>
              <a:t>nhận</a:t>
            </a:r>
            <a:r>
              <a:rPr lang="en-US" b="1" i="0" kern="1200" baseline="0" dirty="0">
                <a:solidFill>
                  <a:schemeClr val="tx1"/>
                </a:solidFill>
                <a:effectLst/>
                <a:latin typeface="+mn-lt"/>
                <a:ea typeface="+mn-ea"/>
                <a:cs typeface="+mn-cs"/>
              </a:rPr>
              <a:t> </a:t>
            </a:r>
            <a:r>
              <a:rPr lang="en-US" b="0" i="0" kern="1200" baseline="0" dirty="0">
                <a:solidFill>
                  <a:schemeClr val="tx1"/>
                </a:solidFill>
                <a:effectLst/>
                <a:latin typeface="+mn-lt"/>
                <a:ea typeface="+mn-ea"/>
                <a:cs typeface="+mn-cs"/>
              </a:rPr>
              <a:t>(</a:t>
            </a:r>
            <a:r>
              <a:rPr lang="en-US" b="0" i="0" kern="1200" baseline="0" dirty="0" err="1">
                <a:solidFill>
                  <a:schemeClr val="tx1"/>
                </a:solidFill>
                <a:effectLst/>
                <a:latin typeface="+mn-lt"/>
                <a:ea typeface="+mn-ea"/>
                <a:cs typeface="+mn-cs"/>
              </a:rPr>
              <a:t>vì</a:t>
            </a:r>
            <a:r>
              <a:rPr lang="en-US" b="0" i="0" kern="1200" baseline="0" dirty="0">
                <a:solidFill>
                  <a:schemeClr val="tx1"/>
                </a:solidFill>
                <a:effectLst/>
                <a:latin typeface="+mn-lt"/>
                <a:ea typeface="+mn-ea"/>
                <a:cs typeface="+mn-cs"/>
              </a:rPr>
              <a:t> ko </a:t>
            </a:r>
            <a:r>
              <a:rPr lang="en-US" b="0" i="0" kern="1200" baseline="0" dirty="0" err="1">
                <a:solidFill>
                  <a:schemeClr val="tx1"/>
                </a:solidFill>
                <a:effectLst/>
                <a:latin typeface="+mn-lt"/>
                <a:ea typeface="+mn-ea"/>
                <a:cs typeface="+mn-cs"/>
              </a:rPr>
              <a:t>đúng</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yêu</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cầu</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của</a:t>
            </a:r>
            <a:r>
              <a:rPr lang="en-US" b="0" i="0" kern="1200" baseline="0" dirty="0">
                <a:solidFill>
                  <a:schemeClr val="tx1"/>
                </a:solidFill>
                <a:effectLst/>
                <a:latin typeface="+mn-lt"/>
                <a:ea typeface="+mn-ea"/>
                <a:cs typeface="+mn-cs"/>
              </a:rPr>
              <a:t> KH). </a:t>
            </a:r>
            <a:r>
              <a:rPr lang="en-US" b="0" i="0" kern="1200" baseline="0" dirty="0" err="1">
                <a:solidFill>
                  <a:schemeClr val="tx1"/>
                </a:solidFill>
                <a:effectLst/>
                <a:latin typeface="+mn-lt"/>
                <a:ea typeface="+mn-ea"/>
                <a:cs typeface="+mn-cs"/>
              </a:rPr>
              <a:t>Lỗi</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phát</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hiện</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trong</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giai</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đoạn</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đã</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đưa</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sp</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vào</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sd</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có</a:t>
            </a:r>
            <a:r>
              <a:rPr lang="en-US" b="0" i="0" kern="1200" baseline="0" dirty="0">
                <a:solidFill>
                  <a:schemeClr val="tx1"/>
                </a:solidFill>
                <a:effectLst/>
                <a:latin typeface="+mn-lt"/>
                <a:ea typeface="+mn-ea"/>
                <a:cs typeface="+mn-cs"/>
              </a:rPr>
              <a:t> chi </a:t>
            </a:r>
            <a:r>
              <a:rPr lang="en-US" b="0" i="0" kern="1200" baseline="0" dirty="0" err="1">
                <a:solidFill>
                  <a:schemeClr val="tx1"/>
                </a:solidFill>
                <a:effectLst/>
                <a:latin typeface="+mn-lt"/>
                <a:ea typeface="+mn-ea"/>
                <a:cs typeface="+mn-cs"/>
              </a:rPr>
              <a:t>phí</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sửa</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lỗi</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cao</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nhất</a:t>
            </a:r>
            <a:r>
              <a:rPr lang="en-US" b="0" i="0" kern="1200" baseline="0" dirty="0">
                <a:solidFill>
                  <a:schemeClr val="tx1"/>
                </a:solidFill>
                <a:effectLst/>
                <a:latin typeface="+mn-lt"/>
                <a:ea typeface="+mn-ea"/>
                <a:cs typeface="+mn-cs"/>
              </a:rPr>
              <a:t>. </a:t>
            </a:r>
          </a:p>
          <a:p>
            <a:pPr marL="0" lvl="0" indent="0">
              <a:buFontTx/>
              <a:buNone/>
            </a:pPr>
            <a:endParaRPr lang="en-US" b="0" i="0" kern="1200" baseline="0" dirty="0">
              <a:solidFill>
                <a:schemeClr val="tx1"/>
              </a:solidFill>
              <a:effectLst/>
              <a:latin typeface="+mn-lt"/>
              <a:ea typeface="+mn-ea"/>
              <a:cs typeface="+mn-cs"/>
            </a:endParaRPr>
          </a:p>
          <a:p>
            <a:pPr marL="0" lvl="0" indent="0">
              <a:buFontTx/>
              <a:buNone/>
            </a:pPr>
            <a:r>
              <a:rPr lang="en-US" b="0" i="0" kern="1200" baseline="0" dirty="0">
                <a:solidFill>
                  <a:schemeClr val="tx1"/>
                </a:solidFill>
                <a:effectLst/>
                <a:latin typeface="+mn-lt"/>
                <a:ea typeface="+mn-ea"/>
                <a:cs typeface="+mn-cs"/>
              </a:rPr>
              <a:t>CHI PHÍ TRỪ VÀO LƯƠNG </a:t>
            </a:r>
            <a:r>
              <a:rPr lang="en-US" b="0" i="0" kern="1200" baseline="0" dirty="0">
                <a:solidFill>
                  <a:schemeClr val="tx1"/>
                </a:solidFill>
                <a:effectLst/>
                <a:latin typeface="+mn-lt"/>
                <a:ea typeface="+mn-ea"/>
                <a:cs typeface="+mn-cs"/>
                <a:sym typeface="Wingdings" pitchFamily="2" charset="2"/>
              </a:rPr>
              <a:t> GIẢM LƯƠNG</a:t>
            </a:r>
            <a:endParaRPr lang="en-US" b="0" i="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62520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a:solidFill>
                  <a:schemeClr val="tx1"/>
                </a:solidFill>
                <a:effectLst/>
                <a:latin typeface="+mn-lt"/>
                <a:ea typeface="+mn-ea"/>
                <a:cs typeface="+mn-cs"/>
              </a:rPr>
              <a:t>C</a:t>
            </a:r>
            <a:r>
              <a:rPr lang="vi-VN" sz="1200" b="0" i="0" kern="1200">
                <a:solidFill>
                  <a:schemeClr val="tx1"/>
                </a:solidFill>
                <a:effectLst/>
                <a:latin typeface="+mn-lt"/>
                <a:ea typeface="+mn-ea"/>
                <a:cs typeface="+mn-cs"/>
              </a:rPr>
              <a:t>hi phí cho việc tìm và sửa lỗi phần mềm sẽ tăng theo HÀM MŨ trong biểu đồ sau</a:t>
            </a:r>
            <a:r>
              <a:rPr lang="en-US"/>
              <a:t>,</a:t>
            </a:r>
            <a:r>
              <a:rPr lang="vi-VN" sz="1200" b="0" i="0" kern="1200">
                <a:solidFill>
                  <a:schemeClr val="tx1"/>
                </a:solidFill>
                <a:effectLst/>
                <a:latin typeface="+mn-lt"/>
                <a:ea typeface="+mn-ea"/>
                <a:cs typeface="+mn-cs"/>
              </a:rPr>
              <a:t> tăng lên đáng kể trong suốt vòng đời</a:t>
            </a:r>
            <a:r>
              <a:rPr lang="en-US" sz="1200" b="0" i="0" kern="1200">
                <a:solidFill>
                  <a:schemeClr val="tx1"/>
                </a:solidFill>
                <a:effectLst/>
                <a:latin typeface="+mn-lt"/>
                <a:ea typeface="+mn-ea"/>
                <a:cs typeface="+mn-cs"/>
              </a:rPr>
              <a:t> pt phần mềm.</a:t>
            </a:r>
          </a:p>
          <a:p>
            <a:pPr marL="0" indent="0">
              <a:buFontTx/>
              <a:buNone/>
            </a:pPr>
            <a:endParaRPr lang="en-US" sz="1200" b="0" i="0" kern="1200">
              <a:solidFill>
                <a:schemeClr val="tx1"/>
              </a:solidFill>
              <a:effectLst/>
              <a:latin typeface="+mn-lt"/>
              <a:ea typeface="+mn-ea"/>
              <a:cs typeface="+mn-cs"/>
            </a:endParaRPr>
          </a:p>
          <a:p>
            <a:pPr marL="0" indent="0">
              <a:buFontTx/>
              <a:buNone/>
            </a:pPr>
            <a:r>
              <a:rPr lang="vi-VN" sz="1200" b="0" i="0" kern="1200">
                <a:solidFill>
                  <a:schemeClr val="tx1"/>
                </a:solidFill>
                <a:effectLst/>
                <a:latin typeface="+mn-lt"/>
                <a:ea typeface="+mn-ea"/>
                <a:cs typeface="+mn-cs"/>
              </a:rPr>
              <a:t>Việc kiểm thử và sửa lỗi phần mềm có thể THỰC HIỆN TRONG BẤT CỨ GIAI ĐOẠN NÀO của vòng đời phần mềm. Tuy nhiên công việc này NÊN ĐƯỢC THỰC HIỆN CÀNG SỚM CÀNG TỐT vì càng về giai đoạn sau của vòng đời phần mềm, chi phí cho việc tìm và sửa lỗi càng tăng, đặc biệt là đến giai đoạn đã triển khai phần mềm thì chi phí cho sửa lỗi sẽ trở nên rất lớn và ảnh hưởng trực tiếp đến </a:t>
            </a:r>
            <a:r>
              <a:rPr lang="vi-VN" sz="1200" b="1" i="0" kern="1200">
                <a:solidFill>
                  <a:schemeClr val="tx1"/>
                </a:solidFill>
                <a:effectLst/>
                <a:latin typeface="+mn-lt"/>
                <a:ea typeface="+mn-ea"/>
                <a:cs typeface="+mn-cs"/>
              </a:rPr>
              <a:t>UY TÍN </a:t>
            </a:r>
            <a:r>
              <a:rPr lang="vi-VN" sz="1200" b="0" i="0" kern="1200">
                <a:solidFill>
                  <a:schemeClr val="tx1"/>
                </a:solidFill>
                <a:effectLst/>
                <a:latin typeface="+mn-lt"/>
                <a:ea typeface="+mn-ea"/>
                <a:cs typeface="+mn-cs"/>
              </a:rPr>
              <a:t>của tổ chức phát triển phần mềm.</a:t>
            </a:r>
            <a:endParaRPr lang="en-US" sz="1200" b="0" i="0" kern="1200">
              <a:solidFill>
                <a:schemeClr val="tx1"/>
              </a:solidFill>
              <a:effectLst/>
              <a:latin typeface="+mn-lt"/>
              <a:ea typeface="+mn-ea"/>
              <a:cs typeface="+mn-cs"/>
            </a:endParaRPr>
          </a:p>
          <a:p>
            <a:pPr marL="0" indent="0">
              <a:buFontTx/>
              <a:buNone/>
            </a:pPr>
            <a:endParaRPr lang="en-US" sz="1200" b="0" i="0" kern="1200">
              <a:solidFill>
                <a:schemeClr val="tx1"/>
              </a:solidFill>
              <a:effectLst/>
              <a:latin typeface="+mn-lt"/>
              <a:ea typeface="+mn-ea"/>
              <a:cs typeface="+mn-cs"/>
            </a:endParaRPr>
          </a:p>
          <a:p>
            <a:endParaRPr lang="en-US"/>
          </a:p>
        </p:txBody>
      </p:sp>
    </p:spTree>
    <p:extLst>
      <p:ext uri="{BB962C8B-B14F-4D97-AF65-F5344CB8AC3E}">
        <p14:creationId xmlns:p14="http://schemas.microsoft.com/office/powerpoint/2010/main" val="47324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a:solidFill>
                <a:prstClr val="black">
                  <a:tint val="75000"/>
                </a:prstClr>
              </a:solidFill>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a:solidFill>
                <a:prstClr val="black">
                  <a:tint val="75000"/>
                </a:prstClr>
              </a:solidFill>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82040C-D3B1-42F1-A452-9128C48DC3A7}" type="slidenum">
              <a:rPr lang="en-US">
                <a:solidFill>
                  <a:prstClr val="black">
                    <a:tint val="75000"/>
                  </a:prstClr>
                </a:solidFill>
              </a:rPr>
              <a:pPr/>
              <a:t>‹#›</a:t>
            </a:fld>
            <a:endParaRPr lang="en-US">
              <a:solidFill>
                <a:prstClr val="black">
                  <a:tint val="75000"/>
                </a:prstClr>
              </a:solidFil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a:solidFill>
                <a:prstClr val="black">
                  <a:tint val="75000"/>
                </a:prstClr>
              </a:solidFill>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2EF2D54-7400-48BE-A19B-62D38E57C8F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62000" y="1447800"/>
            <a:ext cx="76230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82000" cy="1143000"/>
          </a:xfrm>
        </p:spPr>
        <p:txBody>
          <a:bodyPr>
            <a:normAutofit/>
          </a:bodyPr>
          <a:lstStyle>
            <a:lvl1pPr>
              <a:defRPr sz="4400"/>
            </a:lvl1pPr>
          </a:lstStyle>
          <a:p>
            <a:r>
              <a:rPr kumimoji="0" lang="en-US"/>
              <a:t>Click to edit Master title style</a:t>
            </a:r>
          </a:p>
        </p:txBody>
      </p:sp>
      <p:sp>
        <p:nvSpPr>
          <p:cNvPr id="3" name="Content Placeholder 2"/>
          <p:cNvSpPr>
            <a:spLocks noGrp="1"/>
          </p:cNvSpPr>
          <p:nvPr>
            <p:ph idx="1"/>
          </p:nvPr>
        </p:nvSpPr>
        <p:spPr>
          <a:xfrm>
            <a:off x="457200" y="1752600"/>
            <a:ext cx="8382000" cy="4724400"/>
          </a:xfrm>
        </p:spPr>
        <p:txBody>
          <a:bodyPr/>
          <a:lstStyle>
            <a:lvl1pPr>
              <a:spcBef>
                <a:spcPts val="600"/>
              </a:spcBef>
              <a:defRPr sz="2600">
                <a:latin typeface="+mj-lt"/>
                <a:cs typeface="Arial" pitchFamily="34" charset="0"/>
              </a:defRPr>
            </a:lvl1pPr>
            <a:lvl2pPr>
              <a:spcBef>
                <a:spcPts val="600"/>
              </a:spcBef>
              <a:defRPr sz="2400">
                <a:latin typeface="+mj-lt"/>
                <a:cs typeface="Arial" pitchFamily="34" charset="0"/>
              </a:defRPr>
            </a:lvl2pPr>
            <a:lvl3pPr>
              <a:spcBef>
                <a:spcPts val="600"/>
              </a:spcBef>
              <a:defRPr sz="2200">
                <a:latin typeface="+mj-lt"/>
                <a:cs typeface="Arial" pitchFamily="34" charset="0"/>
              </a:defRPr>
            </a:lvl3pPr>
            <a:lvl4pPr>
              <a:spcBef>
                <a:spcPts val="600"/>
              </a:spcBef>
              <a:defRPr>
                <a:latin typeface="+mj-lt"/>
                <a:cs typeface="Arial" pitchFamily="34" charset="0"/>
              </a:defRPr>
            </a:lvl4pPr>
            <a:lvl5pPr>
              <a:spcBef>
                <a:spcPts val="600"/>
              </a:spcBef>
              <a:defRPr>
                <a:latin typeface="+mj-lt"/>
                <a:cs typeface="Arial"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lvl1pPr>
              <a:defRPr sz="1400"/>
            </a:lvl1pPr>
          </a:lstStyle>
          <a:p>
            <a:r>
              <a:rPr lang="en-US"/>
              <a:t>Slide </a:t>
            </a:r>
            <a:fld id="{3900DC13-0C25-439E-AA75-E5DAAC4C3713}"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3.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4.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6.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15.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9.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0DC13-0C25-439E-AA75-E5DAAC4C37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27"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F2D54-7400-48BE-A19B-62D38E57C8F2}"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C692C-4F2D-45F6-A9A8-8A3A8FE278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17"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19"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2040C-D3B1-42F1-A452-9128C48DC3A7}" type="slidenum">
              <a:rPr lang="en-US">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2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3" Type="http://schemas.openxmlformats.org/officeDocument/2006/relationships/hyperlink" Target="http://google.com/" TargetMode="External"/><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3.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5.xml"/><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9.xml"/><Relationship Id="rId1" Type="http://schemas.openxmlformats.org/officeDocument/2006/relationships/slideLayout" Target="../slideLayouts/slideLayout28.xml"/><Relationship Id="rId4" Type="http://schemas.openxmlformats.org/officeDocument/2006/relationships/image" Target="../media/image14.png"/></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0.xml"/><Relationship Id="rId1" Type="http://schemas.openxmlformats.org/officeDocument/2006/relationships/slideLayout" Target="../slideLayouts/slideLayout2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tx1"/>
            </a:solidFill>
          </a:ln>
        </p:spPr>
        <p:txBody>
          <a:bodyPr/>
          <a:lstStyle/>
          <a:p>
            <a:r>
              <a:rPr lang="en-US"/>
              <a:t>Overview of Software Quality Assurance &amp; Testing</a:t>
            </a:r>
          </a:p>
        </p:txBody>
      </p:sp>
      <p:sp>
        <p:nvSpPr>
          <p:cNvPr id="5" name="Line 4"/>
          <p:cNvSpPr>
            <a:spLocks noChangeShapeType="1"/>
          </p:cNvSpPr>
          <p:nvPr/>
        </p:nvSpPr>
        <p:spPr bwMode="auto">
          <a:xfrm>
            <a:off x="762000" y="3276600"/>
            <a:ext cx="0" cy="1765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5"/>
          <p:cNvSpPr>
            <a:spLocks noChangeShapeType="1"/>
          </p:cNvSpPr>
          <p:nvPr/>
        </p:nvSpPr>
        <p:spPr bwMode="auto">
          <a:xfrm flipV="1">
            <a:off x="2298700" y="3276600"/>
            <a:ext cx="6070600" cy="1765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15"/>
          <p:cNvSpPr>
            <a:spLocks noChangeArrowheads="1"/>
          </p:cNvSpPr>
          <p:nvPr/>
        </p:nvSpPr>
        <p:spPr bwMode="auto">
          <a:xfrm>
            <a:off x="762000" y="5041900"/>
            <a:ext cx="1536700" cy="673100"/>
          </a:xfrm>
          <a:prstGeom prst="rect">
            <a:avLst/>
          </a:prstGeom>
          <a:solidFill>
            <a:schemeClr val="tx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1 </a:t>
            </a:r>
          </a:p>
          <a:p>
            <a:pPr algn="ctr"/>
            <a:r>
              <a:rPr lang="en-GB" sz="1600" b="1">
                <a:solidFill>
                  <a:srgbClr val="000C0B"/>
                </a:solidFill>
              </a:rPr>
              <a:t>Overview</a:t>
            </a:r>
          </a:p>
        </p:txBody>
      </p:sp>
      <p:sp>
        <p:nvSpPr>
          <p:cNvPr id="18" name="Rectangle 16"/>
          <p:cNvSpPr>
            <a:spLocks noChangeArrowheads="1"/>
          </p:cNvSpPr>
          <p:nvPr/>
        </p:nvSpPr>
        <p:spPr bwMode="auto">
          <a:xfrm>
            <a:off x="2298700" y="50419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2 Life cycle</a:t>
            </a:r>
          </a:p>
          <a:p>
            <a:pPr algn="ctr"/>
            <a:r>
              <a:rPr lang="en-GB" sz="1600" b="1">
                <a:solidFill>
                  <a:srgbClr val="000C0B"/>
                </a:solidFill>
              </a:rPr>
              <a:t>components</a:t>
            </a:r>
          </a:p>
        </p:txBody>
      </p:sp>
      <p:sp>
        <p:nvSpPr>
          <p:cNvPr id="19" name="Rectangle 17"/>
          <p:cNvSpPr>
            <a:spLocks noChangeArrowheads="1"/>
          </p:cNvSpPr>
          <p:nvPr/>
        </p:nvSpPr>
        <p:spPr bwMode="auto">
          <a:xfrm>
            <a:off x="762000" y="5727700"/>
            <a:ext cx="15367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6 </a:t>
            </a:r>
          </a:p>
          <a:p>
            <a:pPr algn="ctr"/>
            <a:r>
              <a:rPr lang="en-US" sz="1600" b="1">
                <a:solidFill>
                  <a:srgbClr val="000C0B"/>
                </a:solidFill>
              </a:rPr>
              <a:t>Static tesing</a:t>
            </a:r>
            <a:endParaRPr lang="en-GB" sz="1600" b="1">
              <a:solidFill>
                <a:srgbClr val="000C0B"/>
              </a:solidFill>
            </a:endParaRPr>
          </a:p>
        </p:txBody>
      </p:sp>
      <p:sp>
        <p:nvSpPr>
          <p:cNvPr id="20" name="Rectangle 18"/>
          <p:cNvSpPr>
            <a:spLocks noChangeArrowheads="1"/>
          </p:cNvSpPr>
          <p:nvPr/>
        </p:nvSpPr>
        <p:spPr bwMode="auto">
          <a:xfrm>
            <a:off x="3810000" y="50419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500" b="1">
                <a:solidFill>
                  <a:srgbClr val="000C0B"/>
                </a:solidFill>
              </a:rPr>
              <a:t>3 </a:t>
            </a:r>
            <a:r>
              <a:rPr lang="en-US" sz="1500" b="1">
                <a:solidFill>
                  <a:srgbClr val="000C0B"/>
                </a:solidFill>
              </a:rPr>
              <a:t>Infrastructure</a:t>
            </a:r>
            <a:r>
              <a:rPr lang="en-US" sz="1500"/>
              <a:t> </a:t>
            </a:r>
            <a:r>
              <a:rPr lang="en-US" sz="1500" b="1">
                <a:solidFill>
                  <a:srgbClr val="000C0B"/>
                </a:solidFill>
              </a:rPr>
              <a:t>components</a:t>
            </a:r>
            <a:endParaRPr lang="en-GB" sz="1500" b="1">
              <a:solidFill>
                <a:srgbClr val="000C0B"/>
              </a:solidFill>
            </a:endParaRPr>
          </a:p>
        </p:txBody>
      </p:sp>
      <p:sp>
        <p:nvSpPr>
          <p:cNvPr id="21" name="Rectangle 19"/>
          <p:cNvSpPr>
            <a:spLocks noChangeArrowheads="1"/>
          </p:cNvSpPr>
          <p:nvPr/>
        </p:nvSpPr>
        <p:spPr bwMode="auto">
          <a:xfrm>
            <a:off x="2298700" y="57277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7 </a:t>
            </a:r>
            <a:r>
              <a:rPr lang="en-US" sz="1600" b="1">
                <a:solidFill>
                  <a:srgbClr val="000C0B"/>
                </a:solidFill>
              </a:rPr>
              <a:t>Dynamic testing</a:t>
            </a:r>
            <a:endParaRPr lang="en-GB" sz="1600" b="1">
              <a:solidFill>
                <a:srgbClr val="000C0B"/>
              </a:solidFill>
            </a:endParaRPr>
          </a:p>
        </p:txBody>
      </p:sp>
      <p:sp>
        <p:nvSpPr>
          <p:cNvPr id="22" name="Rectangle 20"/>
          <p:cNvSpPr>
            <a:spLocks noChangeArrowheads="1"/>
          </p:cNvSpPr>
          <p:nvPr/>
        </p:nvSpPr>
        <p:spPr bwMode="auto">
          <a:xfrm>
            <a:off x="3810000" y="57277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8 </a:t>
            </a:r>
            <a:r>
              <a:rPr lang="en-US" sz="1600" b="1">
                <a:solidFill>
                  <a:srgbClr val="000C0B"/>
                </a:solidFill>
              </a:rPr>
              <a:t>Test management</a:t>
            </a:r>
            <a:endParaRPr lang="en-GB" sz="1600" b="1">
              <a:solidFill>
                <a:srgbClr val="000C0B"/>
              </a:solidFill>
            </a:endParaRPr>
          </a:p>
        </p:txBody>
      </p:sp>
      <p:sp>
        <p:nvSpPr>
          <p:cNvPr id="23" name="Rectangle 15"/>
          <p:cNvSpPr>
            <a:spLocks noChangeArrowheads="1"/>
          </p:cNvSpPr>
          <p:nvPr/>
        </p:nvSpPr>
        <p:spPr bwMode="auto">
          <a:xfrm>
            <a:off x="5334000" y="50419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4 </a:t>
            </a:r>
            <a:r>
              <a:rPr lang="en-US" sz="1600" b="1">
                <a:solidFill>
                  <a:srgbClr val="000C0B"/>
                </a:solidFill>
              </a:rPr>
              <a:t>Management components</a:t>
            </a:r>
            <a:endParaRPr lang="en-GB" sz="1600" b="1">
              <a:solidFill>
                <a:srgbClr val="000C0B"/>
              </a:solidFill>
            </a:endParaRPr>
          </a:p>
        </p:txBody>
      </p:sp>
      <p:sp>
        <p:nvSpPr>
          <p:cNvPr id="24" name="Rectangle 17"/>
          <p:cNvSpPr>
            <a:spLocks noChangeArrowheads="1"/>
          </p:cNvSpPr>
          <p:nvPr/>
        </p:nvSpPr>
        <p:spPr bwMode="auto">
          <a:xfrm>
            <a:off x="5334000" y="57277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9 </a:t>
            </a:r>
          </a:p>
          <a:p>
            <a:pPr algn="ctr"/>
            <a:r>
              <a:rPr lang="en-GB" sz="1600" b="1">
                <a:solidFill>
                  <a:srgbClr val="000C0B"/>
                </a:solidFill>
              </a:rPr>
              <a:t>Tools</a:t>
            </a:r>
          </a:p>
        </p:txBody>
      </p:sp>
      <p:sp>
        <p:nvSpPr>
          <p:cNvPr id="25" name="Rectangle 16"/>
          <p:cNvSpPr>
            <a:spLocks noChangeArrowheads="1"/>
          </p:cNvSpPr>
          <p:nvPr/>
        </p:nvSpPr>
        <p:spPr bwMode="auto">
          <a:xfrm>
            <a:off x="6845300" y="50419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5 </a:t>
            </a:r>
            <a:r>
              <a:rPr lang="en-US" sz="1600" b="1">
                <a:solidFill>
                  <a:srgbClr val="000C0B"/>
                </a:solidFill>
              </a:rPr>
              <a:t>Standards and Organizing</a:t>
            </a:r>
            <a:endParaRPr lang="en-GB" sz="1600" b="1">
              <a:solidFill>
                <a:srgbClr val="000C0B"/>
              </a:solidFill>
            </a:endParaRPr>
          </a:p>
        </p:txBody>
      </p:sp>
      <p:sp>
        <p:nvSpPr>
          <p:cNvPr id="26" name="Rectangle 19"/>
          <p:cNvSpPr>
            <a:spLocks noChangeArrowheads="1"/>
          </p:cNvSpPr>
          <p:nvPr/>
        </p:nvSpPr>
        <p:spPr bwMode="auto">
          <a:xfrm>
            <a:off x="6845300" y="57277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600" b="1">
              <a:solidFill>
                <a:srgbClr val="000C0B"/>
              </a:solidFill>
            </a:endParaRPr>
          </a:p>
        </p:txBody>
      </p:sp>
    </p:spTree>
    <p:extLst>
      <p:ext uri="{BB962C8B-B14F-4D97-AF65-F5344CB8AC3E}">
        <p14:creationId xmlns:p14="http://schemas.microsoft.com/office/powerpoint/2010/main" val="3780646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Software quality</a:t>
            </a:r>
          </a:p>
        </p:txBody>
      </p:sp>
      <p:sp>
        <p:nvSpPr>
          <p:cNvPr id="17411" name="Rectangle 3"/>
          <p:cNvSpPr>
            <a:spLocks noGrp="1" noChangeArrowheads="1"/>
          </p:cNvSpPr>
          <p:nvPr>
            <p:ph type="body" idx="1"/>
          </p:nvPr>
        </p:nvSpPr>
        <p:spPr/>
        <p:txBody>
          <a:bodyPr/>
          <a:lstStyle/>
          <a:p>
            <a:r>
              <a:rPr lang="en-US"/>
              <a:t>Software quality is:</a:t>
            </a:r>
          </a:p>
          <a:p>
            <a:pPr marL="0" indent="0">
              <a:buNone/>
            </a:pPr>
            <a:r>
              <a:rPr lang="en-US"/>
              <a:t>	The degree to which a software product meets established requirements; however, quality depends upon the degree to which established requirements accurately represent stakeholder needs, wants, and expectations.</a:t>
            </a:r>
          </a:p>
          <a:p>
            <a:pPr marL="0" indent="0">
              <a:buNone/>
            </a:pPr>
            <a:r>
              <a:rPr lang="en-US"/>
              <a:t>[IEEE Std. 730-2014]</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10</a:t>
            </a:fld>
            <a:endParaRPr lang="en-US"/>
          </a:p>
        </p:txBody>
      </p:sp>
    </p:spTree>
    <p:extLst>
      <p:ext uri="{BB962C8B-B14F-4D97-AF65-F5344CB8AC3E}">
        <p14:creationId xmlns:p14="http://schemas.microsoft.com/office/powerpoint/2010/main" val="210230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p>
        </p:txBody>
      </p:sp>
      <p:sp>
        <p:nvSpPr>
          <p:cNvPr id="3" name="Content Placeholder 2"/>
          <p:cNvSpPr>
            <a:spLocks noGrp="1"/>
          </p:cNvSpPr>
          <p:nvPr>
            <p:ph idx="1"/>
          </p:nvPr>
        </p:nvSpPr>
        <p:spPr/>
        <p:txBody>
          <a:bodyPr/>
          <a:lstStyle/>
          <a:p>
            <a:r>
              <a:rPr lang="en-US"/>
              <a:t>Software, error and software quality</a:t>
            </a:r>
          </a:p>
          <a:p>
            <a:r>
              <a:rPr lang="en-US" b="1"/>
              <a:t>Definitions and objectives of SQA</a:t>
            </a:r>
          </a:p>
          <a:p>
            <a:r>
              <a:rPr lang="en-US"/>
              <a:t>Software quality factors </a:t>
            </a:r>
          </a:p>
          <a:p>
            <a:r>
              <a:rPr lang="en-US"/>
              <a:t>The components of the SQA system</a:t>
            </a:r>
          </a:p>
          <a:p>
            <a:r>
              <a:rPr lang="en-US"/>
              <a:t>What is testing?</a:t>
            </a:r>
          </a:p>
          <a:p>
            <a:r>
              <a:rPr lang="en-US"/>
              <a:t>Testing principles</a:t>
            </a:r>
          </a:p>
          <a:p>
            <a:r>
              <a:rPr lang="en-US"/>
              <a:t>Independent testing</a:t>
            </a:r>
          </a:p>
          <a:p>
            <a:endParaRPr lang="en-US"/>
          </a:p>
        </p:txBody>
      </p:sp>
      <p:grpSp>
        <p:nvGrpSpPr>
          <p:cNvPr id="13" name="Group 12"/>
          <p:cNvGrpSpPr/>
          <p:nvPr/>
        </p:nvGrpSpPr>
        <p:grpSpPr>
          <a:xfrm>
            <a:off x="6096000" y="152400"/>
            <a:ext cx="2743200" cy="914400"/>
            <a:chOff x="6096000" y="152400"/>
            <a:chExt cx="2743200" cy="914400"/>
          </a:xfrm>
        </p:grpSpPr>
        <p:sp>
          <p:nvSpPr>
            <p:cNvPr id="5" name="Rectangle 14"/>
            <p:cNvSpPr>
              <a:spLocks noChangeArrowheads="1"/>
            </p:cNvSpPr>
            <p:nvPr/>
          </p:nvSpPr>
          <p:spPr bwMode="auto">
            <a:xfrm>
              <a:off x="6096000" y="1524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sz="1800" b="1">
                  <a:solidFill>
                    <a:srgbClr val="001412"/>
                  </a:solidFill>
                </a:rPr>
                <a:t>1</a:t>
              </a:r>
            </a:p>
          </p:txBody>
        </p:sp>
        <p:sp>
          <p:nvSpPr>
            <p:cNvPr id="6"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2</a:t>
              </a:r>
            </a:p>
          </p:txBody>
        </p:sp>
        <p:sp>
          <p:nvSpPr>
            <p:cNvPr id="7"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3</a:t>
              </a:r>
            </a:p>
          </p:txBody>
        </p:sp>
        <p:sp>
          <p:nvSpPr>
            <p:cNvPr id="8"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p>
          </p:txBody>
        </p:sp>
        <p:sp>
          <p:nvSpPr>
            <p:cNvPr id="9"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7</a:t>
              </a:r>
            </a:p>
          </p:txBody>
        </p:sp>
        <p:sp>
          <p:nvSpPr>
            <p:cNvPr id="10"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11"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12"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14"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sz="1800" b="1"/>
            </a:p>
          </p:txBody>
        </p:sp>
        <p:sp>
          <p:nvSpPr>
            <p:cNvPr id="15"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pPr/>
              <a:t>11</a:t>
            </a:fld>
            <a:endParaRPr lang="en-US"/>
          </a:p>
        </p:txBody>
      </p:sp>
    </p:spTree>
    <p:extLst>
      <p:ext uri="{BB962C8B-B14F-4D97-AF65-F5344CB8AC3E}">
        <p14:creationId xmlns:p14="http://schemas.microsoft.com/office/powerpoint/2010/main" val="276482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2" end="2"/>
                                            </p:txEl>
                                          </p:spTgt>
                                        </p:tgtEl>
                                        <p:attrNameLst>
                                          <p:attrName>style.opacity</p:attrName>
                                        </p:attrNameLst>
                                      </p:cBhvr>
                                      <p:to>
                                        <p:strVal val="0.5"/>
                                      </p:to>
                                    </p:set>
                                    <p:animEffect filter="image" prLst="opacity: 0.5">
                                      <p:cBhvr rctx="IE">
                                        <p:cTn id="10" dur="indefinite"/>
                                        <p:tgtEl>
                                          <p:spTgt spid="3">
                                            <p:txEl>
                                              <p:pRg st="2" end="2"/>
                                            </p:txEl>
                                          </p:spTgt>
                                        </p:tgtEl>
                                      </p:cBhvr>
                                    </p:animEffect>
                                  </p:childTnLst>
                                </p:cTn>
                              </p:par>
                              <p:par>
                                <p:cTn id="11" presetID="9" presetClass="emph" presetSubtype="0" nodeType="withEffect">
                                  <p:stCondLst>
                                    <p:cond delay="0"/>
                                  </p:stCondLst>
                                  <p:childTnLst>
                                    <p:set>
                                      <p:cBhvr rctx="PPT">
                                        <p:cTn id="12" dur="indefinite"/>
                                        <p:tgtEl>
                                          <p:spTgt spid="3">
                                            <p:txEl>
                                              <p:pRg st="3" end="3"/>
                                            </p:txEl>
                                          </p:spTgt>
                                        </p:tgtEl>
                                        <p:attrNameLst>
                                          <p:attrName>style.opacity</p:attrName>
                                        </p:attrNameLst>
                                      </p:cBhvr>
                                      <p:to>
                                        <p:strVal val="0.5"/>
                                      </p:to>
                                    </p:set>
                                    <p:animEffect filter="image" prLst="opacity: 0.5">
                                      <p:cBhvr rctx="IE">
                                        <p:cTn id="13" dur="indefinite"/>
                                        <p:tgtEl>
                                          <p:spTgt spid="3">
                                            <p:txEl>
                                              <p:pRg st="3" end="3"/>
                                            </p:txEl>
                                          </p:spTgt>
                                        </p:tgtEl>
                                      </p:cBhvr>
                                    </p:animEffect>
                                  </p:childTnLst>
                                </p:cTn>
                              </p:par>
                              <p:par>
                                <p:cTn id="14" presetID="9" presetClass="emph" presetSubtype="0" nodeType="withEffect">
                                  <p:stCondLst>
                                    <p:cond delay="0"/>
                                  </p:stCondLst>
                                  <p:childTnLst>
                                    <p:set>
                                      <p:cBhvr rctx="PPT">
                                        <p:cTn id="15" dur="indefinite"/>
                                        <p:tgtEl>
                                          <p:spTgt spid="3">
                                            <p:txEl>
                                              <p:pRg st="4" end="4"/>
                                            </p:txEl>
                                          </p:spTgt>
                                        </p:tgtEl>
                                        <p:attrNameLst>
                                          <p:attrName>style.opacity</p:attrName>
                                        </p:attrNameLst>
                                      </p:cBhvr>
                                      <p:to>
                                        <p:strVal val="0.5"/>
                                      </p:to>
                                    </p:set>
                                    <p:animEffect filter="image" prLst="opacity: 0.5">
                                      <p:cBhvr rctx="IE">
                                        <p:cTn id="16" dur="indefinite"/>
                                        <p:tgtEl>
                                          <p:spTgt spid="3">
                                            <p:txEl>
                                              <p:pRg st="4" end="4"/>
                                            </p:txEl>
                                          </p:spTgt>
                                        </p:tgtEl>
                                      </p:cBhvr>
                                    </p:animEffect>
                                  </p:childTnLst>
                                </p:cTn>
                              </p:par>
                              <p:par>
                                <p:cTn id="17" presetID="9" presetClass="emph" presetSubtype="0" nodeType="withEffect">
                                  <p:stCondLst>
                                    <p:cond delay="0"/>
                                  </p:stCondLst>
                                  <p:childTnLst>
                                    <p:set>
                                      <p:cBhvr rctx="PPT">
                                        <p:cTn id="18" dur="indefinite"/>
                                        <p:tgtEl>
                                          <p:spTgt spid="3">
                                            <p:txEl>
                                              <p:pRg st="5" end="5"/>
                                            </p:txEl>
                                          </p:spTgt>
                                        </p:tgtEl>
                                        <p:attrNameLst>
                                          <p:attrName>style.opacity</p:attrName>
                                        </p:attrNameLst>
                                      </p:cBhvr>
                                      <p:to>
                                        <p:strVal val="0.5"/>
                                      </p:to>
                                    </p:set>
                                    <p:animEffect filter="image" prLst="opacity: 0.5">
                                      <p:cBhvr rctx="IE">
                                        <p:cTn id="19" dur="indefinite"/>
                                        <p:tgtEl>
                                          <p:spTgt spid="3">
                                            <p:txEl>
                                              <p:pRg st="5" end="5"/>
                                            </p:txEl>
                                          </p:spTgt>
                                        </p:tgtEl>
                                      </p:cBhvr>
                                    </p:animEffect>
                                  </p:childTnLst>
                                </p:cTn>
                              </p:par>
                              <p:par>
                                <p:cTn id="20" presetID="9" presetClass="emph" presetSubtype="0" nodeType="withEffect">
                                  <p:stCondLst>
                                    <p:cond delay="0"/>
                                  </p:stCondLst>
                                  <p:childTnLst>
                                    <p:set>
                                      <p:cBhvr rctx="PPT">
                                        <p:cTn id="21" dur="indefinite"/>
                                        <p:tgtEl>
                                          <p:spTgt spid="3">
                                            <p:txEl>
                                              <p:pRg st="6" end="6"/>
                                            </p:txEl>
                                          </p:spTgt>
                                        </p:tgtEl>
                                        <p:attrNameLst>
                                          <p:attrName>style.opacity</p:attrName>
                                        </p:attrNameLst>
                                      </p:cBhvr>
                                      <p:to>
                                        <p:strVal val="0.5"/>
                                      </p:to>
                                    </p:set>
                                    <p:animEffect filter="image" prLst="opacity: 0.5">
                                      <p:cBhvr rctx="IE">
                                        <p:cTn id="22"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Definition of SQA</a:t>
            </a:r>
          </a:p>
        </p:txBody>
      </p:sp>
      <p:sp>
        <p:nvSpPr>
          <p:cNvPr id="3" name="Content Placeholder 2"/>
          <p:cNvSpPr>
            <a:spLocks noGrp="1"/>
          </p:cNvSpPr>
          <p:nvPr>
            <p:ph idx="1"/>
          </p:nvPr>
        </p:nvSpPr>
        <p:spPr/>
        <p:txBody>
          <a:bodyPr/>
          <a:lstStyle/>
          <a:p>
            <a:r>
              <a:rPr lang="en-US"/>
              <a:t>Software Quality Assurance is:</a:t>
            </a:r>
          </a:p>
          <a:p>
            <a:pPr marL="0" indent="0">
              <a:buNone/>
            </a:pPr>
            <a:r>
              <a:rPr lang="en-US"/>
              <a:t>	</a:t>
            </a:r>
            <a:r>
              <a:rPr lang="en-US" b="1" i="1"/>
              <a:t>A set of activities that define and assess the adequacy of software processes </a:t>
            </a:r>
            <a:r>
              <a:rPr lang="en-US" i="1"/>
              <a:t>to provide evidence that establishes confidence that the </a:t>
            </a:r>
            <a:r>
              <a:rPr lang="en-US" b="1" i="1"/>
              <a:t>software processes </a:t>
            </a:r>
            <a:r>
              <a:rPr lang="en-US" i="1"/>
              <a:t>are appropriate for and produce </a:t>
            </a:r>
            <a:r>
              <a:rPr lang="en-US" b="1" i="1"/>
              <a:t>software products </a:t>
            </a:r>
            <a:r>
              <a:rPr lang="en-US" i="1"/>
              <a:t>of suitable quality for their intended purposes</a:t>
            </a:r>
            <a:r>
              <a:rPr lang="en-US"/>
              <a:t>. A key attribute of SQA is the objectivity of the SQA function with respect to the project. The SQA function may also be organizationally independent of the project; that is, free from technical, managerial, and financial pressures from the project.</a:t>
            </a:r>
          </a:p>
          <a:p>
            <a:pPr marL="0" indent="0">
              <a:buNone/>
            </a:pPr>
            <a:r>
              <a:rPr lang="en-US"/>
              <a:t>[IEEE Std.730-2014]</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12</a:t>
            </a:fld>
            <a:endParaRPr lang="en-US"/>
          </a:p>
        </p:txBody>
      </p:sp>
    </p:spTree>
    <p:extLst>
      <p:ext uri="{BB962C8B-B14F-4D97-AF65-F5344CB8AC3E}">
        <p14:creationId xmlns:p14="http://schemas.microsoft.com/office/powerpoint/2010/main" val="2004620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SQA vs SQC</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83396886"/>
              </p:ext>
            </p:extLst>
          </p:nvPr>
        </p:nvGraphicFramePr>
        <p:xfrm>
          <a:off x="152400" y="1752600"/>
          <a:ext cx="8839200" cy="5059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370840">
                <a:tc>
                  <a:txBody>
                    <a:bodyPr/>
                    <a:lstStyle/>
                    <a:p>
                      <a:endParaRPr lang="en-US" sz="2000">
                        <a:latin typeface="+mj-lt"/>
                      </a:endParaRPr>
                    </a:p>
                  </a:txBody>
                  <a:tcPr/>
                </a:tc>
                <a:tc>
                  <a:txBody>
                    <a:bodyPr/>
                    <a:lstStyle/>
                    <a:p>
                      <a:r>
                        <a:rPr lang="en-US" sz="2000">
                          <a:latin typeface="+mj-lt"/>
                        </a:rPr>
                        <a:t>QA</a:t>
                      </a:r>
                    </a:p>
                  </a:txBody>
                  <a:tcPr/>
                </a:tc>
                <a:tc>
                  <a:txBody>
                    <a:bodyPr/>
                    <a:lstStyle/>
                    <a:p>
                      <a:r>
                        <a:rPr lang="en-US" sz="2000">
                          <a:latin typeface="+mj-lt"/>
                        </a:rPr>
                        <a:t>QC</a:t>
                      </a:r>
                    </a:p>
                  </a:txBody>
                  <a:tcPr/>
                </a:tc>
                <a:extLst>
                  <a:ext uri="{0D108BD9-81ED-4DB2-BD59-A6C34878D82A}">
                    <a16:rowId xmlns:a16="http://schemas.microsoft.com/office/drawing/2014/main" val="10000"/>
                  </a:ext>
                </a:extLst>
              </a:tr>
              <a:tr h="370840">
                <a:tc>
                  <a:txBody>
                    <a:bodyPr/>
                    <a:lstStyle/>
                    <a:p>
                      <a:r>
                        <a:rPr kumimoji="0" lang="en-US" sz="2000" b="0" i="0" kern="1200">
                          <a:solidFill>
                            <a:schemeClr val="dk1"/>
                          </a:solidFill>
                          <a:effectLst/>
                          <a:latin typeface="+mj-lt"/>
                          <a:ea typeface="+mn-ea"/>
                          <a:cs typeface="+mn-cs"/>
                        </a:rPr>
                        <a:t>Definition</a:t>
                      </a:r>
                      <a:endParaRPr lang="en-US" sz="2000">
                        <a:latin typeface="+mj-lt"/>
                      </a:endParaRPr>
                    </a:p>
                  </a:txBody>
                  <a:tcPr/>
                </a:tc>
                <a:tc>
                  <a:txBody>
                    <a:bodyPr/>
                    <a:lstStyle/>
                    <a:p>
                      <a:r>
                        <a:rPr kumimoji="0" lang="en-US" sz="2000" b="0" i="0" kern="1200">
                          <a:solidFill>
                            <a:schemeClr val="dk1"/>
                          </a:solidFill>
                          <a:effectLst/>
                          <a:latin typeface="+mj-lt"/>
                          <a:ea typeface="+mn-ea"/>
                          <a:cs typeface="+mn-cs"/>
                        </a:rPr>
                        <a:t>SQA is a set of activities for ensuring quality in software engineering </a:t>
                      </a:r>
                      <a:r>
                        <a:rPr kumimoji="0" lang="en-US" sz="2000" b="1" i="0" kern="1200">
                          <a:solidFill>
                            <a:schemeClr val="dk1"/>
                          </a:solidFill>
                          <a:effectLst/>
                          <a:latin typeface="+mj-lt"/>
                          <a:ea typeface="+mn-ea"/>
                          <a:cs typeface="+mn-cs"/>
                        </a:rPr>
                        <a:t>processes</a:t>
                      </a:r>
                      <a:r>
                        <a:rPr kumimoji="0" lang="en-US" sz="2000" b="0" i="0" kern="1200">
                          <a:solidFill>
                            <a:schemeClr val="dk1"/>
                          </a:solidFill>
                          <a:effectLst/>
                          <a:latin typeface="+mj-lt"/>
                          <a:ea typeface="+mn-ea"/>
                          <a:cs typeface="+mn-cs"/>
                        </a:rPr>
                        <a:t>. The activities establish and evaluate the processes that produce products.</a:t>
                      </a:r>
                      <a:endParaRPr lang="en-US" sz="2000">
                        <a:latin typeface="+mj-lt"/>
                      </a:endParaRPr>
                    </a:p>
                  </a:txBody>
                  <a:tcPr/>
                </a:tc>
                <a:tc>
                  <a:txBody>
                    <a:bodyPr/>
                    <a:lstStyle/>
                    <a:p>
                      <a:r>
                        <a:rPr kumimoji="0" lang="en-US" sz="2000" b="0" i="0" kern="1200" dirty="0">
                          <a:solidFill>
                            <a:schemeClr val="dk1"/>
                          </a:solidFill>
                          <a:effectLst/>
                          <a:latin typeface="+mj-lt"/>
                          <a:ea typeface="+mn-ea"/>
                          <a:cs typeface="+mn-cs"/>
                        </a:rPr>
                        <a:t>QC is a set of activities for ensuring quality in software </a:t>
                      </a:r>
                      <a:r>
                        <a:rPr kumimoji="0" lang="en-US" sz="2000" b="1" i="0" kern="1200" dirty="0">
                          <a:solidFill>
                            <a:schemeClr val="dk1"/>
                          </a:solidFill>
                          <a:effectLst/>
                          <a:latin typeface="+mj-lt"/>
                          <a:ea typeface="+mn-ea"/>
                          <a:cs typeface="+mn-cs"/>
                        </a:rPr>
                        <a:t>products</a:t>
                      </a:r>
                      <a:r>
                        <a:rPr kumimoji="0" lang="en-US" sz="2000" b="0" i="0" kern="1200" dirty="0">
                          <a:solidFill>
                            <a:schemeClr val="dk1"/>
                          </a:solidFill>
                          <a:effectLst/>
                          <a:latin typeface="+mj-lt"/>
                          <a:ea typeface="+mn-ea"/>
                          <a:cs typeface="+mn-cs"/>
                        </a:rPr>
                        <a:t>. The activities focus on identifying defects in the actual products produced.</a:t>
                      </a:r>
                      <a:endParaRPr lang="en-US" sz="2000" dirty="0">
                        <a:latin typeface="+mj-lt"/>
                      </a:endParaRPr>
                    </a:p>
                  </a:txBody>
                  <a:tcPr/>
                </a:tc>
                <a:extLst>
                  <a:ext uri="{0D108BD9-81ED-4DB2-BD59-A6C34878D82A}">
                    <a16:rowId xmlns:a16="http://schemas.microsoft.com/office/drawing/2014/main" val="10001"/>
                  </a:ext>
                </a:extLst>
              </a:tr>
              <a:tr h="370840">
                <a:tc>
                  <a:txBody>
                    <a:bodyPr/>
                    <a:lstStyle/>
                    <a:p>
                      <a:pPr fontAlgn="t"/>
                      <a:r>
                        <a:rPr lang="en-US" sz="2000" i="1">
                          <a:effectLst/>
                          <a:latin typeface="+mj-lt"/>
                        </a:rPr>
                        <a:t>Focus</a:t>
                      </a:r>
                      <a:endParaRPr lang="en-US" sz="2000">
                        <a:effectLst/>
                        <a:latin typeface="+mj-lt"/>
                      </a:endParaRPr>
                    </a:p>
                  </a:txBody>
                  <a:tcPr marL="76200" marR="76200" marT="76200" marB="76200"/>
                </a:tc>
                <a:tc>
                  <a:txBody>
                    <a:bodyPr/>
                    <a:lstStyle/>
                    <a:p>
                      <a:pPr fontAlgn="t"/>
                      <a:r>
                        <a:rPr lang="en-US" sz="2000" dirty="0">
                          <a:effectLst/>
                          <a:latin typeface="+mj-lt"/>
                        </a:rPr>
                        <a:t>Process focused</a:t>
                      </a:r>
                    </a:p>
                  </a:txBody>
                  <a:tcPr marL="76200" marR="76200" marT="76200" marB="76200"/>
                </a:tc>
                <a:tc>
                  <a:txBody>
                    <a:bodyPr/>
                    <a:lstStyle/>
                    <a:p>
                      <a:pPr fontAlgn="t"/>
                      <a:r>
                        <a:rPr lang="en-US" sz="2000" dirty="0">
                          <a:effectLst/>
                          <a:latin typeface="+mj-lt"/>
                        </a:rPr>
                        <a:t>Product focused</a:t>
                      </a:r>
                    </a:p>
                  </a:txBody>
                  <a:tcPr marL="76200" marR="76200" marT="76200" marB="76200"/>
                </a:tc>
                <a:extLst>
                  <a:ext uri="{0D108BD9-81ED-4DB2-BD59-A6C34878D82A}">
                    <a16:rowId xmlns:a16="http://schemas.microsoft.com/office/drawing/2014/main" val="10002"/>
                  </a:ext>
                </a:extLst>
              </a:tr>
              <a:tr h="370840">
                <a:tc>
                  <a:txBody>
                    <a:bodyPr/>
                    <a:lstStyle/>
                    <a:p>
                      <a:pPr fontAlgn="t"/>
                      <a:r>
                        <a:rPr lang="en-US" sz="2000" i="1">
                          <a:effectLst/>
                          <a:latin typeface="+mj-lt"/>
                        </a:rPr>
                        <a:t>Orientation</a:t>
                      </a:r>
                      <a:endParaRPr lang="en-US" sz="2000">
                        <a:effectLst/>
                        <a:latin typeface="+mj-lt"/>
                      </a:endParaRPr>
                    </a:p>
                  </a:txBody>
                  <a:tcPr marL="76200" marR="76200" marT="76200" marB="76200"/>
                </a:tc>
                <a:tc>
                  <a:txBody>
                    <a:bodyPr/>
                    <a:lstStyle/>
                    <a:p>
                      <a:pPr fontAlgn="t"/>
                      <a:r>
                        <a:rPr lang="en-US" sz="2000">
                          <a:effectLst/>
                          <a:latin typeface="+mj-lt"/>
                        </a:rPr>
                        <a:t>Prevention oriented</a:t>
                      </a:r>
                    </a:p>
                  </a:txBody>
                  <a:tcPr marL="76200" marR="76200" marT="76200" marB="76200"/>
                </a:tc>
                <a:tc>
                  <a:txBody>
                    <a:bodyPr/>
                    <a:lstStyle/>
                    <a:p>
                      <a:pPr fontAlgn="t"/>
                      <a:r>
                        <a:rPr lang="en-US" sz="2000">
                          <a:effectLst/>
                          <a:latin typeface="+mj-lt"/>
                        </a:rPr>
                        <a:t>Detection oriented</a:t>
                      </a:r>
                    </a:p>
                  </a:txBody>
                  <a:tcPr marL="76200" marR="76200" marT="76200" marB="76200"/>
                </a:tc>
                <a:extLst>
                  <a:ext uri="{0D108BD9-81ED-4DB2-BD59-A6C34878D82A}">
                    <a16:rowId xmlns:a16="http://schemas.microsoft.com/office/drawing/2014/main" val="10003"/>
                  </a:ext>
                </a:extLst>
              </a:tr>
              <a:tr h="370840">
                <a:tc>
                  <a:txBody>
                    <a:bodyPr/>
                    <a:lstStyle/>
                    <a:p>
                      <a:pPr fontAlgn="t"/>
                      <a:r>
                        <a:rPr lang="en-US" sz="2000" i="1">
                          <a:effectLst/>
                          <a:latin typeface="+mj-lt"/>
                        </a:rPr>
                        <a:t>Scope</a:t>
                      </a:r>
                      <a:endParaRPr lang="en-US" sz="2000">
                        <a:effectLst/>
                        <a:latin typeface="+mj-lt"/>
                      </a:endParaRPr>
                    </a:p>
                  </a:txBody>
                  <a:tcPr marL="76200" marR="76200" marT="76200" marB="76200"/>
                </a:tc>
                <a:tc>
                  <a:txBody>
                    <a:bodyPr/>
                    <a:lstStyle/>
                    <a:p>
                      <a:pPr fontAlgn="t"/>
                      <a:r>
                        <a:rPr lang="en-US" sz="2000" dirty="0">
                          <a:effectLst/>
                          <a:latin typeface="+mj-lt"/>
                        </a:rPr>
                        <a:t>Relates to all products that will ever be created by a process</a:t>
                      </a:r>
                    </a:p>
                  </a:txBody>
                  <a:tcPr marL="76200" marR="76200" marT="76200" marB="76200"/>
                </a:tc>
                <a:tc>
                  <a:txBody>
                    <a:bodyPr/>
                    <a:lstStyle/>
                    <a:p>
                      <a:pPr fontAlgn="t"/>
                      <a:r>
                        <a:rPr lang="en-US" sz="2000">
                          <a:effectLst/>
                          <a:latin typeface="+mj-lt"/>
                        </a:rPr>
                        <a:t>Relates to specific product</a:t>
                      </a:r>
                    </a:p>
                  </a:txBody>
                  <a:tcPr marL="76200" marR="76200" marT="76200" marB="76200"/>
                </a:tc>
                <a:extLst>
                  <a:ext uri="{0D108BD9-81ED-4DB2-BD59-A6C34878D82A}">
                    <a16:rowId xmlns:a16="http://schemas.microsoft.com/office/drawing/2014/main" val="10004"/>
                  </a:ext>
                </a:extLst>
              </a:tr>
              <a:tr h="370840">
                <a:tc>
                  <a:txBody>
                    <a:bodyPr/>
                    <a:lstStyle/>
                    <a:p>
                      <a:pPr fontAlgn="t"/>
                      <a:r>
                        <a:rPr lang="en-US" sz="2000" i="1">
                          <a:effectLst/>
                          <a:latin typeface="+mj-lt"/>
                        </a:rPr>
                        <a:t>Activities</a:t>
                      </a:r>
                      <a:endParaRPr lang="en-US" sz="2000">
                        <a:effectLst/>
                        <a:latin typeface="+mj-lt"/>
                      </a:endParaRPr>
                    </a:p>
                  </a:txBody>
                  <a:tcPr marL="76200" marR="76200" marT="76200" marB="76200"/>
                </a:tc>
                <a:tc>
                  <a:txBody>
                    <a:bodyPr/>
                    <a:lstStyle/>
                    <a:p>
                      <a:pPr fontAlgn="t">
                        <a:buFont typeface="Arial"/>
                        <a:buChar char="•"/>
                      </a:pPr>
                      <a:r>
                        <a:rPr lang="en-US" sz="2000">
                          <a:effectLst/>
                          <a:latin typeface="+mj-lt"/>
                        </a:rPr>
                        <a:t> Process definition and</a:t>
                      </a:r>
                      <a:r>
                        <a:rPr lang="en-US" sz="2000" baseline="0">
                          <a:effectLst/>
                          <a:latin typeface="+mj-lt"/>
                        </a:rPr>
                        <a:t> </a:t>
                      </a:r>
                      <a:r>
                        <a:rPr lang="en-US" sz="2000">
                          <a:effectLst/>
                          <a:latin typeface="+mj-lt"/>
                        </a:rPr>
                        <a:t>implementation</a:t>
                      </a:r>
                    </a:p>
                    <a:p>
                      <a:pPr fontAlgn="t">
                        <a:buFont typeface="Arial"/>
                        <a:buChar char="•"/>
                      </a:pPr>
                      <a:r>
                        <a:rPr lang="en-US" sz="2000">
                          <a:effectLst/>
                          <a:latin typeface="+mj-lt"/>
                        </a:rPr>
                        <a:t> Audits</a:t>
                      </a:r>
                    </a:p>
                    <a:p>
                      <a:pPr fontAlgn="t">
                        <a:buFont typeface="Arial"/>
                        <a:buChar char="•"/>
                      </a:pPr>
                      <a:r>
                        <a:rPr lang="en-US" sz="2000">
                          <a:effectLst/>
                          <a:latin typeface="+mj-lt"/>
                        </a:rPr>
                        <a:t> Training…</a:t>
                      </a:r>
                    </a:p>
                  </a:txBody>
                  <a:tcPr marL="76200" marR="76200" marT="76200" marB="76200"/>
                </a:tc>
                <a:tc>
                  <a:txBody>
                    <a:bodyPr/>
                    <a:lstStyle/>
                    <a:p>
                      <a:pPr fontAlgn="t">
                        <a:buFont typeface="Arial"/>
                        <a:buChar char="•"/>
                      </a:pPr>
                      <a:r>
                        <a:rPr lang="en-US" sz="2000" dirty="0">
                          <a:effectLst/>
                          <a:latin typeface="+mj-lt"/>
                        </a:rPr>
                        <a:t> Reviews</a:t>
                      </a:r>
                    </a:p>
                    <a:p>
                      <a:pPr fontAlgn="t">
                        <a:buFont typeface="Arial"/>
                        <a:buChar char="•"/>
                      </a:pPr>
                      <a:r>
                        <a:rPr lang="en-US" sz="2000" dirty="0">
                          <a:effectLst/>
                          <a:latin typeface="+mj-lt"/>
                        </a:rPr>
                        <a:t> Testing</a:t>
                      </a:r>
                    </a:p>
                  </a:txBody>
                  <a:tcPr marL="76200" marR="76200" marT="76200" marB="76200"/>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13</a:t>
            </a:fld>
            <a:endParaRPr lang="en-US"/>
          </a:p>
        </p:txBody>
      </p:sp>
    </p:spTree>
    <p:extLst>
      <p:ext uri="{BB962C8B-B14F-4D97-AF65-F5344CB8AC3E}">
        <p14:creationId xmlns:p14="http://schemas.microsoft.com/office/powerpoint/2010/main" val="3699107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Objectives of SQA</a:t>
            </a:r>
          </a:p>
        </p:txBody>
      </p:sp>
      <p:sp>
        <p:nvSpPr>
          <p:cNvPr id="30723" name="Rectangle 3"/>
          <p:cNvSpPr>
            <a:spLocks noGrp="1" noChangeArrowheads="1"/>
          </p:cNvSpPr>
          <p:nvPr>
            <p:ph type="body" idx="1"/>
          </p:nvPr>
        </p:nvSpPr>
        <p:spPr/>
        <p:txBody>
          <a:bodyPr>
            <a:normAutofit/>
          </a:bodyPr>
          <a:lstStyle/>
          <a:p>
            <a:r>
              <a:rPr lang="en-US" dirty="0"/>
              <a:t>Assuring, with acceptable levels of confidence, conformance to </a:t>
            </a:r>
            <a:r>
              <a:rPr lang="en-US" b="1" dirty="0"/>
              <a:t>functional technical requirements</a:t>
            </a:r>
          </a:p>
          <a:p>
            <a:r>
              <a:rPr lang="en-US" dirty="0"/>
              <a:t>Assuring, with acceptable levels of confidence, conformance to managerial requirements of </a:t>
            </a:r>
            <a:r>
              <a:rPr lang="en-US" b="1" dirty="0"/>
              <a:t>scheduling</a:t>
            </a:r>
            <a:r>
              <a:rPr lang="en-US" dirty="0"/>
              <a:t> and </a:t>
            </a:r>
            <a:r>
              <a:rPr lang="en-US" b="1" dirty="0"/>
              <a:t>budgets</a:t>
            </a:r>
          </a:p>
          <a:p>
            <a:r>
              <a:rPr lang="en-US" dirty="0"/>
              <a:t>Initiating and managing activities for the improvement and greater efficiency of software development and SQA activities</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14</a:t>
            </a:fld>
            <a:endParaRPr lang="en-US"/>
          </a:p>
        </p:txBody>
      </p:sp>
    </p:spTree>
    <p:extLst>
      <p:ext uri="{BB962C8B-B14F-4D97-AF65-F5344CB8AC3E}">
        <p14:creationId xmlns:p14="http://schemas.microsoft.com/office/powerpoint/2010/main" val="819976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p>
        </p:txBody>
      </p:sp>
      <p:sp>
        <p:nvSpPr>
          <p:cNvPr id="3" name="Content Placeholder 2"/>
          <p:cNvSpPr>
            <a:spLocks noGrp="1"/>
          </p:cNvSpPr>
          <p:nvPr>
            <p:ph idx="1"/>
          </p:nvPr>
        </p:nvSpPr>
        <p:spPr/>
        <p:txBody>
          <a:bodyPr/>
          <a:lstStyle/>
          <a:p>
            <a:r>
              <a:rPr lang="en-US"/>
              <a:t>Software, error and software quality</a:t>
            </a:r>
          </a:p>
          <a:p>
            <a:r>
              <a:rPr lang="en-US"/>
              <a:t>Definitions and objectives of SQA</a:t>
            </a:r>
          </a:p>
          <a:p>
            <a:r>
              <a:rPr lang="en-US" b="1"/>
              <a:t>Software quality factors </a:t>
            </a:r>
          </a:p>
          <a:p>
            <a:r>
              <a:rPr lang="en-US"/>
              <a:t>The components of the SQA system</a:t>
            </a:r>
          </a:p>
          <a:p>
            <a:r>
              <a:rPr lang="en-US"/>
              <a:t>What is testing?</a:t>
            </a:r>
          </a:p>
          <a:p>
            <a:r>
              <a:rPr lang="en-US"/>
              <a:t>Testing principles</a:t>
            </a:r>
          </a:p>
          <a:p>
            <a:r>
              <a:rPr lang="en-US"/>
              <a:t>Independent testing</a:t>
            </a:r>
          </a:p>
          <a:p>
            <a:endParaRPr lang="en-US"/>
          </a:p>
        </p:txBody>
      </p:sp>
      <p:grpSp>
        <p:nvGrpSpPr>
          <p:cNvPr id="13" name="Group 12"/>
          <p:cNvGrpSpPr/>
          <p:nvPr/>
        </p:nvGrpSpPr>
        <p:grpSpPr>
          <a:xfrm>
            <a:off x="6096000" y="152400"/>
            <a:ext cx="2743200" cy="914400"/>
            <a:chOff x="6096000" y="152400"/>
            <a:chExt cx="2743200" cy="914400"/>
          </a:xfrm>
        </p:grpSpPr>
        <p:sp>
          <p:nvSpPr>
            <p:cNvPr id="5" name="Rectangle 14"/>
            <p:cNvSpPr>
              <a:spLocks noChangeArrowheads="1"/>
            </p:cNvSpPr>
            <p:nvPr/>
          </p:nvSpPr>
          <p:spPr bwMode="auto">
            <a:xfrm>
              <a:off x="6096000" y="1524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sz="1800" b="1">
                  <a:solidFill>
                    <a:srgbClr val="001412"/>
                  </a:solidFill>
                </a:rPr>
                <a:t>1</a:t>
              </a:r>
            </a:p>
          </p:txBody>
        </p:sp>
        <p:sp>
          <p:nvSpPr>
            <p:cNvPr id="6"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2</a:t>
              </a:r>
            </a:p>
          </p:txBody>
        </p:sp>
        <p:sp>
          <p:nvSpPr>
            <p:cNvPr id="7"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3</a:t>
              </a:r>
            </a:p>
          </p:txBody>
        </p:sp>
        <p:sp>
          <p:nvSpPr>
            <p:cNvPr id="8"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p>
          </p:txBody>
        </p:sp>
        <p:sp>
          <p:nvSpPr>
            <p:cNvPr id="9"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7</a:t>
              </a:r>
            </a:p>
          </p:txBody>
        </p:sp>
        <p:sp>
          <p:nvSpPr>
            <p:cNvPr id="10"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11"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12"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14"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sz="1800" b="1"/>
            </a:p>
          </p:txBody>
        </p:sp>
        <p:sp>
          <p:nvSpPr>
            <p:cNvPr id="15"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pPr/>
              <a:t>15</a:t>
            </a:fld>
            <a:endParaRPr lang="en-US"/>
          </a:p>
        </p:txBody>
      </p:sp>
    </p:spTree>
    <p:extLst>
      <p:ext uri="{BB962C8B-B14F-4D97-AF65-F5344CB8AC3E}">
        <p14:creationId xmlns:p14="http://schemas.microsoft.com/office/powerpoint/2010/main" val="374733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3" end="3"/>
                                            </p:txEl>
                                          </p:spTgt>
                                        </p:tgtEl>
                                        <p:attrNameLst>
                                          <p:attrName>style.opacity</p:attrName>
                                        </p:attrNameLst>
                                      </p:cBhvr>
                                      <p:to>
                                        <p:strVal val="0.5"/>
                                      </p:to>
                                    </p:set>
                                    <p:animEffect filter="image" prLst="opacity: 0.5">
                                      <p:cBhvr rctx="IE">
                                        <p:cTn id="13" dur="indefinite"/>
                                        <p:tgtEl>
                                          <p:spTgt spid="3">
                                            <p:txEl>
                                              <p:pRg st="3" end="3"/>
                                            </p:txEl>
                                          </p:spTgt>
                                        </p:tgtEl>
                                      </p:cBhvr>
                                    </p:animEffect>
                                  </p:childTnLst>
                                </p:cTn>
                              </p:par>
                              <p:par>
                                <p:cTn id="14" presetID="9" presetClass="emph" presetSubtype="0" nodeType="withEffect">
                                  <p:stCondLst>
                                    <p:cond delay="0"/>
                                  </p:stCondLst>
                                  <p:childTnLst>
                                    <p:set>
                                      <p:cBhvr rctx="PPT">
                                        <p:cTn id="15" dur="indefinite"/>
                                        <p:tgtEl>
                                          <p:spTgt spid="3">
                                            <p:txEl>
                                              <p:pRg st="4" end="4"/>
                                            </p:txEl>
                                          </p:spTgt>
                                        </p:tgtEl>
                                        <p:attrNameLst>
                                          <p:attrName>style.opacity</p:attrName>
                                        </p:attrNameLst>
                                      </p:cBhvr>
                                      <p:to>
                                        <p:strVal val="0.5"/>
                                      </p:to>
                                    </p:set>
                                    <p:animEffect filter="image" prLst="opacity: 0.5">
                                      <p:cBhvr rctx="IE">
                                        <p:cTn id="16" dur="indefinite"/>
                                        <p:tgtEl>
                                          <p:spTgt spid="3">
                                            <p:txEl>
                                              <p:pRg st="4" end="4"/>
                                            </p:txEl>
                                          </p:spTgt>
                                        </p:tgtEl>
                                      </p:cBhvr>
                                    </p:animEffect>
                                  </p:childTnLst>
                                </p:cTn>
                              </p:par>
                              <p:par>
                                <p:cTn id="17" presetID="9" presetClass="emph" presetSubtype="0" nodeType="withEffect">
                                  <p:stCondLst>
                                    <p:cond delay="0"/>
                                  </p:stCondLst>
                                  <p:childTnLst>
                                    <p:set>
                                      <p:cBhvr rctx="PPT">
                                        <p:cTn id="18" dur="indefinite"/>
                                        <p:tgtEl>
                                          <p:spTgt spid="3">
                                            <p:txEl>
                                              <p:pRg st="5" end="5"/>
                                            </p:txEl>
                                          </p:spTgt>
                                        </p:tgtEl>
                                        <p:attrNameLst>
                                          <p:attrName>style.opacity</p:attrName>
                                        </p:attrNameLst>
                                      </p:cBhvr>
                                      <p:to>
                                        <p:strVal val="0.5"/>
                                      </p:to>
                                    </p:set>
                                    <p:animEffect filter="image" prLst="opacity: 0.5">
                                      <p:cBhvr rctx="IE">
                                        <p:cTn id="19" dur="indefinite"/>
                                        <p:tgtEl>
                                          <p:spTgt spid="3">
                                            <p:txEl>
                                              <p:pRg st="5" end="5"/>
                                            </p:txEl>
                                          </p:spTgt>
                                        </p:tgtEl>
                                      </p:cBhvr>
                                    </p:animEffect>
                                  </p:childTnLst>
                                </p:cTn>
                              </p:par>
                              <p:par>
                                <p:cTn id="20" presetID="9" presetClass="emph" presetSubtype="0" nodeType="withEffect">
                                  <p:stCondLst>
                                    <p:cond delay="0"/>
                                  </p:stCondLst>
                                  <p:childTnLst>
                                    <p:set>
                                      <p:cBhvr rctx="PPT">
                                        <p:cTn id="21" dur="indefinite"/>
                                        <p:tgtEl>
                                          <p:spTgt spid="3">
                                            <p:txEl>
                                              <p:pRg st="6" end="6"/>
                                            </p:txEl>
                                          </p:spTgt>
                                        </p:tgtEl>
                                        <p:attrNameLst>
                                          <p:attrName>style.opacity</p:attrName>
                                        </p:attrNameLst>
                                      </p:cBhvr>
                                      <p:to>
                                        <p:strVal val="0.5"/>
                                      </p:to>
                                    </p:set>
                                    <p:animEffect filter="image" prLst="opacity: 0.5">
                                      <p:cBhvr rctx="IE">
                                        <p:cTn id="22"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a:t>The need for comprehension software quality requirements</a:t>
            </a:r>
          </a:p>
        </p:txBody>
      </p:sp>
      <p:sp>
        <p:nvSpPr>
          <p:cNvPr id="33795" name="Rectangle 3"/>
          <p:cNvSpPr>
            <a:spLocks noGrp="1" noChangeArrowheads="1"/>
          </p:cNvSpPr>
          <p:nvPr>
            <p:ph type="body" idx="1"/>
          </p:nvPr>
        </p:nvSpPr>
        <p:spPr/>
        <p:txBody>
          <a:bodyPr/>
          <a:lstStyle/>
          <a:p>
            <a:r>
              <a:rPr lang="en-US"/>
              <a:t>Many cases of low customer satisfaction are situations which suffering from </a:t>
            </a:r>
            <a:r>
              <a:rPr lang="en-US" b="1"/>
              <a:t>poor performance</a:t>
            </a:r>
            <a:r>
              <a:rPr lang="en-US"/>
              <a:t> in other important areas such as maintenance, reliability, software reuse, or training</a:t>
            </a:r>
          </a:p>
          <a:p>
            <a:r>
              <a:rPr lang="en-US"/>
              <a:t>One of the main causes: </a:t>
            </a:r>
            <a:r>
              <a:rPr lang="en-US" b="1"/>
              <a:t>lack of defined requirements </a:t>
            </a:r>
            <a:r>
              <a:rPr lang="en-US"/>
              <a:t>pertaining to these aspects of software functionality</a:t>
            </a:r>
          </a:p>
          <a:p>
            <a:pPr marL="285750" indent="0">
              <a:buNone/>
            </a:pPr>
            <a:r>
              <a:rPr lang="en-US">
                <a:sym typeface="Wingdings" pitchFamily="2" charset="2"/>
              </a:rPr>
              <a:t> need for </a:t>
            </a:r>
            <a:r>
              <a:rPr lang="en-US" b="1">
                <a:sym typeface="Wingdings" pitchFamily="2" charset="2"/>
              </a:rPr>
              <a:t>comprehensive definition of requirements </a:t>
            </a:r>
            <a:r>
              <a:rPr lang="en-US">
                <a:sym typeface="Wingdings" pitchFamily="2" charset="2"/>
              </a:rPr>
              <a:t>that will cover all aspects of software use throughout all stages of the software life cycle</a:t>
            </a:r>
            <a:endParaRPr lang="vi-VN"/>
          </a:p>
          <a:p>
            <a:pPr marL="285750" indent="0">
              <a:buNone/>
            </a:pPr>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16</a:t>
            </a:fld>
            <a:endParaRPr lang="en-US"/>
          </a:p>
        </p:txBody>
      </p:sp>
    </p:spTree>
    <p:extLst>
      <p:ext uri="{BB962C8B-B14F-4D97-AF65-F5344CB8AC3E}">
        <p14:creationId xmlns:p14="http://schemas.microsoft.com/office/powerpoint/2010/main" val="13338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normAutofit fontScale="90000"/>
          </a:bodyPr>
          <a:lstStyle/>
          <a:p>
            <a:r>
              <a:rPr lang="en-US"/>
              <a:t>The structure (categories and factors)</a:t>
            </a:r>
          </a:p>
        </p:txBody>
      </p:sp>
      <p:sp>
        <p:nvSpPr>
          <p:cNvPr id="375" name="Rectangle 374"/>
          <p:cNvSpPr>
            <a:spLocks noChangeArrowheads="1"/>
          </p:cNvSpPr>
          <p:nvPr/>
        </p:nvSpPr>
        <p:spPr bwMode="auto">
          <a:xfrm>
            <a:off x="1013269" y="2675503"/>
            <a:ext cx="2136510" cy="1196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400"/>
              <a:t>Maintainability</a:t>
            </a:r>
          </a:p>
          <a:p>
            <a:r>
              <a:rPr lang="en-US" sz="2400"/>
              <a:t>Flexibility</a:t>
            </a:r>
          </a:p>
          <a:p>
            <a:r>
              <a:rPr lang="en-US" sz="2400"/>
              <a:t>Testability</a:t>
            </a:r>
          </a:p>
        </p:txBody>
      </p:sp>
      <p:sp>
        <p:nvSpPr>
          <p:cNvPr id="376" name="Rectangle 375"/>
          <p:cNvSpPr>
            <a:spLocks noChangeArrowheads="1"/>
          </p:cNvSpPr>
          <p:nvPr/>
        </p:nvSpPr>
        <p:spPr bwMode="auto">
          <a:xfrm>
            <a:off x="5983193" y="2654430"/>
            <a:ext cx="2204209" cy="1196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400"/>
              <a:t>Portability</a:t>
            </a:r>
          </a:p>
          <a:p>
            <a:r>
              <a:rPr lang="en-US" sz="2400"/>
              <a:t>Reusability</a:t>
            </a:r>
          </a:p>
          <a:p>
            <a:r>
              <a:rPr lang="en-US" sz="2400"/>
              <a:t>Interoperability</a:t>
            </a:r>
          </a:p>
        </p:txBody>
      </p:sp>
      <p:sp>
        <p:nvSpPr>
          <p:cNvPr id="377" name="Freeform 376"/>
          <p:cNvSpPr>
            <a:spLocks/>
          </p:cNvSpPr>
          <p:nvPr/>
        </p:nvSpPr>
        <p:spPr bwMode="auto">
          <a:xfrm>
            <a:off x="1509066" y="3141207"/>
            <a:ext cx="2964831" cy="2733116"/>
          </a:xfrm>
          <a:custGeom>
            <a:avLst/>
            <a:gdLst>
              <a:gd name="T0" fmla="*/ 1488 w 1489"/>
              <a:gd name="T1" fmla="*/ 0 h 1297"/>
              <a:gd name="T2" fmla="*/ 1488 w 1489"/>
              <a:gd name="T3" fmla="*/ 624 h 1297"/>
              <a:gd name="T4" fmla="*/ 1488 w 1489"/>
              <a:gd name="T5" fmla="*/ 720 h 1297"/>
              <a:gd name="T6" fmla="*/ 0 w 1489"/>
              <a:gd name="T7" fmla="*/ 1296 h 1297"/>
              <a:gd name="T8" fmla="*/ 1488 w 1489"/>
              <a:gd name="T9" fmla="*/ 0 h 1297"/>
              <a:gd name="T10" fmla="*/ 0 60000 65536"/>
              <a:gd name="T11" fmla="*/ 0 60000 65536"/>
              <a:gd name="T12" fmla="*/ 0 60000 65536"/>
              <a:gd name="T13" fmla="*/ 0 60000 65536"/>
              <a:gd name="T14" fmla="*/ 0 60000 65536"/>
              <a:gd name="T15" fmla="*/ 0 w 1489"/>
              <a:gd name="T16" fmla="*/ 0 h 1297"/>
              <a:gd name="T17" fmla="*/ 1489 w 1489"/>
              <a:gd name="T18" fmla="*/ 1297 h 1297"/>
            </a:gdLst>
            <a:ahLst/>
            <a:cxnLst>
              <a:cxn ang="T10">
                <a:pos x="T0" y="T1"/>
              </a:cxn>
              <a:cxn ang="T11">
                <a:pos x="T2" y="T3"/>
              </a:cxn>
              <a:cxn ang="T12">
                <a:pos x="T4" y="T5"/>
              </a:cxn>
              <a:cxn ang="T13">
                <a:pos x="T6" y="T7"/>
              </a:cxn>
              <a:cxn ang="T14">
                <a:pos x="T8" y="T9"/>
              </a:cxn>
            </a:cxnLst>
            <a:rect l="T15" t="T16" r="T17" b="T18"/>
            <a:pathLst>
              <a:path w="1489" h="1297">
                <a:moveTo>
                  <a:pt x="1488" y="0"/>
                </a:moveTo>
                <a:lnTo>
                  <a:pt x="1488" y="624"/>
                </a:lnTo>
                <a:lnTo>
                  <a:pt x="1488" y="720"/>
                </a:lnTo>
                <a:lnTo>
                  <a:pt x="0" y="1296"/>
                </a:lnTo>
                <a:lnTo>
                  <a:pt x="1488" y="0"/>
                </a:lnTo>
              </a:path>
            </a:pathLst>
          </a:custGeom>
          <a:solidFill>
            <a:srgbClr val="92D050"/>
          </a:solidFill>
          <a:ln w="12700" cap="rnd">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78" name="Freeform 377"/>
          <p:cNvSpPr>
            <a:spLocks/>
          </p:cNvSpPr>
          <p:nvPr/>
        </p:nvSpPr>
        <p:spPr bwMode="auto">
          <a:xfrm>
            <a:off x="4471906" y="3141207"/>
            <a:ext cx="3060406" cy="2733116"/>
          </a:xfrm>
          <a:custGeom>
            <a:avLst/>
            <a:gdLst>
              <a:gd name="T0" fmla="*/ 0 w 1537"/>
              <a:gd name="T1" fmla="*/ 0 h 1297"/>
              <a:gd name="T2" fmla="*/ 1536 w 1537"/>
              <a:gd name="T3" fmla="*/ 1296 h 1297"/>
              <a:gd name="T4" fmla="*/ 0 w 1537"/>
              <a:gd name="T5" fmla="*/ 720 h 1297"/>
              <a:gd name="T6" fmla="*/ 0 w 1537"/>
              <a:gd name="T7" fmla="*/ 0 h 1297"/>
              <a:gd name="T8" fmla="*/ 0 60000 65536"/>
              <a:gd name="T9" fmla="*/ 0 60000 65536"/>
              <a:gd name="T10" fmla="*/ 0 60000 65536"/>
              <a:gd name="T11" fmla="*/ 0 60000 65536"/>
              <a:gd name="T12" fmla="*/ 0 w 1537"/>
              <a:gd name="T13" fmla="*/ 0 h 1297"/>
              <a:gd name="T14" fmla="*/ 1537 w 1537"/>
              <a:gd name="T15" fmla="*/ 1297 h 1297"/>
            </a:gdLst>
            <a:ahLst/>
            <a:cxnLst>
              <a:cxn ang="T8">
                <a:pos x="T0" y="T1"/>
              </a:cxn>
              <a:cxn ang="T9">
                <a:pos x="T2" y="T3"/>
              </a:cxn>
              <a:cxn ang="T10">
                <a:pos x="T4" y="T5"/>
              </a:cxn>
              <a:cxn ang="T11">
                <a:pos x="T6" y="T7"/>
              </a:cxn>
            </a:cxnLst>
            <a:rect l="T12" t="T13" r="T14" b="T15"/>
            <a:pathLst>
              <a:path w="1537" h="1297">
                <a:moveTo>
                  <a:pt x="0" y="0"/>
                </a:moveTo>
                <a:lnTo>
                  <a:pt x="1536" y="1296"/>
                </a:lnTo>
                <a:lnTo>
                  <a:pt x="0" y="720"/>
                </a:lnTo>
                <a:lnTo>
                  <a:pt x="0" y="0"/>
                </a:lnTo>
              </a:path>
            </a:pathLst>
          </a:custGeom>
          <a:solidFill>
            <a:schemeClr val="bg2"/>
          </a:solidFill>
          <a:ln w="12700" cap="rnd">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79" name="Freeform 378"/>
          <p:cNvSpPr>
            <a:spLocks/>
          </p:cNvSpPr>
          <p:nvPr/>
        </p:nvSpPr>
        <p:spPr bwMode="auto">
          <a:xfrm>
            <a:off x="1509066" y="4658434"/>
            <a:ext cx="6023246" cy="1215889"/>
          </a:xfrm>
          <a:custGeom>
            <a:avLst/>
            <a:gdLst>
              <a:gd name="T0" fmla="*/ 0 w 3025"/>
              <a:gd name="T1" fmla="*/ 576 h 577"/>
              <a:gd name="T2" fmla="*/ 3024 w 3025"/>
              <a:gd name="T3" fmla="*/ 576 h 577"/>
              <a:gd name="T4" fmla="*/ 1488 w 3025"/>
              <a:gd name="T5" fmla="*/ 0 h 577"/>
              <a:gd name="T6" fmla="*/ 0 w 3025"/>
              <a:gd name="T7" fmla="*/ 576 h 577"/>
              <a:gd name="T8" fmla="*/ 0 60000 65536"/>
              <a:gd name="T9" fmla="*/ 0 60000 65536"/>
              <a:gd name="T10" fmla="*/ 0 60000 65536"/>
              <a:gd name="T11" fmla="*/ 0 60000 65536"/>
              <a:gd name="T12" fmla="*/ 0 w 3025"/>
              <a:gd name="T13" fmla="*/ 0 h 577"/>
              <a:gd name="T14" fmla="*/ 3025 w 3025"/>
              <a:gd name="T15" fmla="*/ 577 h 577"/>
            </a:gdLst>
            <a:ahLst/>
            <a:cxnLst>
              <a:cxn ang="T8">
                <a:pos x="T0" y="T1"/>
              </a:cxn>
              <a:cxn ang="T9">
                <a:pos x="T2" y="T3"/>
              </a:cxn>
              <a:cxn ang="T10">
                <a:pos x="T4" y="T5"/>
              </a:cxn>
              <a:cxn ang="T11">
                <a:pos x="T6" y="T7"/>
              </a:cxn>
            </a:cxnLst>
            <a:rect l="T12" t="T13" r="T14" b="T15"/>
            <a:pathLst>
              <a:path w="3025" h="577">
                <a:moveTo>
                  <a:pt x="0" y="576"/>
                </a:moveTo>
                <a:lnTo>
                  <a:pt x="3024" y="576"/>
                </a:lnTo>
                <a:lnTo>
                  <a:pt x="1488" y="0"/>
                </a:lnTo>
                <a:lnTo>
                  <a:pt x="0" y="576"/>
                </a:lnTo>
              </a:path>
            </a:pathLst>
          </a:custGeom>
          <a:solidFill>
            <a:schemeClr val="bg2">
              <a:lumMod val="50000"/>
            </a:schemeClr>
          </a:solidFill>
          <a:ln w="12700" cap="rnd">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80" name="Rectangle 379"/>
          <p:cNvSpPr>
            <a:spLocks noChangeArrowheads="1"/>
          </p:cNvSpPr>
          <p:nvPr/>
        </p:nvSpPr>
        <p:spPr bwMode="auto">
          <a:xfrm>
            <a:off x="533400" y="6017617"/>
            <a:ext cx="8229447" cy="45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400"/>
              <a:t>Correctness    Reliability    Efficiency     Integrity    Usability    </a:t>
            </a:r>
          </a:p>
        </p:txBody>
      </p:sp>
      <p:sp>
        <p:nvSpPr>
          <p:cNvPr id="381" name="Rectangle 380"/>
          <p:cNvSpPr>
            <a:spLocks noChangeArrowheads="1"/>
          </p:cNvSpPr>
          <p:nvPr/>
        </p:nvSpPr>
        <p:spPr bwMode="auto">
          <a:xfrm>
            <a:off x="2984570" y="5185249"/>
            <a:ext cx="3111430" cy="48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600" b="1"/>
              <a:t>Product Operation</a:t>
            </a:r>
          </a:p>
        </p:txBody>
      </p:sp>
      <p:sp>
        <p:nvSpPr>
          <p:cNvPr id="382" name="Rectangle 381"/>
          <p:cNvSpPr>
            <a:spLocks noChangeArrowheads="1"/>
          </p:cNvSpPr>
          <p:nvPr/>
        </p:nvSpPr>
        <p:spPr bwMode="auto">
          <a:xfrm>
            <a:off x="1011277" y="4074723"/>
            <a:ext cx="2927084" cy="48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600" b="1"/>
              <a:t>Product Revision</a:t>
            </a:r>
          </a:p>
        </p:txBody>
      </p:sp>
      <p:sp>
        <p:nvSpPr>
          <p:cNvPr id="383" name="Rectangle 382"/>
          <p:cNvSpPr>
            <a:spLocks noChangeArrowheads="1"/>
          </p:cNvSpPr>
          <p:nvPr/>
        </p:nvSpPr>
        <p:spPr bwMode="auto">
          <a:xfrm>
            <a:off x="4643146" y="4072616"/>
            <a:ext cx="3129897" cy="48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600" b="1"/>
              <a:t>Product Transition</a:t>
            </a:r>
          </a:p>
        </p:txBody>
      </p:sp>
      <p:sp>
        <p:nvSpPr>
          <p:cNvPr id="2" name="Rectangle 1"/>
          <p:cNvSpPr/>
          <p:nvPr/>
        </p:nvSpPr>
        <p:spPr>
          <a:xfrm>
            <a:off x="2471175" y="1968629"/>
            <a:ext cx="4401013" cy="492443"/>
          </a:xfrm>
          <a:prstGeom prst="rect">
            <a:avLst/>
          </a:prstGeom>
        </p:spPr>
        <p:txBody>
          <a:bodyPr wrap="none">
            <a:spAutoFit/>
          </a:bodyPr>
          <a:lstStyle/>
          <a:p>
            <a:r>
              <a:rPr lang="en-US" sz="2600" b="1">
                <a:latin typeface="Arial" pitchFamily="34" charset="0"/>
                <a:cs typeface="Arial" pitchFamily="34" charset="0"/>
              </a:rPr>
              <a:t>McCall’s triangle of quality</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17</a:t>
            </a:fld>
            <a:endParaRPr lang="en-US"/>
          </a:p>
        </p:txBody>
      </p:sp>
    </p:spTree>
    <p:extLst>
      <p:ext uri="{BB962C8B-B14F-4D97-AF65-F5344CB8AC3E}">
        <p14:creationId xmlns:p14="http://schemas.microsoft.com/office/powerpoint/2010/main" val="9898671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9"/>
                                        </p:tgtEl>
                                        <p:attrNameLst>
                                          <p:attrName>style.visibility</p:attrName>
                                        </p:attrNameLst>
                                      </p:cBhvr>
                                      <p:to>
                                        <p:strVal val="visible"/>
                                      </p:to>
                                    </p:set>
                                    <p:anim calcmode="lin" valueType="num">
                                      <p:cBhvr additive="base">
                                        <p:cTn id="7" dur="500" fill="hold"/>
                                        <p:tgtEl>
                                          <p:spTgt spid="379"/>
                                        </p:tgtEl>
                                        <p:attrNameLst>
                                          <p:attrName>ppt_x</p:attrName>
                                        </p:attrNameLst>
                                      </p:cBhvr>
                                      <p:tavLst>
                                        <p:tav tm="0">
                                          <p:val>
                                            <p:strVal val="#ppt_x"/>
                                          </p:val>
                                        </p:tav>
                                        <p:tav tm="100000">
                                          <p:val>
                                            <p:strVal val="#ppt_x"/>
                                          </p:val>
                                        </p:tav>
                                      </p:tavLst>
                                    </p:anim>
                                    <p:anim calcmode="lin" valueType="num">
                                      <p:cBhvr additive="base">
                                        <p:cTn id="8" dur="500" fill="hold"/>
                                        <p:tgtEl>
                                          <p:spTgt spid="37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1"/>
                                        </p:tgtEl>
                                        <p:attrNameLst>
                                          <p:attrName>style.visibility</p:attrName>
                                        </p:attrNameLst>
                                      </p:cBhvr>
                                      <p:to>
                                        <p:strVal val="visible"/>
                                      </p:to>
                                    </p:set>
                                    <p:anim calcmode="lin" valueType="num">
                                      <p:cBhvr additive="base">
                                        <p:cTn id="11" dur="500" fill="hold"/>
                                        <p:tgtEl>
                                          <p:spTgt spid="381"/>
                                        </p:tgtEl>
                                        <p:attrNameLst>
                                          <p:attrName>ppt_x</p:attrName>
                                        </p:attrNameLst>
                                      </p:cBhvr>
                                      <p:tavLst>
                                        <p:tav tm="0">
                                          <p:val>
                                            <p:strVal val="#ppt_x"/>
                                          </p:val>
                                        </p:tav>
                                        <p:tav tm="100000">
                                          <p:val>
                                            <p:strVal val="#ppt_x"/>
                                          </p:val>
                                        </p:tav>
                                      </p:tavLst>
                                    </p:anim>
                                    <p:anim calcmode="lin" valueType="num">
                                      <p:cBhvr additive="base">
                                        <p:cTn id="12" dur="500" fill="hold"/>
                                        <p:tgtEl>
                                          <p:spTgt spid="38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0"/>
                                        </p:tgtEl>
                                        <p:attrNameLst>
                                          <p:attrName>style.visibility</p:attrName>
                                        </p:attrNameLst>
                                      </p:cBhvr>
                                      <p:to>
                                        <p:strVal val="visible"/>
                                      </p:to>
                                    </p:set>
                                    <p:anim calcmode="lin" valueType="num">
                                      <p:cBhvr additive="base">
                                        <p:cTn id="15" dur="500" fill="hold"/>
                                        <p:tgtEl>
                                          <p:spTgt spid="380"/>
                                        </p:tgtEl>
                                        <p:attrNameLst>
                                          <p:attrName>ppt_x</p:attrName>
                                        </p:attrNameLst>
                                      </p:cBhvr>
                                      <p:tavLst>
                                        <p:tav tm="0">
                                          <p:val>
                                            <p:strVal val="#ppt_x"/>
                                          </p:val>
                                        </p:tav>
                                        <p:tav tm="100000">
                                          <p:val>
                                            <p:strVal val="#ppt_x"/>
                                          </p:val>
                                        </p:tav>
                                      </p:tavLst>
                                    </p:anim>
                                    <p:anim calcmode="lin" valueType="num">
                                      <p:cBhvr additive="base">
                                        <p:cTn id="16" dur="500" fill="hold"/>
                                        <p:tgtEl>
                                          <p:spTgt spid="38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82"/>
                                        </p:tgtEl>
                                        <p:attrNameLst>
                                          <p:attrName>style.visibility</p:attrName>
                                        </p:attrNameLst>
                                      </p:cBhvr>
                                      <p:to>
                                        <p:strVal val="visible"/>
                                      </p:to>
                                    </p:set>
                                    <p:anim calcmode="lin" valueType="num">
                                      <p:cBhvr additive="base">
                                        <p:cTn id="21" dur="500" fill="hold"/>
                                        <p:tgtEl>
                                          <p:spTgt spid="382"/>
                                        </p:tgtEl>
                                        <p:attrNameLst>
                                          <p:attrName>ppt_x</p:attrName>
                                        </p:attrNameLst>
                                      </p:cBhvr>
                                      <p:tavLst>
                                        <p:tav tm="0">
                                          <p:val>
                                            <p:strVal val="0-#ppt_w/2"/>
                                          </p:val>
                                        </p:tav>
                                        <p:tav tm="100000">
                                          <p:val>
                                            <p:strVal val="#ppt_x"/>
                                          </p:val>
                                        </p:tav>
                                      </p:tavLst>
                                    </p:anim>
                                    <p:anim calcmode="lin" valueType="num">
                                      <p:cBhvr additive="base">
                                        <p:cTn id="22" dur="500" fill="hold"/>
                                        <p:tgtEl>
                                          <p:spTgt spid="382"/>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77"/>
                                        </p:tgtEl>
                                        <p:attrNameLst>
                                          <p:attrName>style.visibility</p:attrName>
                                        </p:attrNameLst>
                                      </p:cBhvr>
                                      <p:to>
                                        <p:strVal val="visible"/>
                                      </p:to>
                                    </p:set>
                                    <p:anim calcmode="lin" valueType="num">
                                      <p:cBhvr additive="base">
                                        <p:cTn id="25" dur="500" fill="hold"/>
                                        <p:tgtEl>
                                          <p:spTgt spid="377"/>
                                        </p:tgtEl>
                                        <p:attrNameLst>
                                          <p:attrName>ppt_x</p:attrName>
                                        </p:attrNameLst>
                                      </p:cBhvr>
                                      <p:tavLst>
                                        <p:tav tm="0">
                                          <p:val>
                                            <p:strVal val="0-#ppt_w/2"/>
                                          </p:val>
                                        </p:tav>
                                        <p:tav tm="100000">
                                          <p:val>
                                            <p:strVal val="#ppt_x"/>
                                          </p:val>
                                        </p:tav>
                                      </p:tavLst>
                                    </p:anim>
                                    <p:anim calcmode="lin" valueType="num">
                                      <p:cBhvr additive="base">
                                        <p:cTn id="26" dur="500" fill="hold"/>
                                        <p:tgtEl>
                                          <p:spTgt spid="377"/>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75"/>
                                        </p:tgtEl>
                                        <p:attrNameLst>
                                          <p:attrName>style.visibility</p:attrName>
                                        </p:attrNameLst>
                                      </p:cBhvr>
                                      <p:to>
                                        <p:strVal val="visible"/>
                                      </p:to>
                                    </p:set>
                                    <p:anim calcmode="lin" valueType="num">
                                      <p:cBhvr additive="base">
                                        <p:cTn id="29" dur="500" fill="hold"/>
                                        <p:tgtEl>
                                          <p:spTgt spid="375"/>
                                        </p:tgtEl>
                                        <p:attrNameLst>
                                          <p:attrName>ppt_x</p:attrName>
                                        </p:attrNameLst>
                                      </p:cBhvr>
                                      <p:tavLst>
                                        <p:tav tm="0">
                                          <p:val>
                                            <p:strVal val="0-#ppt_w/2"/>
                                          </p:val>
                                        </p:tav>
                                        <p:tav tm="100000">
                                          <p:val>
                                            <p:strVal val="#ppt_x"/>
                                          </p:val>
                                        </p:tav>
                                      </p:tavLst>
                                    </p:anim>
                                    <p:anim calcmode="lin" valueType="num">
                                      <p:cBhvr additive="base">
                                        <p:cTn id="30" dur="500" fill="hold"/>
                                        <p:tgtEl>
                                          <p:spTgt spid="37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378"/>
                                        </p:tgtEl>
                                        <p:attrNameLst>
                                          <p:attrName>style.visibility</p:attrName>
                                        </p:attrNameLst>
                                      </p:cBhvr>
                                      <p:to>
                                        <p:strVal val="visible"/>
                                      </p:to>
                                    </p:set>
                                    <p:anim calcmode="lin" valueType="num">
                                      <p:cBhvr additive="base">
                                        <p:cTn id="35" dur="500" fill="hold"/>
                                        <p:tgtEl>
                                          <p:spTgt spid="378"/>
                                        </p:tgtEl>
                                        <p:attrNameLst>
                                          <p:attrName>ppt_x</p:attrName>
                                        </p:attrNameLst>
                                      </p:cBhvr>
                                      <p:tavLst>
                                        <p:tav tm="0">
                                          <p:val>
                                            <p:strVal val="1+#ppt_w/2"/>
                                          </p:val>
                                        </p:tav>
                                        <p:tav tm="100000">
                                          <p:val>
                                            <p:strVal val="#ppt_x"/>
                                          </p:val>
                                        </p:tav>
                                      </p:tavLst>
                                    </p:anim>
                                    <p:anim calcmode="lin" valueType="num">
                                      <p:cBhvr additive="base">
                                        <p:cTn id="36" dur="500" fill="hold"/>
                                        <p:tgtEl>
                                          <p:spTgt spid="378"/>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83"/>
                                        </p:tgtEl>
                                        <p:attrNameLst>
                                          <p:attrName>style.visibility</p:attrName>
                                        </p:attrNameLst>
                                      </p:cBhvr>
                                      <p:to>
                                        <p:strVal val="visible"/>
                                      </p:to>
                                    </p:set>
                                    <p:anim calcmode="lin" valueType="num">
                                      <p:cBhvr additive="base">
                                        <p:cTn id="39" dur="500" fill="hold"/>
                                        <p:tgtEl>
                                          <p:spTgt spid="383"/>
                                        </p:tgtEl>
                                        <p:attrNameLst>
                                          <p:attrName>ppt_x</p:attrName>
                                        </p:attrNameLst>
                                      </p:cBhvr>
                                      <p:tavLst>
                                        <p:tav tm="0">
                                          <p:val>
                                            <p:strVal val="1+#ppt_w/2"/>
                                          </p:val>
                                        </p:tav>
                                        <p:tav tm="100000">
                                          <p:val>
                                            <p:strVal val="#ppt_x"/>
                                          </p:val>
                                        </p:tav>
                                      </p:tavLst>
                                    </p:anim>
                                    <p:anim calcmode="lin" valueType="num">
                                      <p:cBhvr additive="base">
                                        <p:cTn id="40" dur="500" fill="hold"/>
                                        <p:tgtEl>
                                          <p:spTgt spid="383"/>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76"/>
                                        </p:tgtEl>
                                        <p:attrNameLst>
                                          <p:attrName>style.visibility</p:attrName>
                                        </p:attrNameLst>
                                      </p:cBhvr>
                                      <p:to>
                                        <p:strVal val="visible"/>
                                      </p:to>
                                    </p:set>
                                    <p:anim calcmode="lin" valueType="num">
                                      <p:cBhvr additive="base">
                                        <p:cTn id="43" dur="500" fill="hold"/>
                                        <p:tgtEl>
                                          <p:spTgt spid="376"/>
                                        </p:tgtEl>
                                        <p:attrNameLst>
                                          <p:attrName>ppt_x</p:attrName>
                                        </p:attrNameLst>
                                      </p:cBhvr>
                                      <p:tavLst>
                                        <p:tav tm="0">
                                          <p:val>
                                            <p:strVal val="1+#ppt_w/2"/>
                                          </p:val>
                                        </p:tav>
                                        <p:tav tm="100000">
                                          <p:val>
                                            <p:strVal val="#ppt_x"/>
                                          </p:val>
                                        </p:tav>
                                      </p:tavLst>
                                    </p:anim>
                                    <p:anim calcmode="lin" valueType="num">
                                      <p:cBhvr additive="base">
                                        <p:cTn id="44" dur="500" fill="hold"/>
                                        <p:tgtEl>
                                          <p:spTgt spid="3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 grpId="0"/>
      <p:bldP spid="376" grpId="0"/>
      <p:bldP spid="377" grpId="0" animBg="1"/>
      <p:bldP spid="378" grpId="0" animBg="1"/>
      <p:bldP spid="379" grpId="0" animBg="1"/>
      <p:bldP spid="380" grpId="0"/>
      <p:bldP spid="381" grpId="0"/>
      <p:bldP spid="382" grpId="0"/>
      <p:bldP spid="38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Product operation software quality factors</a:t>
            </a:r>
          </a:p>
        </p:txBody>
      </p:sp>
      <p:sp>
        <p:nvSpPr>
          <p:cNvPr id="3" name="Content Placeholder 2"/>
          <p:cNvSpPr>
            <a:spLocks noGrp="1"/>
          </p:cNvSpPr>
          <p:nvPr>
            <p:ph idx="1"/>
          </p:nvPr>
        </p:nvSpPr>
        <p:spPr/>
        <p:txBody>
          <a:bodyPr>
            <a:normAutofit lnSpcReduction="10000"/>
          </a:bodyPr>
          <a:lstStyle/>
          <a:p>
            <a:r>
              <a:rPr lang="en-US"/>
              <a:t>Correctness</a:t>
            </a:r>
          </a:p>
          <a:p>
            <a:pPr lvl="1"/>
            <a:r>
              <a:rPr lang="en-US"/>
              <a:t>accuracy, completeness of required output</a:t>
            </a:r>
          </a:p>
          <a:p>
            <a:pPr lvl="1"/>
            <a:r>
              <a:rPr lang="en-US"/>
              <a:t>up­-to-­dateness, availability of the information</a:t>
            </a:r>
          </a:p>
          <a:p>
            <a:r>
              <a:rPr lang="en-US"/>
              <a:t>Reliability</a:t>
            </a:r>
          </a:p>
          <a:p>
            <a:pPr lvl="1"/>
            <a:r>
              <a:rPr lang="en-US"/>
              <a:t>determine maximum allowed failure rate</a:t>
            </a:r>
          </a:p>
          <a:p>
            <a:r>
              <a:rPr lang="en-US"/>
              <a:t>Efficiency</a:t>
            </a:r>
          </a:p>
          <a:p>
            <a:pPr lvl="1"/>
            <a:r>
              <a:rPr lang="en-US"/>
              <a:t>resources needed to all the perform software functions</a:t>
            </a:r>
          </a:p>
          <a:p>
            <a:r>
              <a:rPr lang="en-US"/>
              <a:t>Integrity</a:t>
            </a:r>
          </a:p>
          <a:p>
            <a:pPr lvl="1"/>
            <a:r>
              <a:rPr lang="en-US"/>
              <a:t>software system security, access rights</a:t>
            </a:r>
          </a:p>
          <a:p>
            <a:r>
              <a:rPr lang="en-US"/>
              <a:t>Usability</a:t>
            </a:r>
          </a:p>
          <a:p>
            <a:pPr lvl="1"/>
            <a:r>
              <a:rPr lang="en-US"/>
              <a:t>ability to learn, perform required task</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18</a:t>
            </a:fld>
            <a:endParaRPr lang="en-US"/>
          </a:p>
        </p:txBody>
      </p:sp>
    </p:spTree>
    <p:extLst>
      <p:ext uri="{BB962C8B-B14F-4D97-AF65-F5344CB8AC3E}">
        <p14:creationId xmlns:p14="http://schemas.microsoft.com/office/powerpoint/2010/main" val="1615570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Product revision software quality factors</a:t>
            </a:r>
          </a:p>
        </p:txBody>
      </p:sp>
      <p:sp>
        <p:nvSpPr>
          <p:cNvPr id="3" name="Content Placeholder 2"/>
          <p:cNvSpPr>
            <a:spLocks noGrp="1"/>
          </p:cNvSpPr>
          <p:nvPr>
            <p:ph idx="1"/>
          </p:nvPr>
        </p:nvSpPr>
        <p:spPr/>
        <p:txBody>
          <a:bodyPr/>
          <a:lstStyle/>
          <a:p>
            <a:r>
              <a:rPr lang="en-US"/>
              <a:t>Maintainability</a:t>
            </a:r>
          </a:p>
          <a:p>
            <a:pPr lvl="1"/>
            <a:r>
              <a:rPr lang="en-GB"/>
              <a:t>errors can be easily corrected as and when they show up </a:t>
            </a:r>
          </a:p>
          <a:p>
            <a:pPr lvl="1">
              <a:spcBef>
                <a:spcPts val="650"/>
              </a:spcBef>
            </a:pPr>
            <a:r>
              <a:rPr lang="en-GB"/>
              <a:t>new functions can be easily added to the product</a:t>
            </a:r>
          </a:p>
          <a:p>
            <a:pPr lvl="1">
              <a:spcBef>
                <a:spcPts val="650"/>
              </a:spcBef>
            </a:pPr>
            <a:r>
              <a:rPr lang="en-GB"/>
              <a:t>functionalities of the product can be easily modified,</a:t>
            </a:r>
            <a:r>
              <a:rPr lang="en-US"/>
              <a:t> etc.</a:t>
            </a:r>
          </a:p>
          <a:p>
            <a:r>
              <a:rPr lang="en-US"/>
              <a:t>Flexibility</a:t>
            </a:r>
          </a:p>
          <a:p>
            <a:pPr lvl="1"/>
            <a:r>
              <a:rPr lang="en-US"/>
              <a:t>degree of adaptability (to new customers, tasks, etc)</a:t>
            </a:r>
          </a:p>
          <a:p>
            <a:r>
              <a:rPr lang="en-US"/>
              <a:t>Testability</a:t>
            </a:r>
          </a:p>
          <a:p>
            <a:pPr lvl="1"/>
            <a:r>
              <a:rPr lang="en-US"/>
              <a:t>support for testing (e.g. log files, automatic diagnostics, etc.)</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19</a:t>
            </a:fld>
            <a:endParaRPr lang="en-US"/>
          </a:p>
        </p:txBody>
      </p:sp>
    </p:spTree>
    <p:extLst>
      <p:ext uri="{BB962C8B-B14F-4D97-AF65-F5344CB8AC3E}">
        <p14:creationId xmlns:p14="http://schemas.microsoft.com/office/powerpoint/2010/main" val="318645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objectives</a:t>
            </a:r>
          </a:p>
        </p:txBody>
      </p:sp>
      <p:sp>
        <p:nvSpPr>
          <p:cNvPr id="3" name="Content Placeholder 2"/>
          <p:cNvSpPr>
            <a:spLocks noGrp="1"/>
          </p:cNvSpPr>
          <p:nvPr>
            <p:ph idx="1"/>
          </p:nvPr>
        </p:nvSpPr>
        <p:spPr/>
        <p:txBody>
          <a:bodyPr/>
          <a:lstStyle/>
          <a:p>
            <a:r>
              <a:rPr lang="en-US"/>
              <a:t>Define software, software quality and software quality assurance</a:t>
            </a:r>
          </a:p>
          <a:p>
            <a:r>
              <a:rPr lang="en-US"/>
              <a:t>Explain the structure (categories and factors) of McCall’s  classic factor model</a:t>
            </a:r>
          </a:p>
          <a:p>
            <a:r>
              <a:rPr lang="en-US"/>
              <a:t>Show the components of the SQA system</a:t>
            </a:r>
          </a:p>
          <a:p>
            <a:r>
              <a:rPr lang="en-US"/>
              <a:t>Explain the fundamental principles in testing</a:t>
            </a:r>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a:t>
            </a:fld>
            <a:endParaRPr lang="en-US"/>
          </a:p>
        </p:txBody>
      </p:sp>
    </p:spTree>
    <p:extLst>
      <p:ext uri="{BB962C8B-B14F-4D97-AF65-F5344CB8AC3E}">
        <p14:creationId xmlns:p14="http://schemas.microsoft.com/office/powerpoint/2010/main" val="133007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Product transition software quality factors</a:t>
            </a:r>
          </a:p>
        </p:txBody>
      </p:sp>
      <p:sp>
        <p:nvSpPr>
          <p:cNvPr id="3" name="Content Placeholder 2"/>
          <p:cNvSpPr>
            <a:spLocks noGrp="1"/>
          </p:cNvSpPr>
          <p:nvPr>
            <p:ph idx="1"/>
          </p:nvPr>
        </p:nvSpPr>
        <p:spPr/>
        <p:txBody>
          <a:bodyPr/>
          <a:lstStyle/>
          <a:p>
            <a:r>
              <a:rPr lang="en-US"/>
              <a:t>Portability</a:t>
            </a:r>
          </a:p>
          <a:p>
            <a:pPr lvl="1"/>
            <a:r>
              <a:rPr lang="en-US"/>
              <a:t>adaptation to other environments (hardware, software)</a:t>
            </a:r>
          </a:p>
          <a:p>
            <a:r>
              <a:rPr lang="en-US"/>
              <a:t>Reusability</a:t>
            </a:r>
          </a:p>
          <a:p>
            <a:pPr lvl="1"/>
            <a:r>
              <a:rPr lang="en-US"/>
              <a:t>use of software components for other projects</a:t>
            </a:r>
          </a:p>
          <a:p>
            <a:r>
              <a:rPr lang="en-US"/>
              <a:t>Interoperability </a:t>
            </a:r>
          </a:p>
          <a:p>
            <a:pPr lvl="1"/>
            <a:r>
              <a:rPr lang="en-US"/>
              <a:t>ability to interface with other components/systems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20</a:t>
            </a:fld>
            <a:endParaRPr lang="en-US"/>
          </a:p>
        </p:txBody>
      </p:sp>
    </p:spTree>
    <p:extLst>
      <p:ext uri="{BB962C8B-B14F-4D97-AF65-F5344CB8AC3E}">
        <p14:creationId xmlns:p14="http://schemas.microsoft.com/office/powerpoint/2010/main" val="2405004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a:t>
            </a:r>
          </a:p>
        </p:txBody>
      </p:sp>
      <p:sp>
        <p:nvSpPr>
          <p:cNvPr id="3" name="Content Placeholder 2"/>
          <p:cNvSpPr>
            <a:spLocks noGrp="1"/>
          </p:cNvSpPr>
          <p:nvPr>
            <p:ph idx="1"/>
          </p:nvPr>
        </p:nvSpPr>
        <p:spPr/>
        <p:txBody>
          <a:bodyPr/>
          <a:lstStyle/>
          <a:p>
            <a:r>
              <a:rPr lang="en-US"/>
              <a:t>Fill in the name of the factor that best fits the requirement </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453461917"/>
              </p:ext>
            </p:extLst>
          </p:nvPr>
        </p:nvGraphicFramePr>
        <p:xfrm>
          <a:off x="228600" y="2390902"/>
          <a:ext cx="8686800" cy="3684524"/>
        </p:xfrm>
        <a:graphic>
          <a:graphicData uri="http://schemas.openxmlformats.org/drawingml/2006/table">
            <a:tbl>
              <a:tblPr firstRow="1" firstCol="1" bandRow="1">
                <a:tableStyleId>{5940675A-B579-460E-94D1-54222C63F5DA}</a:tableStyleId>
              </a:tblPr>
              <a:tblGrid>
                <a:gridCol w="5334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787400">
                <a:tc>
                  <a:txBody>
                    <a:bodyPr/>
                    <a:lstStyle/>
                    <a:p>
                      <a:pPr>
                        <a:lnSpc>
                          <a:spcPct val="115000"/>
                        </a:lnSpc>
                        <a:spcAft>
                          <a:spcPts val="0"/>
                        </a:spcAft>
                      </a:pPr>
                      <a:r>
                        <a:rPr lang="en-US" sz="2000">
                          <a:effectLst/>
                        </a:rPr>
                        <a:t>No</a:t>
                      </a:r>
                      <a:endParaRPr lang="en-US" sz="2000">
                        <a:effectLst/>
                        <a:latin typeface="+mj-lt"/>
                        <a:ea typeface="Times New Roman"/>
                        <a:cs typeface="Times New Roman"/>
                      </a:endParaRPr>
                    </a:p>
                  </a:txBody>
                  <a:tcPr marL="68580" marR="68580" marT="0" marB="0">
                    <a:solidFill>
                      <a:schemeClr val="accent5">
                        <a:lumMod val="20000"/>
                        <a:lumOff val="80000"/>
                      </a:schemeClr>
                    </a:solidFill>
                  </a:tcPr>
                </a:tc>
                <a:tc>
                  <a:txBody>
                    <a:bodyPr/>
                    <a:lstStyle/>
                    <a:p>
                      <a:pPr>
                        <a:lnSpc>
                          <a:spcPct val="115000"/>
                        </a:lnSpc>
                        <a:spcAft>
                          <a:spcPts val="0"/>
                        </a:spcAft>
                      </a:pPr>
                      <a:r>
                        <a:rPr lang="en-US" sz="2000">
                          <a:effectLst/>
                        </a:rPr>
                        <a:t>Section taken from the software requirement document</a:t>
                      </a:r>
                      <a:endParaRPr lang="en-US" sz="2000">
                        <a:effectLst/>
                        <a:latin typeface="+mj-lt"/>
                        <a:ea typeface="Times New Roman"/>
                        <a:cs typeface="Times New Roman"/>
                      </a:endParaRPr>
                    </a:p>
                  </a:txBody>
                  <a:tcPr marL="68580" marR="68580" marT="0" marB="0">
                    <a:solidFill>
                      <a:schemeClr val="accent5">
                        <a:lumMod val="20000"/>
                        <a:lumOff val="80000"/>
                      </a:schemeClr>
                    </a:solidFill>
                  </a:tcPr>
                </a:tc>
                <a:tc>
                  <a:txBody>
                    <a:bodyPr/>
                    <a:lstStyle/>
                    <a:p>
                      <a:pPr>
                        <a:lnSpc>
                          <a:spcPct val="115000"/>
                        </a:lnSpc>
                        <a:spcAft>
                          <a:spcPts val="0"/>
                        </a:spcAft>
                      </a:pPr>
                      <a:r>
                        <a:rPr lang="en-US" sz="2000">
                          <a:effectLst/>
                        </a:rPr>
                        <a:t>The requirement factors</a:t>
                      </a:r>
                      <a:endParaRPr lang="en-US" sz="2000">
                        <a:effectLst/>
                        <a:latin typeface="+mj-lt"/>
                        <a:ea typeface="Times New Roman"/>
                        <a:cs typeface="Times New Roman"/>
                      </a:endParaRPr>
                    </a:p>
                  </a:txBody>
                  <a:tcPr marL="68580" marR="68580" marT="0" marB="0">
                    <a:solidFill>
                      <a:schemeClr val="accent5">
                        <a:lumMod val="20000"/>
                        <a:lumOff val="80000"/>
                      </a:schemeClr>
                    </a:solidFill>
                  </a:tcPr>
                </a:tc>
                <a:extLst>
                  <a:ext uri="{0D108BD9-81ED-4DB2-BD59-A6C34878D82A}">
                    <a16:rowId xmlns:a16="http://schemas.microsoft.com/office/drawing/2014/main" val="10000"/>
                  </a:ext>
                </a:extLst>
              </a:tr>
              <a:tr h="1358138">
                <a:tc>
                  <a:txBody>
                    <a:bodyPr/>
                    <a:lstStyle/>
                    <a:p>
                      <a:pPr>
                        <a:lnSpc>
                          <a:spcPct val="115000"/>
                        </a:lnSpc>
                        <a:spcAft>
                          <a:spcPts val="0"/>
                        </a:spcAft>
                      </a:pPr>
                      <a:r>
                        <a:rPr lang="en-US" sz="2000">
                          <a:effectLst/>
                        </a:rPr>
                        <a:t>1</a:t>
                      </a:r>
                      <a:endParaRPr lang="en-US" sz="2000">
                        <a:effectLst/>
                        <a:latin typeface="+mj-lt"/>
                        <a:ea typeface="Times New Roman"/>
                        <a:cs typeface="Times New Roman"/>
                      </a:endParaRPr>
                    </a:p>
                  </a:txBody>
                  <a:tcPr marL="68580" marR="68580" marT="0" marB="0"/>
                </a:tc>
                <a:tc>
                  <a:txBody>
                    <a:bodyPr/>
                    <a:lstStyle/>
                    <a:p>
                      <a:pPr>
                        <a:lnSpc>
                          <a:spcPct val="115000"/>
                        </a:lnSpc>
                        <a:spcAft>
                          <a:spcPts val="0"/>
                        </a:spcAft>
                      </a:pPr>
                      <a:r>
                        <a:rPr lang="en-US" sz="2000">
                          <a:effectLst/>
                        </a:rPr>
                        <a:t>The probability that the “Super-lab” software system will be found in a state of failure during peak hours (9 am to 4 pm) is required to be below 0.5%.</a:t>
                      </a:r>
                      <a:endParaRPr lang="en-US" sz="2000">
                        <a:effectLst/>
                        <a:latin typeface="+mj-lt"/>
                        <a:ea typeface="Times New Roman"/>
                        <a:cs typeface="Times New Roman"/>
                      </a:endParaRPr>
                    </a:p>
                  </a:txBody>
                  <a:tcPr marL="68580" marR="68580" marT="0" marB="0"/>
                </a:tc>
                <a:tc>
                  <a:txBody>
                    <a:bodyPr/>
                    <a:lstStyle/>
                    <a:p>
                      <a:pPr>
                        <a:lnSpc>
                          <a:spcPct val="115000"/>
                        </a:lnSpc>
                        <a:spcAft>
                          <a:spcPts val="0"/>
                        </a:spcAft>
                      </a:pPr>
                      <a:endParaRPr lang="en-US" sz="2000">
                        <a:effectLst/>
                        <a:latin typeface="+mj-lt"/>
                        <a:ea typeface="Times New Roman"/>
                        <a:cs typeface="Times New Roman"/>
                      </a:endParaRPr>
                    </a:p>
                  </a:txBody>
                  <a:tcPr marL="68580" marR="68580" marT="0" marB="0"/>
                </a:tc>
                <a:extLst>
                  <a:ext uri="{0D108BD9-81ED-4DB2-BD59-A6C34878D82A}">
                    <a16:rowId xmlns:a16="http://schemas.microsoft.com/office/drawing/2014/main" val="10001"/>
                  </a:ext>
                </a:extLst>
              </a:tr>
              <a:tr h="1295400">
                <a:tc>
                  <a:txBody>
                    <a:bodyPr/>
                    <a:lstStyle/>
                    <a:p>
                      <a:pPr>
                        <a:lnSpc>
                          <a:spcPct val="115000"/>
                        </a:lnSpc>
                        <a:spcAft>
                          <a:spcPts val="0"/>
                        </a:spcAft>
                      </a:pPr>
                      <a:r>
                        <a:rPr lang="en-US" sz="2000">
                          <a:effectLst/>
                        </a:rPr>
                        <a:t>2</a:t>
                      </a:r>
                      <a:endParaRPr lang="en-US" sz="2000">
                        <a:effectLst/>
                        <a:latin typeface="+mj-lt"/>
                        <a:ea typeface="Times New Roman"/>
                        <a:cs typeface="Times New Roman"/>
                      </a:endParaRPr>
                    </a:p>
                  </a:txBody>
                  <a:tcPr marL="68580" marR="68580" marT="0" marB="0"/>
                </a:tc>
                <a:tc>
                  <a:txBody>
                    <a:bodyPr/>
                    <a:lstStyle/>
                    <a:p>
                      <a:pPr>
                        <a:lnSpc>
                          <a:spcPct val="115000"/>
                        </a:lnSpc>
                        <a:spcAft>
                          <a:spcPts val="0"/>
                        </a:spcAft>
                      </a:pPr>
                      <a:r>
                        <a:rPr lang="en-US" sz="2000">
                          <a:effectLst/>
                        </a:rPr>
                        <a:t>The “Super-Lab” software system will enable direct transfer of laboratory results to those files of hospitalized patients managed by the “MD-File” software package.</a:t>
                      </a:r>
                      <a:endParaRPr lang="en-US" sz="2000">
                        <a:effectLst/>
                        <a:latin typeface="+mj-lt"/>
                        <a:ea typeface="Times New Roman"/>
                        <a:cs typeface="Times New Roman"/>
                      </a:endParaRPr>
                    </a:p>
                  </a:txBody>
                  <a:tcPr marL="68580" marR="68580" marT="0" marB="0"/>
                </a:tc>
                <a:tc>
                  <a:txBody>
                    <a:bodyPr/>
                    <a:lstStyle/>
                    <a:p>
                      <a:pPr>
                        <a:lnSpc>
                          <a:spcPct val="115000"/>
                        </a:lnSpc>
                        <a:spcAft>
                          <a:spcPts val="0"/>
                        </a:spcAft>
                      </a:pPr>
                      <a:endParaRPr lang="en-US" sz="2000">
                        <a:effectLst/>
                        <a:latin typeface="+mj-lt"/>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6" name="Rectangle 5"/>
          <p:cNvSpPr/>
          <p:nvPr/>
        </p:nvSpPr>
        <p:spPr>
          <a:xfrm>
            <a:off x="762000" y="6231404"/>
            <a:ext cx="6934200" cy="369332"/>
          </a:xfrm>
          <a:prstGeom prst="rect">
            <a:avLst/>
          </a:prstGeom>
        </p:spPr>
        <p:txBody>
          <a:bodyPr wrap="square">
            <a:spAutoFit/>
          </a:bodyPr>
          <a:lstStyle/>
          <a:p>
            <a:r>
              <a:rPr lang="en-US"/>
              <a:t>“Super-lab”: A software system for managing a hospital laboratory</a:t>
            </a:r>
          </a:p>
        </p:txBody>
      </p:sp>
    </p:spTree>
    <p:extLst>
      <p:ext uri="{BB962C8B-B14F-4D97-AF65-F5344CB8AC3E}">
        <p14:creationId xmlns:p14="http://schemas.microsoft.com/office/powerpoint/2010/main" val="378780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14769222"/>
              </p:ext>
            </p:extLst>
          </p:nvPr>
        </p:nvGraphicFramePr>
        <p:xfrm>
          <a:off x="304800" y="2057400"/>
          <a:ext cx="8686800" cy="3398505"/>
        </p:xfrm>
        <a:graphic>
          <a:graphicData uri="http://schemas.openxmlformats.org/drawingml/2006/table">
            <a:tbl>
              <a:tblPr firstRow="1" firstCol="1" bandRow="1">
                <a:tableStyleId>{5940675A-B579-460E-94D1-54222C63F5DA}</a:tableStyleId>
              </a:tblPr>
              <a:tblGrid>
                <a:gridCol w="457200">
                  <a:extLst>
                    <a:ext uri="{9D8B030D-6E8A-4147-A177-3AD203B41FA5}">
                      <a16:colId xmlns:a16="http://schemas.microsoft.com/office/drawing/2014/main" val="20000"/>
                    </a:ext>
                  </a:extLst>
                </a:gridCol>
                <a:gridCol w="76200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2438400">
                <a:tc>
                  <a:txBody>
                    <a:bodyPr/>
                    <a:lstStyle/>
                    <a:p>
                      <a:pPr marL="0" algn="l" rtl="0" eaLnBrk="1" latinLnBrk="0" hangingPunct="1">
                        <a:lnSpc>
                          <a:spcPct val="115000"/>
                        </a:lnSpc>
                        <a:spcAft>
                          <a:spcPts val="0"/>
                        </a:spcAft>
                      </a:pPr>
                      <a:r>
                        <a:rPr kumimoji="0" lang="en-US" sz="2000" kern="1200">
                          <a:effectLst/>
                        </a:rPr>
                        <a:t>3</a:t>
                      </a:r>
                      <a:endParaRPr kumimoji="0" lang="en-US" sz="2000" b="0" kern="1200">
                        <a:solidFill>
                          <a:schemeClr val="dk1"/>
                        </a:solidFill>
                        <a:effectLst/>
                        <a:latin typeface="+mj-lt"/>
                        <a:ea typeface="Times New Roman"/>
                        <a:cs typeface="Times New Roman"/>
                      </a:endParaRPr>
                    </a:p>
                  </a:txBody>
                  <a:tcPr marL="68580" marR="68580" marT="0" marB="0"/>
                </a:tc>
                <a:tc>
                  <a:txBody>
                    <a:bodyPr/>
                    <a:lstStyle/>
                    <a:p>
                      <a:pPr marL="0" algn="l" rtl="0" eaLnBrk="1" latinLnBrk="0" hangingPunct="1">
                        <a:lnSpc>
                          <a:spcPct val="115000"/>
                        </a:lnSpc>
                        <a:spcAft>
                          <a:spcPts val="0"/>
                        </a:spcAft>
                      </a:pPr>
                      <a:r>
                        <a:rPr kumimoji="0" lang="en-US" sz="2000" kern="1200">
                          <a:effectLst/>
                        </a:rPr>
                        <a:t>The “Super-Lab” software system will include a module that prepares a detailed report of the patient’s laboratory test results during his current hospitalization. (This report will serve as an Appendix to the family physician’s file). The time required to obtain this printed report will be less than 30 seconds; the level of accuracy and completeness will be at least 99%.</a:t>
                      </a:r>
                      <a:endParaRPr kumimoji="0" lang="en-US" sz="2000" b="0" kern="1200">
                        <a:solidFill>
                          <a:schemeClr val="dk1"/>
                        </a:solidFill>
                        <a:effectLst/>
                        <a:latin typeface="+mj-lt"/>
                        <a:ea typeface="Times New Roman"/>
                        <a:cs typeface="Times New Roman"/>
                      </a:endParaRPr>
                    </a:p>
                  </a:txBody>
                  <a:tcPr marL="68580" marR="68580" marT="0" marB="0"/>
                </a:tc>
                <a:tc>
                  <a:txBody>
                    <a:bodyPr/>
                    <a:lstStyle/>
                    <a:p>
                      <a:pPr marL="0" algn="l" rtl="0" eaLnBrk="1" latinLnBrk="0" hangingPunct="1">
                        <a:lnSpc>
                          <a:spcPct val="115000"/>
                        </a:lnSpc>
                        <a:spcAft>
                          <a:spcPts val="0"/>
                        </a:spcAft>
                      </a:pPr>
                      <a:endParaRPr kumimoji="0" lang="en-US" sz="2000" b="0" kern="1200">
                        <a:solidFill>
                          <a:schemeClr val="dk1"/>
                        </a:solidFill>
                        <a:effectLst/>
                        <a:latin typeface="+mj-lt"/>
                        <a:ea typeface="Times New Roman"/>
                        <a:cs typeface="Times New Roman"/>
                      </a:endParaRPr>
                    </a:p>
                  </a:txBody>
                  <a:tcPr marL="68580" marR="68580" marT="0" marB="0"/>
                </a:tc>
                <a:extLst>
                  <a:ext uri="{0D108BD9-81ED-4DB2-BD59-A6C34878D82A}">
                    <a16:rowId xmlns:a16="http://schemas.microsoft.com/office/drawing/2014/main" val="10000"/>
                  </a:ext>
                </a:extLst>
              </a:tr>
              <a:tr h="960105">
                <a:tc>
                  <a:txBody>
                    <a:bodyPr/>
                    <a:lstStyle/>
                    <a:p>
                      <a:pPr marL="0" algn="l" rtl="0" eaLnBrk="1" latinLnBrk="0" hangingPunct="1">
                        <a:lnSpc>
                          <a:spcPct val="115000"/>
                        </a:lnSpc>
                        <a:spcAft>
                          <a:spcPts val="0"/>
                        </a:spcAft>
                      </a:pPr>
                      <a:r>
                        <a:rPr kumimoji="0" lang="en-US" sz="2000" kern="1200">
                          <a:effectLst/>
                        </a:rPr>
                        <a:t>4</a:t>
                      </a:r>
                      <a:endParaRPr kumimoji="0" lang="en-US" sz="2000" b="0" kern="1200">
                        <a:solidFill>
                          <a:schemeClr val="dk1"/>
                        </a:solidFill>
                        <a:effectLst/>
                        <a:latin typeface="+mj-lt"/>
                        <a:ea typeface="Times New Roman"/>
                        <a:cs typeface="Times New Roman"/>
                      </a:endParaRPr>
                    </a:p>
                  </a:txBody>
                  <a:tcPr marL="68580" marR="68580" marT="0" marB="0"/>
                </a:tc>
                <a:tc>
                  <a:txBody>
                    <a:bodyPr/>
                    <a:lstStyle/>
                    <a:p>
                      <a:pPr marL="0" algn="l" rtl="0" eaLnBrk="1" latinLnBrk="0" hangingPunct="1">
                        <a:lnSpc>
                          <a:spcPct val="115000"/>
                        </a:lnSpc>
                        <a:spcAft>
                          <a:spcPts val="0"/>
                        </a:spcAft>
                      </a:pPr>
                      <a:r>
                        <a:rPr kumimoji="0" lang="en-US" sz="2000" kern="1200">
                          <a:effectLst/>
                        </a:rPr>
                        <a:t>The “Super-Lab” software to be developed for hospital laboratory use may be adapted later for private laboratory use.</a:t>
                      </a:r>
                      <a:endParaRPr kumimoji="0" lang="en-US" sz="2000" b="0" kern="1200">
                        <a:solidFill>
                          <a:schemeClr val="dk1"/>
                        </a:solidFill>
                        <a:effectLst/>
                        <a:latin typeface="+mj-lt"/>
                        <a:ea typeface="Times New Roman"/>
                        <a:cs typeface="Times New Roman"/>
                      </a:endParaRPr>
                    </a:p>
                  </a:txBody>
                  <a:tcPr marL="68580" marR="68580" marT="0" marB="0"/>
                </a:tc>
                <a:tc>
                  <a:txBody>
                    <a:bodyPr/>
                    <a:lstStyle/>
                    <a:p>
                      <a:pPr marL="0" algn="l" rtl="0" eaLnBrk="1" latinLnBrk="0" hangingPunct="1">
                        <a:lnSpc>
                          <a:spcPct val="115000"/>
                        </a:lnSpc>
                        <a:spcAft>
                          <a:spcPts val="0"/>
                        </a:spcAft>
                      </a:pPr>
                      <a:endParaRPr kumimoji="0" lang="en-US" sz="2000" b="0" kern="1200">
                        <a:solidFill>
                          <a:schemeClr val="dk1"/>
                        </a:solidFill>
                        <a:effectLst/>
                        <a:latin typeface="+mj-lt"/>
                        <a:ea typeface="Times New Roman"/>
                        <a:cs typeface="Times New Roman"/>
                      </a:endParaRPr>
                    </a:p>
                  </a:txBody>
                  <a:tcPr marL="68580" marR="68580" marT="0" marB="0"/>
                </a:tc>
                <a:extLst>
                  <a:ext uri="{0D108BD9-81ED-4DB2-BD59-A6C34878D82A}">
                    <a16:rowId xmlns:a16="http://schemas.microsoft.com/office/drawing/2014/main" val="10001"/>
                  </a:ext>
                </a:extLst>
              </a:tr>
            </a:tbl>
          </a:graphicData>
        </a:graphic>
      </p:graphicFrame>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22</a:t>
            </a:fld>
            <a:endParaRPr lang="en-US"/>
          </a:p>
        </p:txBody>
      </p:sp>
    </p:spTree>
    <p:extLst>
      <p:ext uri="{BB962C8B-B14F-4D97-AF65-F5344CB8AC3E}">
        <p14:creationId xmlns:p14="http://schemas.microsoft.com/office/powerpoint/2010/main" val="3177936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92871957"/>
              </p:ext>
            </p:extLst>
          </p:nvPr>
        </p:nvGraphicFramePr>
        <p:xfrm>
          <a:off x="381000" y="2286000"/>
          <a:ext cx="8527542" cy="4191000"/>
        </p:xfrm>
        <a:graphic>
          <a:graphicData uri="http://schemas.openxmlformats.org/drawingml/2006/table">
            <a:tbl>
              <a:tblPr firstRow="1" firstCol="1" bandRow="1">
                <a:tableStyleId>{5940675A-B579-460E-94D1-54222C63F5DA}</a:tableStyleId>
              </a:tblPr>
              <a:tblGrid>
                <a:gridCol w="381000">
                  <a:extLst>
                    <a:ext uri="{9D8B030D-6E8A-4147-A177-3AD203B41FA5}">
                      <a16:colId xmlns:a16="http://schemas.microsoft.com/office/drawing/2014/main" val="20000"/>
                    </a:ext>
                  </a:extLst>
                </a:gridCol>
                <a:gridCol w="7543800">
                  <a:extLst>
                    <a:ext uri="{9D8B030D-6E8A-4147-A177-3AD203B41FA5}">
                      <a16:colId xmlns:a16="http://schemas.microsoft.com/office/drawing/2014/main" val="20001"/>
                    </a:ext>
                  </a:extLst>
                </a:gridCol>
                <a:gridCol w="602742">
                  <a:extLst>
                    <a:ext uri="{9D8B030D-6E8A-4147-A177-3AD203B41FA5}">
                      <a16:colId xmlns:a16="http://schemas.microsoft.com/office/drawing/2014/main" val="20002"/>
                    </a:ext>
                  </a:extLst>
                </a:gridCol>
              </a:tblGrid>
              <a:tr h="1600200">
                <a:tc>
                  <a:txBody>
                    <a:bodyPr/>
                    <a:lstStyle/>
                    <a:p>
                      <a:pPr marL="0" algn="l" rtl="0" eaLnBrk="1" latinLnBrk="0" hangingPunct="1">
                        <a:lnSpc>
                          <a:spcPct val="115000"/>
                        </a:lnSpc>
                        <a:spcAft>
                          <a:spcPts val="0"/>
                        </a:spcAft>
                      </a:pPr>
                      <a:r>
                        <a:rPr kumimoji="0" lang="en-US" sz="2000" kern="1200">
                          <a:effectLst/>
                        </a:rPr>
                        <a:t>5</a:t>
                      </a:r>
                      <a:endParaRPr kumimoji="0" lang="en-US" sz="2000" b="0" kern="1200">
                        <a:solidFill>
                          <a:schemeClr val="dk1"/>
                        </a:solidFill>
                        <a:effectLst/>
                        <a:latin typeface="+mj-lt"/>
                        <a:ea typeface="Times New Roman"/>
                        <a:cs typeface="Times New Roman"/>
                      </a:endParaRPr>
                    </a:p>
                  </a:txBody>
                  <a:tcPr marL="68580" marR="68580" marT="0" marB="0"/>
                </a:tc>
                <a:tc>
                  <a:txBody>
                    <a:bodyPr/>
                    <a:lstStyle/>
                    <a:p>
                      <a:pPr marL="0" algn="l" rtl="0" eaLnBrk="1" latinLnBrk="0" hangingPunct="1">
                        <a:lnSpc>
                          <a:spcPct val="115000"/>
                        </a:lnSpc>
                        <a:spcAft>
                          <a:spcPts val="0"/>
                        </a:spcAft>
                      </a:pPr>
                      <a:r>
                        <a:rPr kumimoji="0" lang="en-US" sz="2000" kern="1200">
                          <a:effectLst/>
                        </a:rPr>
                        <a:t>The training of a laboratory technician, requiring no more than 3 days, will enable the technician to reach level C of “Super-Lab” software usage. This means he or she will be able to manage reception of 20patients per Hour.</a:t>
                      </a:r>
                      <a:endParaRPr kumimoji="0" lang="en-US" sz="2000" b="0" kern="1200">
                        <a:solidFill>
                          <a:schemeClr val="dk1"/>
                        </a:solidFill>
                        <a:effectLst/>
                        <a:latin typeface="+mj-lt"/>
                        <a:ea typeface="Times New Roman"/>
                        <a:cs typeface="Times New Roman"/>
                      </a:endParaRPr>
                    </a:p>
                  </a:txBody>
                  <a:tcPr marL="68580" marR="68580" marT="0" marB="0"/>
                </a:tc>
                <a:tc>
                  <a:txBody>
                    <a:bodyPr/>
                    <a:lstStyle/>
                    <a:p>
                      <a:pPr marL="0" algn="l" rtl="0" eaLnBrk="1" latinLnBrk="0" hangingPunct="1">
                        <a:lnSpc>
                          <a:spcPct val="115000"/>
                        </a:lnSpc>
                        <a:spcAft>
                          <a:spcPts val="0"/>
                        </a:spcAft>
                      </a:pPr>
                      <a:endParaRPr kumimoji="0" lang="en-US" sz="2000" b="0" kern="1200">
                        <a:solidFill>
                          <a:schemeClr val="dk1"/>
                        </a:solidFill>
                        <a:effectLst/>
                        <a:latin typeface="+mj-lt"/>
                        <a:ea typeface="Times New Roman"/>
                        <a:cs typeface="Times New Roman"/>
                      </a:endParaRPr>
                    </a:p>
                  </a:txBody>
                  <a:tcPr marL="68580" marR="68580" marT="0" marB="0"/>
                </a:tc>
                <a:extLst>
                  <a:ext uri="{0D108BD9-81ED-4DB2-BD59-A6C34878D82A}">
                    <a16:rowId xmlns:a16="http://schemas.microsoft.com/office/drawing/2014/main" val="10000"/>
                  </a:ext>
                </a:extLst>
              </a:tr>
              <a:tr h="2590800">
                <a:tc>
                  <a:txBody>
                    <a:bodyPr/>
                    <a:lstStyle/>
                    <a:p>
                      <a:pPr marL="0" algn="l" rtl="0" eaLnBrk="1" latinLnBrk="0" hangingPunct="1">
                        <a:lnSpc>
                          <a:spcPct val="115000"/>
                        </a:lnSpc>
                        <a:spcAft>
                          <a:spcPts val="0"/>
                        </a:spcAft>
                      </a:pPr>
                      <a:r>
                        <a:rPr kumimoji="0" lang="en-US" sz="2000" kern="1200">
                          <a:effectLst/>
                        </a:rPr>
                        <a:t>6</a:t>
                      </a:r>
                      <a:endParaRPr kumimoji="0" lang="en-US" sz="2000" b="0" kern="1200">
                        <a:solidFill>
                          <a:schemeClr val="dk1"/>
                        </a:solidFill>
                        <a:effectLst/>
                        <a:latin typeface="+mj-lt"/>
                        <a:ea typeface="Times New Roman"/>
                        <a:cs typeface="Times New Roman"/>
                      </a:endParaRPr>
                    </a:p>
                  </a:txBody>
                  <a:tcPr marL="68580" marR="68580" marT="0" marB="0"/>
                </a:tc>
                <a:tc>
                  <a:txBody>
                    <a:bodyPr/>
                    <a:lstStyle/>
                    <a:p>
                      <a:pPr marL="0" algn="l" rtl="0" eaLnBrk="1" latinLnBrk="0" hangingPunct="1">
                        <a:lnSpc>
                          <a:spcPct val="115000"/>
                        </a:lnSpc>
                        <a:spcAft>
                          <a:spcPts val="0"/>
                        </a:spcAft>
                      </a:pPr>
                      <a:r>
                        <a:rPr kumimoji="0" lang="en-US" sz="2000" kern="1200">
                          <a:effectLst/>
                        </a:rPr>
                        <a:t>The “Super-Lab” software system will record a detailed user‘s Log. In addition, the system will report attempts by unauthorized persons to obtain medical information from the laboratory test results data base. </a:t>
                      </a:r>
                      <a:r>
                        <a:rPr kumimoji="0" lang="en-US" sz="2000" i="1" kern="1200">
                          <a:effectLst/>
                        </a:rPr>
                        <a:t>The report will include the following informations: The network identification of the applying terminal, the system code of the employee who requested that information, the day and time of attempt and the type of attempt.</a:t>
                      </a:r>
                      <a:endParaRPr kumimoji="0" lang="en-US" sz="2000" b="0" i="1" kern="1200">
                        <a:solidFill>
                          <a:schemeClr val="dk1"/>
                        </a:solidFill>
                        <a:effectLst/>
                        <a:latin typeface="+mj-lt"/>
                        <a:ea typeface="Times New Roman"/>
                        <a:cs typeface="Times New Roman"/>
                      </a:endParaRPr>
                    </a:p>
                  </a:txBody>
                  <a:tcPr marL="68580" marR="68580" marT="0" marB="0"/>
                </a:tc>
                <a:tc>
                  <a:txBody>
                    <a:bodyPr/>
                    <a:lstStyle/>
                    <a:p>
                      <a:pPr marL="0" algn="l" rtl="0" eaLnBrk="1" latinLnBrk="0" hangingPunct="1">
                        <a:lnSpc>
                          <a:spcPct val="115000"/>
                        </a:lnSpc>
                        <a:spcAft>
                          <a:spcPts val="0"/>
                        </a:spcAft>
                      </a:pPr>
                      <a:endParaRPr kumimoji="0" lang="en-US" sz="2000" b="0" kern="1200">
                        <a:solidFill>
                          <a:schemeClr val="dk1"/>
                        </a:solidFill>
                        <a:effectLst/>
                        <a:latin typeface="+mj-lt"/>
                        <a:ea typeface="Times New Roman"/>
                        <a:cs typeface="Times New Roman"/>
                      </a:endParaRPr>
                    </a:p>
                  </a:txBody>
                  <a:tcPr marL="68580" marR="68580" marT="0" marB="0"/>
                </a:tc>
                <a:extLst>
                  <a:ext uri="{0D108BD9-81ED-4DB2-BD59-A6C34878D82A}">
                    <a16:rowId xmlns:a16="http://schemas.microsoft.com/office/drawing/2014/main" val="10001"/>
                  </a:ext>
                </a:extLst>
              </a:tr>
            </a:tbl>
          </a:graphicData>
        </a:graphic>
      </p:graphicFrame>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23</a:t>
            </a:fld>
            <a:endParaRPr lang="en-US"/>
          </a:p>
        </p:txBody>
      </p:sp>
    </p:spTree>
    <p:extLst>
      <p:ext uri="{BB962C8B-B14F-4D97-AF65-F5344CB8AC3E}">
        <p14:creationId xmlns:p14="http://schemas.microsoft.com/office/powerpoint/2010/main" val="3646851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93862820"/>
              </p:ext>
            </p:extLst>
          </p:nvPr>
        </p:nvGraphicFramePr>
        <p:xfrm>
          <a:off x="304800" y="2133600"/>
          <a:ext cx="8610600" cy="4298442"/>
        </p:xfrm>
        <a:graphic>
          <a:graphicData uri="http://schemas.openxmlformats.org/drawingml/2006/table">
            <a:tbl>
              <a:tblPr firstRow="1" firstCol="1" bandRow="1">
                <a:tableStyleId>{5940675A-B579-460E-94D1-54222C63F5DA}</a:tableStyleId>
              </a:tblPr>
              <a:tblGrid>
                <a:gridCol w="381000">
                  <a:extLst>
                    <a:ext uri="{9D8B030D-6E8A-4147-A177-3AD203B41FA5}">
                      <a16:colId xmlns:a16="http://schemas.microsoft.com/office/drawing/2014/main" val="20000"/>
                    </a:ext>
                  </a:extLst>
                </a:gridCol>
                <a:gridCol w="7924800">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tblGrid>
              <a:tr h="945642">
                <a:tc>
                  <a:txBody>
                    <a:bodyPr/>
                    <a:lstStyle/>
                    <a:p>
                      <a:pPr>
                        <a:lnSpc>
                          <a:spcPct val="115000"/>
                        </a:lnSpc>
                        <a:spcAft>
                          <a:spcPts val="0"/>
                        </a:spcAft>
                      </a:pPr>
                      <a:r>
                        <a:rPr lang="en-US" sz="2200">
                          <a:effectLst/>
                          <a:latin typeface="+mj-lt"/>
                          <a:ea typeface="+mn-ea"/>
                          <a:cs typeface="+mn-cs"/>
                        </a:rPr>
                        <a:t>7</a:t>
                      </a:r>
                      <a:endParaRPr lang="en-US" sz="2200">
                        <a:effectLst/>
                        <a:latin typeface="+mj-lt"/>
                        <a:ea typeface="Times New Roman"/>
                        <a:cs typeface="Times New Roman"/>
                      </a:endParaRPr>
                    </a:p>
                  </a:txBody>
                  <a:tcPr marL="68580" marR="68580" marT="0" marB="0"/>
                </a:tc>
                <a:tc>
                  <a:txBody>
                    <a:bodyPr/>
                    <a:lstStyle/>
                    <a:p>
                      <a:pPr>
                        <a:lnSpc>
                          <a:spcPct val="115000"/>
                        </a:lnSpc>
                        <a:spcAft>
                          <a:spcPts val="0"/>
                        </a:spcAft>
                      </a:pPr>
                      <a:r>
                        <a:rPr kumimoji="0" lang="en-US" sz="2200" kern="1200">
                          <a:solidFill>
                            <a:schemeClr val="tx1"/>
                          </a:solidFill>
                          <a:effectLst/>
                          <a:latin typeface="+mj-lt"/>
                          <a:ea typeface="+mn-ea"/>
                          <a:cs typeface="+mn-cs"/>
                        </a:rPr>
                        <a:t>The system software documentation should be clear, self descriptive, and have a high degree of consistency.</a:t>
                      </a:r>
                      <a:r>
                        <a:rPr lang="en-US" sz="2200">
                          <a:effectLst/>
                          <a:latin typeface="+mj-lt"/>
                        </a:rPr>
                        <a:t> </a:t>
                      </a:r>
                      <a:endParaRPr lang="en-US" sz="2200">
                        <a:effectLst/>
                        <a:latin typeface="+mj-lt"/>
                        <a:ea typeface="Times New Roman"/>
                        <a:cs typeface="Times New Roman"/>
                      </a:endParaRPr>
                    </a:p>
                  </a:txBody>
                  <a:tcPr marL="68580" marR="68580" marT="0" marB="0"/>
                </a:tc>
                <a:tc>
                  <a:txBody>
                    <a:bodyPr/>
                    <a:lstStyle/>
                    <a:p>
                      <a:pPr>
                        <a:lnSpc>
                          <a:spcPct val="115000"/>
                        </a:lnSpc>
                        <a:spcAft>
                          <a:spcPts val="0"/>
                        </a:spcAft>
                      </a:pPr>
                      <a:endParaRPr lang="en-US" sz="2200">
                        <a:effectLst/>
                        <a:latin typeface="+mj-lt"/>
                        <a:ea typeface="Times New Roman"/>
                        <a:cs typeface="Times New Roman"/>
                      </a:endParaRPr>
                    </a:p>
                  </a:txBody>
                  <a:tcPr marL="68580" marR="68580" marT="0" marB="0"/>
                </a:tc>
                <a:extLst>
                  <a:ext uri="{0D108BD9-81ED-4DB2-BD59-A6C34878D82A}">
                    <a16:rowId xmlns:a16="http://schemas.microsoft.com/office/drawing/2014/main" val="10000"/>
                  </a:ext>
                </a:extLst>
              </a:tr>
              <a:tr h="2057400">
                <a:tc>
                  <a:txBody>
                    <a:bodyPr/>
                    <a:lstStyle/>
                    <a:p>
                      <a:pPr>
                        <a:lnSpc>
                          <a:spcPct val="115000"/>
                        </a:lnSpc>
                        <a:spcAft>
                          <a:spcPts val="0"/>
                        </a:spcAft>
                      </a:pPr>
                      <a:r>
                        <a:rPr lang="en-US" sz="2200">
                          <a:effectLst/>
                          <a:latin typeface="+mj-lt"/>
                          <a:ea typeface="+mn-ea"/>
                          <a:cs typeface="+mn-cs"/>
                        </a:rPr>
                        <a:t>8</a:t>
                      </a:r>
                      <a:endParaRPr lang="en-US" sz="2200">
                        <a:effectLst/>
                        <a:latin typeface="+mj-lt"/>
                        <a:ea typeface="Times New Roman"/>
                        <a:cs typeface="Times New Roman"/>
                      </a:endParaRPr>
                    </a:p>
                  </a:txBody>
                  <a:tcPr marL="68580" marR="68580" marT="0" marB="0"/>
                </a:tc>
                <a:tc>
                  <a:txBody>
                    <a:bodyPr/>
                    <a:lstStyle/>
                    <a:p>
                      <a:pPr>
                        <a:lnSpc>
                          <a:spcPct val="115000"/>
                        </a:lnSpc>
                        <a:spcAft>
                          <a:spcPts val="0"/>
                        </a:spcAft>
                      </a:pPr>
                      <a:r>
                        <a:rPr lang="en-US" sz="2200">
                          <a:effectLst/>
                          <a:latin typeface="+mj-lt"/>
                        </a:rPr>
                        <a:t>The software system should be able to serve 12 workstations and 8 automatic testing machines with a single model AS20 server and a cs25 communication server that will be able to serve 25 communication lines. This hardware system should conform to all availability requirements as listed in appendix C</a:t>
                      </a:r>
                      <a:endParaRPr lang="en-US" sz="2200">
                        <a:effectLst/>
                        <a:latin typeface="+mj-lt"/>
                        <a:ea typeface="Times New Roman"/>
                        <a:cs typeface="Times New Roman"/>
                      </a:endParaRPr>
                    </a:p>
                  </a:txBody>
                  <a:tcPr marL="68580" marR="68580" marT="0" marB="0"/>
                </a:tc>
                <a:tc>
                  <a:txBody>
                    <a:bodyPr/>
                    <a:lstStyle/>
                    <a:p>
                      <a:pPr>
                        <a:lnSpc>
                          <a:spcPct val="115000"/>
                        </a:lnSpc>
                        <a:spcAft>
                          <a:spcPts val="0"/>
                        </a:spcAft>
                      </a:pPr>
                      <a:endParaRPr lang="en-US" sz="2200">
                        <a:effectLst/>
                        <a:latin typeface="+mj-lt"/>
                        <a:ea typeface="Times New Roman"/>
                        <a:cs typeface="Times New Roman"/>
                      </a:endParaRPr>
                    </a:p>
                  </a:txBody>
                  <a:tcPr marL="68580" marR="68580" marT="0" marB="0"/>
                </a:tc>
                <a:extLst>
                  <a:ext uri="{0D108BD9-81ED-4DB2-BD59-A6C34878D82A}">
                    <a16:rowId xmlns:a16="http://schemas.microsoft.com/office/drawing/2014/main" val="10001"/>
                  </a:ext>
                </a:extLst>
              </a:tr>
              <a:tr h="1295400">
                <a:tc>
                  <a:txBody>
                    <a:bodyPr/>
                    <a:lstStyle/>
                    <a:p>
                      <a:pPr>
                        <a:lnSpc>
                          <a:spcPct val="115000"/>
                        </a:lnSpc>
                        <a:spcAft>
                          <a:spcPts val="0"/>
                        </a:spcAft>
                      </a:pPr>
                      <a:r>
                        <a:rPr lang="en-US" sz="2200">
                          <a:effectLst/>
                          <a:latin typeface="+mj-lt"/>
                          <a:ea typeface="+mn-ea"/>
                          <a:cs typeface="+mn-cs"/>
                        </a:rPr>
                        <a:t>9</a:t>
                      </a:r>
                      <a:endParaRPr lang="en-US" sz="2200">
                        <a:effectLst/>
                        <a:latin typeface="+mj-lt"/>
                        <a:ea typeface="Times New Roman"/>
                        <a:cs typeface="Times New Roman"/>
                      </a:endParaRPr>
                    </a:p>
                  </a:txBody>
                  <a:tcPr marL="68580" marR="68580" marT="0" marB="0"/>
                </a:tc>
                <a:tc>
                  <a:txBody>
                    <a:bodyPr/>
                    <a:lstStyle/>
                    <a:p>
                      <a:pPr>
                        <a:lnSpc>
                          <a:spcPct val="115000"/>
                        </a:lnSpc>
                        <a:spcAft>
                          <a:spcPts val="0"/>
                        </a:spcAft>
                      </a:pPr>
                      <a:r>
                        <a:rPr lang="en-US" sz="2200">
                          <a:effectLst/>
                          <a:latin typeface="+mj-lt"/>
                        </a:rPr>
                        <a:t>The “Super-Lab” software package developed for the Linux Operating System should be compatible for applications in a window NT environment.</a:t>
                      </a:r>
                      <a:endParaRPr lang="en-US" sz="2200">
                        <a:effectLst/>
                        <a:latin typeface="+mj-lt"/>
                        <a:ea typeface="Times New Roman"/>
                        <a:cs typeface="Times New Roman"/>
                      </a:endParaRPr>
                    </a:p>
                  </a:txBody>
                  <a:tcPr marL="68580" marR="68580" marT="0" marB="0"/>
                </a:tc>
                <a:tc>
                  <a:txBody>
                    <a:bodyPr/>
                    <a:lstStyle/>
                    <a:p>
                      <a:pPr>
                        <a:lnSpc>
                          <a:spcPct val="115000"/>
                        </a:lnSpc>
                        <a:spcAft>
                          <a:spcPts val="0"/>
                        </a:spcAft>
                      </a:pPr>
                      <a:endParaRPr lang="en-US" sz="2200">
                        <a:effectLst/>
                        <a:latin typeface="+mj-lt"/>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24</a:t>
            </a:fld>
            <a:endParaRPr lang="en-US"/>
          </a:p>
        </p:txBody>
      </p:sp>
    </p:spTree>
    <p:extLst>
      <p:ext uri="{BB962C8B-B14F-4D97-AF65-F5344CB8AC3E}">
        <p14:creationId xmlns:p14="http://schemas.microsoft.com/office/powerpoint/2010/main" val="3693719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r>
              <a:rPr lang="en-US"/>
              <a:t>Alternative models of software quality factors</a:t>
            </a:r>
          </a:p>
        </p:txBody>
      </p:sp>
      <p:sp>
        <p:nvSpPr>
          <p:cNvPr id="38915" name="Rectangle 3"/>
          <p:cNvSpPr>
            <a:spLocks noGrp="1" noChangeArrowheads="1"/>
          </p:cNvSpPr>
          <p:nvPr>
            <p:ph idx="1"/>
          </p:nvPr>
        </p:nvSpPr>
        <p:spPr/>
        <p:txBody>
          <a:bodyPr/>
          <a:lstStyle/>
          <a:p>
            <a:r>
              <a:rPr lang="en-US"/>
              <a:t>The Evans and Marciniak factor model (Evans &amp; Marciniak, 1987)</a:t>
            </a:r>
          </a:p>
          <a:p>
            <a:r>
              <a:rPr lang="en-US"/>
              <a:t>The Deutsch and Willis factor model (Deustch &amp; Willis, 1988)</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25</a:t>
            </a:fld>
            <a:endParaRPr lang="en-US"/>
          </a:p>
        </p:txBody>
      </p:sp>
    </p:spTree>
    <p:extLst>
      <p:ext uri="{BB962C8B-B14F-4D97-AF65-F5344CB8AC3E}">
        <p14:creationId xmlns:p14="http://schemas.microsoft.com/office/powerpoint/2010/main" val="393197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Comparison</a:t>
            </a:r>
          </a:p>
        </p:txBody>
      </p:sp>
      <p:sp>
        <p:nvSpPr>
          <p:cNvPr id="39939" name="Rectangle 3"/>
          <p:cNvSpPr>
            <a:spLocks noGrp="1" noChangeArrowheads="1"/>
          </p:cNvSpPr>
          <p:nvPr>
            <p:ph idx="1"/>
          </p:nvPr>
        </p:nvSpPr>
        <p:spPr/>
        <p:txBody>
          <a:bodyPr/>
          <a:lstStyle/>
          <a:p>
            <a:r>
              <a:rPr lang="en-US"/>
              <a:t>Both exclude testability factors</a:t>
            </a:r>
          </a:p>
          <a:p>
            <a:r>
              <a:rPr lang="en-US"/>
              <a:t>Evan &amp; Marciniak[1]: 12 factors, classified into 3 categories</a:t>
            </a:r>
          </a:p>
          <a:p>
            <a:r>
              <a:rPr lang="en-US"/>
              <a:t>Deustch &amp; Willis[2]: 15 factors, classified into 4 categories</a:t>
            </a:r>
          </a:p>
          <a:p>
            <a:r>
              <a:rPr lang="en-US"/>
              <a:t>5 new factors: verifiability (both), expandability (both), safety[2], manageability[2], survivability[2]</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26</a:t>
            </a:fld>
            <a:endParaRPr lang="en-US"/>
          </a:p>
        </p:txBody>
      </p:sp>
    </p:spTree>
    <p:extLst>
      <p:ext uri="{BB962C8B-B14F-4D97-AF65-F5344CB8AC3E}">
        <p14:creationId xmlns:p14="http://schemas.microsoft.com/office/powerpoint/2010/main" val="4066765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Additional factors</a:t>
            </a:r>
          </a:p>
        </p:txBody>
      </p:sp>
      <p:sp>
        <p:nvSpPr>
          <p:cNvPr id="40963" name="Rectangle 3"/>
          <p:cNvSpPr>
            <a:spLocks noGrp="1" noChangeArrowheads="1"/>
          </p:cNvSpPr>
          <p:nvPr>
            <p:ph idx="1"/>
          </p:nvPr>
        </p:nvSpPr>
        <p:spPr/>
        <p:txBody>
          <a:bodyPr/>
          <a:lstStyle/>
          <a:p>
            <a:r>
              <a:rPr lang="en-US"/>
              <a:t>Verifiability: design and programming features that enable efficient verification of the design and programming</a:t>
            </a:r>
          </a:p>
          <a:p>
            <a:r>
              <a:rPr lang="en-US"/>
              <a:t>Expandability: future efforts to improve service, or add new applications to improve usability</a:t>
            </a:r>
          </a:p>
          <a:p>
            <a:r>
              <a:rPr lang="en-US"/>
              <a:t>Safety: eliminate condition hazardous to operators of equipment as a results of errors in process control software</a:t>
            </a:r>
          </a:p>
          <a:p>
            <a:r>
              <a:rPr lang="en-US"/>
              <a:t>Manageability: administrative tools that support software modification</a:t>
            </a:r>
          </a:p>
          <a:p>
            <a:r>
              <a:rPr lang="en-US"/>
              <a:t>Survivability: continuity of service</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27</a:t>
            </a:fld>
            <a:endParaRPr lang="en-US"/>
          </a:p>
        </p:txBody>
      </p:sp>
    </p:spTree>
    <p:extLst>
      <p:ext uri="{BB962C8B-B14F-4D97-AF65-F5344CB8AC3E}">
        <p14:creationId xmlns:p14="http://schemas.microsoft.com/office/powerpoint/2010/main" val="2701368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p>
        </p:txBody>
      </p:sp>
      <p:sp>
        <p:nvSpPr>
          <p:cNvPr id="3" name="Content Placeholder 2"/>
          <p:cNvSpPr>
            <a:spLocks noGrp="1"/>
          </p:cNvSpPr>
          <p:nvPr>
            <p:ph idx="1"/>
          </p:nvPr>
        </p:nvSpPr>
        <p:spPr/>
        <p:txBody>
          <a:bodyPr/>
          <a:lstStyle/>
          <a:p>
            <a:r>
              <a:rPr lang="en-US"/>
              <a:t>Software, error and software quality</a:t>
            </a:r>
          </a:p>
          <a:p>
            <a:r>
              <a:rPr lang="en-US"/>
              <a:t>Definitions and objectives of SQA</a:t>
            </a:r>
          </a:p>
          <a:p>
            <a:r>
              <a:rPr lang="en-US"/>
              <a:t>Software quality factors </a:t>
            </a:r>
          </a:p>
          <a:p>
            <a:r>
              <a:rPr lang="en-US" b="1"/>
              <a:t>The components of the SQA system</a:t>
            </a:r>
          </a:p>
          <a:p>
            <a:r>
              <a:rPr lang="en-US"/>
              <a:t>What is testing?</a:t>
            </a:r>
          </a:p>
          <a:p>
            <a:r>
              <a:rPr lang="en-US"/>
              <a:t>Testing principles</a:t>
            </a:r>
          </a:p>
          <a:p>
            <a:r>
              <a:rPr lang="en-US"/>
              <a:t>Independent testing</a:t>
            </a:r>
          </a:p>
          <a:p>
            <a:endParaRPr lang="en-US"/>
          </a:p>
        </p:txBody>
      </p:sp>
      <p:grpSp>
        <p:nvGrpSpPr>
          <p:cNvPr id="13" name="Group 12"/>
          <p:cNvGrpSpPr/>
          <p:nvPr/>
        </p:nvGrpSpPr>
        <p:grpSpPr>
          <a:xfrm>
            <a:off x="6096000" y="152400"/>
            <a:ext cx="2743200" cy="914400"/>
            <a:chOff x="6096000" y="152400"/>
            <a:chExt cx="2743200" cy="914400"/>
          </a:xfrm>
        </p:grpSpPr>
        <p:sp>
          <p:nvSpPr>
            <p:cNvPr id="5" name="Rectangle 14"/>
            <p:cNvSpPr>
              <a:spLocks noChangeArrowheads="1"/>
            </p:cNvSpPr>
            <p:nvPr/>
          </p:nvSpPr>
          <p:spPr bwMode="auto">
            <a:xfrm>
              <a:off x="6096000" y="1524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sz="1800" b="1">
                  <a:solidFill>
                    <a:srgbClr val="001412"/>
                  </a:solidFill>
                </a:rPr>
                <a:t>1</a:t>
              </a:r>
            </a:p>
          </p:txBody>
        </p:sp>
        <p:sp>
          <p:nvSpPr>
            <p:cNvPr id="6"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2</a:t>
              </a:r>
            </a:p>
          </p:txBody>
        </p:sp>
        <p:sp>
          <p:nvSpPr>
            <p:cNvPr id="7"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3</a:t>
              </a:r>
            </a:p>
          </p:txBody>
        </p:sp>
        <p:sp>
          <p:nvSpPr>
            <p:cNvPr id="8"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p>
          </p:txBody>
        </p:sp>
        <p:sp>
          <p:nvSpPr>
            <p:cNvPr id="9"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7</a:t>
              </a:r>
            </a:p>
          </p:txBody>
        </p:sp>
        <p:sp>
          <p:nvSpPr>
            <p:cNvPr id="10"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11"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12"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14"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sz="1800" b="1"/>
            </a:p>
          </p:txBody>
        </p:sp>
        <p:sp>
          <p:nvSpPr>
            <p:cNvPr id="15"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pPr/>
              <a:t>28</a:t>
            </a:fld>
            <a:endParaRPr lang="en-US"/>
          </a:p>
        </p:txBody>
      </p:sp>
    </p:spTree>
    <p:extLst>
      <p:ext uri="{BB962C8B-B14F-4D97-AF65-F5344CB8AC3E}">
        <p14:creationId xmlns:p14="http://schemas.microsoft.com/office/powerpoint/2010/main" val="287017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2" end="2"/>
                                            </p:txEl>
                                          </p:spTgt>
                                        </p:tgtEl>
                                        <p:attrNameLst>
                                          <p:attrName>style.opacity</p:attrName>
                                        </p:attrNameLst>
                                      </p:cBhvr>
                                      <p:to>
                                        <p:strVal val="0.5"/>
                                      </p:to>
                                    </p:set>
                                    <p:animEffect filter="image" prLst="opacity: 0.5">
                                      <p:cBhvr rctx="IE">
                                        <p:cTn id="13" dur="indefinite"/>
                                        <p:tgtEl>
                                          <p:spTgt spid="3">
                                            <p:txEl>
                                              <p:pRg st="2" end="2"/>
                                            </p:txEl>
                                          </p:spTgt>
                                        </p:tgtEl>
                                      </p:cBhvr>
                                    </p:animEffect>
                                  </p:childTnLst>
                                </p:cTn>
                              </p:par>
                              <p:par>
                                <p:cTn id="14" presetID="9" presetClass="emph" presetSubtype="0" nodeType="withEffect">
                                  <p:stCondLst>
                                    <p:cond delay="0"/>
                                  </p:stCondLst>
                                  <p:childTnLst>
                                    <p:set>
                                      <p:cBhvr rctx="PPT">
                                        <p:cTn id="15" dur="indefinite"/>
                                        <p:tgtEl>
                                          <p:spTgt spid="3">
                                            <p:txEl>
                                              <p:pRg st="4" end="4"/>
                                            </p:txEl>
                                          </p:spTgt>
                                        </p:tgtEl>
                                        <p:attrNameLst>
                                          <p:attrName>style.opacity</p:attrName>
                                        </p:attrNameLst>
                                      </p:cBhvr>
                                      <p:to>
                                        <p:strVal val="0.5"/>
                                      </p:to>
                                    </p:set>
                                    <p:animEffect filter="image" prLst="opacity: 0.5">
                                      <p:cBhvr rctx="IE">
                                        <p:cTn id="16" dur="indefinite"/>
                                        <p:tgtEl>
                                          <p:spTgt spid="3">
                                            <p:txEl>
                                              <p:pRg st="4" end="4"/>
                                            </p:txEl>
                                          </p:spTgt>
                                        </p:tgtEl>
                                      </p:cBhvr>
                                    </p:animEffect>
                                  </p:childTnLst>
                                </p:cTn>
                              </p:par>
                              <p:par>
                                <p:cTn id="17" presetID="9" presetClass="emph" presetSubtype="0" nodeType="withEffect">
                                  <p:stCondLst>
                                    <p:cond delay="0"/>
                                  </p:stCondLst>
                                  <p:childTnLst>
                                    <p:set>
                                      <p:cBhvr rctx="PPT">
                                        <p:cTn id="18" dur="indefinite"/>
                                        <p:tgtEl>
                                          <p:spTgt spid="3">
                                            <p:txEl>
                                              <p:pRg st="5" end="5"/>
                                            </p:txEl>
                                          </p:spTgt>
                                        </p:tgtEl>
                                        <p:attrNameLst>
                                          <p:attrName>style.opacity</p:attrName>
                                        </p:attrNameLst>
                                      </p:cBhvr>
                                      <p:to>
                                        <p:strVal val="0.5"/>
                                      </p:to>
                                    </p:set>
                                    <p:animEffect filter="image" prLst="opacity: 0.5">
                                      <p:cBhvr rctx="IE">
                                        <p:cTn id="19" dur="indefinite"/>
                                        <p:tgtEl>
                                          <p:spTgt spid="3">
                                            <p:txEl>
                                              <p:pRg st="5" end="5"/>
                                            </p:txEl>
                                          </p:spTgt>
                                        </p:tgtEl>
                                      </p:cBhvr>
                                    </p:animEffect>
                                  </p:childTnLst>
                                </p:cTn>
                              </p:par>
                              <p:par>
                                <p:cTn id="20" presetID="9" presetClass="emph" presetSubtype="0" nodeType="withEffect">
                                  <p:stCondLst>
                                    <p:cond delay="0"/>
                                  </p:stCondLst>
                                  <p:childTnLst>
                                    <p:set>
                                      <p:cBhvr rctx="PPT">
                                        <p:cTn id="21" dur="indefinite"/>
                                        <p:tgtEl>
                                          <p:spTgt spid="3">
                                            <p:txEl>
                                              <p:pRg st="6" end="6"/>
                                            </p:txEl>
                                          </p:spTgt>
                                        </p:tgtEl>
                                        <p:attrNameLst>
                                          <p:attrName>style.opacity</p:attrName>
                                        </p:attrNameLst>
                                      </p:cBhvr>
                                      <p:to>
                                        <p:strVal val="0.5"/>
                                      </p:to>
                                    </p:set>
                                    <p:animEffect filter="image" prLst="opacity: 0.5">
                                      <p:cBhvr rctx="IE">
                                        <p:cTn id="22"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51646"/>
            <a:ext cx="8305800" cy="5706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457200"/>
            <a:ext cx="8382000" cy="838200"/>
          </a:xfrm>
        </p:spPr>
        <p:txBody>
          <a:bodyPr/>
          <a:lstStyle/>
          <a:p>
            <a:r>
              <a:rPr lang="en-US"/>
              <a:t>SQA Architecture</a:t>
            </a:r>
          </a:p>
        </p:txBody>
      </p:sp>
      <p:sp>
        <p:nvSpPr>
          <p:cNvPr id="3" name="Rectangle 2"/>
          <p:cNvSpPr/>
          <p:nvPr/>
        </p:nvSpPr>
        <p:spPr>
          <a:xfrm>
            <a:off x="1143000" y="1151646"/>
            <a:ext cx="6934200" cy="136295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95400" y="2514600"/>
            <a:ext cx="6781800" cy="2438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33400" y="4953000"/>
            <a:ext cx="4648200" cy="110057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81600" y="4953000"/>
            <a:ext cx="2057400" cy="110057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239000" y="4953000"/>
            <a:ext cx="1600200" cy="110057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6053577"/>
            <a:ext cx="8305800" cy="80442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r>
              <a:rPr lang="en-US"/>
              <a:t>Slide </a:t>
            </a:r>
            <a:fld id="{3900DC13-0C25-439E-AA75-E5DAAC4C3713}" type="slidenum">
              <a:rPr lang="en-US" smtClean="0"/>
              <a:pPr/>
              <a:t>29</a:t>
            </a:fld>
            <a:endParaRPr lang="en-US"/>
          </a:p>
        </p:txBody>
      </p:sp>
      <p:sp>
        <p:nvSpPr>
          <p:cNvPr id="4" name="Oval 3"/>
          <p:cNvSpPr/>
          <p:nvPr/>
        </p:nvSpPr>
        <p:spPr>
          <a:xfrm>
            <a:off x="8077200" y="1524000"/>
            <a:ext cx="7620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FF0000"/>
                </a:solidFill>
              </a:rPr>
              <a:t>1</a:t>
            </a:r>
          </a:p>
        </p:txBody>
      </p:sp>
      <p:sp>
        <p:nvSpPr>
          <p:cNvPr id="12" name="Oval 11"/>
          <p:cNvSpPr/>
          <p:nvPr/>
        </p:nvSpPr>
        <p:spPr>
          <a:xfrm>
            <a:off x="8077200" y="3435328"/>
            <a:ext cx="7620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FF0000"/>
                </a:solidFill>
              </a:rPr>
              <a:t>2</a:t>
            </a:r>
          </a:p>
        </p:txBody>
      </p:sp>
      <p:sp>
        <p:nvSpPr>
          <p:cNvPr id="13" name="Oval 12"/>
          <p:cNvSpPr/>
          <p:nvPr/>
        </p:nvSpPr>
        <p:spPr>
          <a:xfrm>
            <a:off x="-156411" y="4985930"/>
            <a:ext cx="7620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FF0000"/>
                </a:solidFill>
              </a:rPr>
              <a:t>3</a:t>
            </a:r>
          </a:p>
        </p:txBody>
      </p:sp>
      <p:sp>
        <p:nvSpPr>
          <p:cNvPr id="14" name="Oval 13"/>
          <p:cNvSpPr/>
          <p:nvPr/>
        </p:nvSpPr>
        <p:spPr>
          <a:xfrm>
            <a:off x="4495800" y="4876800"/>
            <a:ext cx="7620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FF0000"/>
                </a:solidFill>
              </a:rPr>
              <a:t>4</a:t>
            </a:r>
          </a:p>
        </p:txBody>
      </p:sp>
      <p:sp>
        <p:nvSpPr>
          <p:cNvPr id="15" name="Oval 14"/>
          <p:cNvSpPr/>
          <p:nvPr/>
        </p:nvSpPr>
        <p:spPr>
          <a:xfrm>
            <a:off x="8305800" y="4876800"/>
            <a:ext cx="7620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FF0000"/>
                </a:solidFill>
              </a:rPr>
              <a:t>5</a:t>
            </a:r>
          </a:p>
        </p:txBody>
      </p:sp>
      <p:sp>
        <p:nvSpPr>
          <p:cNvPr id="16" name="Oval 15"/>
          <p:cNvSpPr/>
          <p:nvPr/>
        </p:nvSpPr>
        <p:spPr>
          <a:xfrm>
            <a:off x="0" y="6286188"/>
            <a:ext cx="7620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FF0000"/>
                </a:solidFill>
              </a:rPr>
              <a:t>6</a:t>
            </a:r>
          </a:p>
        </p:txBody>
      </p:sp>
    </p:spTree>
    <p:extLst>
      <p:ext uri="{BB962C8B-B14F-4D97-AF65-F5344CB8AC3E}">
        <p14:creationId xmlns:p14="http://schemas.microsoft.com/office/powerpoint/2010/main" val="213814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1" presetClass="entr" presetSubtype="1"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heel(1)">
                                      <p:cBhvr>
                                        <p:cTn id="9" dur="2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par>
                                <p:cTn id="15" presetID="10" presetClass="exit" presetSubtype="0" fill="hold" grpId="1" nodeType="with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0" presetClass="exit" presetSubtype="0" fill="hold" grpId="1" nodeType="with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heel(1)">
                                      <p:cBhvr>
                                        <p:cTn id="40" dur="2000"/>
                                        <p:tgtEl>
                                          <p:spTgt spid="8"/>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0" presetClass="exit" presetSubtype="0" fill="hold" grpId="1" nodeType="withEffect">
                                  <p:stCondLst>
                                    <p:cond delay="0"/>
                                  </p:stCondLst>
                                  <p:childTnLst>
                                    <p:animEffect transition="out" filter="fade">
                                      <p:cBhvr>
                                        <p:cTn id="44" dur="500"/>
                                        <p:tgtEl>
                                          <p:spTgt spid="13"/>
                                        </p:tgtEl>
                                      </p:cBhvr>
                                    </p:animEffect>
                                    <p:set>
                                      <p:cBhvr>
                                        <p:cTn id="45" dur="1" fill="hold">
                                          <p:stCondLst>
                                            <p:cond delay="499"/>
                                          </p:stCondLst>
                                        </p:cTn>
                                        <p:tgtEl>
                                          <p:spTgt spid="13"/>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heel(1)">
                                      <p:cBhvr>
                                        <p:cTn id="53" dur="2000"/>
                                        <p:tgtEl>
                                          <p:spTgt spid="9"/>
                                        </p:tgtEl>
                                      </p:cBhvr>
                                    </p:animEffect>
                                  </p:childTnLst>
                                </p:cTn>
                              </p:par>
                              <p:par>
                                <p:cTn id="54" presetID="1"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par>
                                <p:cTn id="56" presetID="10" presetClass="exit" presetSubtype="0" fill="hold" grpId="1" nodeType="withEffect">
                                  <p:stCondLst>
                                    <p:cond delay="0"/>
                                  </p:stCondLst>
                                  <p:childTnLst>
                                    <p:animEffect transition="out" filter="fad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8"/>
                                        </p:tgtEl>
                                      </p:cBhvr>
                                    </p:animEffect>
                                    <p:set>
                                      <p:cBhvr>
                                        <p:cTn id="61" dur="1" fill="hold">
                                          <p:stCondLst>
                                            <p:cond delay="499"/>
                                          </p:stCondLst>
                                        </p:cTn>
                                        <p:tgtEl>
                                          <p:spTgt spid="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1"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heel(1)">
                                      <p:cBhvr>
                                        <p:cTn id="66" dur="2000"/>
                                        <p:tgtEl>
                                          <p:spTgt spid="10"/>
                                        </p:tgtEl>
                                      </p:cBhvr>
                                    </p:animEffect>
                                  </p:childTnLst>
                                </p:cTn>
                              </p:par>
                              <p:par>
                                <p:cTn id="67" presetID="10" presetClass="exit" presetSubtype="0" fill="hold" grpId="1" nodeType="withEffect">
                                  <p:stCondLst>
                                    <p:cond delay="0"/>
                                  </p:stCondLst>
                                  <p:childTnLst>
                                    <p:animEffect transition="out" filter="fade">
                                      <p:cBhvr>
                                        <p:cTn id="68" dur="500"/>
                                        <p:tgtEl>
                                          <p:spTgt spid="9"/>
                                        </p:tgtEl>
                                      </p:cBhvr>
                                    </p:animEffect>
                                    <p:set>
                                      <p:cBhvr>
                                        <p:cTn id="69" dur="1" fill="hold">
                                          <p:stCondLst>
                                            <p:cond delay="499"/>
                                          </p:stCondLst>
                                        </p:cTn>
                                        <p:tgtEl>
                                          <p:spTgt spid="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5"/>
                                        </p:tgtEl>
                                      </p:cBhvr>
                                    </p:animEffect>
                                    <p:set>
                                      <p:cBhvr>
                                        <p:cTn id="72" dur="1" fill="hold">
                                          <p:stCondLst>
                                            <p:cond delay="499"/>
                                          </p:stCondLst>
                                        </p:cTn>
                                        <p:tgtEl>
                                          <p:spTgt spid="15"/>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animBg="1"/>
      <p:bldP spid="7" grpId="0" animBg="1"/>
      <p:bldP spid="7" grpId="1" animBg="1"/>
      <p:bldP spid="8" grpId="0" animBg="1"/>
      <p:bldP spid="8" grpId="1" animBg="1"/>
      <p:bldP spid="9" grpId="0" animBg="1"/>
      <p:bldP spid="9" grpId="1" animBg="1"/>
      <p:bldP spid="10" grpId="0" animBg="1"/>
      <p:bldP spid="4" grpId="0" animBg="1"/>
      <p:bldP spid="4" grpId="1" animBg="1"/>
      <p:bldP spid="12" grpId="0" animBg="1"/>
      <p:bldP spid="12" grpId="1" animBg="1"/>
      <p:bldP spid="13" grpId="0" animBg="1"/>
      <p:bldP spid="13" grpId="1" animBg="1"/>
      <p:bldP spid="14" grpId="0" animBg="1"/>
      <p:bldP spid="14" grpId="1" animBg="1"/>
      <p:bldP spid="15" grpId="0" animBg="1"/>
      <p:bldP spid="15" grpId="1"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lstStyle/>
          <a:p>
            <a:r>
              <a:rPr lang="en-US"/>
              <a:t>Galin (2004). </a:t>
            </a:r>
            <a:r>
              <a:rPr lang="en-US" i="1"/>
              <a:t>Software quality assurance from theory to implementation. </a:t>
            </a:r>
            <a:r>
              <a:rPr lang="en-US"/>
              <a:t>Pearson Education Limited</a:t>
            </a:r>
          </a:p>
          <a:p>
            <a:endParaRPr lang="en-US"/>
          </a:p>
          <a:p>
            <a:r>
              <a:rPr lang="en-US"/>
              <a:t>Dorothy Grahamet, </a:t>
            </a:r>
            <a:r>
              <a:rPr lang="nl-NL"/>
              <a:t>Erik van Veenendaal, Isabel Evans, Rex Black. </a:t>
            </a:r>
            <a:r>
              <a:rPr lang="en-US" i="1"/>
              <a:t>Foundations of software testing: ISTQB Certification</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3</a:t>
            </a:fld>
            <a:endParaRPr lang="en-US"/>
          </a:p>
        </p:txBody>
      </p:sp>
    </p:spTree>
    <p:extLst>
      <p:ext uri="{BB962C8B-B14F-4D97-AF65-F5344CB8AC3E}">
        <p14:creationId xmlns:p14="http://schemas.microsoft.com/office/powerpoint/2010/main" val="1516661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Pre-project SQA components</a:t>
            </a:r>
          </a:p>
        </p:txBody>
      </p:sp>
      <p:sp>
        <p:nvSpPr>
          <p:cNvPr id="3" name="Content Placeholder 2"/>
          <p:cNvSpPr>
            <a:spLocks noGrp="1"/>
          </p:cNvSpPr>
          <p:nvPr>
            <p:ph idx="1"/>
          </p:nvPr>
        </p:nvSpPr>
        <p:spPr/>
        <p:txBody>
          <a:bodyPr>
            <a:normAutofit/>
          </a:bodyPr>
          <a:lstStyle/>
          <a:p>
            <a:r>
              <a:rPr lang="en-US" dirty="0"/>
              <a:t>The preparatory steps taken prior to initiating work on the project itself</a:t>
            </a:r>
          </a:p>
          <a:p>
            <a:r>
              <a:rPr lang="en-US" dirty="0"/>
              <a:t>To assure that</a:t>
            </a:r>
          </a:p>
          <a:p>
            <a:pPr lvl="1"/>
            <a:r>
              <a:rPr lang="en-US" dirty="0"/>
              <a:t>the project commitments have been adequately defined considering</a:t>
            </a:r>
            <a:r>
              <a:rPr lang="en-US" b="1" dirty="0"/>
              <a:t> resource, schedule </a:t>
            </a:r>
            <a:r>
              <a:rPr lang="en-US" dirty="0"/>
              <a:t>and</a:t>
            </a:r>
            <a:r>
              <a:rPr lang="en-US" b="1" dirty="0"/>
              <a:t> budget</a:t>
            </a:r>
          </a:p>
          <a:p>
            <a:pPr lvl="1"/>
            <a:r>
              <a:rPr lang="en-US" dirty="0"/>
              <a:t>the </a:t>
            </a:r>
            <a:r>
              <a:rPr lang="en-US" b="1" dirty="0"/>
              <a:t>development </a:t>
            </a:r>
            <a:r>
              <a:rPr lang="en-US" dirty="0"/>
              <a:t>and</a:t>
            </a:r>
            <a:r>
              <a:rPr lang="en-US" b="1" dirty="0"/>
              <a:t> quality plans </a:t>
            </a:r>
            <a:r>
              <a:rPr lang="en-US" dirty="0"/>
              <a:t>have been correctly determined</a:t>
            </a:r>
          </a:p>
          <a:p>
            <a:r>
              <a:rPr lang="en-US" dirty="0"/>
              <a:t>Two components in pre-project phase</a:t>
            </a:r>
          </a:p>
          <a:p>
            <a:pPr lvl="1"/>
            <a:r>
              <a:rPr lang="en-US" dirty="0"/>
              <a:t>contract review</a:t>
            </a:r>
          </a:p>
          <a:p>
            <a:pPr lvl="1"/>
            <a:r>
              <a:rPr lang="en-US" dirty="0"/>
              <a:t>development and quality plan</a:t>
            </a:r>
          </a:p>
          <a:p>
            <a:endParaRPr lang="en-US" dirty="0"/>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30</a:t>
            </a:fld>
            <a:endParaRPr lang="en-US"/>
          </a:p>
        </p:txBody>
      </p:sp>
    </p:spTree>
    <p:extLst>
      <p:ext uri="{BB962C8B-B14F-4D97-AF65-F5344CB8AC3E}">
        <p14:creationId xmlns:p14="http://schemas.microsoft.com/office/powerpoint/2010/main" val="2817230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Pre-project: Contract review</a:t>
            </a:r>
            <a:br>
              <a:rPr lang="en-US"/>
            </a:br>
            <a:endParaRPr lang="en-US"/>
          </a:p>
        </p:txBody>
      </p:sp>
      <p:sp>
        <p:nvSpPr>
          <p:cNvPr id="3" name="Content Placeholder 2"/>
          <p:cNvSpPr>
            <a:spLocks noGrp="1"/>
          </p:cNvSpPr>
          <p:nvPr>
            <p:ph idx="1"/>
          </p:nvPr>
        </p:nvSpPr>
        <p:spPr/>
        <p:txBody>
          <a:bodyPr>
            <a:normAutofit/>
          </a:bodyPr>
          <a:lstStyle/>
          <a:p>
            <a:r>
              <a:rPr lang="en-US"/>
              <a:t>Must include a detailed examination of the project </a:t>
            </a:r>
            <a:r>
              <a:rPr lang="en-US" u="sng"/>
              <a:t>proposal draft</a:t>
            </a:r>
            <a:r>
              <a:rPr lang="en-US"/>
              <a:t> and the </a:t>
            </a:r>
            <a:r>
              <a:rPr lang="en-US" u="sng"/>
              <a:t>contract drafts</a:t>
            </a:r>
            <a:endParaRPr lang="en-US" b="1" u="sng"/>
          </a:p>
          <a:p>
            <a:pPr lvl="1"/>
            <a:r>
              <a:rPr lang="en-US"/>
              <a:t>Stage One – </a:t>
            </a:r>
            <a:r>
              <a:rPr lang="en-US" b="1"/>
              <a:t>Proposal </a:t>
            </a:r>
            <a:r>
              <a:rPr lang="en-US"/>
              <a:t>draft review:</a:t>
            </a:r>
            <a:r>
              <a:rPr lang="en-US" b="1"/>
              <a:t> </a:t>
            </a:r>
            <a:r>
              <a:rPr lang="en-US"/>
              <a:t>review of the final proposal draft prior to submission to the potential customer</a:t>
            </a:r>
          </a:p>
          <a:p>
            <a:pPr lvl="1"/>
            <a:r>
              <a:rPr lang="en-US"/>
              <a:t>Stage Two – </a:t>
            </a:r>
            <a:r>
              <a:rPr lang="en-US" b="1"/>
              <a:t>Contract </a:t>
            </a:r>
            <a:r>
              <a:rPr lang="en-US"/>
              <a:t>draft review: review of contract draft prior to signing</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31</a:t>
            </a:fld>
            <a:endParaRPr lang="en-US"/>
          </a:p>
        </p:txBody>
      </p:sp>
    </p:spTree>
    <p:extLst>
      <p:ext uri="{BB962C8B-B14F-4D97-AF65-F5344CB8AC3E}">
        <p14:creationId xmlns:p14="http://schemas.microsoft.com/office/powerpoint/2010/main" val="350751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Pre-project: Contract review</a:t>
            </a:r>
            <a:br>
              <a:rPr lang="en-US" dirty="0"/>
            </a:br>
            <a:r>
              <a:rPr lang="en-US" dirty="0"/>
              <a:t>Proposal draft review objectives</a:t>
            </a:r>
          </a:p>
        </p:txBody>
      </p:sp>
      <p:sp>
        <p:nvSpPr>
          <p:cNvPr id="3" name="Content Placeholder 2"/>
          <p:cNvSpPr>
            <a:spLocks noGrp="1"/>
          </p:cNvSpPr>
          <p:nvPr>
            <p:ph idx="1"/>
          </p:nvPr>
        </p:nvSpPr>
        <p:spPr/>
        <p:txBody>
          <a:bodyPr>
            <a:normAutofit fontScale="92500" lnSpcReduction="20000"/>
          </a:bodyPr>
          <a:lstStyle/>
          <a:p>
            <a:r>
              <a:rPr lang="en-US"/>
              <a:t>Objectives</a:t>
            </a:r>
          </a:p>
          <a:p>
            <a:pPr marL="850392" lvl="1" indent="-457200">
              <a:buFont typeface="+mj-lt"/>
              <a:buAutoNum type="arabicPeriod"/>
            </a:pPr>
            <a:r>
              <a:rPr lang="en-US" b="1"/>
              <a:t>customer requirements </a:t>
            </a:r>
            <a:r>
              <a:rPr lang="en-US"/>
              <a:t>have been clarified and documented</a:t>
            </a:r>
          </a:p>
          <a:p>
            <a:pPr marL="850392" lvl="1" indent="-457200">
              <a:buFont typeface="+mj-lt"/>
              <a:buAutoNum type="arabicPeriod"/>
            </a:pPr>
            <a:r>
              <a:rPr lang="en-US" b="1"/>
              <a:t>alternative approaches</a:t>
            </a:r>
            <a:r>
              <a:rPr lang="en-US"/>
              <a:t> for carrying out the project have been examined</a:t>
            </a:r>
          </a:p>
          <a:p>
            <a:pPr marL="850392" lvl="1" indent="-457200">
              <a:buFont typeface="+mj-lt"/>
              <a:buAutoNum type="arabicPeriod"/>
            </a:pPr>
            <a:r>
              <a:rPr lang="en-US"/>
              <a:t>formal aspects of the relationship between the customer and the software firm have been specified</a:t>
            </a:r>
          </a:p>
          <a:p>
            <a:pPr marL="850392" lvl="1" indent="-457200">
              <a:buFont typeface="+mj-lt"/>
              <a:buAutoNum type="arabicPeriod"/>
            </a:pPr>
            <a:r>
              <a:rPr lang="en-US"/>
              <a:t>identification of development </a:t>
            </a:r>
            <a:r>
              <a:rPr lang="en-US" b="1"/>
              <a:t>risks</a:t>
            </a:r>
          </a:p>
          <a:p>
            <a:pPr marL="850392" lvl="1" indent="-457200">
              <a:lnSpc>
                <a:spcPct val="90000"/>
              </a:lnSpc>
              <a:buFont typeface="+mj-lt"/>
              <a:buAutoNum type="arabicPeriod"/>
            </a:pPr>
            <a:r>
              <a:rPr lang="en-US"/>
              <a:t>adequate estimation of project </a:t>
            </a:r>
            <a:r>
              <a:rPr lang="en-US" b="1"/>
              <a:t>resources</a:t>
            </a:r>
            <a:r>
              <a:rPr lang="en-US"/>
              <a:t> and </a:t>
            </a:r>
            <a:r>
              <a:rPr lang="en-US" b="1"/>
              <a:t>timetable</a:t>
            </a:r>
          </a:p>
          <a:p>
            <a:pPr marL="850392" lvl="1" indent="-457200">
              <a:lnSpc>
                <a:spcPct val="90000"/>
              </a:lnSpc>
              <a:buFont typeface="+mj-lt"/>
              <a:buAutoNum type="arabicPeriod"/>
            </a:pPr>
            <a:r>
              <a:rPr lang="en-US"/>
              <a:t>examination of the </a:t>
            </a:r>
            <a:r>
              <a:rPr lang="en-US" b="1"/>
              <a:t>company’s capacity </a:t>
            </a:r>
            <a:r>
              <a:rPr lang="en-US"/>
              <a:t>with respect to the project</a:t>
            </a:r>
          </a:p>
          <a:p>
            <a:pPr marL="850392" lvl="1" indent="-457200">
              <a:lnSpc>
                <a:spcPct val="90000"/>
              </a:lnSpc>
              <a:buFont typeface="+mj-lt"/>
              <a:buAutoNum type="arabicPeriod"/>
            </a:pPr>
            <a:r>
              <a:rPr lang="en-US"/>
              <a:t>examination of the </a:t>
            </a:r>
            <a:r>
              <a:rPr lang="en-US" b="1"/>
              <a:t>customer’s capacity </a:t>
            </a:r>
            <a:r>
              <a:rPr lang="en-US"/>
              <a:t>to meet his commitments</a:t>
            </a:r>
          </a:p>
          <a:p>
            <a:pPr marL="850392" lvl="1" indent="-457200">
              <a:lnSpc>
                <a:spcPct val="90000"/>
              </a:lnSpc>
              <a:buFont typeface="+mj-lt"/>
              <a:buAutoNum type="arabicPeriod"/>
            </a:pPr>
            <a:r>
              <a:rPr lang="en-US"/>
              <a:t>definition of </a:t>
            </a:r>
            <a:r>
              <a:rPr lang="en-US" b="1"/>
              <a:t>partner</a:t>
            </a:r>
            <a:r>
              <a:rPr lang="en-US"/>
              <a:t> and </a:t>
            </a:r>
            <a:r>
              <a:rPr lang="en-US" b="1"/>
              <a:t>subcontractor</a:t>
            </a:r>
            <a:r>
              <a:rPr lang="en-US"/>
              <a:t> participation</a:t>
            </a:r>
          </a:p>
          <a:p>
            <a:pPr marL="850392" lvl="1" indent="-457200">
              <a:lnSpc>
                <a:spcPct val="90000"/>
              </a:lnSpc>
              <a:buFont typeface="+mj-lt"/>
              <a:buAutoNum type="arabicPeriod"/>
            </a:pPr>
            <a:r>
              <a:rPr lang="en-US"/>
              <a:t>definition and protection of </a:t>
            </a:r>
            <a:r>
              <a:rPr lang="en-US" b="1"/>
              <a:t>proprietary</a:t>
            </a:r>
            <a:r>
              <a:rPr lang="en-US"/>
              <a:t> </a:t>
            </a:r>
            <a:r>
              <a:rPr lang="en-US" b="1"/>
              <a:t>rights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32</a:t>
            </a:fld>
            <a:endParaRPr lang="en-US"/>
          </a:p>
        </p:txBody>
      </p:sp>
    </p:spTree>
    <p:extLst>
      <p:ext uri="{BB962C8B-B14F-4D97-AF65-F5344CB8AC3E}">
        <p14:creationId xmlns:p14="http://schemas.microsoft.com/office/powerpoint/2010/main" val="4200315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Pre-project: Contract review</a:t>
            </a:r>
            <a:br>
              <a:rPr lang="en-US"/>
            </a:br>
            <a:r>
              <a:rPr lang="en-US"/>
              <a:t>Contract draft review objectives</a:t>
            </a:r>
          </a:p>
        </p:txBody>
      </p:sp>
      <p:sp>
        <p:nvSpPr>
          <p:cNvPr id="3" name="Content Placeholder 2"/>
          <p:cNvSpPr>
            <a:spLocks noGrp="1"/>
          </p:cNvSpPr>
          <p:nvPr>
            <p:ph idx="1"/>
          </p:nvPr>
        </p:nvSpPr>
        <p:spPr/>
        <p:txBody>
          <a:bodyPr>
            <a:normAutofit/>
          </a:bodyPr>
          <a:lstStyle/>
          <a:p>
            <a:r>
              <a:rPr lang="en-US"/>
              <a:t>Objectives</a:t>
            </a:r>
          </a:p>
          <a:p>
            <a:pPr lvl="1"/>
            <a:r>
              <a:rPr lang="en-US"/>
              <a:t>no un-clarified issues remain in the contract draft</a:t>
            </a:r>
          </a:p>
          <a:p>
            <a:pPr lvl="1"/>
            <a:r>
              <a:rPr lang="en-US"/>
              <a:t>all the understandings reached between the customer and the firm are to be fully and correctly documented in the contract and its appendices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33</a:t>
            </a:fld>
            <a:endParaRPr lang="en-US"/>
          </a:p>
        </p:txBody>
      </p:sp>
    </p:spTree>
    <p:extLst>
      <p:ext uri="{BB962C8B-B14F-4D97-AF65-F5344CB8AC3E}">
        <p14:creationId xmlns:p14="http://schemas.microsoft.com/office/powerpoint/2010/main" val="700660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Pre-project: Dev. and Quality plan</a:t>
            </a:r>
            <a:br>
              <a:rPr lang="en-US"/>
            </a:br>
            <a:endParaRPr lang="en-US"/>
          </a:p>
        </p:txBody>
      </p:sp>
      <p:sp>
        <p:nvSpPr>
          <p:cNvPr id="3" name="Content Placeholder 2"/>
          <p:cNvSpPr>
            <a:spLocks noGrp="1"/>
          </p:cNvSpPr>
          <p:nvPr>
            <p:ph idx="1"/>
          </p:nvPr>
        </p:nvSpPr>
        <p:spPr/>
        <p:txBody>
          <a:bodyPr/>
          <a:lstStyle/>
          <a:p>
            <a:r>
              <a:rPr lang="en-US"/>
              <a:t>Objectives</a:t>
            </a:r>
          </a:p>
          <a:p>
            <a:pPr lvl="1"/>
            <a:r>
              <a:rPr lang="en-US" sz="2200" b="1"/>
              <a:t>scheduling</a:t>
            </a:r>
            <a:r>
              <a:rPr lang="en-US" sz="2200"/>
              <a:t> development activities, </a:t>
            </a:r>
            <a:r>
              <a:rPr lang="en-US" sz="2200" b="1"/>
              <a:t>estimating</a:t>
            </a:r>
            <a:r>
              <a:rPr lang="en-US" sz="2200"/>
              <a:t> the required manpower resources and budget</a:t>
            </a:r>
          </a:p>
          <a:p>
            <a:pPr lvl="1"/>
            <a:r>
              <a:rPr lang="en-US" sz="2200" b="1"/>
              <a:t>recruiting</a:t>
            </a:r>
            <a:r>
              <a:rPr lang="en-US" sz="2200"/>
              <a:t> team members and </a:t>
            </a:r>
            <a:r>
              <a:rPr lang="en-US" sz="2200" b="1"/>
              <a:t>allocating</a:t>
            </a:r>
            <a:r>
              <a:rPr lang="en-US" sz="2200"/>
              <a:t> development resources</a:t>
            </a:r>
          </a:p>
          <a:p>
            <a:pPr lvl="1"/>
            <a:r>
              <a:rPr lang="en-US" sz="2200" b="1"/>
              <a:t>resolving</a:t>
            </a:r>
            <a:r>
              <a:rPr lang="en-US" sz="2200"/>
              <a:t> development </a:t>
            </a:r>
            <a:r>
              <a:rPr lang="en-US" sz="2200" b="1"/>
              <a:t>risks</a:t>
            </a:r>
          </a:p>
          <a:p>
            <a:pPr lvl="1"/>
            <a:r>
              <a:rPr lang="en-US" sz="2200"/>
              <a:t>implementing required SQA activities</a:t>
            </a:r>
          </a:p>
          <a:p>
            <a:pPr lvl="1"/>
            <a:r>
              <a:rPr lang="en-US" sz="2200"/>
              <a:t>providing management with data needed for project control</a:t>
            </a:r>
          </a:p>
        </p:txBody>
      </p:sp>
      <p:sp>
        <p:nvSpPr>
          <p:cNvPr id="11" name="Slide Number Placeholder 10"/>
          <p:cNvSpPr>
            <a:spLocks noGrp="1"/>
          </p:cNvSpPr>
          <p:nvPr>
            <p:ph type="sldNum" sz="quarter" idx="12"/>
          </p:nvPr>
        </p:nvSpPr>
        <p:spPr/>
        <p:txBody>
          <a:bodyPr/>
          <a:lstStyle/>
          <a:p>
            <a:r>
              <a:rPr lang="en-US"/>
              <a:t>Slide </a:t>
            </a:r>
            <a:fld id="{3900DC13-0C25-439E-AA75-E5DAAC4C3713}" type="slidenum">
              <a:rPr lang="en-US" smtClean="0"/>
              <a:pPr/>
              <a:t>34</a:t>
            </a:fld>
            <a:endParaRPr lang="en-US"/>
          </a:p>
        </p:txBody>
      </p:sp>
    </p:spTree>
    <p:extLst>
      <p:ext uri="{BB962C8B-B14F-4D97-AF65-F5344CB8AC3E}">
        <p14:creationId xmlns:p14="http://schemas.microsoft.com/office/powerpoint/2010/main" val="2348919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fontScale="90000"/>
          </a:bodyPr>
          <a:lstStyle/>
          <a:p>
            <a:r>
              <a:rPr lang="en-US"/>
              <a:t>Pre-project: Dev. and Quality plan Elements of the development plan</a:t>
            </a:r>
          </a:p>
        </p:txBody>
      </p:sp>
      <p:sp>
        <p:nvSpPr>
          <p:cNvPr id="7171" name="Content Placeholder 2"/>
          <p:cNvSpPr>
            <a:spLocks noGrp="1"/>
          </p:cNvSpPr>
          <p:nvPr>
            <p:ph idx="1"/>
          </p:nvPr>
        </p:nvSpPr>
        <p:spPr/>
        <p:txBody>
          <a:bodyPr>
            <a:normAutofit fontScale="92500" lnSpcReduction="20000"/>
          </a:bodyPr>
          <a:lstStyle/>
          <a:p>
            <a:pPr marL="514350" indent="-514350">
              <a:buAutoNum type="arabicPeriod"/>
            </a:pPr>
            <a:r>
              <a:rPr lang="en-US"/>
              <a:t>Project products, specifying “deliverables”</a:t>
            </a:r>
          </a:p>
          <a:p>
            <a:pPr marL="514350" indent="-514350">
              <a:buAutoNum type="arabicPeriod"/>
            </a:pPr>
            <a:r>
              <a:rPr lang="en-US"/>
              <a:t>Project interfaces</a:t>
            </a:r>
          </a:p>
          <a:p>
            <a:pPr marL="514350" indent="-514350">
              <a:buAutoNum type="arabicPeriod"/>
            </a:pPr>
            <a:r>
              <a:rPr lang="en-US"/>
              <a:t>Project’s methodology and development tools</a:t>
            </a:r>
          </a:p>
          <a:p>
            <a:pPr marL="514350" indent="-514350">
              <a:buAutoNum type="arabicPeriod"/>
            </a:pPr>
            <a:r>
              <a:rPr lang="en-US"/>
              <a:t>Software development standards and procedures</a:t>
            </a:r>
          </a:p>
          <a:p>
            <a:pPr marL="514350" indent="-514350">
              <a:buAutoNum type="arabicPeriod"/>
            </a:pPr>
            <a:r>
              <a:rPr lang="en-US"/>
              <a:t>Map of the development process</a:t>
            </a:r>
          </a:p>
          <a:p>
            <a:pPr marL="514350" indent="-514350">
              <a:buAutoNum type="arabicPeriod"/>
            </a:pPr>
            <a:r>
              <a:rPr lang="en-US"/>
              <a:t>Project milestones</a:t>
            </a:r>
          </a:p>
          <a:p>
            <a:pPr marL="514350" indent="-514350">
              <a:buAutoNum type="arabicPeriod"/>
            </a:pPr>
            <a:r>
              <a:rPr lang="en-US"/>
              <a:t>Project staff organization and coordination with external participants</a:t>
            </a:r>
          </a:p>
          <a:p>
            <a:pPr marL="514350" indent="-514350">
              <a:buAutoNum type="arabicPeriod"/>
            </a:pPr>
            <a:r>
              <a:rPr lang="en-US"/>
              <a:t>Required development facilities</a:t>
            </a:r>
          </a:p>
          <a:p>
            <a:pPr marL="514350" indent="-514350">
              <a:buAutoNum type="arabicPeriod"/>
            </a:pPr>
            <a:r>
              <a:rPr lang="en-US"/>
              <a:t>Development risks and risk management actions</a:t>
            </a:r>
          </a:p>
          <a:p>
            <a:pPr marL="514350" indent="-514350">
              <a:buAutoNum type="arabicPeriod"/>
            </a:pPr>
            <a:r>
              <a:rPr lang="en-US"/>
              <a:t>Control methods</a:t>
            </a:r>
          </a:p>
          <a:p>
            <a:pPr marL="514350" indent="-514350">
              <a:buAutoNum type="arabicPeriod"/>
            </a:pPr>
            <a:r>
              <a:rPr lang="en-US"/>
              <a:t>Project cost estimates</a:t>
            </a:r>
          </a:p>
        </p:txBody>
      </p:sp>
      <p:sp>
        <p:nvSpPr>
          <p:cNvPr id="8" name="Slide Number Placeholder 7"/>
          <p:cNvSpPr>
            <a:spLocks noGrp="1"/>
          </p:cNvSpPr>
          <p:nvPr>
            <p:ph type="sldNum" sz="quarter" idx="12"/>
          </p:nvPr>
        </p:nvSpPr>
        <p:spPr/>
        <p:txBody>
          <a:bodyPr/>
          <a:lstStyle/>
          <a:p>
            <a:r>
              <a:rPr lang="en-US"/>
              <a:t>Slide </a:t>
            </a:r>
            <a:fld id="{3900DC13-0C25-439E-AA75-E5DAAC4C3713}" type="slidenum">
              <a:rPr lang="en-US" smtClean="0"/>
              <a:pPr/>
              <a:t>35</a:t>
            </a:fld>
            <a:endParaRPr lang="en-US"/>
          </a:p>
        </p:txBody>
      </p:sp>
    </p:spTree>
    <p:extLst>
      <p:ext uri="{BB962C8B-B14F-4D97-AF65-F5344CB8AC3E}">
        <p14:creationId xmlns:p14="http://schemas.microsoft.com/office/powerpoint/2010/main" val="1059559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a:t>Pre-project: Dev. and Quality plan </a:t>
            </a:r>
            <a:br>
              <a:rPr lang="en-US"/>
            </a:br>
            <a:r>
              <a:rPr lang="en-US"/>
              <a:t>Elements of the quality plan</a:t>
            </a:r>
          </a:p>
        </p:txBody>
      </p:sp>
      <p:sp>
        <p:nvSpPr>
          <p:cNvPr id="35843" name="Rectangle 3"/>
          <p:cNvSpPr>
            <a:spLocks noGrp="1" noChangeArrowheads="1"/>
          </p:cNvSpPr>
          <p:nvPr>
            <p:ph idx="1"/>
          </p:nvPr>
        </p:nvSpPr>
        <p:spPr/>
        <p:txBody>
          <a:bodyPr/>
          <a:lstStyle/>
          <a:p>
            <a:pPr marL="514350" indent="-514350">
              <a:buFont typeface="+mj-lt"/>
              <a:buAutoNum type="arabicPeriod"/>
            </a:pPr>
            <a:r>
              <a:rPr lang="en-US"/>
              <a:t>Quality goals</a:t>
            </a:r>
          </a:p>
          <a:p>
            <a:pPr marL="514350" indent="-514350">
              <a:buFont typeface="+mj-lt"/>
              <a:buAutoNum type="arabicPeriod"/>
            </a:pPr>
            <a:r>
              <a:rPr lang="en-US"/>
              <a:t>Planned review activities</a:t>
            </a:r>
          </a:p>
          <a:p>
            <a:pPr marL="514350" indent="-514350">
              <a:buFont typeface="+mj-lt"/>
              <a:buAutoNum type="arabicPeriod"/>
            </a:pPr>
            <a:r>
              <a:rPr lang="en-US"/>
              <a:t>Planned software tests</a:t>
            </a:r>
          </a:p>
          <a:p>
            <a:pPr marL="514350" indent="-514350">
              <a:buFont typeface="+mj-lt"/>
              <a:buAutoNum type="arabicPeriod"/>
            </a:pPr>
            <a:r>
              <a:rPr lang="en-US"/>
              <a:t>Planned acceptance tests for externally developed software</a:t>
            </a:r>
          </a:p>
          <a:p>
            <a:pPr marL="514350" indent="-514350">
              <a:buFont typeface="+mj-lt"/>
              <a:buAutoNum type="arabicPeriod"/>
            </a:pPr>
            <a:r>
              <a:rPr lang="en-US"/>
              <a:t>Configuration management plans</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36</a:t>
            </a:fld>
            <a:endParaRPr lang="en-US"/>
          </a:p>
        </p:txBody>
      </p:sp>
    </p:spTree>
    <p:extLst>
      <p:ext uri="{BB962C8B-B14F-4D97-AF65-F5344CB8AC3E}">
        <p14:creationId xmlns:p14="http://schemas.microsoft.com/office/powerpoint/2010/main" val="30569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n-US"/>
              <a:t>Pre-project: Dev. and Quality plan </a:t>
            </a:r>
            <a:br>
              <a:rPr lang="en-US"/>
            </a:br>
            <a:r>
              <a:rPr lang="en-US"/>
              <a:t>Quality plan: Quality goals [1/2]</a:t>
            </a:r>
          </a:p>
        </p:txBody>
      </p:sp>
      <p:sp>
        <p:nvSpPr>
          <p:cNvPr id="36867" name="Rectangle 3"/>
          <p:cNvSpPr>
            <a:spLocks noGrp="1" noChangeArrowheads="1"/>
          </p:cNvSpPr>
          <p:nvPr>
            <p:ph idx="1"/>
          </p:nvPr>
        </p:nvSpPr>
        <p:spPr/>
        <p:txBody>
          <a:bodyPr/>
          <a:lstStyle/>
          <a:p>
            <a:r>
              <a:rPr lang="en-US"/>
              <a:t>Refers to the developed software system’s substantive quality requirements</a:t>
            </a:r>
          </a:p>
          <a:p>
            <a:r>
              <a:rPr lang="en-US"/>
              <a:t>When choosing quality goals:</a:t>
            </a:r>
          </a:p>
          <a:p>
            <a:pPr lvl="1"/>
            <a:r>
              <a:rPr lang="en-US"/>
              <a:t>quantitative measures – more objective assessments of software performance</a:t>
            </a:r>
          </a:p>
          <a:p>
            <a:pPr lvl="1"/>
            <a:r>
              <a:rPr lang="en-US"/>
              <a:t>qualitative measures</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37</a:t>
            </a:fld>
            <a:endParaRPr lang="en-US"/>
          </a:p>
        </p:txBody>
      </p:sp>
    </p:spTree>
    <p:extLst>
      <p:ext uri="{BB962C8B-B14F-4D97-AF65-F5344CB8AC3E}">
        <p14:creationId xmlns:p14="http://schemas.microsoft.com/office/powerpoint/2010/main" val="2479966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r>
              <a:rPr lang="en-US"/>
              <a:t>Pre-project: Dev. and Quality plan</a:t>
            </a:r>
            <a:br>
              <a:rPr lang="en-US"/>
            </a:br>
            <a:r>
              <a:rPr lang="en-US"/>
              <a:t>Quality plan: Quality goals [2/2]</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38</a:t>
            </a:fld>
            <a:endParaRPr lang="en-US"/>
          </a:p>
        </p:txBody>
      </p:sp>
      <p:sp>
        <p:nvSpPr>
          <p:cNvPr id="6" name="Content Placeholder 5"/>
          <p:cNvSpPr>
            <a:spLocks noGrp="1"/>
          </p:cNvSpPr>
          <p:nvPr>
            <p:ph idx="1"/>
          </p:nvPr>
        </p:nvSpPr>
        <p:spPr/>
        <p:txBody>
          <a:bodyPr/>
          <a:lstStyle/>
          <a:p>
            <a:r>
              <a:rPr lang="en-US"/>
              <a:t>Example: Help desk system (HDS)</a:t>
            </a:r>
          </a:p>
        </p:txBody>
      </p:sp>
      <p:graphicFrame>
        <p:nvGraphicFramePr>
          <p:cNvPr id="9" name="Group 59"/>
          <p:cNvGraphicFramePr>
            <a:graphicFrameLocks/>
          </p:cNvGraphicFramePr>
          <p:nvPr>
            <p:extLst>
              <p:ext uri="{D42A27DB-BD31-4B8C-83A1-F6EECF244321}">
                <p14:modId xmlns:p14="http://schemas.microsoft.com/office/powerpoint/2010/main" val="2811900732"/>
              </p:ext>
            </p:extLst>
          </p:nvPr>
        </p:nvGraphicFramePr>
        <p:xfrm>
          <a:off x="609600" y="2362200"/>
          <a:ext cx="8382000" cy="4145280"/>
        </p:xfrm>
        <a:graphic>
          <a:graphicData uri="http://schemas.openxmlformats.org/drawingml/2006/table">
            <a:tbl>
              <a:tblPr/>
              <a:tblGrid>
                <a:gridCol w="3465635">
                  <a:extLst>
                    <a:ext uri="{9D8B030D-6E8A-4147-A177-3AD203B41FA5}">
                      <a16:colId xmlns:a16="http://schemas.microsoft.com/office/drawing/2014/main" val="20000"/>
                    </a:ext>
                  </a:extLst>
                </a:gridCol>
                <a:gridCol w="4916365">
                  <a:extLst>
                    <a:ext uri="{9D8B030D-6E8A-4147-A177-3AD203B41FA5}">
                      <a16:colId xmlns:a16="http://schemas.microsoft.com/office/drawing/2014/main" val="20001"/>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a:ln>
                            <a:noFill/>
                          </a:ln>
                          <a:solidFill>
                            <a:schemeClr val="tx1"/>
                          </a:solidFill>
                          <a:effectLst/>
                          <a:latin typeface="Arial" charset="0"/>
                        </a:rPr>
                        <a:t>HDS qualitative requirements</a:t>
                      </a:r>
                    </a:p>
                  </a:txBody>
                  <a:tcPr marL="96715" marR="96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a:ln>
                            <a:noFill/>
                          </a:ln>
                          <a:solidFill>
                            <a:schemeClr val="tx1"/>
                          </a:solidFill>
                          <a:effectLst/>
                          <a:latin typeface="Arial" charset="0"/>
                        </a:rPr>
                        <a:t>Related quantitative quality goals</a:t>
                      </a:r>
                    </a:p>
                  </a:txBody>
                  <a:tcPr marL="96715" marR="96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8713">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latin typeface="Arial" charset="0"/>
                        </a:rPr>
                        <a:t>The HDS should be user friendly</a:t>
                      </a:r>
                    </a:p>
                  </a:txBody>
                  <a:tcPr marL="96715" marR="96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latin typeface="Arial" charset="0"/>
                        </a:rPr>
                        <a:t>A new help desk operator should be able to learn details of the HDS following a course lasting less than 8 hours, and to master operation of the HDS in less than 5 working days.</a:t>
                      </a:r>
                    </a:p>
                  </a:txBody>
                  <a:tcPr marL="96715" marR="96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40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latin typeface="Arial" charset="0"/>
                        </a:rPr>
                        <a:t>The HDS should be very reliable</a:t>
                      </a:r>
                    </a:p>
                  </a:txBody>
                  <a:tcPr marL="96715" marR="96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latin typeface="Arial" charset="0"/>
                        </a:rPr>
                        <a:t>HDS availability should exceed 99.5% (HDS downtime should not exceed 30 minutes per week).</a:t>
                      </a:r>
                    </a:p>
                  </a:txBody>
                  <a:tcPr marL="96715" marR="96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latin typeface="Arial" charset="0"/>
                        </a:rPr>
                        <a:t>The HDS should operate continuously</a:t>
                      </a:r>
                    </a:p>
                  </a:txBody>
                  <a:tcPr marL="96715" marR="96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latin typeface="Arial" charset="0"/>
                        </a:rPr>
                        <a:t>The system’s recovery time should not exceed 10 minutes in 99% of cases of HDS failure.</a:t>
                      </a:r>
                    </a:p>
                  </a:txBody>
                  <a:tcPr marL="96715" marR="96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latin typeface="Arial" charset="0"/>
                        </a:rPr>
                        <a:t>…</a:t>
                      </a:r>
                    </a:p>
                  </a:txBody>
                  <a:tcPr marL="96715" marR="96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latin typeface="Arial" charset="0"/>
                        </a:rPr>
                        <a:t>…</a:t>
                      </a:r>
                    </a:p>
                  </a:txBody>
                  <a:tcPr marL="96715" marR="96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63587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US"/>
              <a:t>Pre-project: Dev. and Quality plan</a:t>
            </a:r>
            <a:br>
              <a:rPr lang="en-US"/>
            </a:br>
            <a:r>
              <a:rPr lang="en-US"/>
              <a:t>Quality plan: Planned review activities</a:t>
            </a:r>
          </a:p>
        </p:txBody>
      </p:sp>
      <p:sp>
        <p:nvSpPr>
          <p:cNvPr id="40963" name="Rectangle 3"/>
          <p:cNvSpPr>
            <a:spLocks noGrp="1" noChangeArrowheads="1"/>
          </p:cNvSpPr>
          <p:nvPr>
            <p:ph idx="1"/>
          </p:nvPr>
        </p:nvSpPr>
        <p:spPr/>
        <p:txBody>
          <a:bodyPr/>
          <a:lstStyle/>
          <a:p>
            <a:r>
              <a:rPr lang="en-US"/>
              <a:t>The quality plan should provide </a:t>
            </a:r>
            <a:r>
              <a:rPr lang="en-US" b="1"/>
              <a:t>a complete listing </a:t>
            </a:r>
            <a:r>
              <a:rPr lang="en-US"/>
              <a:t>of all planned review activities: design reviews (DRs), design inspections, code inspections, etc., with the following determined for each review  activity:</a:t>
            </a:r>
          </a:p>
          <a:p>
            <a:pPr lvl="1"/>
            <a:r>
              <a:rPr lang="en-US"/>
              <a:t>the </a:t>
            </a:r>
            <a:r>
              <a:rPr lang="en-US" b="1"/>
              <a:t>scope</a:t>
            </a:r>
            <a:endParaRPr lang="en-US"/>
          </a:p>
          <a:p>
            <a:pPr lvl="1"/>
            <a:r>
              <a:rPr lang="en-US"/>
              <a:t>the </a:t>
            </a:r>
            <a:r>
              <a:rPr lang="en-US" b="1"/>
              <a:t>type</a:t>
            </a:r>
            <a:endParaRPr lang="en-US"/>
          </a:p>
          <a:p>
            <a:pPr lvl="1"/>
            <a:r>
              <a:rPr lang="en-US"/>
              <a:t>the </a:t>
            </a:r>
            <a:r>
              <a:rPr lang="en-US" b="1"/>
              <a:t>schedule</a:t>
            </a:r>
            <a:endParaRPr lang="en-US"/>
          </a:p>
          <a:p>
            <a:pPr lvl="1"/>
            <a:r>
              <a:rPr lang="en-US"/>
              <a:t>the specific </a:t>
            </a:r>
            <a:r>
              <a:rPr lang="en-US" b="1"/>
              <a:t>procedures</a:t>
            </a:r>
            <a:r>
              <a:rPr lang="en-US"/>
              <a:t> to be applied</a:t>
            </a:r>
          </a:p>
          <a:p>
            <a:pPr lvl="1"/>
            <a:r>
              <a:rPr lang="en-US" b="1"/>
              <a:t>who</a:t>
            </a:r>
            <a:r>
              <a:rPr lang="en-US"/>
              <a:t> is responsible for carrying out</a:t>
            </a:r>
          </a:p>
        </p:txBody>
      </p:sp>
      <p:sp>
        <p:nvSpPr>
          <p:cNvPr id="8" name="Slide Number Placeholder 7"/>
          <p:cNvSpPr>
            <a:spLocks noGrp="1"/>
          </p:cNvSpPr>
          <p:nvPr>
            <p:ph type="sldNum" sz="quarter" idx="12"/>
          </p:nvPr>
        </p:nvSpPr>
        <p:spPr/>
        <p:txBody>
          <a:bodyPr/>
          <a:lstStyle/>
          <a:p>
            <a:r>
              <a:rPr lang="en-US"/>
              <a:t>Slide </a:t>
            </a:r>
            <a:fld id="{3900DC13-0C25-439E-AA75-E5DAAC4C3713}" type="slidenum">
              <a:rPr lang="en-US" smtClean="0"/>
              <a:pPr/>
              <a:t>39</a:t>
            </a:fld>
            <a:endParaRPr lang="en-US"/>
          </a:p>
        </p:txBody>
      </p:sp>
    </p:spTree>
    <p:extLst>
      <p:ext uri="{BB962C8B-B14F-4D97-AF65-F5344CB8AC3E}">
        <p14:creationId xmlns:p14="http://schemas.microsoft.com/office/powerpoint/2010/main" val="140261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p>
        </p:txBody>
      </p:sp>
      <p:sp>
        <p:nvSpPr>
          <p:cNvPr id="3" name="Content Placeholder 2"/>
          <p:cNvSpPr>
            <a:spLocks noGrp="1"/>
          </p:cNvSpPr>
          <p:nvPr>
            <p:ph idx="1"/>
          </p:nvPr>
        </p:nvSpPr>
        <p:spPr/>
        <p:txBody>
          <a:bodyPr/>
          <a:lstStyle/>
          <a:p>
            <a:r>
              <a:rPr lang="en-US"/>
              <a:t>Software, error and software quality</a:t>
            </a:r>
          </a:p>
          <a:p>
            <a:r>
              <a:rPr lang="en-US"/>
              <a:t>Definitions and objectives of SQA</a:t>
            </a:r>
          </a:p>
          <a:p>
            <a:r>
              <a:rPr lang="en-US"/>
              <a:t>Software quality factors </a:t>
            </a:r>
          </a:p>
          <a:p>
            <a:r>
              <a:rPr lang="en-US"/>
              <a:t>The components of the SQA system</a:t>
            </a:r>
          </a:p>
          <a:p>
            <a:r>
              <a:rPr lang="en-US"/>
              <a:t>What is testing?</a:t>
            </a:r>
          </a:p>
          <a:p>
            <a:r>
              <a:rPr lang="en-US"/>
              <a:t>Testing principles</a:t>
            </a:r>
          </a:p>
          <a:p>
            <a:r>
              <a:rPr lang="en-US"/>
              <a:t>Independent testing</a:t>
            </a:r>
          </a:p>
          <a:p>
            <a:endParaRPr lang="en-US"/>
          </a:p>
        </p:txBody>
      </p:sp>
      <p:grpSp>
        <p:nvGrpSpPr>
          <p:cNvPr id="13" name="Group 12"/>
          <p:cNvGrpSpPr/>
          <p:nvPr/>
        </p:nvGrpSpPr>
        <p:grpSpPr>
          <a:xfrm>
            <a:off x="6096000" y="152400"/>
            <a:ext cx="2743200" cy="914400"/>
            <a:chOff x="6096000" y="152400"/>
            <a:chExt cx="2743200" cy="914400"/>
          </a:xfrm>
        </p:grpSpPr>
        <p:sp>
          <p:nvSpPr>
            <p:cNvPr id="5" name="Rectangle 14"/>
            <p:cNvSpPr>
              <a:spLocks noChangeArrowheads="1"/>
            </p:cNvSpPr>
            <p:nvPr/>
          </p:nvSpPr>
          <p:spPr bwMode="auto">
            <a:xfrm>
              <a:off x="6096000" y="1524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sz="1800" b="1">
                  <a:solidFill>
                    <a:srgbClr val="001412"/>
                  </a:solidFill>
                </a:rPr>
                <a:t>1</a:t>
              </a:r>
            </a:p>
          </p:txBody>
        </p:sp>
        <p:sp>
          <p:nvSpPr>
            <p:cNvPr id="6"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2</a:t>
              </a:r>
            </a:p>
          </p:txBody>
        </p:sp>
        <p:sp>
          <p:nvSpPr>
            <p:cNvPr id="7"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3</a:t>
              </a:r>
            </a:p>
          </p:txBody>
        </p:sp>
        <p:sp>
          <p:nvSpPr>
            <p:cNvPr id="8"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p>
          </p:txBody>
        </p:sp>
        <p:sp>
          <p:nvSpPr>
            <p:cNvPr id="9"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7</a:t>
              </a:r>
            </a:p>
          </p:txBody>
        </p:sp>
        <p:sp>
          <p:nvSpPr>
            <p:cNvPr id="10"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11"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12"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14"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sz="1800" b="1"/>
            </a:p>
          </p:txBody>
        </p:sp>
        <p:sp>
          <p:nvSpPr>
            <p:cNvPr id="15"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pPr/>
              <a:t>4</a:t>
            </a:fld>
            <a:endParaRPr lang="en-US"/>
          </a:p>
        </p:txBody>
      </p:sp>
    </p:spTree>
    <p:extLst>
      <p:ext uri="{BB962C8B-B14F-4D97-AF65-F5344CB8AC3E}">
        <p14:creationId xmlns:p14="http://schemas.microsoft.com/office/powerpoint/2010/main" val="360145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par>
                                <p:cTn id="7" presetID="9" presetClass="emph" presetSubtype="0" nodeType="withEffect">
                                  <p:stCondLst>
                                    <p:cond delay="0"/>
                                  </p:stCondLst>
                                  <p:childTnLst>
                                    <p:set>
                                      <p:cBhvr rctx="PPT">
                                        <p:cTn id="8" dur="indefinite"/>
                                        <p:tgtEl>
                                          <p:spTgt spid="3">
                                            <p:txEl>
                                              <p:pRg st="1" end="1"/>
                                            </p:txEl>
                                          </p:spTgt>
                                        </p:tgtEl>
                                        <p:attrNameLst>
                                          <p:attrName>style.opacity</p:attrName>
                                        </p:attrNameLst>
                                      </p:cBhvr>
                                      <p:to>
                                        <p:strVal val="0.5"/>
                                      </p:to>
                                    </p:set>
                                    <p:animEffect filter="image" prLst="opacity: 0.5">
                                      <p:cBhvr rctx="IE">
                                        <p:cTn id="9" dur="indefinite"/>
                                        <p:tgtEl>
                                          <p:spTgt spid="3">
                                            <p:txEl>
                                              <p:pRg st="1" end="1"/>
                                            </p:txEl>
                                          </p:spTgt>
                                        </p:tgtEl>
                                      </p:cBhvr>
                                    </p:animEffect>
                                  </p:childTnLst>
                                </p:cTn>
                              </p:par>
                              <p:par>
                                <p:cTn id="10" presetID="9" presetClass="emph" presetSubtype="0" nodeType="withEffect">
                                  <p:stCondLst>
                                    <p:cond delay="0"/>
                                  </p:stCondLst>
                                  <p:childTnLst>
                                    <p:set>
                                      <p:cBhvr rctx="PPT">
                                        <p:cTn id="11" dur="indefinite"/>
                                        <p:tgtEl>
                                          <p:spTgt spid="3">
                                            <p:txEl>
                                              <p:pRg st="2" end="2"/>
                                            </p:txEl>
                                          </p:spTgt>
                                        </p:tgtEl>
                                        <p:attrNameLst>
                                          <p:attrName>style.opacity</p:attrName>
                                        </p:attrNameLst>
                                      </p:cBhvr>
                                      <p:to>
                                        <p:strVal val="0.5"/>
                                      </p:to>
                                    </p:set>
                                    <p:animEffect filter="image" prLst="opacity: 0.5">
                                      <p:cBhvr rctx="IE">
                                        <p:cTn id="12" dur="indefinite"/>
                                        <p:tgtEl>
                                          <p:spTgt spid="3">
                                            <p:txEl>
                                              <p:pRg st="2" end="2"/>
                                            </p:txEl>
                                          </p:spTgt>
                                        </p:tgtEl>
                                      </p:cBhvr>
                                    </p:animEffect>
                                  </p:childTnLst>
                                </p:cTn>
                              </p:par>
                              <p:par>
                                <p:cTn id="13" presetID="9" presetClass="emph" presetSubtype="0" nodeType="withEffect">
                                  <p:stCondLst>
                                    <p:cond delay="0"/>
                                  </p:stCondLst>
                                  <p:childTnLst>
                                    <p:set>
                                      <p:cBhvr rctx="PPT">
                                        <p:cTn id="14" dur="indefinite"/>
                                        <p:tgtEl>
                                          <p:spTgt spid="3">
                                            <p:txEl>
                                              <p:pRg st="3" end="3"/>
                                            </p:txEl>
                                          </p:spTgt>
                                        </p:tgtEl>
                                        <p:attrNameLst>
                                          <p:attrName>style.opacity</p:attrName>
                                        </p:attrNameLst>
                                      </p:cBhvr>
                                      <p:to>
                                        <p:strVal val="0.5"/>
                                      </p:to>
                                    </p:set>
                                    <p:animEffect filter="image" prLst="opacity: 0.5">
                                      <p:cBhvr rctx="IE">
                                        <p:cTn id="15" dur="indefinite"/>
                                        <p:tgtEl>
                                          <p:spTgt spid="3">
                                            <p:txEl>
                                              <p:pRg st="3" end="3"/>
                                            </p:txEl>
                                          </p:spTgt>
                                        </p:tgtEl>
                                      </p:cBhvr>
                                    </p:animEffect>
                                  </p:childTnLst>
                                </p:cTn>
                              </p:par>
                              <p:par>
                                <p:cTn id="16" presetID="9" presetClass="emph" presetSubtype="0" nodeType="withEffect">
                                  <p:stCondLst>
                                    <p:cond delay="0"/>
                                  </p:stCondLst>
                                  <p:childTnLst>
                                    <p:set>
                                      <p:cBhvr rctx="PPT">
                                        <p:cTn id="17" dur="indefinite"/>
                                        <p:tgtEl>
                                          <p:spTgt spid="3">
                                            <p:txEl>
                                              <p:pRg st="4" end="4"/>
                                            </p:txEl>
                                          </p:spTgt>
                                        </p:tgtEl>
                                        <p:attrNameLst>
                                          <p:attrName>style.opacity</p:attrName>
                                        </p:attrNameLst>
                                      </p:cBhvr>
                                      <p:to>
                                        <p:strVal val="0.5"/>
                                      </p:to>
                                    </p:set>
                                    <p:animEffect filter="image" prLst="opacity: 0.5">
                                      <p:cBhvr rctx="IE">
                                        <p:cTn id="18" dur="indefinite"/>
                                        <p:tgtEl>
                                          <p:spTgt spid="3">
                                            <p:txEl>
                                              <p:pRg st="4" end="4"/>
                                            </p:txEl>
                                          </p:spTgt>
                                        </p:tgtEl>
                                      </p:cBhvr>
                                    </p:animEffect>
                                  </p:childTnLst>
                                </p:cTn>
                              </p:par>
                              <p:par>
                                <p:cTn id="19" presetID="9" presetClass="emph" presetSubtype="0" nodeType="withEffect">
                                  <p:stCondLst>
                                    <p:cond delay="0"/>
                                  </p:stCondLst>
                                  <p:childTnLst>
                                    <p:set>
                                      <p:cBhvr rctx="PPT">
                                        <p:cTn id="20" dur="indefinite"/>
                                        <p:tgtEl>
                                          <p:spTgt spid="3">
                                            <p:txEl>
                                              <p:pRg st="5" end="5"/>
                                            </p:txEl>
                                          </p:spTgt>
                                        </p:tgtEl>
                                        <p:attrNameLst>
                                          <p:attrName>style.opacity</p:attrName>
                                        </p:attrNameLst>
                                      </p:cBhvr>
                                      <p:to>
                                        <p:strVal val="0.5"/>
                                      </p:to>
                                    </p:set>
                                    <p:animEffect filter="image" prLst="opacity: 0.5">
                                      <p:cBhvr rctx="IE">
                                        <p:cTn id="21" dur="indefinite"/>
                                        <p:tgtEl>
                                          <p:spTgt spid="3">
                                            <p:txEl>
                                              <p:pRg st="5" end="5"/>
                                            </p:txEl>
                                          </p:spTgt>
                                        </p:tgtEl>
                                      </p:cBhvr>
                                    </p:animEffect>
                                  </p:childTnLst>
                                </p:cTn>
                              </p:par>
                              <p:par>
                                <p:cTn id="22" presetID="9" presetClass="emph" presetSubtype="0" nodeType="withEffect">
                                  <p:stCondLst>
                                    <p:cond delay="0"/>
                                  </p:stCondLst>
                                  <p:childTnLst>
                                    <p:set>
                                      <p:cBhvr rctx="PPT">
                                        <p:cTn id="23" dur="indefinite"/>
                                        <p:tgtEl>
                                          <p:spTgt spid="3">
                                            <p:txEl>
                                              <p:pRg st="6" end="6"/>
                                            </p:txEl>
                                          </p:spTgt>
                                        </p:tgtEl>
                                        <p:attrNameLst>
                                          <p:attrName>style.opacity</p:attrName>
                                        </p:attrNameLst>
                                      </p:cBhvr>
                                      <p:to>
                                        <p:strVal val="0.5"/>
                                      </p:to>
                                    </p:set>
                                    <p:animEffect filter="image" prLst="opacity: 0.5">
                                      <p:cBhvr rctx="IE">
                                        <p:cTn id="24"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a:t>Pre-project: Dev. and Quality plan</a:t>
            </a:r>
            <a:br>
              <a:rPr lang="en-US"/>
            </a:br>
            <a:r>
              <a:rPr lang="en-US"/>
              <a:t>Quality plan: Planned software tests</a:t>
            </a:r>
          </a:p>
        </p:txBody>
      </p:sp>
      <p:sp>
        <p:nvSpPr>
          <p:cNvPr id="41987" name="Rectangle 3"/>
          <p:cNvSpPr>
            <a:spLocks noGrp="1" noChangeArrowheads="1"/>
          </p:cNvSpPr>
          <p:nvPr>
            <p:ph idx="1"/>
          </p:nvPr>
        </p:nvSpPr>
        <p:spPr/>
        <p:txBody>
          <a:bodyPr/>
          <a:lstStyle/>
          <a:p>
            <a:r>
              <a:rPr lang="en-US"/>
              <a:t>The quality plan should provide </a:t>
            </a:r>
            <a:r>
              <a:rPr lang="en-US" b="1"/>
              <a:t>a complete list </a:t>
            </a:r>
            <a:r>
              <a:rPr lang="en-US"/>
              <a:t>of planned software tests:</a:t>
            </a:r>
          </a:p>
          <a:p>
            <a:pPr lvl="1"/>
            <a:r>
              <a:rPr lang="en-US"/>
              <a:t>the </a:t>
            </a:r>
            <a:r>
              <a:rPr lang="en-US" b="1"/>
              <a:t>unit, integration </a:t>
            </a:r>
            <a:r>
              <a:rPr lang="en-US"/>
              <a:t>or</a:t>
            </a:r>
            <a:r>
              <a:rPr lang="en-US" b="1"/>
              <a:t> </a:t>
            </a:r>
            <a:r>
              <a:rPr lang="en-US"/>
              <a:t>the</a:t>
            </a:r>
            <a:r>
              <a:rPr lang="en-US" b="1"/>
              <a:t> </a:t>
            </a:r>
            <a:r>
              <a:rPr lang="en-US"/>
              <a:t>complete</a:t>
            </a:r>
            <a:r>
              <a:rPr lang="en-US" b="1"/>
              <a:t> system</a:t>
            </a:r>
            <a:r>
              <a:rPr lang="en-US"/>
              <a:t> to be tested</a:t>
            </a:r>
          </a:p>
          <a:p>
            <a:pPr lvl="1"/>
            <a:r>
              <a:rPr lang="en-US"/>
              <a:t>the </a:t>
            </a:r>
            <a:r>
              <a:rPr lang="en-US" b="1"/>
              <a:t>type</a:t>
            </a:r>
            <a:r>
              <a:rPr lang="en-US"/>
              <a:t> of testing activities</a:t>
            </a:r>
          </a:p>
          <a:p>
            <a:pPr lvl="1"/>
            <a:r>
              <a:rPr lang="en-US"/>
              <a:t>the test </a:t>
            </a:r>
            <a:r>
              <a:rPr lang="en-US" b="1"/>
              <a:t>schedule</a:t>
            </a:r>
          </a:p>
          <a:p>
            <a:pPr lvl="1"/>
            <a:r>
              <a:rPr lang="en-US"/>
              <a:t>the specific </a:t>
            </a:r>
            <a:r>
              <a:rPr lang="en-US" b="1"/>
              <a:t>procedures</a:t>
            </a:r>
            <a:r>
              <a:rPr lang="en-US"/>
              <a:t> to be applied</a:t>
            </a:r>
          </a:p>
          <a:p>
            <a:pPr lvl="1"/>
            <a:r>
              <a:rPr lang="en-US" b="1"/>
              <a:t>who</a:t>
            </a:r>
            <a:r>
              <a:rPr lang="en-US"/>
              <a:t> is responsible for carrying out</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40</a:t>
            </a:fld>
            <a:endParaRPr lang="en-US"/>
          </a:p>
        </p:txBody>
      </p:sp>
    </p:spTree>
    <p:extLst>
      <p:ext uri="{BB962C8B-B14F-4D97-AF65-F5344CB8AC3E}">
        <p14:creationId xmlns:p14="http://schemas.microsoft.com/office/powerpoint/2010/main" val="3466409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Autofit/>
          </a:bodyPr>
          <a:lstStyle/>
          <a:p>
            <a:r>
              <a:rPr lang="en-US" sz="3800"/>
              <a:t>Pre-project: Dev. and Quality plan</a:t>
            </a:r>
            <a:br>
              <a:rPr lang="en-US" sz="3800"/>
            </a:br>
            <a:r>
              <a:rPr lang="en-US" sz="3800"/>
              <a:t>Quality plan: Planned acceptance tests for externally developed software</a:t>
            </a:r>
          </a:p>
        </p:txBody>
      </p:sp>
      <p:sp>
        <p:nvSpPr>
          <p:cNvPr id="43011" name="Rectangle 3"/>
          <p:cNvSpPr>
            <a:spLocks noGrp="1" noChangeArrowheads="1"/>
          </p:cNvSpPr>
          <p:nvPr>
            <p:ph idx="1"/>
          </p:nvPr>
        </p:nvSpPr>
        <p:spPr/>
        <p:txBody>
          <a:bodyPr/>
          <a:lstStyle/>
          <a:p>
            <a:r>
              <a:rPr lang="en-US"/>
              <a:t>Items to be included:</a:t>
            </a:r>
          </a:p>
          <a:p>
            <a:pPr lvl="1"/>
            <a:r>
              <a:rPr lang="en-US"/>
              <a:t>purchased software</a:t>
            </a:r>
          </a:p>
          <a:p>
            <a:pPr lvl="1"/>
            <a:r>
              <a:rPr lang="en-US"/>
              <a:t>software developed by subcontractors</a:t>
            </a:r>
          </a:p>
          <a:p>
            <a:pPr lvl="1"/>
            <a:r>
              <a:rPr lang="en-US"/>
              <a:t>customer-supplied software</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41</a:t>
            </a:fld>
            <a:endParaRPr lang="en-US"/>
          </a:p>
        </p:txBody>
      </p:sp>
    </p:spTree>
    <p:extLst>
      <p:ext uri="{BB962C8B-B14F-4D97-AF65-F5344CB8AC3E}">
        <p14:creationId xmlns:p14="http://schemas.microsoft.com/office/powerpoint/2010/main" val="249529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Autofit/>
          </a:bodyPr>
          <a:lstStyle/>
          <a:p>
            <a:r>
              <a:rPr lang="en-US" sz="3900"/>
              <a:t>Pre-project: Dev. and Quality plan</a:t>
            </a:r>
            <a:br>
              <a:rPr lang="en-US" sz="3900"/>
            </a:br>
            <a:r>
              <a:rPr lang="en-US" sz="3900"/>
              <a:t>Quality plan: Configuration management</a:t>
            </a:r>
          </a:p>
        </p:txBody>
      </p:sp>
      <p:sp>
        <p:nvSpPr>
          <p:cNvPr id="44035" name="Rectangle 3"/>
          <p:cNvSpPr>
            <a:spLocks noGrp="1" noChangeArrowheads="1"/>
          </p:cNvSpPr>
          <p:nvPr>
            <p:ph idx="1"/>
          </p:nvPr>
        </p:nvSpPr>
        <p:spPr/>
        <p:txBody>
          <a:bodyPr/>
          <a:lstStyle/>
          <a:p>
            <a:r>
              <a:rPr lang="en-US"/>
              <a:t>The quality plan should specify </a:t>
            </a:r>
            <a:r>
              <a:rPr lang="en-US" b="1"/>
              <a:t>configuration management tools </a:t>
            </a:r>
            <a:r>
              <a:rPr lang="en-US"/>
              <a:t>and</a:t>
            </a:r>
            <a:r>
              <a:rPr lang="en-US" b="1"/>
              <a:t> procedures</a:t>
            </a:r>
            <a:r>
              <a:rPr lang="en-US"/>
              <a:t>, including those change-control procedures meant to be applied throughout the project</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42</a:t>
            </a:fld>
            <a:endParaRPr lang="en-US"/>
          </a:p>
        </p:txBody>
      </p:sp>
    </p:spTree>
    <p:extLst>
      <p:ext uri="{BB962C8B-B14F-4D97-AF65-F5344CB8AC3E}">
        <p14:creationId xmlns:p14="http://schemas.microsoft.com/office/powerpoint/2010/main" val="2732335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p>
        </p:txBody>
      </p:sp>
      <p:sp>
        <p:nvSpPr>
          <p:cNvPr id="3" name="Content Placeholder 2"/>
          <p:cNvSpPr>
            <a:spLocks noGrp="1"/>
          </p:cNvSpPr>
          <p:nvPr>
            <p:ph idx="1"/>
          </p:nvPr>
        </p:nvSpPr>
        <p:spPr/>
        <p:txBody>
          <a:bodyPr/>
          <a:lstStyle/>
          <a:p>
            <a:r>
              <a:rPr lang="en-US"/>
              <a:t>Software, error and software quality</a:t>
            </a:r>
          </a:p>
          <a:p>
            <a:r>
              <a:rPr lang="en-US"/>
              <a:t>Definitions and objectives of SQA</a:t>
            </a:r>
          </a:p>
          <a:p>
            <a:r>
              <a:rPr lang="en-US"/>
              <a:t>Software quality factors </a:t>
            </a:r>
          </a:p>
          <a:p>
            <a:r>
              <a:rPr lang="en-US"/>
              <a:t>The components of the SQA system</a:t>
            </a:r>
          </a:p>
          <a:p>
            <a:r>
              <a:rPr lang="en-US" b="1"/>
              <a:t>What is testing?</a:t>
            </a:r>
          </a:p>
          <a:p>
            <a:r>
              <a:rPr lang="en-US"/>
              <a:t>Testing principles</a:t>
            </a:r>
          </a:p>
          <a:p>
            <a:r>
              <a:rPr lang="en-US"/>
              <a:t>Independent testing</a:t>
            </a:r>
          </a:p>
        </p:txBody>
      </p:sp>
      <p:grpSp>
        <p:nvGrpSpPr>
          <p:cNvPr id="13" name="Group 12"/>
          <p:cNvGrpSpPr/>
          <p:nvPr/>
        </p:nvGrpSpPr>
        <p:grpSpPr>
          <a:xfrm>
            <a:off x="6096000" y="152400"/>
            <a:ext cx="2743200" cy="914400"/>
            <a:chOff x="6096000" y="152400"/>
            <a:chExt cx="2743200" cy="914400"/>
          </a:xfrm>
        </p:grpSpPr>
        <p:sp>
          <p:nvSpPr>
            <p:cNvPr id="5" name="Rectangle 14"/>
            <p:cNvSpPr>
              <a:spLocks noChangeArrowheads="1"/>
            </p:cNvSpPr>
            <p:nvPr/>
          </p:nvSpPr>
          <p:spPr bwMode="auto">
            <a:xfrm>
              <a:off x="6096000" y="1524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sz="1800" b="1">
                  <a:solidFill>
                    <a:srgbClr val="001412"/>
                  </a:solidFill>
                </a:rPr>
                <a:t>1</a:t>
              </a:r>
            </a:p>
          </p:txBody>
        </p:sp>
        <p:sp>
          <p:nvSpPr>
            <p:cNvPr id="6"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2</a:t>
              </a:r>
            </a:p>
          </p:txBody>
        </p:sp>
        <p:sp>
          <p:nvSpPr>
            <p:cNvPr id="7"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3</a:t>
              </a:r>
            </a:p>
          </p:txBody>
        </p:sp>
        <p:sp>
          <p:nvSpPr>
            <p:cNvPr id="8"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p>
          </p:txBody>
        </p:sp>
        <p:sp>
          <p:nvSpPr>
            <p:cNvPr id="9"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7</a:t>
              </a:r>
            </a:p>
          </p:txBody>
        </p:sp>
        <p:sp>
          <p:nvSpPr>
            <p:cNvPr id="10"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11"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12"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14"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sz="1800" b="1"/>
            </a:p>
          </p:txBody>
        </p:sp>
        <p:sp>
          <p:nvSpPr>
            <p:cNvPr id="15"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pPr/>
              <a:t>43</a:t>
            </a:fld>
            <a:endParaRPr lang="en-US"/>
          </a:p>
        </p:txBody>
      </p:sp>
    </p:spTree>
    <p:extLst>
      <p:ext uri="{BB962C8B-B14F-4D97-AF65-F5344CB8AC3E}">
        <p14:creationId xmlns:p14="http://schemas.microsoft.com/office/powerpoint/2010/main" val="225288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2" end="2"/>
                                            </p:txEl>
                                          </p:spTgt>
                                        </p:tgtEl>
                                        <p:attrNameLst>
                                          <p:attrName>style.opacity</p:attrName>
                                        </p:attrNameLst>
                                      </p:cBhvr>
                                      <p:to>
                                        <p:strVal val="0.5"/>
                                      </p:to>
                                    </p:set>
                                    <p:animEffect filter="image" prLst="opacity: 0.5">
                                      <p:cBhvr rctx="IE">
                                        <p:cTn id="13" dur="indefinite"/>
                                        <p:tgtEl>
                                          <p:spTgt spid="3">
                                            <p:txEl>
                                              <p:pRg st="2" end="2"/>
                                            </p:txEl>
                                          </p:spTgt>
                                        </p:tgtEl>
                                      </p:cBhvr>
                                    </p:animEffect>
                                  </p:childTnLst>
                                </p:cTn>
                              </p:par>
                              <p:par>
                                <p:cTn id="14" presetID="9" presetClass="emph" presetSubtype="0" nodeType="withEffect">
                                  <p:stCondLst>
                                    <p:cond delay="0"/>
                                  </p:stCondLst>
                                  <p:childTnLst>
                                    <p:set>
                                      <p:cBhvr rctx="PPT">
                                        <p:cTn id="15" dur="indefinite"/>
                                        <p:tgtEl>
                                          <p:spTgt spid="3">
                                            <p:txEl>
                                              <p:pRg st="3" end="3"/>
                                            </p:txEl>
                                          </p:spTgt>
                                        </p:tgtEl>
                                        <p:attrNameLst>
                                          <p:attrName>style.opacity</p:attrName>
                                        </p:attrNameLst>
                                      </p:cBhvr>
                                      <p:to>
                                        <p:strVal val="0.5"/>
                                      </p:to>
                                    </p:set>
                                    <p:animEffect filter="image" prLst="opacity: 0.5">
                                      <p:cBhvr rctx="IE">
                                        <p:cTn id="16" dur="indefinite"/>
                                        <p:tgtEl>
                                          <p:spTgt spid="3">
                                            <p:txEl>
                                              <p:pRg st="3" end="3"/>
                                            </p:txEl>
                                          </p:spTgt>
                                        </p:tgtEl>
                                      </p:cBhvr>
                                    </p:animEffect>
                                  </p:childTnLst>
                                </p:cTn>
                              </p:par>
                              <p:par>
                                <p:cTn id="17" presetID="9" presetClass="emph" presetSubtype="0" nodeType="withEffect">
                                  <p:stCondLst>
                                    <p:cond delay="0"/>
                                  </p:stCondLst>
                                  <p:childTnLst>
                                    <p:set>
                                      <p:cBhvr rctx="PPT">
                                        <p:cTn id="18" dur="indefinite"/>
                                        <p:tgtEl>
                                          <p:spTgt spid="3">
                                            <p:txEl>
                                              <p:pRg st="5" end="5"/>
                                            </p:txEl>
                                          </p:spTgt>
                                        </p:tgtEl>
                                        <p:attrNameLst>
                                          <p:attrName>style.opacity</p:attrName>
                                        </p:attrNameLst>
                                      </p:cBhvr>
                                      <p:to>
                                        <p:strVal val="0.5"/>
                                      </p:to>
                                    </p:set>
                                    <p:animEffect filter="image" prLst="opacity: 0.5">
                                      <p:cBhvr rctx="IE">
                                        <p:cTn id="19" dur="indefinite"/>
                                        <p:tgtEl>
                                          <p:spTgt spid="3">
                                            <p:txEl>
                                              <p:pRg st="5" end="5"/>
                                            </p:txEl>
                                          </p:spTgt>
                                        </p:tgtEl>
                                      </p:cBhvr>
                                    </p:animEffect>
                                  </p:childTnLst>
                                </p:cTn>
                              </p:par>
                              <p:par>
                                <p:cTn id="20" presetID="9" presetClass="emph" presetSubtype="0" nodeType="withEffect">
                                  <p:stCondLst>
                                    <p:cond delay="0"/>
                                  </p:stCondLst>
                                  <p:childTnLst>
                                    <p:set>
                                      <p:cBhvr rctx="PPT">
                                        <p:cTn id="21" dur="indefinite"/>
                                        <p:tgtEl>
                                          <p:spTgt spid="3">
                                            <p:txEl>
                                              <p:pRg st="6" end="6"/>
                                            </p:txEl>
                                          </p:spTgt>
                                        </p:tgtEl>
                                        <p:attrNameLst>
                                          <p:attrName>style.opacity</p:attrName>
                                        </p:attrNameLst>
                                      </p:cBhvr>
                                      <p:to>
                                        <p:strVal val="0.5"/>
                                      </p:to>
                                    </p:set>
                                    <p:animEffect filter="image" prLst="opacity: 0.5">
                                      <p:cBhvr rctx="IE">
                                        <p:cTn id="22"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is testing necessary?</a:t>
            </a:r>
          </a:p>
        </p:txBody>
      </p:sp>
      <p:sp>
        <p:nvSpPr>
          <p:cNvPr id="3" name="Content Placeholder 2"/>
          <p:cNvSpPr>
            <a:spLocks noGrp="1"/>
          </p:cNvSpPr>
          <p:nvPr>
            <p:ph idx="1"/>
          </p:nvPr>
        </p:nvSpPr>
        <p:spPr/>
        <p:txBody>
          <a:bodyPr/>
          <a:lstStyle/>
          <a:p>
            <a:r>
              <a:rPr lang="en-GB"/>
              <a:t>Testing is necessary because we all make </a:t>
            </a:r>
            <a:r>
              <a:rPr lang="en-GB" u="sng"/>
              <a:t>mistakes</a:t>
            </a:r>
          </a:p>
          <a:p>
            <a:pPr lvl="1"/>
            <a:r>
              <a:rPr lang="en-GB"/>
              <a:t>we know something, but not everything</a:t>
            </a:r>
          </a:p>
          <a:p>
            <a:pPr lvl="1"/>
            <a:r>
              <a:rPr lang="en-GB"/>
              <a:t>we have skills, but aren’t perfect</a:t>
            </a:r>
          </a:p>
          <a:p>
            <a:r>
              <a:rPr lang="en-GB"/>
              <a:t>Some of those mistakes can be unimportant; some of them </a:t>
            </a:r>
            <a:r>
              <a:rPr lang="en-US"/>
              <a:t>can be costly and damaging (loss of money, time or business reputation), even may result in injury or death</a:t>
            </a:r>
          </a:p>
          <a:p>
            <a:r>
              <a:rPr lang="en-GB"/>
              <a:t>We need to </a:t>
            </a:r>
            <a:r>
              <a:rPr lang="en-GB" i="1"/>
              <a:t>check everything and anything </a:t>
            </a:r>
            <a:r>
              <a:rPr lang="en-GB"/>
              <a:t>we produce</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44</a:t>
            </a:fld>
            <a:endParaRPr lang="en-US"/>
          </a:p>
        </p:txBody>
      </p:sp>
    </p:spTree>
    <p:extLst>
      <p:ext uri="{BB962C8B-B14F-4D97-AF65-F5344CB8AC3E}">
        <p14:creationId xmlns:p14="http://schemas.microsoft.com/office/powerpoint/2010/main" val="121480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10" y="1341049"/>
            <a:ext cx="2670766" cy="2120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0774" y="1264104"/>
            <a:ext cx="2470933" cy="2197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a:t>So how testing is changed?</a:t>
            </a:r>
            <a:br>
              <a:rPr lang="en-US"/>
            </a:br>
            <a:endParaRPr lang="en-US"/>
          </a:p>
        </p:txBody>
      </p:sp>
      <p:sp>
        <p:nvSpPr>
          <p:cNvPr id="8" name="TextBox 7"/>
          <p:cNvSpPr txBox="1"/>
          <p:nvPr/>
        </p:nvSpPr>
        <p:spPr>
          <a:xfrm>
            <a:off x="485775" y="4134504"/>
            <a:ext cx="2486025" cy="2723496"/>
          </a:xfrm>
          <a:prstGeom prst="rect">
            <a:avLst/>
          </a:prstGeom>
          <a:solidFill>
            <a:srgbClr val="0070C0"/>
          </a:solidFill>
        </p:spPr>
        <p:txBody>
          <a:bodyPr wrap="square" rtlCol="0">
            <a:noAutofit/>
          </a:bodyPr>
          <a:lstStyle/>
          <a:p>
            <a:pPr marL="285750" indent="-285750">
              <a:buFont typeface="Arial" pitchFamily="34" charset="0"/>
              <a:buChar char="•"/>
            </a:pPr>
            <a:r>
              <a:rPr lang="en-US">
                <a:solidFill>
                  <a:schemeClr val="bg1"/>
                </a:solidFill>
              </a:rPr>
              <a:t>Black-box testing</a:t>
            </a:r>
          </a:p>
          <a:p>
            <a:pPr marL="285750" indent="-285750">
              <a:buFont typeface="Arial" pitchFamily="34" charset="0"/>
              <a:buChar char="•"/>
            </a:pPr>
            <a:r>
              <a:rPr lang="en-US">
                <a:solidFill>
                  <a:schemeClr val="bg1"/>
                </a:solidFill>
              </a:rPr>
              <a:t>System testing</a:t>
            </a:r>
          </a:p>
          <a:p>
            <a:pPr marL="285750" indent="-285750">
              <a:buFont typeface="Arial" pitchFamily="34" charset="0"/>
              <a:buChar char="•"/>
            </a:pPr>
            <a:r>
              <a:rPr lang="en-US">
                <a:solidFill>
                  <a:schemeClr val="bg1"/>
                </a:solidFill>
              </a:rPr>
              <a:t>Functional testing</a:t>
            </a:r>
          </a:p>
          <a:p>
            <a:pPr marL="285750" indent="-285750">
              <a:buFont typeface="Arial" pitchFamily="34" charset="0"/>
              <a:buChar char="•"/>
            </a:pPr>
            <a:r>
              <a:rPr lang="en-US">
                <a:solidFill>
                  <a:schemeClr val="bg1"/>
                </a:solidFill>
              </a:rPr>
              <a:t>Ensure no obvious broken</a:t>
            </a:r>
          </a:p>
          <a:p>
            <a:pPr marL="285750" indent="-285750">
              <a:buFont typeface="Arial" pitchFamily="34" charset="0"/>
              <a:buChar char="•"/>
            </a:pPr>
            <a:r>
              <a:rPr lang="en-US">
                <a:solidFill>
                  <a:schemeClr val="bg1"/>
                </a:solidFill>
              </a:rPr>
              <a:t>Part-time tester</a:t>
            </a:r>
          </a:p>
          <a:p>
            <a:endParaRPr lang="en-US">
              <a:solidFill>
                <a:schemeClr val="bg1"/>
              </a:solidFill>
            </a:endParaRPr>
          </a:p>
        </p:txBody>
      </p:sp>
      <p:sp>
        <p:nvSpPr>
          <p:cNvPr id="9" name="TextBox 8"/>
          <p:cNvSpPr txBox="1"/>
          <p:nvPr/>
        </p:nvSpPr>
        <p:spPr>
          <a:xfrm>
            <a:off x="3124190" y="4142833"/>
            <a:ext cx="2640041" cy="2723496"/>
          </a:xfrm>
          <a:prstGeom prst="rect">
            <a:avLst/>
          </a:prstGeom>
          <a:solidFill>
            <a:srgbClr val="0070C0"/>
          </a:solidFill>
        </p:spPr>
        <p:txBody>
          <a:bodyPr wrap="square" rtlCol="0">
            <a:noAutofit/>
          </a:bodyPr>
          <a:lstStyle/>
          <a:p>
            <a:pPr marL="285750" indent="-285750">
              <a:buFont typeface="Arial" pitchFamily="34" charset="0"/>
              <a:buChar char="•"/>
            </a:pPr>
            <a:r>
              <a:rPr lang="en-US">
                <a:solidFill>
                  <a:schemeClr val="bg1"/>
                </a:solidFill>
              </a:rPr>
              <a:t>Black/</a:t>
            </a:r>
            <a:r>
              <a:rPr lang="en-US" b="1">
                <a:solidFill>
                  <a:schemeClr val="bg1"/>
                </a:solidFill>
              </a:rPr>
              <a:t>grey-box </a:t>
            </a:r>
            <a:r>
              <a:rPr lang="en-US">
                <a:solidFill>
                  <a:schemeClr val="bg1"/>
                </a:solidFill>
              </a:rPr>
              <a:t>testing</a:t>
            </a:r>
          </a:p>
          <a:p>
            <a:pPr marL="285750" indent="-285750">
              <a:buFont typeface="Arial" pitchFamily="34" charset="0"/>
              <a:buChar char="•"/>
            </a:pPr>
            <a:r>
              <a:rPr lang="en-US">
                <a:solidFill>
                  <a:schemeClr val="bg1"/>
                </a:solidFill>
              </a:rPr>
              <a:t>System/</a:t>
            </a:r>
            <a:r>
              <a:rPr lang="en-US" b="1">
                <a:solidFill>
                  <a:schemeClr val="bg1"/>
                </a:solidFill>
              </a:rPr>
              <a:t>Integration</a:t>
            </a:r>
            <a:r>
              <a:rPr lang="en-US">
                <a:solidFill>
                  <a:schemeClr val="bg1"/>
                </a:solidFill>
              </a:rPr>
              <a:t> testing</a:t>
            </a:r>
          </a:p>
          <a:p>
            <a:pPr marL="285750" indent="-285750">
              <a:buFont typeface="Arial" pitchFamily="34" charset="0"/>
              <a:buChar char="•"/>
            </a:pPr>
            <a:r>
              <a:rPr lang="en-US">
                <a:solidFill>
                  <a:schemeClr val="bg1"/>
                </a:solidFill>
              </a:rPr>
              <a:t>Functional testing</a:t>
            </a:r>
          </a:p>
          <a:p>
            <a:pPr marL="285750" indent="-285750">
              <a:buFont typeface="Arial" pitchFamily="34" charset="0"/>
              <a:buChar char="•"/>
            </a:pPr>
            <a:r>
              <a:rPr lang="en-US" b="1">
                <a:solidFill>
                  <a:schemeClr val="bg1"/>
                </a:solidFill>
              </a:rPr>
              <a:t>Ensure requirements are meet</a:t>
            </a:r>
          </a:p>
          <a:p>
            <a:pPr marL="285750" indent="-285750">
              <a:buFont typeface="Arial" pitchFamily="34" charset="0"/>
              <a:buChar char="•"/>
            </a:pPr>
            <a:r>
              <a:rPr lang="en-US" b="1">
                <a:solidFill>
                  <a:schemeClr val="bg1"/>
                </a:solidFill>
              </a:rPr>
              <a:t>Independent tester</a:t>
            </a:r>
          </a:p>
        </p:txBody>
      </p:sp>
      <p:sp>
        <p:nvSpPr>
          <p:cNvPr id="10" name="TextBox 9"/>
          <p:cNvSpPr txBox="1"/>
          <p:nvPr/>
        </p:nvSpPr>
        <p:spPr>
          <a:xfrm>
            <a:off x="5935687" y="4146625"/>
            <a:ext cx="2979713" cy="2711375"/>
          </a:xfrm>
          <a:prstGeom prst="rect">
            <a:avLst/>
          </a:prstGeom>
          <a:solidFill>
            <a:srgbClr val="0070C0"/>
          </a:solidFill>
        </p:spPr>
        <p:txBody>
          <a:bodyPr wrap="square" rtlCol="0">
            <a:noAutofit/>
          </a:bodyPr>
          <a:lstStyle/>
          <a:p>
            <a:pPr marL="285750" indent="-285750">
              <a:buFont typeface="Arial" pitchFamily="34" charset="0"/>
              <a:buChar char="•"/>
            </a:pPr>
            <a:r>
              <a:rPr lang="en-US">
                <a:solidFill>
                  <a:schemeClr val="bg1"/>
                </a:solidFill>
              </a:rPr>
              <a:t>Black/grey/</a:t>
            </a:r>
            <a:r>
              <a:rPr lang="en-US" b="1">
                <a:solidFill>
                  <a:schemeClr val="bg1"/>
                </a:solidFill>
              </a:rPr>
              <a:t>white-box</a:t>
            </a:r>
            <a:r>
              <a:rPr lang="en-US">
                <a:solidFill>
                  <a:schemeClr val="bg1"/>
                </a:solidFill>
              </a:rPr>
              <a:t> testing</a:t>
            </a:r>
          </a:p>
          <a:p>
            <a:pPr marL="285750" indent="-285750">
              <a:buFont typeface="Arial" pitchFamily="34" charset="0"/>
              <a:buChar char="•"/>
            </a:pPr>
            <a:r>
              <a:rPr lang="en-US" b="1">
                <a:solidFill>
                  <a:schemeClr val="bg1"/>
                </a:solidFill>
              </a:rPr>
              <a:t>System-system</a:t>
            </a:r>
            <a:r>
              <a:rPr lang="en-US">
                <a:solidFill>
                  <a:schemeClr val="bg1"/>
                </a:solidFill>
              </a:rPr>
              <a:t> </a:t>
            </a:r>
            <a:r>
              <a:rPr lang="en-US" b="1">
                <a:solidFill>
                  <a:schemeClr val="bg1"/>
                </a:solidFill>
              </a:rPr>
              <a:t>testing</a:t>
            </a:r>
          </a:p>
          <a:p>
            <a:pPr marL="285750" indent="-285750">
              <a:buFont typeface="Arial" pitchFamily="34" charset="0"/>
              <a:buChar char="•"/>
            </a:pPr>
            <a:r>
              <a:rPr lang="en-US" b="1">
                <a:solidFill>
                  <a:schemeClr val="bg1"/>
                </a:solidFill>
              </a:rPr>
              <a:t>Non-functional</a:t>
            </a:r>
            <a:r>
              <a:rPr lang="en-US">
                <a:solidFill>
                  <a:schemeClr val="bg1"/>
                </a:solidFill>
              </a:rPr>
              <a:t> testing</a:t>
            </a:r>
          </a:p>
          <a:p>
            <a:pPr marL="285750" indent="-285750">
              <a:buFont typeface="Arial" pitchFamily="34" charset="0"/>
              <a:buChar char="•"/>
            </a:pPr>
            <a:r>
              <a:rPr lang="en-US">
                <a:solidFill>
                  <a:schemeClr val="bg1"/>
                </a:solidFill>
              </a:rPr>
              <a:t>Ensure requirements are meet and </a:t>
            </a:r>
            <a:r>
              <a:rPr lang="en-US" b="1">
                <a:solidFill>
                  <a:schemeClr val="bg1"/>
                </a:solidFill>
              </a:rPr>
              <a:t>Fit-for-Use</a:t>
            </a:r>
          </a:p>
          <a:p>
            <a:pPr marL="285750" indent="-285750">
              <a:buFont typeface="Arial" pitchFamily="34" charset="0"/>
              <a:buChar char="•"/>
            </a:pPr>
            <a:r>
              <a:rPr lang="en-US" b="1">
                <a:solidFill>
                  <a:schemeClr val="bg1"/>
                </a:solidFill>
              </a:rPr>
              <a:t>Professional tester</a:t>
            </a:r>
          </a:p>
        </p:txBody>
      </p:sp>
      <p:sp>
        <p:nvSpPr>
          <p:cNvPr id="7" name="Notched Right Arrow 6"/>
          <p:cNvSpPr/>
          <p:nvPr/>
        </p:nvSpPr>
        <p:spPr>
          <a:xfrm>
            <a:off x="329609" y="3276600"/>
            <a:ext cx="8585791" cy="971549"/>
          </a:xfrm>
          <a:prstGeom prst="notched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41320" y="3610600"/>
            <a:ext cx="2440006" cy="369332"/>
          </a:xfrm>
          <a:prstGeom prst="rect">
            <a:avLst/>
          </a:prstGeom>
          <a:solidFill>
            <a:srgbClr val="0070C0"/>
          </a:solidFill>
        </p:spPr>
        <p:txBody>
          <a:bodyPr wrap="square" rtlCol="0">
            <a:spAutoFit/>
          </a:bodyPr>
          <a:lstStyle/>
          <a:p>
            <a:r>
              <a:rPr lang="en-US" b="1">
                <a:solidFill>
                  <a:schemeClr val="bg1"/>
                </a:solidFill>
              </a:rPr>
              <a:t>60’– 80’: Nice To Have</a:t>
            </a:r>
          </a:p>
        </p:txBody>
      </p:sp>
      <p:sp>
        <p:nvSpPr>
          <p:cNvPr id="12" name="TextBox 11"/>
          <p:cNvSpPr txBox="1"/>
          <p:nvPr/>
        </p:nvSpPr>
        <p:spPr>
          <a:xfrm>
            <a:off x="3352800" y="3618929"/>
            <a:ext cx="2154264" cy="369332"/>
          </a:xfrm>
          <a:prstGeom prst="rect">
            <a:avLst/>
          </a:prstGeom>
          <a:solidFill>
            <a:srgbClr val="0070C0"/>
          </a:solidFill>
        </p:spPr>
        <p:txBody>
          <a:bodyPr wrap="square" rtlCol="0">
            <a:spAutoFit/>
          </a:bodyPr>
          <a:lstStyle/>
          <a:p>
            <a:r>
              <a:rPr lang="en-US" b="1">
                <a:solidFill>
                  <a:schemeClr val="bg1"/>
                </a:solidFill>
              </a:rPr>
              <a:t>90’: Should Have</a:t>
            </a:r>
          </a:p>
        </p:txBody>
      </p:sp>
      <p:sp>
        <p:nvSpPr>
          <p:cNvPr id="14" name="TextBox 13"/>
          <p:cNvSpPr txBox="1"/>
          <p:nvPr/>
        </p:nvSpPr>
        <p:spPr>
          <a:xfrm>
            <a:off x="6200774" y="3622721"/>
            <a:ext cx="1948751" cy="369332"/>
          </a:xfrm>
          <a:prstGeom prst="rect">
            <a:avLst/>
          </a:prstGeom>
          <a:solidFill>
            <a:srgbClr val="0070C0"/>
          </a:solidFill>
        </p:spPr>
        <p:txBody>
          <a:bodyPr wrap="square" rtlCol="0">
            <a:spAutoFit/>
          </a:bodyPr>
          <a:lstStyle/>
          <a:p>
            <a:r>
              <a:rPr lang="en-US" b="1">
                <a:solidFill>
                  <a:schemeClr val="bg1"/>
                </a:solidFill>
              </a:rPr>
              <a:t>00’: Must Have</a:t>
            </a: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8822" y="1381125"/>
            <a:ext cx="239077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2097" y="987879"/>
            <a:ext cx="332422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Slide Number Placeholder 18"/>
          <p:cNvSpPr>
            <a:spLocks noGrp="1"/>
          </p:cNvSpPr>
          <p:nvPr>
            <p:ph type="sldNum" sz="quarter" idx="12"/>
          </p:nvPr>
        </p:nvSpPr>
        <p:spPr/>
        <p:txBody>
          <a:bodyPr/>
          <a:lstStyle/>
          <a:p>
            <a:r>
              <a:rPr lang="en-US"/>
              <a:t>Slide </a:t>
            </a:r>
            <a:fld id="{3900DC13-0C25-439E-AA75-E5DAAC4C3713}" type="slidenum">
              <a:rPr lang="en-US" smtClean="0"/>
              <a:pPr/>
              <a:t>45</a:t>
            </a:fld>
            <a:endParaRPr lang="en-US"/>
          </a:p>
        </p:txBody>
      </p:sp>
    </p:spTree>
    <p:extLst>
      <p:ext uri="{BB962C8B-B14F-4D97-AF65-F5344CB8AC3E}">
        <p14:creationId xmlns:p14="http://schemas.microsoft.com/office/powerpoint/2010/main" val="284769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7"/>
                                        </p:tgtEl>
                                        <p:attrNameLst>
                                          <p:attrName>style.visibility</p:attrName>
                                        </p:attrNameLst>
                                      </p:cBhvr>
                                      <p:to>
                                        <p:strVal val="visible"/>
                                      </p:to>
                                    </p:set>
                                    <p:animEffect transition="in" filter="fade">
                                      <p:cBhvr>
                                        <p:cTn id="20" dur="500"/>
                                        <p:tgtEl>
                                          <p:spTgt spid="10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1000" fill="hold"/>
                                        <p:tgtEl>
                                          <p:spTgt spid="9"/>
                                        </p:tgtEl>
                                        <p:attrNameLst>
                                          <p:attrName>ppt_x</p:attrName>
                                        </p:attrNameLst>
                                      </p:cBhvr>
                                      <p:tavLst>
                                        <p:tav tm="0">
                                          <p:val>
                                            <p:strVal val="#ppt_x"/>
                                          </p:val>
                                        </p:tav>
                                        <p:tav tm="100000">
                                          <p:val>
                                            <p:strVal val="#ppt_x"/>
                                          </p:val>
                                        </p:tav>
                                      </p:tavLst>
                                    </p:anim>
                                    <p:anim calcmode="lin" valueType="num">
                                      <p:cBhvr additive="base">
                                        <p:cTn id="27"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fade">
                                      <p:cBhvr>
                                        <p:cTn id="32" dur="500"/>
                                        <p:tgtEl>
                                          <p:spTgt spid="102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2" presetClass="entr" presetSubtype="4"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1000" fill="hold"/>
                                        <p:tgtEl>
                                          <p:spTgt spid="10"/>
                                        </p:tgtEl>
                                        <p:attrNameLst>
                                          <p:attrName>ppt_x</p:attrName>
                                        </p:attrNameLst>
                                      </p:cBhvr>
                                      <p:tavLst>
                                        <p:tav tm="0">
                                          <p:val>
                                            <p:strVal val="#ppt_x"/>
                                          </p:val>
                                        </p:tav>
                                        <p:tav tm="100000">
                                          <p:val>
                                            <p:strVal val="#ppt_x"/>
                                          </p:val>
                                        </p:tav>
                                      </p:tavLst>
                                    </p:anim>
                                    <p:anim calcmode="lin" valueType="num">
                                      <p:cBhvr additive="base">
                                        <p:cTn id="39"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testing? [ISTQB definition]</a:t>
            </a:r>
          </a:p>
        </p:txBody>
      </p:sp>
      <p:sp>
        <p:nvSpPr>
          <p:cNvPr id="3" name="Content Placeholder 2"/>
          <p:cNvSpPr>
            <a:spLocks noGrp="1"/>
          </p:cNvSpPr>
          <p:nvPr>
            <p:ph idx="1"/>
          </p:nvPr>
        </p:nvSpPr>
        <p:spPr/>
        <p:txBody>
          <a:bodyPr>
            <a:normAutofit/>
          </a:bodyPr>
          <a:lstStyle/>
          <a:p>
            <a:r>
              <a:rPr lang="en-US" sz="2400"/>
              <a:t>Testing is the </a:t>
            </a:r>
            <a:r>
              <a:rPr lang="en-US" sz="2400" u="sng"/>
              <a:t>process</a:t>
            </a:r>
            <a:r>
              <a:rPr lang="en-US" sz="2400"/>
              <a:t> consisting of </a:t>
            </a:r>
            <a:r>
              <a:rPr lang="en-US" sz="2400" u="sng"/>
              <a:t>all life cycle activities</a:t>
            </a:r>
            <a:r>
              <a:rPr lang="en-US" sz="2400"/>
              <a:t>, both </a:t>
            </a:r>
            <a:r>
              <a:rPr lang="en-US" sz="2400" u="sng"/>
              <a:t>static and dynamic</a:t>
            </a:r>
            <a:r>
              <a:rPr lang="en-US" sz="2400"/>
              <a:t>, concerned with </a:t>
            </a:r>
            <a:r>
              <a:rPr lang="en-US" sz="2400" u="sng"/>
              <a:t>planning</a:t>
            </a:r>
            <a:r>
              <a:rPr lang="en-US" sz="2400"/>
              <a:t>, </a:t>
            </a:r>
            <a:r>
              <a:rPr lang="en-US" sz="2400" u="sng"/>
              <a:t>preparation</a:t>
            </a:r>
            <a:r>
              <a:rPr lang="en-US" sz="2400"/>
              <a:t> and </a:t>
            </a:r>
            <a:r>
              <a:rPr lang="en-US" sz="2400" u="sng"/>
              <a:t>evaluation</a:t>
            </a:r>
            <a:r>
              <a:rPr lang="en-US" sz="2400"/>
              <a:t> of </a:t>
            </a:r>
            <a:r>
              <a:rPr lang="en-US" sz="2400" u="sng"/>
              <a:t>software products and related work products      </a:t>
            </a:r>
            <a:r>
              <a:rPr lang="en-US" sz="2400" b="1">
                <a:solidFill>
                  <a:srgbClr val="FF0000"/>
                </a:solidFill>
              </a:rPr>
              <a:t>to</a:t>
            </a:r>
            <a:r>
              <a:rPr lang="en-US" sz="2400"/>
              <a:t> determine that they satisfy specified requirements,               </a:t>
            </a:r>
            <a:r>
              <a:rPr lang="en-US" sz="2400" b="1">
                <a:solidFill>
                  <a:srgbClr val="FF0000"/>
                </a:solidFill>
              </a:rPr>
              <a:t>to</a:t>
            </a:r>
            <a:r>
              <a:rPr lang="en-US" sz="2400"/>
              <a:t> demonstrate that they are fit for purpose and </a:t>
            </a:r>
            <a:r>
              <a:rPr lang="en-US" sz="2400" b="1">
                <a:solidFill>
                  <a:srgbClr val="FF0000"/>
                </a:solidFill>
              </a:rPr>
              <a:t>to</a:t>
            </a:r>
            <a:r>
              <a:rPr lang="en-US" sz="2400"/>
              <a:t> detect defects</a:t>
            </a:r>
          </a:p>
          <a:p>
            <a:pPr marL="400050" indent="0">
              <a:buNone/>
            </a:pPr>
            <a:endParaRPr lang="en-US" sz="2100" i="1"/>
          </a:p>
          <a:p>
            <a:pPr marL="400050" indent="0">
              <a:buNone/>
            </a:pPr>
            <a:r>
              <a:rPr lang="en-US" sz="2100" i="1"/>
              <a:t>process</a:t>
            </a:r>
            <a:r>
              <a:rPr lang="en-US" sz="2100"/>
              <a:t> – involve a series of activities</a:t>
            </a:r>
          </a:p>
          <a:p>
            <a:pPr marL="400050" indent="0">
              <a:buNone/>
            </a:pPr>
            <a:r>
              <a:rPr lang="en-US" sz="2100" i="1"/>
              <a:t>all life cycle activities </a:t>
            </a:r>
            <a:r>
              <a:rPr lang="en-US" sz="2100"/>
              <a:t>– testing takes place throughout the software development life cycle</a:t>
            </a:r>
          </a:p>
          <a:p>
            <a:pPr marL="400050" indent="0">
              <a:buNone/>
            </a:pPr>
            <a:r>
              <a:rPr lang="en-US" sz="2100" i="1"/>
              <a:t>static and dynamic </a:t>
            </a:r>
            <a:r>
              <a:rPr lang="en-US" sz="2100"/>
              <a:t>– test and find defects when executed code and without executing code</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46</a:t>
            </a:fld>
            <a:endParaRPr lang="en-US"/>
          </a:p>
        </p:txBody>
      </p:sp>
    </p:spTree>
    <p:extLst>
      <p:ext uri="{BB962C8B-B14F-4D97-AF65-F5344CB8AC3E}">
        <p14:creationId xmlns:p14="http://schemas.microsoft.com/office/powerpoint/2010/main" val="317188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testing? [ISTQB definition]</a:t>
            </a:r>
          </a:p>
        </p:txBody>
      </p:sp>
      <p:sp>
        <p:nvSpPr>
          <p:cNvPr id="3" name="Content Placeholder 2"/>
          <p:cNvSpPr>
            <a:spLocks noGrp="1"/>
          </p:cNvSpPr>
          <p:nvPr>
            <p:ph idx="1"/>
          </p:nvPr>
        </p:nvSpPr>
        <p:spPr/>
        <p:txBody>
          <a:bodyPr>
            <a:normAutofit/>
          </a:bodyPr>
          <a:lstStyle/>
          <a:p>
            <a:r>
              <a:rPr lang="en-US" sz="2400"/>
              <a:t>Testing is the </a:t>
            </a:r>
            <a:r>
              <a:rPr lang="en-US" sz="2400" u="sng"/>
              <a:t>process</a:t>
            </a:r>
            <a:r>
              <a:rPr lang="en-US" sz="2400"/>
              <a:t> consisting of </a:t>
            </a:r>
            <a:r>
              <a:rPr lang="en-US" sz="2400" u="sng"/>
              <a:t>all life cycle activities</a:t>
            </a:r>
            <a:r>
              <a:rPr lang="en-US" sz="2400"/>
              <a:t>, both </a:t>
            </a:r>
            <a:r>
              <a:rPr lang="en-US" sz="2400" u="sng"/>
              <a:t>static and dynamic</a:t>
            </a:r>
            <a:r>
              <a:rPr lang="en-US" sz="2400"/>
              <a:t>, concerned with </a:t>
            </a:r>
            <a:r>
              <a:rPr lang="en-US" sz="2400" u="sng"/>
              <a:t>planning</a:t>
            </a:r>
            <a:r>
              <a:rPr lang="en-US" sz="2400"/>
              <a:t>, </a:t>
            </a:r>
            <a:r>
              <a:rPr lang="en-US" sz="2400" u="sng"/>
              <a:t>preparation</a:t>
            </a:r>
            <a:r>
              <a:rPr lang="en-US" sz="2400"/>
              <a:t> and </a:t>
            </a:r>
            <a:r>
              <a:rPr lang="en-US" sz="2400" u="sng"/>
              <a:t>evaluation</a:t>
            </a:r>
            <a:r>
              <a:rPr lang="en-US" sz="2400"/>
              <a:t> of </a:t>
            </a:r>
            <a:r>
              <a:rPr lang="en-US" sz="2400" u="sng"/>
              <a:t>software products and related work products      </a:t>
            </a:r>
            <a:r>
              <a:rPr lang="en-US" sz="2400" b="1">
                <a:solidFill>
                  <a:srgbClr val="FF0000"/>
                </a:solidFill>
              </a:rPr>
              <a:t>to</a:t>
            </a:r>
            <a:r>
              <a:rPr lang="en-US" sz="2400"/>
              <a:t> determine that they satisfy specified requirements,               </a:t>
            </a:r>
            <a:r>
              <a:rPr lang="en-US" sz="2400" b="1">
                <a:solidFill>
                  <a:srgbClr val="FF0000"/>
                </a:solidFill>
              </a:rPr>
              <a:t>to</a:t>
            </a:r>
            <a:r>
              <a:rPr lang="en-US" sz="2400"/>
              <a:t> demonstrate that they are fit for purpose and </a:t>
            </a:r>
            <a:r>
              <a:rPr lang="en-US" sz="2400" b="1">
                <a:solidFill>
                  <a:srgbClr val="FF0000"/>
                </a:solidFill>
              </a:rPr>
              <a:t>to</a:t>
            </a:r>
            <a:r>
              <a:rPr lang="en-US" sz="2400"/>
              <a:t> detect defects</a:t>
            </a:r>
          </a:p>
          <a:p>
            <a:pPr marL="400050" indent="0">
              <a:buNone/>
            </a:pPr>
            <a:endParaRPr lang="en-US" sz="2100" i="1"/>
          </a:p>
          <a:p>
            <a:pPr marL="400050" indent="0">
              <a:buNone/>
            </a:pPr>
            <a:r>
              <a:rPr lang="en-US" sz="2100" i="1"/>
              <a:t>planning</a:t>
            </a:r>
            <a:r>
              <a:rPr lang="en-US" sz="2100"/>
              <a:t> – to </a:t>
            </a:r>
            <a:r>
              <a:rPr lang="en-US" sz="2100" b="1"/>
              <a:t>manage</a:t>
            </a:r>
            <a:r>
              <a:rPr lang="en-US" sz="2100"/>
              <a:t> the testing</a:t>
            </a:r>
          </a:p>
          <a:p>
            <a:pPr marL="400050" indent="0">
              <a:buNone/>
            </a:pPr>
            <a:r>
              <a:rPr lang="en-US" sz="2100" i="1"/>
              <a:t>preparation</a:t>
            </a:r>
            <a:r>
              <a:rPr lang="en-US" sz="2100"/>
              <a:t> – selecting </a:t>
            </a:r>
            <a:r>
              <a:rPr lang="en-US" sz="2100" b="1"/>
              <a:t>test conditions </a:t>
            </a:r>
            <a:r>
              <a:rPr lang="en-US" sz="2100"/>
              <a:t>and designing </a:t>
            </a:r>
            <a:r>
              <a:rPr lang="en-US" sz="2100" b="1"/>
              <a:t>test cases</a:t>
            </a:r>
          </a:p>
          <a:p>
            <a:pPr marL="400050" indent="0">
              <a:buNone/>
            </a:pPr>
            <a:r>
              <a:rPr lang="en-US" sz="2100" i="1"/>
              <a:t>evaluation</a:t>
            </a:r>
            <a:r>
              <a:rPr lang="en-US" sz="2100"/>
              <a:t> – check the results and evaluate the </a:t>
            </a:r>
            <a:r>
              <a:rPr lang="en-US" sz="2100" b="1"/>
              <a:t>completion criteria</a:t>
            </a:r>
            <a:r>
              <a:rPr lang="en-US" sz="2100"/>
              <a:t>, </a:t>
            </a:r>
          </a:p>
          <a:p>
            <a:pPr marL="400050" indent="0">
              <a:buNone/>
            </a:pPr>
            <a:r>
              <a:rPr lang="en-US" sz="2100" i="1"/>
              <a:t>software products and related work products </a:t>
            </a:r>
            <a:r>
              <a:rPr lang="en-US" sz="2100"/>
              <a:t>-  codes, requirements and design specifications, manual…</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47</a:t>
            </a:fld>
            <a:endParaRPr lang="en-US"/>
          </a:p>
        </p:txBody>
      </p:sp>
    </p:spTree>
    <p:extLst>
      <p:ext uri="{BB962C8B-B14F-4D97-AF65-F5344CB8AC3E}">
        <p14:creationId xmlns:p14="http://schemas.microsoft.com/office/powerpoint/2010/main" val="23726223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testing? [ISTQB definition]</a:t>
            </a:r>
          </a:p>
        </p:txBody>
      </p:sp>
      <p:sp>
        <p:nvSpPr>
          <p:cNvPr id="3" name="Content Placeholder 2"/>
          <p:cNvSpPr>
            <a:spLocks noGrp="1"/>
          </p:cNvSpPr>
          <p:nvPr>
            <p:ph idx="1"/>
          </p:nvPr>
        </p:nvSpPr>
        <p:spPr/>
        <p:txBody>
          <a:bodyPr>
            <a:normAutofit fontScale="92500"/>
          </a:bodyPr>
          <a:lstStyle/>
          <a:p>
            <a:pPr lvl="0">
              <a:buClr>
                <a:srgbClr val="0BD0D9"/>
              </a:buClr>
            </a:pPr>
            <a:r>
              <a:rPr lang="en-US">
                <a:solidFill>
                  <a:prstClr val="black"/>
                </a:solidFill>
              </a:rPr>
              <a:t>Testing is the </a:t>
            </a:r>
            <a:r>
              <a:rPr lang="en-US" u="sng"/>
              <a:t>process</a:t>
            </a:r>
            <a:r>
              <a:rPr lang="en-US"/>
              <a:t> consisting of </a:t>
            </a:r>
            <a:r>
              <a:rPr lang="en-US" u="sng"/>
              <a:t>all life cycle activities</a:t>
            </a:r>
            <a:r>
              <a:rPr lang="en-US"/>
              <a:t>, both </a:t>
            </a:r>
            <a:r>
              <a:rPr lang="en-US" u="sng"/>
              <a:t>static and dynamic</a:t>
            </a:r>
            <a:r>
              <a:rPr lang="en-US"/>
              <a:t>, concerned with </a:t>
            </a:r>
            <a:r>
              <a:rPr lang="en-US" u="sng">
                <a:hlinkClick r:id="rId3" tooltip="Activities take place before and after test execution: manage the testing (what we want to do), control, report, close testing (chapter 5)"/>
              </a:rPr>
              <a:t>planning</a:t>
            </a:r>
            <a:r>
              <a:rPr lang="en-US"/>
              <a:t>, </a:t>
            </a:r>
            <a:r>
              <a:rPr lang="en-US" u="sng"/>
              <a:t>preparation</a:t>
            </a:r>
            <a:r>
              <a:rPr lang="en-US"/>
              <a:t> and </a:t>
            </a:r>
            <a:r>
              <a:rPr lang="en-US" u="sng"/>
              <a:t>evaluation</a:t>
            </a:r>
            <a:r>
              <a:rPr lang="en-US"/>
              <a:t> of </a:t>
            </a:r>
            <a:r>
              <a:rPr lang="en-US" u="sng"/>
              <a:t>software products and related work products      </a:t>
            </a:r>
            <a:r>
              <a:rPr lang="en-US" b="1">
                <a:solidFill>
                  <a:srgbClr val="FF0000"/>
                </a:solidFill>
              </a:rPr>
              <a:t>to</a:t>
            </a:r>
            <a:r>
              <a:rPr lang="en-US"/>
              <a:t> determine that they satisfy specified requirements,               </a:t>
            </a:r>
            <a:r>
              <a:rPr lang="en-US" b="1">
                <a:solidFill>
                  <a:srgbClr val="FF0000"/>
                </a:solidFill>
              </a:rPr>
              <a:t>to</a:t>
            </a:r>
            <a:r>
              <a:rPr lang="en-US"/>
              <a:t> demonstrate that they are fit for purpose and </a:t>
            </a:r>
            <a:r>
              <a:rPr lang="en-US" b="1">
                <a:solidFill>
                  <a:srgbClr val="FF0000"/>
                </a:solidFill>
              </a:rPr>
              <a:t>to</a:t>
            </a:r>
            <a:r>
              <a:rPr lang="en-US"/>
              <a:t> detect defects</a:t>
            </a:r>
          </a:p>
          <a:p>
            <a:pPr marL="400050" indent="0">
              <a:buNone/>
            </a:pPr>
            <a:r>
              <a:rPr lang="en-US" i="1"/>
              <a:t>determine</a:t>
            </a:r>
            <a:r>
              <a:rPr lang="en-US"/>
              <a:t>... – some of the testing we do is focused on checking products against the specification for the product</a:t>
            </a:r>
          </a:p>
          <a:p>
            <a:pPr marL="400050" indent="0">
              <a:buNone/>
            </a:pPr>
            <a:r>
              <a:rPr lang="en-US" i="1"/>
              <a:t>demonstrate</a:t>
            </a:r>
            <a:r>
              <a:rPr lang="en-US"/>
              <a:t>... –whether the software does what the user might reasonably expect</a:t>
            </a:r>
          </a:p>
          <a:p>
            <a:pPr marL="400050" indent="0">
              <a:buNone/>
            </a:pPr>
            <a:r>
              <a:rPr lang="en-US" i="1"/>
              <a:t>detect defects </a:t>
            </a:r>
            <a:r>
              <a:rPr lang="en-US"/>
              <a:t>– with root cause analysis, help to improve the development processes and make fewer error in future work</a:t>
            </a:r>
          </a:p>
          <a:p>
            <a:pPr marL="400050" indent="0">
              <a:buNone/>
            </a:pPr>
            <a:endParaRPr lang="en-US"/>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48</a:t>
            </a:fld>
            <a:endParaRPr lang="en-US"/>
          </a:p>
        </p:txBody>
      </p:sp>
    </p:spTree>
    <p:extLst>
      <p:ext uri="{BB962C8B-B14F-4D97-AF65-F5344CB8AC3E}">
        <p14:creationId xmlns:p14="http://schemas.microsoft.com/office/powerpoint/2010/main" val="12646576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testing?</a:t>
            </a:r>
          </a:p>
        </p:txBody>
      </p:sp>
      <p:sp>
        <p:nvSpPr>
          <p:cNvPr id="3" name="Content Placeholder 2"/>
          <p:cNvSpPr>
            <a:spLocks noGrp="1"/>
          </p:cNvSpPr>
          <p:nvPr>
            <p:ph idx="1"/>
          </p:nvPr>
        </p:nvSpPr>
        <p:spPr/>
        <p:txBody>
          <a:bodyPr>
            <a:normAutofit/>
          </a:bodyPr>
          <a:lstStyle/>
          <a:p>
            <a:r>
              <a:rPr lang="en-US"/>
              <a:t>Software testing is NOT:</a:t>
            </a:r>
          </a:p>
          <a:p>
            <a:pPr lvl="1"/>
            <a:r>
              <a:rPr lang="en-US"/>
              <a:t>a final exam </a:t>
            </a:r>
          </a:p>
          <a:p>
            <a:pPr lvl="1"/>
            <a:r>
              <a:rPr lang="en-US"/>
              <a:t>just finding broken code</a:t>
            </a:r>
          </a:p>
          <a:p>
            <a:pPr lvl="1"/>
            <a:r>
              <a:rPr lang="en-US"/>
              <a:t>correction of defects</a:t>
            </a:r>
          </a:p>
          <a:p>
            <a:pPr lvl="1"/>
            <a:r>
              <a:rPr lang="en-US"/>
              <a:t>“debugging”: the process that developers go through to identify the cause of defects in code and undertake corrections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49</a:t>
            </a:fld>
            <a:endParaRPr lang="en-US"/>
          </a:p>
        </p:txBody>
      </p:sp>
    </p:spTree>
    <p:extLst>
      <p:ext uri="{BB962C8B-B14F-4D97-AF65-F5344CB8AC3E}">
        <p14:creationId xmlns:p14="http://schemas.microsoft.com/office/powerpoint/2010/main" val="384598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What is software product?</a:t>
            </a:r>
          </a:p>
        </p:txBody>
      </p:sp>
      <p:sp>
        <p:nvSpPr>
          <p:cNvPr id="18435" name="Rectangle 3"/>
          <p:cNvSpPr>
            <a:spLocks noGrp="1" noChangeArrowheads="1"/>
          </p:cNvSpPr>
          <p:nvPr>
            <p:ph idx="1"/>
          </p:nvPr>
        </p:nvSpPr>
        <p:spPr/>
        <p:txBody>
          <a:bodyPr/>
          <a:lstStyle/>
          <a:p>
            <a:r>
              <a:rPr lang="en-US"/>
              <a:t>Software product is</a:t>
            </a:r>
          </a:p>
          <a:p>
            <a:pPr marL="0" indent="0">
              <a:buNone/>
            </a:pPr>
            <a:r>
              <a:rPr lang="en-US"/>
              <a:t>	Set of computer programs, procedures, and possibly associated documentation and data.</a:t>
            </a:r>
          </a:p>
          <a:p>
            <a:pPr marL="0" indent="0">
              <a:buNone/>
            </a:pPr>
            <a:r>
              <a:rPr lang="en-US"/>
              <a:t>[ISO/IEC/IEEE Std. 90003:2014]</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5</a:t>
            </a:fld>
            <a:endParaRPr lang="en-US"/>
          </a:p>
        </p:txBody>
      </p:sp>
    </p:spTree>
    <p:extLst>
      <p:ext uri="{BB962C8B-B14F-4D97-AF65-F5344CB8AC3E}">
        <p14:creationId xmlns:p14="http://schemas.microsoft.com/office/powerpoint/2010/main" val="76460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5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p>
        </p:txBody>
      </p:sp>
      <p:sp>
        <p:nvSpPr>
          <p:cNvPr id="3" name="Content Placeholder 2"/>
          <p:cNvSpPr>
            <a:spLocks noGrp="1"/>
          </p:cNvSpPr>
          <p:nvPr>
            <p:ph idx="1"/>
          </p:nvPr>
        </p:nvSpPr>
        <p:spPr/>
        <p:txBody>
          <a:bodyPr/>
          <a:lstStyle/>
          <a:p>
            <a:r>
              <a:rPr lang="en-US"/>
              <a:t>Software, error and software quality</a:t>
            </a:r>
          </a:p>
          <a:p>
            <a:r>
              <a:rPr lang="en-US"/>
              <a:t>Definitions and objectives of SQA</a:t>
            </a:r>
          </a:p>
          <a:p>
            <a:r>
              <a:rPr lang="en-US"/>
              <a:t>Software quality factors </a:t>
            </a:r>
          </a:p>
          <a:p>
            <a:r>
              <a:rPr lang="en-US"/>
              <a:t>The components of the SQA system</a:t>
            </a:r>
          </a:p>
          <a:p>
            <a:r>
              <a:rPr lang="en-US"/>
              <a:t>What is testing?</a:t>
            </a:r>
          </a:p>
          <a:p>
            <a:r>
              <a:rPr lang="en-US" b="1"/>
              <a:t>Testing principles</a:t>
            </a:r>
          </a:p>
          <a:p>
            <a:r>
              <a:rPr lang="en-US"/>
              <a:t>Independent testing</a:t>
            </a:r>
          </a:p>
        </p:txBody>
      </p:sp>
      <p:grpSp>
        <p:nvGrpSpPr>
          <p:cNvPr id="13" name="Group 12"/>
          <p:cNvGrpSpPr/>
          <p:nvPr/>
        </p:nvGrpSpPr>
        <p:grpSpPr>
          <a:xfrm>
            <a:off x="6096000" y="152400"/>
            <a:ext cx="2743200" cy="914400"/>
            <a:chOff x="6096000" y="152400"/>
            <a:chExt cx="2743200" cy="914400"/>
          </a:xfrm>
        </p:grpSpPr>
        <p:sp>
          <p:nvSpPr>
            <p:cNvPr id="5" name="Rectangle 14"/>
            <p:cNvSpPr>
              <a:spLocks noChangeArrowheads="1"/>
            </p:cNvSpPr>
            <p:nvPr/>
          </p:nvSpPr>
          <p:spPr bwMode="auto">
            <a:xfrm>
              <a:off x="6096000" y="1524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sz="1800" b="1">
                  <a:solidFill>
                    <a:srgbClr val="001412"/>
                  </a:solidFill>
                </a:rPr>
                <a:t>1</a:t>
              </a:r>
            </a:p>
          </p:txBody>
        </p:sp>
        <p:sp>
          <p:nvSpPr>
            <p:cNvPr id="6"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2</a:t>
              </a:r>
            </a:p>
          </p:txBody>
        </p:sp>
        <p:sp>
          <p:nvSpPr>
            <p:cNvPr id="7"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3</a:t>
              </a:r>
            </a:p>
          </p:txBody>
        </p:sp>
        <p:sp>
          <p:nvSpPr>
            <p:cNvPr id="8"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p>
          </p:txBody>
        </p:sp>
        <p:sp>
          <p:nvSpPr>
            <p:cNvPr id="9"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7</a:t>
              </a:r>
            </a:p>
          </p:txBody>
        </p:sp>
        <p:sp>
          <p:nvSpPr>
            <p:cNvPr id="10"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11"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12"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14"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sz="1800" b="1"/>
            </a:p>
          </p:txBody>
        </p:sp>
        <p:sp>
          <p:nvSpPr>
            <p:cNvPr id="15"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pPr/>
              <a:t>50</a:t>
            </a:fld>
            <a:endParaRPr lang="en-US"/>
          </a:p>
        </p:txBody>
      </p:sp>
    </p:spTree>
    <p:extLst>
      <p:ext uri="{BB962C8B-B14F-4D97-AF65-F5344CB8AC3E}">
        <p14:creationId xmlns:p14="http://schemas.microsoft.com/office/powerpoint/2010/main" val="318392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2" end="2"/>
                                            </p:txEl>
                                          </p:spTgt>
                                        </p:tgtEl>
                                        <p:attrNameLst>
                                          <p:attrName>style.opacity</p:attrName>
                                        </p:attrNameLst>
                                      </p:cBhvr>
                                      <p:to>
                                        <p:strVal val="0.5"/>
                                      </p:to>
                                    </p:set>
                                    <p:animEffect filter="image" prLst="opacity: 0.5">
                                      <p:cBhvr rctx="IE">
                                        <p:cTn id="13" dur="indefinite"/>
                                        <p:tgtEl>
                                          <p:spTgt spid="3">
                                            <p:txEl>
                                              <p:pRg st="2" end="2"/>
                                            </p:txEl>
                                          </p:spTgt>
                                        </p:tgtEl>
                                      </p:cBhvr>
                                    </p:animEffect>
                                  </p:childTnLst>
                                </p:cTn>
                              </p:par>
                              <p:par>
                                <p:cTn id="14" presetID="9" presetClass="emph" presetSubtype="0" nodeType="withEffect">
                                  <p:stCondLst>
                                    <p:cond delay="0"/>
                                  </p:stCondLst>
                                  <p:childTnLst>
                                    <p:set>
                                      <p:cBhvr rctx="PPT">
                                        <p:cTn id="15" dur="indefinite"/>
                                        <p:tgtEl>
                                          <p:spTgt spid="3">
                                            <p:txEl>
                                              <p:pRg st="3" end="3"/>
                                            </p:txEl>
                                          </p:spTgt>
                                        </p:tgtEl>
                                        <p:attrNameLst>
                                          <p:attrName>style.opacity</p:attrName>
                                        </p:attrNameLst>
                                      </p:cBhvr>
                                      <p:to>
                                        <p:strVal val="0.5"/>
                                      </p:to>
                                    </p:set>
                                    <p:animEffect filter="image" prLst="opacity: 0.5">
                                      <p:cBhvr rctx="IE">
                                        <p:cTn id="16" dur="indefinite"/>
                                        <p:tgtEl>
                                          <p:spTgt spid="3">
                                            <p:txEl>
                                              <p:pRg st="3" end="3"/>
                                            </p:txEl>
                                          </p:spTgt>
                                        </p:tgtEl>
                                      </p:cBhvr>
                                    </p:animEffect>
                                  </p:childTnLst>
                                </p:cTn>
                              </p:par>
                              <p:par>
                                <p:cTn id="17" presetID="9" presetClass="emph" presetSubtype="0" nodeType="withEffect">
                                  <p:stCondLst>
                                    <p:cond delay="0"/>
                                  </p:stCondLst>
                                  <p:childTnLst>
                                    <p:set>
                                      <p:cBhvr rctx="PPT">
                                        <p:cTn id="18" dur="indefinite"/>
                                        <p:tgtEl>
                                          <p:spTgt spid="3">
                                            <p:txEl>
                                              <p:pRg st="4" end="4"/>
                                            </p:txEl>
                                          </p:spTgt>
                                        </p:tgtEl>
                                        <p:attrNameLst>
                                          <p:attrName>style.opacity</p:attrName>
                                        </p:attrNameLst>
                                      </p:cBhvr>
                                      <p:to>
                                        <p:strVal val="0.5"/>
                                      </p:to>
                                    </p:set>
                                    <p:animEffect filter="image" prLst="opacity: 0.5">
                                      <p:cBhvr rctx="IE">
                                        <p:cTn id="19" dur="indefinite"/>
                                        <p:tgtEl>
                                          <p:spTgt spid="3">
                                            <p:txEl>
                                              <p:pRg st="4" end="4"/>
                                            </p:txEl>
                                          </p:spTgt>
                                        </p:tgtEl>
                                      </p:cBhvr>
                                    </p:animEffect>
                                  </p:childTnLst>
                                </p:cTn>
                              </p:par>
                              <p:par>
                                <p:cTn id="20" presetID="9" presetClass="emph" presetSubtype="0" nodeType="withEffect">
                                  <p:stCondLst>
                                    <p:cond delay="0"/>
                                  </p:stCondLst>
                                  <p:childTnLst>
                                    <p:set>
                                      <p:cBhvr rctx="PPT">
                                        <p:cTn id="21" dur="indefinite"/>
                                        <p:tgtEl>
                                          <p:spTgt spid="3">
                                            <p:txEl>
                                              <p:pRg st="6" end="6"/>
                                            </p:txEl>
                                          </p:spTgt>
                                        </p:tgtEl>
                                        <p:attrNameLst>
                                          <p:attrName>style.opacity</p:attrName>
                                        </p:attrNameLst>
                                      </p:cBhvr>
                                      <p:to>
                                        <p:strVal val="0.5"/>
                                      </p:to>
                                    </p:set>
                                    <p:animEffect filter="image" prLst="opacity: 0.5">
                                      <p:cBhvr rctx="IE">
                                        <p:cTn id="22"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principles</a:t>
            </a:r>
          </a:p>
        </p:txBody>
      </p:sp>
      <p:sp>
        <p:nvSpPr>
          <p:cNvPr id="3" name="Content Placeholder 2"/>
          <p:cNvSpPr>
            <a:spLocks noGrp="1"/>
          </p:cNvSpPr>
          <p:nvPr>
            <p:ph idx="1"/>
          </p:nvPr>
        </p:nvSpPr>
        <p:spPr/>
        <p:txBody>
          <a:bodyPr/>
          <a:lstStyle/>
          <a:p>
            <a:r>
              <a:rPr lang="en-US" sz="2800" b="1"/>
              <a:t>Principle 1 – </a:t>
            </a:r>
            <a:r>
              <a:rPr lang="en-US"/>
              <a:t>Testing shows presence of defects</a:t>
            </a:r>
          </a:p>
          <a:p>
            <a:r>
              <a:rPr lang="en-US" sz="2800" b="1"/>
              <a:t>Principle 2 – </a:t>
            </a:r>
            <a:r>
              <a:rPr lang="en-US"/>
              <a:t>Exhaustive testing is impossible</a:t>
            </a:r>
          </a:p>
          <a:p>
            <a:r>
              <a:rPr lang="en-US" sz="2800" b="1"/>
              <a:t>Principle 3 – </a:t>
            </a:r>
            <a:r>
              <a:rPr lang="en-US"/>
              <a:t>Early testing</a:t>
            </a:r>
          </a:p>
          <a:p>
            <a:r>
              <a:rPr lang="en-US" sz="2800" b="1"/>
              <a:t>Principle 4 – </a:t>
            </a:r>
            <a:r>
              <a:rPr lang="en-US"/>
              <a:t>Defect clustering</a:t>
            </a:r>
          </a:p>
          <a:p>
            <a:r>
              <a:rPr lang="en-US" sz="2800" b="1"/>
              <a:t>Principle 5 – </a:t>
            </a:r>
            <a:r>
              <a:rPr lang="en-US"/>
              <a:t>The pesticide paradox</a:t>
            </a:r>
          </a:p>
          <a:p>
            <a:r>
              <a:rPr lang="en-US" sz="2800" b="1"/>
              <a:t>Principle 6 – </a:t>
            </a:r>
            <a:r>
              <a:rPr lang="en-US"/>
              <a:t>Testing is context dependent</a:t>
            </a:r>
          </a:p>
          <a:p>
            <a:r>
              <a:rPr lang="en-US" sz="2800" b="1"/>
              <a:t>Principle 7 – </a:t>
            </a:r>
            <a:r>
              <a:rPr lang="en-US"/>
              <a:t>Absence of errors fallacy</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51</a:t>
            </a:fld>
            <a:endParaRPr lang="en-US"/>
          </a:p>
        </p:txBody>
      </p:sp>
    </p:spTree>
    <p:extLst>
      <p:ext uri="{BB962C8B-B14F-4D97-AF65-F5344CB8AC3E}">
        <p14:creationId xmlns:p14="http://schemas.microsoft.com/office/powerpoint/2010/main" val="370570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Testing principles</a:t>
            </a:r>
            <a:br>
              <a:rPr lang="en-US"/>
            </a:br>
            <a:r>
              <a:rPr lang="en-US"/>
              <a:t>P1 – Testing shows presence of defects</a:t>
            </a:r>
          </a:p>
        </p:txBody>
      </p:sp>
      <p:sp>
        <p:nvSpPr>
          <p:cNvPr id="3" name="Content Placeholder 2"/>
          <p:cNvSpPr>
            <a:spLocks noGrp="1"/>
          </p:cNvSpPr>
          <p:nvPr>
            <p:ph idx="1"/>
          </p:nvPr>
        </p:nvSpPr>
        <p:spPr/>
        <p:txBody>
          <a:bodyPr/>
          <a:lstStyle/>
          <a:p>
            <a:r>
              <a:rPr lang="en-US"/>
              <a:t>Testing can show that defects are present, but cannot prove that there are no defects</a:t>
            </a:r>
          </a:p>
          <a:p>
            <a:endParaRPr lang="en-US"/>
          </a:p>
          <a:p>
            <a:r>
              <a:rPr lang="en-US"/>
              <a:t>Testing reduces the probability of undiscovered defects remaining in the software but even if no defects are found, it is not a proof of correctness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52</a:t>
            </a:fld>
            <a:endParaRPr lang="en-US"/>
          </a:p>
        </p:txBody>
      </p:sp>
    </p:spTree>
    <p:extLst>
      <p:ext uri="{BB962C8B-B14F-4D97-AF65-F5344CB8AC3E}">
        <p14:creationId xmlns:p14="http://schemas.microsoft.com/office/powerpoint/2010/main" val="1589765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Testing principles</a:t>
            </a:r>
            <a:br>
              <a:rPr lang="en-US"/>
            </a:br>
            <a:r>
              <a:rPr lang="en-US"/>
              <a:t>P2 - Exhaustive testing is impossible</a:t>
            </a:r>
          </a:p>
        </p:txBody>
      </p:sp>
      <p:sp>
        <p:nvSpPr>
          <p:cNvPr id="7" name="Content Placeholder 6"/>
          <p:cNvSpPr>
            <a:spLocks noGrp="1"/>
          </p:cNvSpPr>
          <p:nvPr>
            <p:ph idx="1"/>
          </p:nvPr>
        </p:nvSpPr>
        <p:spPr/>
        <p:txBody>
          <a:bodyPr>
            <a:normAutofit/>
          </a:bodyPr>
          <a:lstStyle/>
          <a:p>
            <a:r>
              <a:rPr lang="en-US"/>
              <a:t>Testing everything (all combinations of inputs and preconditions) is not feasible except for trivial cases</a:t>
            </a:r>
          </a:p>
          <a:p>
            <a:pPr lvl="1"/>
            <a:r>
              <a:rPr lang="en-US"/>
              <a:t>e.g. you have 10 input fields to test, each having 5 possible values, the number of combinations to be tested would be 5</a:t>
            </a:r>
            <a:r>
              <a:rPr lang="en-US" baseline="30000"/>
              <a:t>10</a:t>
            </a:r>
            <a:r>
              <a:rPr lang="en-US"/>
              <a:t> = 9.765.625 </a:t>
            </a:r>
            <a:endParaRPr lang="en-US" baseline="30000"/>
          </a:p>
          <a:p>
            <a:r>
              <a:rPr lang="en-US"/>
              <a:t>Instead of exhaustive testing, focus on RISK analysis and priorities, </a:t>
            </a:r>
            <a:r>
              <a:rPr lang="en-GB"/>
              <a:t>use risk to determine:</a:t>
            </a:r>
          </a:p>
          <a:p>
            <a:pPr lvl="1"/>
            <a:r>
              <a:rPr lang="en-GB"/>
              <a:t>what to test first</a:t>
            </a:r>
          </a:p>
          <a:p>
            <a:pPr lvl="1"/>
            <a:r>
              <a:rPr lang="en-GB"/>
              <a:t>what to test most</a:t>
            </a:r>
          </a:p>
          <a:p>
            <a:pPr lvl="1"/>
            <a:r>
              <a:rPr lang="en-GB"/>
              <a:t>what not to test</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53</a:t>
            </a:fld>
            <a:endParaRPr lang="en-US"/>
          </a:p>
        </p:txBody>
      </p:sp>
    </p:spTree>
    <p:extLst>
      <p:ext uri="{BB962C8B-B14F-4D97-AF65-F5344CB8AC3E}">
        <p14:creationId xmlns:p14="http://schemas.microsoft.com/office/powerpoint/2010/main" val="39590076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normAutofit fontScale="90000"/>
          </a:bodyPr>
          <a:lstStyle/>
          <a:p>
            <a:r>
              <a:rPr lang="en-US"/>
              <a:t>Testing principles</a:t>
            </a:r>
            <a:br>
              <a:rPr lang="en-US"/>
            </a:br>
            <a:r>
              <a:rPr lang="en-US"/>
              <a:t>P2 - Exhaustive testing is impossible</a:t>
            </a:r>
            <a:endParaRPr lang="en-GB"/>
          </a:p>
        </p:txBody>
      </p:sp>
      <p:sp>
        <p:nvSpPr>
          <p:cNvPr id="233475" name="Rectangle 3"/>
          <p:cNvSpPr>
            <a:spLocks noGrp="1" noChangeArrowheads="1"/>
          </p:cNvSpPr>
          <p:nvPr>
            <p:ph idx="1"/>
          </p:nvPr>
        </p:nvSpPr>
        <p:spPr/>
        <p:txBody>
          <a:bodyPr/>
          <a:lstStyle/>
          <a:p>
            <a:r>
              <a:rPr lang="en-GB"/>
              <a:t>How to prioritise? - Possible ranking criteria (all risk based)</a:t>
            </a:r>
          </a:p>
          <a:p>
            <a:pPr lvl="1"/>
            <a:r>
              <a:rPr lang="en-GB"/>
              <a:t>test where a failure would be most severe</a:t>
            </a:r>
          </a:p>
          <a:p>
            <a:pPr lvl="1"/>
            <a:r>
              <a:rPr lang="en-GB"/>
              <a:t>test where failures would be most visible</a:t>
            </a:r>
          </a:p>
          <a:p>
            <a:pPr lvl="1"/>
            <a:r>
              <a:rPr lang="en-GB"/>
              <a:t>test where failures are most likely</a:t>
            </a:r>
          </a:p>
          <a:p>
            <a:pPr lvl="1"/>
            <a:r>
              <a:rPr lang="en-GB"/>
              <a:t>ask the customer to prioritise the requirements</a:t>
            </a:r>
          </a:p>
          <a:p>
            <a:pPr lvl="1"/>
            <a:r>
              <a:rPr lang="en-GB"/>
              <a:t>what is most critical to the customer’s business</a:t>
            </a:r>
          </a:p>
          <a:p>
            <a:pPr lvl="1"/>
            <a:r>
              <a:rPr lang="en-GB"/>
              <a:t>areas changed most often</a:t>
            </a:r>
          </a:p>
          <a:p>
            <a:pPr lvl="1"/>
            <a:r>
              <a:rPr lang="en-GB"/>
              <a:t>areas with most problems in the past</a:t>
            </a:r>
          </a:p>
          <a:p>
            <a:pPr lvl="1"/>
            <a:r>
              <a:rPr lang="en-GB"/>
              <a:t>most complex areas, or technically critical</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54</a:t>
            </a:fld>
            <a:endParaRPr lang="en-US"/>
          </a:p>
        </p:txBody>
      </p:sp>
    </p:spTree>
    <p:extLst>
      <p:ext uri="{BB962C8B-B14F-4D97-AF65-F5344CB8AC3E}">
        <p14:creationId xmlns:p14="http://schemas.microsoft.com/office/powerpoint/2010/main" val="13226919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Testing principles </a:t>
            </a:r>
            <a:br>
              <a:rPr lang="en-US"/>
            </a:br>
            <a:r>
              <a:rPr lang="en-US"/>
              <a:t>P3 - Early testing</a:t>
            </a:r>
          </a:p>
        </p:txBody>
      </p:sp>
      <p:sp>
        <p:nvSpPr>
          <p:cNvPr id="7" name="Content Placeholder 6"/>
          <p:cNvSpPr>
            <a:spLocks noGrp="1"/>
          </p:cNvSpPr>
          <p:nvPr>
            <p:ph idx="1"/>
          </p:nvPr>
        </p:nvSpPr>
        <p:spPr/>
        <p:txBody>
          <a:bodyPr>
            <a:normAutofit/>
          </a:bodyPr>
          <a:lstStyle/>
          <a:p>
            <a:r>
              <a:rPr lang="en-US"/>
              <a:t>Testing activities should start as early as possible in the software or system development life cycle, and should be focused on defined objectives</a:t>
            </a:r>
          </a:p>
          <a:p>
            <a:pPr lvl="1"/>
            <a:r>
              <a:rPr lang="en-US"/>
              <a:t>errors identified late in the development process generally cost more to resolve</a:t>
            </a:r>
          </a:p>
          <a:p>
            <a:pPr lvl="2"/>
            <a:r>
              <a:rPr lang="en-US"/>
              <a:t>e.g. an error in a product specification may be fairly easy to fix, but if that error is transferred to the coding, then fixing the mistake could become costly and time-consuming</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55</a:t>
            </a:fld>
            <a:endParaRPr lang="en-US"/>
          </a:p>
        </p:txBody>
      </p:sp>
    </p:spTree>
    <p:extLst>
      <p:ext uri="{BB962C8B-B14F-4D97-AF65-F5344CB8AC3E}">
        <p14:creationId xmlns:p14="http://schemas.microsoft.com/office/powerpoint/2010/main" val="1764713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Testing principles </a:t>
            </a:r>
            <a:br>
              <a:rPr lang="en-US"/>
            </a:br>
            <a:r>
              <a:rPr lang="en-US"/>
              <a:t>P4 - Defect clustering</a:t>
            </a:r>
          </a:p>
        </p:txBody>
      </p:sp>
      <p:sp>
        <p:nvSpPr>
          <p:cNvPr id="7" name="Content Placeholder 6"/>
          <p:cNvSpPr>
            <a:spLocks noGrp="1"/>
          </p:cNvSpPr>
          <p:nvPr>
            <p:ph idx="1"/>
          </p:nvPr>
        </p:nvSpPr>
        <p:spPr/>
        <p:txBody>
          <a:bodyPr/>
          <a:lstStyle/>
          <a:p>
            <a:r>
              <a:rPr lang="en-US"/>
              <a:t>A small number of modules contain most of the defects</a:t>
            </a:r>
          </a:p>
          <a:p>
            <a:pPr lvl="1"/>
            <a:r>
              <a:rPr lang="en-US"/>
              <a:t>defects tend to cluster around narrow areas or functions (‘hot spots’)</a:t>
            </a:r>
          </a:p>
          <a:p>
            <a:pPr lvl="2"/>
            <a:r>
              <a:rPr lang="en-US"/>
              <a:t>80–20 rule: approximately 80% of the problems are found in about 20% of the modules</a:t>
            </a:r>
          </a:p>
          <a:p>
            <a:pPr lvl="1"/>
            <a:r>
              <a:rPr lang="en-US"/>
              <a:t>by identifying and focusing on these clusters, testers can efficiently test the sensitive areas while concurrently testing the remaining areas</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56</a:t>
            </a:fld>
            <a:endParaRPr lang="en-US"/>
          </a:p>
        </p:txBody>
      </p:sp>
    </p:spTree>
    <p:extLst>
      <p:ext uri="{BB962C8B-B14F-4D97-AF65-F5344CB8AC3E}">
        <p14:creationId xmlns:p14="http://schemas.microsoft.com/office/powerpoint/2010/main" val="39904743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Testing principles </a:t>
            </a:r>
            <a:br>
              <a:rPr lang="en-US"/>
            </a:br>
            <a:r>
              <a:rPr lang="en-US"/>
              <a:t>P5 – The pesticide paradox</a:t>
            </a:r>
          </a:p>
        </p:txBody>
      </p:sp>
      <p:sp>
        <p:nvSpPr>
          <p:cNvPr id="7" name="Content Placeholder 6"/>
          <p:cNvSpPr>
            <a:spLocks noGrp="1"/>
          </p:cNvSpPr>
          <p:nvPr>
            <p:ph idx="1"/>
          </p:nvPr>
        </p:nvSpPr>
        <p:spPr/>
        <p:txBody>
          <a:bodyPr/>
          <a:lstStyle/>
          <a:p>
            <a:r>
              <a:rPr lang="en-US"/>
              <a:t>If the same tests are repeated over and over again, eventually the same set of test cases will no longer find any new bugs</a:t>
            </a:r>
          </a:p>
          <a:p>
            <a:r>
              <a:rPr lang="en-US"/>
              <a:t>To overcome this 'pesticide paradox', the </a:t>
            </a:r>
            <a:r>
              <a:rPr lang="en-US" u="sng"/>
              <a:t>test cases</a:t>
            </a:r>
            <a:r>
              <a:rPr lang="en-US"/>
              <a:t> need to be regularly reviewed and revised, and new and different tests need to be written to exercise different parts of the software or system to potentially find more defects</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57</a:t>
            </a:fld>
            <a:endParaRPr lang="en-US"/>
          </a:p>
        </p:txBody>
      </p:sp>
    </p:spTree>
    <p:extLst>
      <p:ext uri="{BB962C8B-B14F-4D97-AF65-F5344CB8AC3E}">
        <p14:creationId xmlns:p14="http://schemas.microsoft.com/office/powerpoint/2010/main" val="13953768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Testing principles </a:t>
            </a:r>
            <a:br>
              <a:rPr lang="en-US"/>
            </a:br>
            <a:r>
              <a:rPr lang="en-US"/>
              <a:t>P6 – Testing is context dependent</a:t>
            </a:r>
          </a:p>
        </p:txBody>
      </p:sp>
      <p:sp>
        <p:nvSpPr>
          <p:cNvPr id="3" name="Content Placeholder 2"/>
          <p:cNvSpPr>
            <a:spLocks noGrp="1"/>
          </p:cNvSpPr>
          <p:nvPr>
            <p:ph idx="1"/>
          </p:nvPr>
        </p:nvSpPr>
        <p:spPr/>
        <p:txBody>
          <a:bodyPr/>
          <a:lstStyle/>
          <a:p>
            <a:r>
              <a:rPr lang="en-US"/>
              <a:t>Testing is done differently in different contexts</a:t>
            </a:r>
          </a:p>
          <a:p>
            <a:pPr lvl="1"/>
            <a:r>
              <a:rPr lang="en-US"/>
              <a:t>the same tests should not be applied across the board because different software products have varying requirements, functions and purposes</a:t>
            </a:r>
          </a:p>
          <a:p>
            <a:pPr lvl="2"/>
            <a:r>
              <a:rPr lang="en-US"/>
              <a:t>for example, </a:t>
            </a:r>
            <a:r>
              <a:rPr lang="en-US" i="1"/>
              <a:t>safety-critical software </a:t>
            </a:r>
            <a:r>
              <a:rPr lang="en-US"/>
              <a:t>is tested differently from an </a:t>
            </a:r>
            <a:r>
              <a:rPr lang="en-US" i="1"/>
              <a:t>e-commerce site</a:t>
            </a:r>
          </a:p>
          <a:p>
            <a:pPr lvl="1"/>
            <a:r>
              <a:rPr lang="en-GB"/>
              <a:t>not all software systems carry the same level of risk and not all problems have the same impact when they occur</a:t>
            </a:r>
            <a:endParaRPr lang="en-US"/>
          </a:p>
          <a:p>
            <a:pPr lvl="2"/>
            <a:r>
              <a:rPr lang="en-US"/>
              <a:t>suppose a user interface has typographical defects. Does this matter </a:t>
            </a:r>
          </a:p>
          <a:p>
            <a:pPr lvl="3"/>
            <a:r>
              <a:rPr lang="en-US"/>
              <a:t>if it’s in my personal family-tree website?</a:t>
            </a:r>
          </a:p>
          <a:p>
            <a:pPr lvl="3"/>
            <a:r>
              <a:rPr lang="en-US"/>
              <a:t>if it’s in the company website?</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58</a:t>
            </a:fld>
            <a:endParaRPr lang="en-US"/>
          </a:p>
        </p:txBody>
      </p:sp>
    </p:spTree>
    <p:extLst>
      <p:ext uri="{BB962C8B-B14F-4D97-AF65-F5344CB8AC3E}">
        <p14:creationId xmlns:p14="http://schemas.microsoft.com/office/powerpoint/2010/main" val="37527270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Testing principles </a:t>
            </a:r>
            <a:br>
              <a:rPr lang="en-US"/>
            </a:br>
            <a:r>
              <a:rPr lang="en-US"/>
              <a:t>P7 – Absence of errors fallacy</a:t>
            </a:r>
          </a:p>
        </p:txBody>
      </p:sp>
      <p:sp>
        <p:nvSpPr>
          <p:cNvPr id="7" name="Content Placeholder 6"/>
          <p:cNvSpPr>
            <a:spLocks noGrp="1"/>
          </p:cNvSpPr>
          <p:nvPr>
            <p:ph idx="1"/>
          </p:nvPr>
        </p:nvSpPr>
        <p:spPr/>
        <p:txBody>
          <a:bodyPr/>
          <a:lstStyle/>
          <a:p>
            <a:pPr marL="0" lvl="1" indent="0" algn="ctr">
              <a:buClr>
                <a:schemeClr val="accent3"/>
              </a:buClr>
              <a:buSzPct val="95000"/>
              <a:buNone/>
            </a:pPr>
            <a:r>
              <a:rPr lang="en-GB"/>
              <a:t>If we don't find defects does that mean the users will accept the software?</a:t>
            </a:r>
          </a:p>
          <a:p>
            <a:pPr marL="0" lvl="1" indent="0">
              <a:buClr>
                <a:schemeClr val="accent3"/>
              </a:buClr>
              <a:buSzPct val="95000"/>
              <a:buNone/>
            </a:pPr>
            <a:endParaRPr lang="en-US"/>
          </a:p>
          <a:p>
            <a:r>
              <a:rPr lang="en-US"/>
              <a:t>Finding and fixing defects does not help if the system built is unusable and does not fulfill the users' needs and expectations</a:t>
            </a:r>
          </a:p>
          <a:p>
            <a:pPr lvl="1"/>
            <a:r>
              <a:rPr lang="en-US"/>
              <a:t>a test that finds no errors is different than concluding that the software is error-free</a:t>
            </a:r>
          </a:p>
          <a:p>
            <a:pPr lvl="1"/>
            <a:r>
              <a:rPr lang="en-US"/>
              <a:t>testers should assume that all software contains some faults, even if faults are hidden</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59</a:t>
            </a:fld>
            <a:endParaRPr lang="en-US"/>
          </a:p>
        </p:txBody>
      </p:sp>
    </p:spTree>
    <p:extLst>
      <p:ext uri="{BB962C8B-B14F-4D97-AF65-F5344CB8AC3E}">
        <p14:creationId xmlns:p14="http://schemas.microsoft.com/office/powerpoint/2010/main" val="165020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Causes of software errors</a:t>
            </a:r>
          </a:p>
        </p:txBody>
      </p:sp>
      <p:sp>
        <p:nvSpPr>
          <p:cNvPr id="3" name="Content Placeholder 2"/>
          <p:cNvSpPr>
            <a:spLocks noGrp="1"/>
          </p:cNvSpPr>
          <p:nvPr>
            <p:ph idx="1"/>
          </p:nvPr>
        </p:nvSpPr>
        <p:spPr/>
        <p:txBody>
          <a:bodyPr>
            <a:normAutofit/>
          </a:bodyPr>
          <a:lstStyle/>
          <a:p>
            <a:pPr marL="0" indent="0">
              <a:buNone/>
            </a:pPr>
            <a:r>
              <a:rPr lang="en-US"/>
              <a:t>1. Faulty requirements definition</a:t>
            </a:r>
          </a:p>
          <a:p>
            <a:pPr marL="0" indent="0">
              <a:buNone/>
            </a:pPr>
            <a:r>
              <a:rPr lang="en-US"/>
              <a:t>2. Client–developer communication failures</a:t>
            </a:r>
          </a:p>
          <a:p>
            <a:pPr marL="0" indent="0">
              <a:buNone/>
            </a:pPr>
            <a:r>
              <a:rPr lang="en-US"/>
              <a:t>3. Deliberate deviations from software requirements</a:t>
            </a:r>
          </a:p>
          <a:p>
            <a:pPr marL="0" indent="0">
              <a:buNone/>
            </a:pPr>
            <a:r>
              <a:rPr lang="en-US"/>
              <a:t>4. Logical design errors</a:t>
            </a:r>
          </a:p>
          <a:p>
            <a:pPr marL="0" indent="0">
              <a:buNone/>
            </a:pPr>
            <a:r>
              <a:rPr lang="en-US"/>
              <a:t>5. Coding errors</a:t>
            </a:r>
          </a:p>
          <a:p>
            <a:pPr marL="342900" indent="-342900">
              <a:buNone/>
            </a:pPr>
            <a:r>
              <a:rPr lang="en-US"/>
              <a:t>6. Non-compliance with documentation and coding instructions</a:t>
            </a:r>
          </a:p>
          <a:p>
            <a:pPr marL="0" indent="0">
              <a:buNone/>
            </a:pPr>
            <a:r>
              <a:rPr lang="en-US"/>
              <a:t>7. Shortcomings of the testing process</a:t>
            </a:r>
          </a:p>
          <a:p>
            <a:pPr marL="0" indent="0">
              <a:buNone/>
            </a:pPr>
            <a:r>
              <a:rPr lang="en-US"/>
              <a:t>8. Procedure errors</a:t>
            </a:r>
          </a:p>
          <a:p>
            <a:pPr marL="0" indent="0">
              <a:buNone/>
            </a:pPr>
            <a:r>
              <a:rPr lang="en-US"/>
              <a:t>9. Documentation errors</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6</a:t>
            </a:fld>
            <a:endParaRPr lang="en-US"/>
          </a:p>
        </p:txBody>
      </p:sp>
    </p:spTree>
    <p:extLst>
      <p:ext uri="{BB962C8B-B14F-4D97-AF65-F5344CB8AC3E}">
        <p14:creationId xmlns:p14="http://schemas.microsoft.com/office/powerpoint/2010/main" val="291925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p>
        </p:txBody>
      </p:sp>
      <p:sp>
        <p:nvSpPr>
          <p:cNvPr id="3" name="Content Placeholder 2"/>
          <p:cNvSpPr>
            <a:spLocks noGrp="1"/>
          </p:cNvSpPr>
          <p:nvPr>
            <p:ph idx="1"/>
          </p:nvPr>
        </p:nvSpPr>
        <p:spPr/>
        <p:txBody>
          <a:bodyPr/>
          <a:lstStyle/>
          <a:p>
            <a:r>
              <a:rPr lang="en-US"/>
              <a:t>Software, error and software quality</a:t>
            </a:r>
          </a:p>
          <a:p>
            <a:r>
              <a:rPr lang="en-US"/>
              <a:t>Definitions and objectives of SQA</a:t>
            </a:r>
          </a:p>
          <a:p>
            <a:r>
              <a:rPr lang="en-US"/>
              <a:t>Software quality factors </a:t>
            </a:r>
          </a:p>
          <a:p>
            <a:r>
              <a:rPr lang="en-US"/>
              <a:t>The components of the SQA system</a:t>
            </a:r>
          </a:p>
          <a:p>
            <a:r>
              <a:rPr lang="en-US"/>
              <a:t>What is testing?</a:t>
            </a:r>
          </a:p>
          <a:p>
            <a:r>
              <a:rPr lang="en-US"/>
              <a:t>Testing principles</a:t>
            </a:r>
          </a:p>
          <a:p>
            <a:r>
              <a:rPr lang="en-US" b="1"/>
              <a:t>Independent testing</a:t>
            </a:r>
          </a:p>
        </p:txBody>
      </p:sp>
      <p:grpSp>
        <p:nvGrpSpPr>
          <p:cNvPr id="13" name="Group 12"/>
          <p:cNvGrpSpPr/>
          <p:nvPr/>
        </p:nvGrpSpPr>
        <p:grpSpPr>
          <a:xfrm>
            <a:off x="6096000" y="152400"/>
            <a:ext cx="2743200" cy="914400"/>
            <a:chOff x="6096000" y="152400"/>
            <a:chExt cx="2743200" cy="914400"/>
          </a:xfrm>
        </p:grpSpPr>
        <p:sp>
          <p:nvSpPr>
            <p:cNvPr id="5" name="Rectangle 14"/>
            <p:cNvSpPr>
              <a:spLocks noChangeArrowheads="1"/>
            </p:cNvSpPr>
            <p:nvPr/>
          </p:nvSpPr>
          <p:spPr bwMode="auto">
            <a:xfrm>
              <a:off x="6096000" y="1524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sz="1800" b="1">
                  <a:solidFill>
                    <a:srgbClr val="001412"/>
                  </a:solidFill>
                </a:rPr>
                <a:t>1</a:t>
              </a:r>
            </a:p>
          </p:txBody>
        </p:sp>
        <p:sp>
          <p:nvSpPr>
            <p:cNvPr id="6"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2</a:t>
              </a:r>
            </a:p>
          </p:txBody>
        </p:sp>
        <p:sp>
          <p:nvSpPr>
            <p:cNvPr id="7"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3</a:t>
              </a:r>
            </a:p>
          </p:txBody>
        </p:sp>
        <p:sp>
          <p:nvSpPr>
            <p:cNvPr id="8"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p>
          </p:txBody>
        </p:sp>
        <p:sp>
          <p:nvSpPr>
            <p:cNvPr id="9"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7</a:t>
              </a:r>
            </a:p>
          </p:txBody>
        </p:sp>
        <p:sp>
          <p:nvSpPr>
            <p:cNvPr id="10"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11"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12"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14"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sz="1800" b="1"/>
            </a:p>
          </p:txBody>
        </p:sp>
        <p:sp>
          <p:nvSpPr>
            <p:cNvPr id="15"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pPr/>
              <a:t>60</a:t>
            </a:fld>
            <a:endParaRPr lang="en-US"/>
          </a:p>
        </p:txBody>
      </p:sp>
    </p:spTree>
    <p:extLst>
      <p:ext uri="{BB962C8B-B14F-4D97-AF65-F5344CB8AC3E}">
        <p14:creationId xmlns:p14="http://schemas.microsoft.com/office/powerpoint/2010/main" val="318392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2" end="2"/>
                                            </p:txEl>
                                          </p:spTgt>
                                        </p:tgtEl>
                                        <p:attrNameLst>
                                          <p:attrName>style.opacity</p:attrName>
                                        </p:attrNameLst>
                                      </p:cBhvr>
                                      <p:to>
                                        <p:strVal val="0.5"/>
                                      </p:to>
                                    </p:set>
                                    <p:animEffect filter="image" prLst="opacity: 0.5">
                                      <p:cBhvr rctx="IE">
                                        <p:cTn id="13" dur="indefinite"/>
                                        <p:tgtEl>
                                          <p:spTgt spid="3">
                                            <p:txEl>
                                              <p:pRg st="2" end="2"/>
                                            </p:txEl>
                                          </p:spTgt>
                                        </p:tgtEl>
                                      </p:cBhvr>
                                    </p:animEffect>
                                  </p:childTnLst>
                                </p:cTn>
                              </p:par>
                              <p:par>
                                <p:cTn id="14" presetID="9" presetClass="emph" presetSubtype="0" nodeType="withEffect">
                                  <p:stCondLst>
                                    <p:cond delay="0"/>
                                  </p:stCondLst>
                                  <p:childTnLst>
                                    <p:set>
                                      <p:cBhvr rctx="PPT">
                                        <p:cTn id="15" dur="indefinite"/>
                                        <p:tgtEl>
                                          <p:spTgt spid="3">
                                            <p:txEl>
                                              <p:pRg st="3" end="3"/>
                                            </p:txEl>
                                          </p:spTgt>
                                        </p:tgtEl>
                                        <p:attrNameLst>
                                          <p:attrName>style.opacity</p:attrName>
                                        </p:attrNameLst>
                                      </p:cBhvr>
                                      <p:to>
                                        <p:strVal val="0.5"/>
                                      </p:to>
                                    </p:set>
                                    <p:animEffect filter="image" prLst="opacity: 0.5">
                                      <p:cBhvr rctx="IE">
                                        <p:cTn id="16" dur="indefinite"/>
                                        <p:tgtEl>
                                          <p:spTgt spid="3">
                                            <p:txEl>
                                              <p:pRg st="3" end="3"/>
                                            </p:txEl>
                                          </p:spTgt>
                                        </p:tgtEl>
                                      </p:cBhvr>
                                    </p:animEffect>
                                  </p:childTnLst>
                                </p:cTn>
                              </p:par>
                              <p:par>
                                <p:cTn id="17" presetID="9" presetClass="emph" presetSubtype="0" nodeType="withEffect">
                                  <p:stCondLst>
                                    <p:cond delay="0"/>
                                  </p:stCondLst>
                                  <p:childTnLst>
                                    <p:set>
                                      <p:cBhvr rctx="PPT">
                                        <p:cTn id="18" dur="indefinite"/>
                                        <p:tgtEl>
                                          <p:spTgt spid="3">
                                            <p:txEl>
                                              <p:pRg st="4" end="4"/>
                                            </p:txEl>
                                          </p:spTgt>
                                        </p:tgtEl>
                                        <p:attrNameLst>
                                          <p:attrName>style.opacity</p:attrName>
                                        </p:attrNameLst>
                                      </p:cBhvr>
                                      <p:to>
                                        <p:strVal val="0.5"/>
                                      </p:to>
                                    </p:set>
                                    <p:animEffect filter="image" prLst="opacity: 0.5">
                                      <p:cBhvr rctx="IE">
                                        <p:cTn id="19" dur="indefinite"/>
                                        <p:tgtEl>
                                          <p:spTgt spid="3">
                                            <p:txEl>
                                              <p:pRg st="4" end="4"/>
                                            </p:txEl>
                                          </p:spTgt>
                                        </p:tgtEl>
                                      </p:cBhvr>
                                    </p:animEffect>
                                  </p:childTnLst>
                                </p:cTn>
                              </p:par>
                              <p:par>
                                <p:cTn id="20" presetID="9" presetClass="emph" presetSubtype="0" nodeType="withEffect">
                                  <p:stCondLst>
                                    <p:cond delay="0"/>
                                  </p:stCondLst>
                                  <p:childTnLst>
                                    <p:set>
                                      <p:cBhvr rctx="PPT">
                                        <p:cTn id="21" dur="indefinite"/>
                                        <p:tgtEl>
                                          <p:spTgt spid="3">
                                            <p:txEl>
                                              <p:pRg st="5" end="5"/>
                                            </p:txEl>
                                          </p:spTgt>
                                        </p:tgtEl>
                                        <p:attrNameLst>
                                          <p:attrName>style.opacity</p:attrName>
                                        </p:attrNameLst>
                                      </p:cBhvr>
                                      <p:to>
                                        <p:strVal val="0.5"/>
                                      </p:to>
                                    </p:set>
                                    <p:animEffect filter="image" prLst="opacity: 0.5">
                                      <p:cBhvr rctx="IE">
                                        <p:cTn id="22"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 is tester?</a:t>
            </a:r>
          </a:p>
        </p:txBody>
      </p:sp>
      <p:sp>
        <p:nvSpPr>
          <p:cNvPr id="3" name="Content Placeholder 2"/>
          <p:cNvSpPr>
            <a:spLocks noGrp="1"/>
          </p:cNvSpPr>
          <p:nvPr>
            <p:ph idx="1"/>
          </p:nvPr>
        </p:nvSpPr>
        <p:spPr/>
        <p:txBody>
          <a:bodyPr>
            <a:normAutofit lnSpcReduction="10000"/>
          </a:bodyPr>
          <a:lstStyle/>
          <a:p>
            <a:r>
              <a:rPr lang="en-US"/>
              <a:t>A variety of different people may be involved in testing process</a:t>
            </a:r>
          </a:p>
          <a:p>
            <a:pPr lvl="1"/>
            <a:r>
              <a:rPr lang="en-US"/>
              <a:t>programmers do test their own code</a:t>
            </a:r>
          </a:p>
          <a:p>
            <a:pPr lvl="1"/>
            <a:r>
              <a:rPr lang="en-US"/>
              <a:t>business analysis should review their own requirements…</a:t>
            </a:r>
          </a:p>
          <a:p>
            <a:r>
              <a:rPr lang="en-US"/>
              <a:t>It is difficult to find our own mistakes: </a:t>
            </a:r>
            <a:r>
              <a:rPr lang="en-GB"/>
              <a:t>find 30% - 50% of your own faults</a:t>
            </a:r>
          </a:p>
          <a:p>
            <a:r>
              <a:rPr lang="en-US"/>
              <a:t>Testing can be </a:t>
            </a:r>
            <a:r>
              <a:rPr lang="en-US" b="1"/>
              <a:t>more effective </a:t>
            </a:r>
            <a:r>
              <a:rPr lang="en-US"/>
              <a:t>if it is </a:t>
            </a:r>
            <a:r>
              <a:rPr lang="en-US" b="1"/>
              <a:t>not undertaken by the creator</a:t>
            </a:r>
            <a:r>
              <a:rPr lang="en-US"/>
              <a:t> because of the different mindset</a:t>
            </a:r>
          </a:p>
          <a:p>
            <a:pPr lvl="1"/>
            <a:r>
              <a:rPr lang="en-US"/>
              <a:t>if we are building something we are working positively to solve problems</a:t>
            </a:r>
          </a:p>
          <a:p>
            <a:pPr lvl="1"/>
            <a:r>
              <a:rPr lang="en-US"/>
              <a:t>when we test or review a product, we are looking for defects in the product</a:t>
            </a:r>
            <a:endParaRPr lang="en-GB"/>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61</a:t>
            </a:fld>
            <a:endParaRPr lang="en-US"/>
          </a:p>
        </p:txBody>
      </p:sp>
    </p:spTree>
    <p:extLst>
      <p:ext uri="{BB962C8B-B14F-4D97-AF65-F5344CB8AC3E}">
        <p14:creationId xmlns:p14="http://schemas.microsoft.com/office/powerpoint/2010/main" val="3385843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Independent testing</a:t>
            </a:r>
          </a:p>
        </p:txBody>
      </p:sp>
      <p:sp>
        <p:nvSpPr>
          <p:cNvPr id="3" name="Content Placeholder 2"/>
          <p:cNvSpPr>
            <a:spLocks noGrp="1"/>
          </p:cNvSpPr>
          <p:nvPr>
            <p:ph idx="1"/>
          </p:nvPr>
        </p:nvSpPr>
        <p:spPr/>
        <p:txBody>
          <a:bodyPr/>
          <a:lstStyle/>
          <a:p>
            <a:r>
              <a:rPr lang="en-US"/>
              <a:t>Several stages of reviews and testing may be </a:t>
            </a:r>
            <a:r>
              <a:rPr lang="en-US" b="1"/>
              <a:t>carried out independently</a:t>
            </a:r>
          </a:p>
          <a:p>
            <a:pPr lvl="1"/>
            <a:r>
              <a:rPr lang="en-US"/>
              <a:t> professional testers, specialists, users,..</a:t>
            </a:r>
            <a:endParaRPr lang="en-US" b="1"/>
          </a:p>
          <a:p>
            <a:r>
              <a:rPr lang="en-US"/>
              <a:t>This degree of independence avoids author bias and is often more effective at finding defects and failures</a:t>
            </a:r>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62</a:t>
            </a:fld>
            <a:endParaRPr lang="en-US"/>
          </a:p>
        </p:txBody>
      </p:sp>
    </p:spTree>
    <p:extLst>
      <p:ext uri="{BB962C8B-B14F-4D97-AF65-F5344CB8AC3E}">
        <p14:creationId xmlns:p14="http://schemas.microsoft.com/office/powerpoint/2010/main" val="39477071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Levels of independence</a:t>
            </a:r>
          </a:p>
        </p:txBody>
      </p:sp>
      <p:sp>
        <p:nvSpPr>
          <p:cNvPr id="3" name="Content Placeholder 2"/>
          <p:cNvSpPr>
            <a:spLocks noGrp="1"/>
          </p:cNvSpPr>
          <p:nvPr>
            <p:ph idx="1"/>
          </p:nvPr>
        </p:nvSpPr>
        <p:spPr/>
        <p:txBody>
          <a:bodyPr/>
          <a:lstStyle/>
          <a:p>
            <a:r>
              <a:rPr lang="en-GB"/>
              <a:t>None: tests designed by the person who wrote the software</a:t>
            </a:r>
          </a:p>
          <a:p>
            <a:r>
              <a:rPr lang="en-GB"/>
              <a:t>Tests designed by a different person </a:t>
            </a:r>
            <a:r>
              <a:rPr lang="en-US"/>
              <a:t>within the same team (e.g. another programmer)</a:t>
            </a:r>
          </a:p>
          <a:p>
            <a:r>
              <a:rPr lang="en-GB"/>
              <a:t>Tests designed by someone from a different department or team (e.g. test team)</a:t>
            </a:r>
          </a:p>
          <a:p>
            <a:r>
              <a:rPr lang="en-GB"/>
              <a:t>Tests designed by someone from a different organisation (e.g. outsourced testing, agency)</a:t>
            </a:r>
            <a:endParaRPr lang="en-US"/>
          </a:p>
          <a:p>
            <a:r>
              <a:rPr lang="en-GB"/>
              <a:t>Tests generated by a tool (low quality tests?)</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63</a:t>
            </a:fld>
            <a:endParaRPr lang="en-US"/>
          </a:p>
        </p:txBody>
      </p:sp>
    </p:spTree>
    <p:extLst>
      <p:ext uri="{BB962C8B-B14F-4D97-AF65-F5344CB8AC3E}">
        <p14:creationId xmlns:p14="http://schemas.microsoft.com/office/powerpoint/2010/main" val="42891825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a:t>
            </a:r>
          </a:p>
        </p:txBody>
      </p:sp>
      <p:sp>
        <p:nvSpPr>
          <p:cNvPr id="3" name="Content Placeholder 2"/>
          <p:cNvSpPr>
            <a:spLocks noGrp="1"/>
          </p:cNvSpPr>
          <p:nvPr>
            <p:ph idx="1"/>
          </p:nvPr>
        </p:nvSpPr>
        <p:spPr/>
        <p:txBody>
          <a:bodyPr>
            <a:normAutofit fontScale="92500"/>
          </a:bodyPr>
          <a:lstStyle/>
          <a:p>
            <a:pPr marL="514350" lvl="0" indent="-514350">
              <a:buFont typeface="+mj-lt"/>
              <a:buAutoNum type="arabicPeriod"/>
            </a:pPr>
            <a:r>
              <a:rPr lang="en-US"/>
              <a:t>Nêu các khái niệm: chất lượng phần mềm (IEEE), đảm bảo chất lượng phần mềm (IEEE), kiểm thử phần mềm (ISTQB).</a:t>
            </a:r>
          </a:p>
          <a:p>
            <a:pPr marL="514350" lvl="0" indent="-514350">
              <a:buFont typeface="+mj-lt"/>
              <a:buAutoNum type="arabicPeriod"/>
            </a:pPr>
            <a:r>
              <a:rPr lang="en-US"/>
              <a:t>Cho 1 vd về sự cải tiến sản phẩm để nâng cao chất lượng.</a:t>
            </a:r>
          </a:p>
          <a:p>
            <a:pPr marL="514350" lvl="0" indent="-514350">
              <a:buFont typeface="+mj-lt"/>
              <a:buAutoNum type="arabicPeriod"/>
            </a:pPr>
            <a:r>
              <a:rPr lang="en-US"/>
              <a:t>Lợi ích của SQA?</a:t>
            </a:r>
          </a:p>
          <a:p>
            <a:pPr marL="514350" lvl="0" indent="-514350">
              <a:buFont typeface="+mj-lt"/>
              <a:buAutoNum type="arabicPeriod"/>
            </a:pPr>
            <a:r>
              <a:rPr lang="en-US"/>
              <a:t>Nêu các nguyên nhân của lỗi phần mềm và cho ví dụ.</a:t>
            </a:r>
          </a:p>
          <a:p>
            <a:pPr marL="514350" lvl="0" indent="-514350">
              <a:buFont typeface="+mj-lt"/>
              <a:buAutoNum type="arabicPeriod"/>
            </a:pPr>
            <a:r>
              <a:rPr lang="en-US"/>
              <a:t>Phân loại các yếu tố chất lượng theo McCall và giải thích các yếu tố đó. Nêu bổ sung các yếu tố chất lượng khác mà bạn biết.</a:t>
            </a:r>
          </a:p>
          <a:p>
            <a:pPr marL="514350" lvl="0" indent="-514350">
              <a:buFont typeface="+mj-lt"/>
              <a:buAutoNum type="arabicPeriod"/>
            </a:pPr>
            <a:r>
              <a:rPr lang="en-US"/>
              <a:t>Nêu và giải thích 7 nguyên tắc kiểm thử PM.</a:t>
            </a:r>
          </a:p>
          <a:p>
            <a:pPr marL="514350" indent="-514350">
              <a:buFont typeface="+mj-lt"/>
              <a:buAutoNum type="arabicPeriod"/>
            </a:pPr>
            <a:r>
              <a:rPr lang="en-US"/>
              <a:t>Liệt kê các thành phần trong hệ thống đảm bảo chất lượng phần mềm.</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64</a:t>
            </a:fld>
            <a:endParaRPr lang="en-US"/>
          </a:p>
        </p:txBody>
      </p:sp>
    </p:spTree>
    <p:extLst>
      <p:ext uri="{BB962C8B-B14F-4D97-AF65-F5344CB8AC3E}">
        <p14:creationId xmlns:p14="http://schemas.microsoft.com/office/powerpoint/2010/main" val="36240522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Preparation</a:t>
            </a:r>
          </a:p>
        </p:txBody>
      </p:sp>
      <p:sp>
        <p:nvSpPr>
          <p:cNvPr id="3" name="Content Placeholder 2"/>
          <p:cNvSpPr>
            <a:spLocks noGrp="1"/>
          </p:cNvSpPr>
          <p:nvPr>
            <p:ph idx="1"/>
          </p:nvPr>
        </p:nvSpPr>
        <p:spPr/>
        <p:txBody>
          <a:bodyPr/>
          <a:lstStyle/>
          <a:p>
            <a:r>
              <a:rPr lang="en-US"/>
              <a:t>Đọc trước chương 2</a:t>
            </a:r>
          </a:p>
          <a:p>
            <a:r>
              <a:rPr lang="en-US"/>
              <a:t>Tìm hiểu và trả lời các câu hỏi cuối chương 2 (có cộng điểm)</a:t>
            </a:r>
          </a:p>
          <a:p>
            <a:pPr marL="0" indent="0">
              <a:buNone/>
            </a:pP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65</a:t>
            </a:fld>
            <a:endParaRPr lang="en-US"/>
          </a:p>
        </p:txBody>
      </p:sp>
    </p:spTree>
    <p:extLst>
      <p:ext uri="{BB962C8B-B14F-4D97-AF65-F5344CB8AC3E}">
        <p14:creationId xmlns:p14="http://schemas.microsoft.com/office/powerpoint/2010/main" val="24611194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66</a:t>
            </a:fld>
            <a:endParaRPr lang="en-US"/>
          </a:p>
        </p:txBody>
      </p:sp>
      <p:pic>
        <p:nvPicPr>
          <p:cNvPr id="7" name="Picture 6" descr="http://t3.gstatic.com/images?q=tbn:ANd9GcQ5cjzkfv0aoa_oVbzC1m_bkJ0IxaJgd3d2H7wTY999w0PWpNa2&amp;t=1"/>
          <p:cNvPicPr>
            <a:picLocks noGrp="1" noChangeAspect="1" noChangeArrowheads="1"/>
          </p:cNvPicPr>
          <p:nvPr/>
        </p:nvPicPr>
        <p:blipFill>
          <a:blip r:embed="rId2" cstate="print"/>
          <a:srcRect/>
          <a:stretch>
            <a:fillRect/>
          </a:stretch>
        </p:blipFill>
        <p:spPr bwMode="auto">
          <a:xfrm>
            <a:off x="2438400" y="2222330"/>
            <a:ext cx="4305300" cy="3143033"/>
          </a:xfrm>
          <a:prstGeom prst="rect">
            <a:avLst/>
          </a:prstGeom>
          <a:noFill/>
          <a:ln w="9525">
            <a:noFill/>
            <a:miter lim="800000"/>
            <a:headEnd/>
            <a:tailEnd/>
          </a:ln>
        </p:spPr>
      </p:pic>
    </p:spTree>
    <p:extLst>
      <p:ext uri="{BB962C8B-B14F-4D97-AF65-F5344CB8AC3E}">
        <p14:creationId xmlns:p14="http://schemas.microsoft.com/office/powerpoint/2010/main" val="16471733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Quiz</a:t>
            </a:r>
          </a:p>
        </p:txBody>
      </p:sp>
      <p:sp>
        <p:nvSpPr>
          <p:cNvPr id="3" name="Content Placeholder 2"/>
          <p:cNvSpPr>
            <a:spLocks noGrp="1"/>
          </p:cNvSpPr>
          <p:nvPr>
            <p:ph idx="1"/>
          </p:nvPr>
        </p:nvSpPr>
        <p:spPr/>
        <p:txBody>
          <a:bodyPr/>
          <a:lstStyle/>
          <a:p>
            <a:r>
              <a:rPr lang="en-US"/>
              <a:t>Find anything invalid:</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67</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26991"/>
            <a:ext cx="9144000" cy="4121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8036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Quiz</a:t>
            </a:r>
          </a:p>
        </p:txBody>
      </p:sp>
      <p:sp>
        <p:nvSpPr>
          <p:cNvPr id="3" name="Content Placeholder 2"/>
          <p:cNvSpPr>
            <a:spLocks noGrp="1"/>
          </p:cNvSpPr>
          <p:nvPr>
            <p:ph idx="1"/>
          </p:nvPr>
        </p:nvSpPr>
        <p:spPr/>
        <p:txBody>
          <a:bodyPr/>
          <a:lstStyle/>
          <a:p>
            <a:r>
              <a:rPr lang="en-US"/>
              <a:t>Write a set of test cases to test a following program:</a:t>
            </a:r>
          </a:p>
          <a:p>
            <a:pPr lvl="1"/>
            <a:r>
              <a:rPr lang="en-US"/>
              <a:t>The program reads three integer values from an input dialog. The three values represent the lengths of the sides of a triangle. The program displays a message that states whether the triangle is scalene, isosceles, or equilateral.</a:t>
            </a:r>
          </a:p>
          <a:p>
            <a:pPr marL="393192" lvl="1" indent="0">
              <a:buNone/>
            </a:pPr>
            <a:r>
              <a:rPr lang="en-US"/>
              <a:t>(Glen Myers, The Art of Software Testing, 1979)</a:t>
            </a:r>
          </a:p>
        </p:txBody>
      </p:sp>
      <p:graphicFrame>
        <p:nvGraphicFramePr>
          <p:cNvPr id="5" name="Table 4"/>
          <p:cNvGraphicFramePr>
            <a:graphicFrameLocks noGrp="1"/>
          </p:cNvGraphicFramePr>
          <p:nvPr>
            <p:extLst>
              <p:ext uri="{D42A27DB-BD31-4B8C-83A1-F6EECF244321}">
                <p14:modId xmlns:p14="http://schemas.microsoft.com/office/powerpoint/2010/main" val="1678364905"/>
              </p:ext>
            </p:extLst>
          </p:nvPr>
        </p:nvGraphicFramePr>
        <p:xfrm>
          <a:off x="1219200" y="4419600"/>
          <a:ext cx="7132320" cy="1981200"/>
        </p:xfrm>
        <a:graphic>
          <a:graphicData uri="http://schemas.openxmlformats.org/drawingml/2006/table">
            <a:tbl>
              <a:tblPr firstRow="1" bandRow="1">
                <a:tableStyleId>{5C22544A-7EE6-4342-B048-85BDC9FD1C3A}</a:tableStyleId>
              </a:tblPr>
              <a:tblGrid>
                <a:gridCol w="3566160">
                  <a:extLst>
                    <a:ext uri="{9D8B030D-6E8A-4147-A177-3AD203B41FA5}">
                      <a16:colId xmlns:a16="http://schemas.microsoft.com/office/drawing/2014/main" val="20000"/>
                    </a:ext>
                  </a:extLst>
                </a:gridCol>
                <a:gridCol w="3566160">
                  <a:extLst>
                    <a:ext uri="{9D8B030D-6E8A-4147-A177-3AD203B41FA5}">
                      <a16:colId xmlns:a16="http://schemas.microsoft.com/office/drawing/2014/main" val="20001"/>
                    </a:ext>
                  </a:extLst>
                </a:gridCol>
              </a:tblGrid>
              <a:tr h="370840">
                <a:tc>
                  <a:txBody>
                    <a:bodyPr/>
                    <a:lstStyle/>
                    <a:p>
                      <a:pPr algn="l"/>
                      <a:r>
                        <a:rPr lang="en-US" sz="2000"/>
                        <a:t>Action/Data </a:t>
                      </a:r>
                    </a:p>
                  </a:txBody>
                  <a:tcPr/>
                </a:tc>
                <a:tc>
                  <a:txBody>
                    <a:bodyPr/>
                    <a:lstStyle/>
                    <a:p>
                      <a:pPr algn="l"/>
                      <a:r>
                        <a:rPr lang="en-US" sz="2000"/>
                        <a:t>Expected Result</a:t>
                      </a:r>
                    </a:p>
                  </a:txBody>
                  <a:tcPr/>
                </a:tc>
                <a:extLst>
                  <a:ext uri="{0D108BD9-81ED-4DB2-BD59-A6C34878D82A}">
                    <a16:rowId xmlns:a16="http://schemas.microsoft.com/office/drawing/2014/main" val="10000"/>
                  </a:ext>
                </a:extLst>
              </a:tr>
              <a:tr h="370840">
                <a:tc>
                  <a:txBody>
                    <a:bodyPr/>
                    <a:lstStyle/>
                    <a:p>
                      <a:endParaRPr lang="en-US" sz="2000"/>
                    </a:p>
                  </a:txBody>
                  <a:tcPr/>
                </a:tc>
                <a:tc>
                  <a:txBody>
                    <a:bodyPr/>
                    <a:lstStyle/>
                    <a:p>
                      <a:endParaRPr lang="en-US" sz="2000"/>
                    </a:p>
                  </a:txBody>
                  <a:tcPr/>
                </a:tc>
                <a:extLst>
                  <a:ext uri="{0D108BD9-81ED-4DB2-BD59-A6C34878D82A}">
                    <a16:rowId xmlns:a16="http://schemas.microsoft.com/office/drawing/2014/main" val="10001"/>
                  </a:ext>
                </a:extLst>
              </a:tr>
              <a:tr h="370840">
                <a:tc>
                  <a:txBody>
                    <a:bodyPr/>
                    <a:lstStyle/>
                    <a:p>
                      <a:endParaRPr lang="en-US" sz="2000"/>
                    </a:p>
                  </a:txBody>
                  <a:tcPr/>
                </a:tc>
                <a:tc>
                  <a:txBody>
                    <a:bodyPr/>
                    <a:lstStyle/>
                    <a:p>
                      <a:endParaRPr lang="en-US" sz="2000"/>
                    </a:p>
                  </a:txBody>
                  <a:tcPr/>
                </a:tc>
                <a:extLst>
                  <a:ext uri="{0D108BD9-81ED-4DB2-BD59-A6C34878D82A}">
                    <a16:rowId xmlns:a16="http://schemas.microsoft.com/office/drawing/2014/main" val="10002"/>
                  </a:ext>
                </a:extLst>
              </a:tr>
              <a:tr h="370840">
                <a:tc>
                  <a:txBody>
                    <a:bodyPr/>
                    <a:lstStyle/>
                    <a:p>
                      <a:endParaRPr lang="en-US" sz="2000"/>
                    </a:p>
                  </a:txBody>
                  <a:tcPr/>
                </a:tc>
                <a:tc>
                  <a:txBody>
                    <a:bodyPr/>
                    <a:lstStyle/>
                    <a:p>
                      <a:endParaRPr lang="en-US" sz="2000"/>
                    </a:p>
                  </a:txBody>
                  <a:tcPr/>
                </a:tc>
                <a:extLst>
                  <a:ext uri="{0D108BD9-81ED-4DB2-BD59-A6C34878D82A}">
                    <a16:rowId xmlns:a16="http://schemas.microsoft.com/office/drawing/2014/main" val="10003"/>
                  </a:ext>
                </a:extLst>
              </a:tr>
              <a:tr h="370840">
                <a:tc>
                  <a:txBody>
                    <a:bodyPr/>
                    <a:lstStyle/>
                    <a:p>
                      <a:endParaRPr lang="en-US" sz="2000"/>
                    </a:p>
                  </a:txBody>
                  <a:tcPr/>
                </a:tc>
                <a:tc>
                  <a:txBody>
                    <a:bodyPr/>
                    <a:lstStyle/>
                    <a:p>
                      <a:endParaRPr lang="en-US" sz="2000"/>
                    </a:p>
                  </a:txBody>
                  <a:tcPr/>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68</a:t>
            </a:fld>
            <a:endParaRPr lang="en-US"/>
          </a:p>
        </p:txBody>
      </p:sp>
    </p:spTree>
    <p:extLst>
      <p:ext uri="{BB962C8B-B14F-4D97-AF65-F5344CB8AC3E}">
        <p14:creationId xmlns:p14="http://schemas.microsoft.com/office/powerpoint/2010/main" val="25132417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a:t>Do you have a test case that represents a </a:t>
            </a:r>
            <a:r>
              <a:rPr lang="en-US" u="sng"/>
              <a:t>valid scalene triangle</a:t>
            </a:r>
            <a:r>
              <a:rPr lang="en-US"/>
              <a:t>? (e.g. 2,3,4)</a:t>
            </a:r>
          </a:p>
          <a:p>
            <a:pPr marL="457200" indent="-457200">
              <a:buFont typeface="+mj-lt"/>
              <a:buAutoNum type="arabicPeriod"/>
            </a:pPr>
            <a:r>
              <a:rPr lang="en-US"/>
              <a:t>Do you have a test case that represents a </a:t>
            </a:r>
            <a:r>
              <a:rPr lang="en-US" u="sng"/>
              <a:t>valid equilateral triangle</a:t>
            </a:r>
            <a:r>
              <a:rPr lang="en-US"/>
              <a:t>? (e.g. 1,1,1)</a:t>
            </a:r>
          </a:p>
          <a:p>
            <a:pPr marL="457200" indent="-457200">
              <a:buFont typeface="+mj-lt"/>
              <a:buAutoNum type="arabicPeriod"/>
            </a:pPr>
            <a:r>
              <a:rPr lang="en-US"/>
              <a:t>Do you have a test case that represents a </a:t>
            </a:r>
            <a:r>
              <a:rPr lang="en-US" u="sng"/>
              <a:t>valid isosceles triangle</a:t>
            </a:r>
            <a:r>
              <a:rPr lang="en-US"/>
              <a:t>? (e.g. 2,2,1)</a:t>
            </a:r>
          </a:p>
          <a:p>
            <a:pPr marL="457200" indent="-457200">
              <a:buFont typeface="+mj-lt"/>
              <a:buAutoNum type="arabicPeriod"/>
            </a:pPr>
            <a:r>
              <a:rPr lang="en-US"/>
              <a:t>Do you have at least three test cases that represent valid isosceles triangles such that you have tried all three permutations of two equal sides (such as, 2,2,1; 2,1,2; and 1,2,2)?</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69</a:t>
            </a:fld>
            <a:endParaRPr lang="en-US"/>
          </a:p>
        </p:txBody>
      </p:sp>
    </p:spTree>
    <p:extLst>
      <p:ext uri="{BB962C8B-B14F-4D97-AF65-F5344CB8AC3E}">
        <p14:creationId xmlns:p14="http://schemas.microsoft.com/office/powerpoint/2010/main" val="411255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Cause of defect</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89122897"/>
              </p:ext>
            </p:extLst>
          </p:nvPr>
        </p:nvGraphicFramePr>
        <p:xfrm>
          <a:off x="206082" y="1905000"/>
          <a:ext cx="8382000" cy="4724400"/>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7</a:t>
            </a:fld>
            <a:endParaRPr lang="en-US"/>
          </a:p>
        </p:txBody>
      </p:sp>
      <p:sp>
        <p:nvSpPr>
          <p:cNvPr id="4" name="TextBox 3"/>
          <p:cNvSpPr txBox="1"/>
          <p:nvPr/>
        </p:nvSpPr>
        <p:spPr>
          <a:xfrm>
            <a:off x="7151250" y="4227983"/>
            <a:ext cx="1916550" cy="461665"/>
          </a:xfrm>
          <a:prstGeom prst="rect">
            <a:avLst/>
          </a:prstGeom>
          <a:noFill/>
        </p:spPr>
        <p:txBody>
          <a:bodyPr wrap="none" rtlCol="0">
            <a:spAutoFit/>
          </a:bodyPr>
          <a:lstStyle/>
          <a:p>
            <a:r>
              <a:rPr lang="en-US" sz="2400"/>
              <a:t>Requirement</a:t>
            </a:r>
          </a:p>
        </p:txBody>
      </p:sp>
      <p:cxnSp>
        <p:nvCxnSpPr>
          <p:cNvPr id="15" name="Straight Connector 14"/>
          <p:cNvCxnSpPr/>
          <p:nvPr/>
        </p:nvCxnSpPr>
        <p:spPr>
          <a:xfrm flipV="1">
            <a:off x="1885219" y="5498934"/>
            <a:ext cx="685800" cy="31509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23668" y="5583198"/>
            <a:ext cx="1111202" cy="461665"/>
          </a:xfrm>
          <a:prstGeom prst="rect">
            <a:avLst/>
          </a:prstGeom>
          <a:noFill/>
        </p:spPr>
        <p:txBody>
          <a:bodyPr wrap="none" rtlCol="0">
            <a:spAutoFit/>
          </a:bodyPr>
          <a:lstStyle/>
          <a:p>
            <a:r>
              <a:rPr lang="en-US" sz="2400"/>
              <a:t>Design</a:t>
            </a:r>
          </a:p>
        </p:txBody>
      </p:sp>
      <p:sp>
        <p:nvSpPr>
          <p:cNvPr id="21" name="TextBox 20"/>
          <p:cNvSpPr txBox="1"/>
          <p:nvPr/>
        </p:nvSpPr>
        <p:spPr>
          <a:xfrm>
            <a:off x="785568" y="2662534"/>
            <a:ext cx="1145891" cy="461665"/>
          </a:xfrm>
          <a:prstGeom prst="rect">
            <a:avLst/>
          </a:prstGeom>
          <a:noFill/>
        </p:spPr>
        <p:txBody>
          <a:bodyPr wrap="none" rtlCol="0">
            <a:spAutoFit/>
          </a:bodyPr>
          <a:lstStyle/>
          <a:p>
            <a:r>
              <a:rPr lang="en-US" sz="2400"/>
              <a:t>Coding</a:t>
            </a:r>
          </a:p>
        </p:txBody>
      </p:sp>
      <p:sp>
        <p:nvSpPr>
          <p:cNvPr id="22" name="TextBox 21"/>
          <p:cNvSpPr txBox="1"/>
          <p:nvPr/>
        </p:nvSpPr>
        <p:spPr>
          <a:xfrm>
            <a:off x="2419323" y="1548036"/>
            <a:ext cx="984565" cy="461665"/>
          </a:xfrm>
          <a:prstGeom prst="rect">
            <a:avLst/>
          </a:prstGeom>
          <a:noFill/>
        </p:spPr>
        <p:txBody>
          <a:bodyPr wrap="none" rtlCol="0">
            <a:spAutoFit/>
          </a:bodyPr>
          <a:lstStyle/>
          <a:p>
            <a:r>
              <a:rPr lang="en-US" sz="2400"/>
              <a:t>Other</a:t>
            </a:r>
          </a:p>
        </p:txBody>
      </p:sp>
      <p:cxnSp>
        <p:nvCxnSpPr>
          <p:cNvPr id="26" name="Straight Connector 25"/>
          <p:cNvCxnSpPr>
            <a:stCxn id="21" idx="3"/>
          </p:cNvCxnSpPr>
          <p:nvPr/>
        </p:nvCxnSpPr>
        <p:spPr>
          <a:xfrm>
            <a:off x="1931459" y="2893367"/>
            <a:ext cx="598723" cy="1154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403888" y="1842956"/>
            <a:ext cx="520555" cy="2308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606882" y="4458816"/>
            <a:ext cx="544368"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492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(cont’d)</a:t>
            </a:r>
          </a:p>
        </p:txBody>
      </p:sp>
      <p:sp>
        <p:nvSpPr>
          <p:cNvPr id="3" name="Content Placeholder 2"/>
          <p:cNvSpPr>
            <a:spLocks noGrp="1"/>
          </p:cNvSpPr>
          <p:nvPr>
            <p:ph idx="1"/>
          </p:nvPr>
        </p:nvSpPr>
        <p:spPr/>
        <p:txBody>
          <a:bodyPr>
            <a:normAutofit/>
          </a:bodyPr>
          <a:lstStyle/>
          <a:p>
            <a:pPr marL="457200" indent="-457200">
              <a:buFont typeface="+mj-lt"/>
              <a:buAutoNum type="arabicPeriod" startAt="5"/>
            </a:pPr>
            <a:r>
              <a:rPr lang="en-US" sz="2400"/>
              <a:t>Do you have a test case in which </a:t>
            </a:r>
            <a:r>
              <a:rPr lang="en-US" sz="2400" u="sng"/>
              <a:t>one side has a zero </a:t>
            </a:r>
            <a:r>
              <a:rPr lang="en-US" sz="2400"/>
              <a:t>value?</a:t>
            </a:r>
          </a:p>
          <a:p>
            <a:pPr marL="457200" indent="-457200">
              <a:buFont typeface="+mj-lt"/>
              <a:buAutoNum type="arabicPeriod" startAt="5"/>
            </a:pPr>
            <a:r>
              <a:rPr lang="en-US" sz="2400"/>
              <a:t>Do you have a test case in which </a:t>
            </a:r>
            <a:r>
              <a:rPr lang="en-US" sz="2400" u="sng"/>
              <a:t>one side has a negative </a:t>
            </a:r>
            <a:r>
              <a:rPr lang="en-US" sz="2400"/>
              <a:t>value?</a:t>
            </a:r>
          </a:p>
          <a:p>
            <a:pPr marL="457200" indent="-457200">
              <a:buFont typeface="+mj-lt"/>
              <a:buAutoNum type="arabicPeriod" startAt="5"/>
            </a:pPr>
            <a:r>
              <a:rPr lang="en-US" sz="2400"/>
              <a:t>Do you have a test case with three integers greater than zero such that </a:t>
            </a:r>
            <a:r>
              <a:rPr lang="en-US" sz="2400" u="sng"/>
              <a:t>the sum of two of the numbers is equal to the third</a:t>
            </a:r>
            <a:r>
              <a:rPr lang="en-US" sz="2400"/>
              <a:t>? (That is, if the program said that 1,2,3 represents a scalene triangle, it would contain a bug.)</a:t>
            </a:r>
          </a:p>
          <a:p>
            <a:pPr marL="457200" indent="-457200">
              <a:buFont typeface="+mj-lt"/>
              <a:buAutoNum type="arabicPeriod" startAt="5"/>
            </a:pPr>
            <a:r>
              <a:rPr lang="en-US" sz="2400"/>
              <a:t>Do you have at least three test cases in category 7 such that you have tried all three permutations where the length of one side is equal to the sum of the lengths of the other two sides (for example, 1,2,3; 1,3,2; and 3,1,2)?</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70</a:t>
            </a:fld>
            <a:endParaRPr lang="en-US"/>
          </a:p>
        </p:txBody>
      </p:sp>
    </p:spTree>
    <p:extLst>
      <p:ext uri="{BB962C8B-B14F-4D97-AF65-F5344CB8AC3E}">
        <p14:creationId xmlns:p14="http://schemas.microsoft.com/office/powerpoint/2010/main" val="27736550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(cont’d)</a:t>
            </a:r>
          </a:p>
        </p:txBody>
      </p:sp>
      <p:sp>
        <p:nvSpPr>
          <p:cNvPr id="3" name="Content Placeholder 2"/>
          <p:cNvSpPr>
            <a:spLocks noGrp="1"/>
          </p:cNvSpPr>
          <p:nvPr>
            <p:ph idx="1"/>
          </p:nvPr>
        </p:nvSpPr>
        <p:spPr/>
        <p:txBody>
          <a:bodyPr>
            <a:noAutofit/>
          </a:bodyPr>
          <a:lstStyle/>
          <a:p>
            <a:pPr marL="514350" indent="-514350">
              <a:buFont typeface="+mj-lt"/>
              <a:buAutoNum type="arabicPeriod" startAt="9"/>
            </a:pPr>
            <a:r>
              <a:rPr lang="en-US" sz="2400"/>
              <a:t>Do you have a test case with three integers greater than zero such that </a:t>
            </a:r>
            <a:r>
              <a:rPr lang="en-US" sz="2400" u="sng"/>
              <a:t>the sum of two of the numbers is less than the third?</a:t>
            </a:r>
            <a:r>
              <a:rPr lang="en-US" sz="2400"/>
              <a:t> (e.g. 1,2,4)</a:t>
            </a:r>
          </a:p>
          <a:p>
            <a:pPr marL="457200" indent="-457200">
              <a:buFont typeface="+mj-lt"/>
              <a:buAutoNum type="arabicPeriod" startAt="9"/>
            </a:pPr>
            <a:r>
              <a:rPr lang="en-US" sz="2400"/>
              <a:t>Do you have at least three test cases in category 9 such that you have tried all three permutations (for example, 1,2,4; 1,4,2; and 4,1,2)?</a:t>
            </a:r>
          </a:p>
          <a:p>
            <a:pPr marL="457200" indent="-457200">
              <a:buFont typeface="+mj-lt"/>
              <a:buAutoNum type="arabicPeriod" startAt="9"/>
            </a:pPr>
            <a:r>
              <a:rPr lang="en-US" sz="2400"/>
              <a:t>Do you have a test case in which all sides are zero (0,0,0)?</a:t>
            </a:r>
          </a:p>
          <a:p>
            <a:pPr marL="457200" indent="-457200">
              <a:buFont typeface="+mj-lt"/>
              <a:buAutoNum type="arabicPeriod" startAt="9"/>
            </a:pPr>
            <a:r>
              <a:rPr lang="en-US" sz="2400"/>
              <a:t>Do you have at least one test case specifying </a:t>
            </a:r>
            <a:r>
              <a:rPr lang="en-US" sz="2400" u="sng"/>
              <a:t>non-integer values</a:t>
            </a:r>
            <a:r>
              <a:rPr lang="en-US" sz="2400"/>
              <a:t> (such as 2.5,3.5,5.5)?</a:t>
            </a:r>
          </a:p>
          <a:p>
            <a:pPr marL="457200" indent="-457200">
              <a:buFont typeface="+mj-lt"/>
              <a:buAutoNum type="arabicPeriod" startAt="9"/>
            </a:pPr>
            <a:r>
              <a:rPr lang="en-US" sz="2400"/>
              <a:t>Do you have at least one test case specifying the </a:t>
            </a:r>
            <a:r>
              <a:rPr lang="en-US" sz="2400" u="sng"/>
              <a:t>wrong number of values</a:t>
            </a:r>
            <a:r>
              <a:rPr lang="en-US" sz="2400"/>
              <a:t> (over integer value, for example)?</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71</a:t>
            </a:fld>
            <a:endParaRPr lang="en-US"/>
          </a:p>
        </p:txBody>
      </p:sp>
    </p:spTree>
    <p:extLst>
      <p:ext uri="{BB962C8B-B14F-4D97-AF65-F5344CB8AC3E}">
        <p14:creationId xmlns:p14="http://schemas.microsoft.com/office/powerpoint/2010/main" val="7946614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(cont’d)</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72</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90713"/>
            <a:ext cx="4397542" cy="412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1644" y="1890712"/>
            <a:ext cx="3988031" cy="412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47091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GB"/>
              <a:t>Error - Defect - Failure</a:t>
            </a:r>
          </a:p>
        </p:txBody>
      </p:sp>
      <p:sp>
        <p:nvSpPr>
          <p:cNvPr id="118787" name="Rectangle 3"/>
          <p:cNvSpPr>
            <a:spLocks noGrp="1" noChangeArrowheads="1"/>
          </p:cNvSpPr>
          <p:nvPr>
            <p:ph type="body" idx="1"/>
          </p:nvPr>
        </p:nvSpPr>
        <p:spPr/>
        <p:txBody>
          <a:bodyPr/>
          <a:lstStyle/>
          <a:p>
            <a:r>
              <a:rPr lang="en-GB"/>
              <a:t>Error (Mistake): </a:t>
            </a:r>
            <a:r>
              <a:rPr lang="en-US">
                <a:sym typeface="Wingdings" pitchFamily="2" charset="2"/>
              </a:rPr>
              <a:t>mistake made by people</a:t>
            </a:r>
            <a:r>
              <a:rPr lang="en-GB"/>
              <a:t> </a:t>
            </a:r>
          </a:p>
          <a:p>
            <a:r>
              <a:rPr lang="en-GB"/>
              <a:t>Defect (</a:t>
            </a:r>
            <a:r>
              <a:rPr lang="en-GB" b="1"/>
              <a:t>fault</a:t>
            </a:r>
            <a:r>
              <a:rPr lang="en-GB"/>
              <a:t> or </a:t>
            </a:r>
            <a:r>
              <a:rPr lang="en-GB" b="1"/>
              <a:t>bug)</a:t>
            </a:r>
            <a:r>
              <a:rPr lang="en-GB"/>
              <a:t>: </a:t>
            </a:r>
            <a:r>
              <a:rPr lang="en-US"/>
              <a:t>result of error</a:t>
            </a:r>
            <a:endParaRPr lang="en-GB"/>
          </a:p>
          <a:p>
            <a:r>
              <a:rPr lang="en-GB"/>
              <a:t>Failure: </a:t>
            </a:r>
            <a:r>
              <a:rPr lang="en-US"/>
              <a:t>occurs when </a:t>
            </a:r>
            <a:r>
              <a:rPr lang="en-GB"/>
              <a:t>defect </a:t>
            </a:r>
            <a:r>
              <a:rPr lang="en-US"/>
              <a:t>executed</a:t>
            </a:r>
            <a:endParaRPr lang="en-GB"/>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3258163"/>
            <a:ext cx="7235075" cy="337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73</a:t>
            </a:fld>
            <a:endParaRPr lang="en-US"/>
          </a:p>
        </p:txBody>
      </p:sp>
    </p:spTree>
    <p:extLst>
      <p:ext uri="{BB962C8B-B14F-4D97-AF65-F5344CB8AC3E}">
        <p14:creationId xmlns:p14="http://schemas.microsoft.com/office/powerpoint/2010/main" val="9776279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What is Quality?</a:t>
            </a:r>
          </a:p>
        </p:txBody>
      </p:sp>
      <p:sp>
        <p:nvSpPr>
          <p:cNvPr id="23555" name="Rectangle 3"/>
          <p:cNvSpPr>
            <a:spLocks noGrp="1" noChangeArrowheads="1"/>
          </p:cNvSpPr>
          <p:nvPr>
            <p:ph type="body" idx="1"/>
          </p:nvPr>
        </p:nvSpPr>
        <p:spPr/>
        <p:txBody>
          <a:bodyPr/>
          <a:lstStyle/>
          <a:p>
            <a:r>
              <a:rPr lang="en-US"/>
              <a:t>Crosby defines quality as "conformance to requirements", implies that</a:t>
            </a:r>
          </a:p>
          <a:p>
            <a:pPr lvl="1"/>
            <a:r>
              <a:rPr lang="en-US"/>
              <a:t>the non-conformances are regarded as defects—the absence of quality</a:t>
            </a:r>
          </a:p>
          <a:p>
            <a:pPr lvl="1"/>
            <a:r>
              <a:rPr lang="en-US"/>
              <a:t>the requirements may not fully represent customer expectations</a:t>
            </a:r>
          </a:p>
          <a:p>
            <a:r>
              <a:rPr lang="en-US"/>
              <a:t>Juran and Gryna define quality as "fitness for use"</a:t>
            </a:r>
          </a:p>
          <a:p>
            <a:pPr lvl="1"/>
            <a:r>
              <a:rPr lang="en-US"/>
              <a:t>takes customers' requirements and expectations into account, which involve whether the products or services fit their uses</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74</a:t>
            </a:fld>
            <a:endParaRPr lang="en-US"/>
          </a:p>
        </p:txBody>
      </p:sp>
    </p:spTree>
    <p:extLst>
      <p:ext uri="{BB962C8B-B14F-4D97-AF65-F5344CB8AC3E}">
        <p14:creationId xmlns:p14="http://schemas.microsoft.com/office/powerpoint/2010/main" val="76672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Software quality [Pressman’s definition]</a:t>
            </a:r>
          </a:p>
        </p:txBody>
      </p:sp>
      <p:sp>
        <p:nvSpPr>
          <p:cNvPr id="3" name="Content Placeholder 2"/>
          <p:cNvSpPr>
            <a:spLocks noGrp="1"/>
          </p:cNvSpPr>
          <p:nvPr>
            <p:ph idx="1"/>
          </p:nvPr>
        </p:nvSpPr>
        <p:spPr/>
        <p:txBody>
          <a:bodyPr/>
          <a:lstStyle/>
          <a:p>
            <a:r>
              <a:rPr lang="en-US"/>
              <a:t>Software quality is defined as:</a:t>
            </a:r>
          </a:p>
          <a:p>
            <a:pPr marL="285750" indent="0">
              <a:buNone/>
            </a:pPr>
            <a:r>
              <a:rPr lang="en-US"/>
              <a:t>Conformance to explicitly stated </a:t>
            </a:r>
            <a:r>
              <a:rPr lang="en-US" b="1"/>
              <a:t>functional</a:t>
            </a:r>
            <a:r>
              <a:rPr lang="en-US"/>
              <a:t> and </a:t>
            </a:r>
            <a:r>
              <a:rPr lang="en-US" b="1"/>
              <a:t>performance</a:t>
            </a:r>
            <a:r>
              <a:rPr lang="en-US"/>
              <a:t> </a:t>
            </a:r>
            <a:r>
              <a:rPr lang="en-US" b="1"/>
              <a:t>requirements</a:t>
            </a:r>
            <a:r>
              <a:rPr lang="en-US"/>
              <a:t>, explicitly documented </a:t>
            </a:r>
            <a:r>
              <a:rPr lang="en-US" b="1"/>
              <a:t>development</a:t>
            </a:r>
            <a:r>
              <a:rPr lang="en-US"/>
              <a:t> </a:t>
            </a:r>
            <a:r>
              <a:rPr lang="en-US" b="1"/>
              <a:t>standards</a:t>
            </a:r>
            <a:r>
              <a:rPr lang="en-US"/>
              <a:t>, and </a:t>
            </a:r>
            <a:r>
              <a:rPr lang="en-US" b="1"/>
              <a:t>implicit</a:t>
            </a:r>
            <a:r>
              <a:rPr lang="en-US"/>
              <a:t> </a:t>
            </a:r>
            <a:r>
              <a:rPr lang="en-US" b="1"/>
              <a:t>characteristics</a:t>
            </a:r>
            <a:r>
              <a:rPr lang="en-US"/>
              <a:t> that are expected of all professionally developed software</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75</a:t>
            </a:fld>
            <a:endParaRPr lang="en-US"/>
          </a:p>
        </p:txBody>
      </p:sp>
    </p:spTree>
    <p:extLst>
      <p:ext uri="{BB962C8B-B14F-4D97-AF65-F5344CB8AC3E}">
        <p14:creationId xmlns:p14="http://schemas.microsoft.com/office/powerpoint/2010/main" val="36905316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Definition of SQA [IEEE definition]</a:t>
            </a:r>
          </a:p>
        </p:txBody>
      </p:sp>
      <p:sp>
        <p:nvSpPr>
          <p:cNvPr id="27651" name="Rectangle 3"/>
          <p:cNvSpPr>
            <a:spLocks noGrp="1" noChangeArrowheads="1"/>
          </p:cNvSpPr>
          <p:nvPr>
            <p:ph type="body" idx="1"/>
          </p:nvPr>
        </p:nvSpPr>
        <p:spPr/>
        <p:txBody>
          <a:bodyPr/>
          <a:lstStyle/>
          <a:p>
            <a:r>
              <a:rPr lang="en-US"/>
              <a:t>SQA is:</a:t>
            </a:r>
          </a:p>
          <a:p>
            <a:pPr lvl="1">
              <a:lnSpc>
                <a:spcPct val="150000"/>
              </a:lnSpc>
            </a:pPr>
            <a:r>
              <a:rPr lang="en-US"/>
              <a:t>A planned</a:t>
            </a:r>
            <a:r>
              <a:rPr lang="en-US" b="1"/>
              <a:t> </a:t>
            </a:r>
            <a:r>
              <a:rPr lang="en-US"/>
              <a:t>and</a:t>
            </a:r>
            <a:r>
              <a:rPr lang="en-US" b="1"/>
              <a:t> </a:t>
            </a:r>
            <a:r>
              <a:rPr lang="en-US"/>
              <a:t>systematic</a:t>
            </a:r>
            <a:r>
              <a:rPr lang="en-US" b="1"/>
              <a:t> </a:t>
            </a:r>
            <a:r>
              <a:rPr lang="en-US"/>
              <a:t>pattern of all actions necessary to provide adequate confidence that an </a:t>
            </a:r>
            <a:r>
              <a:rPr lang="en-US" b="1"/>
              <a:t>item</a:t>
            </a:r>
            <a:r>
              <a:rPr lang="en-US"/>
              <a:t> or </a:t>
            </a:r>
            <a:r>
              <a:rPr lang="en-US" b="1"/>
              <a:t>product</a:t>
            </a:r>
            <a:r>
              <a:rPr lang="en-US"/>
              <a:t> conforms to established technical requirements</a:t>
            </a:r>
          </a:p>
          <a:p>
            <a:pPr lvl="1">
              <a:lnSpc>
                <a:spcPct val="150000"/>
              </a:lnSpc>
            </a:pPr>
            <a:r>
              <a:rPr lang="en-US"/>
              <a:t>A set of activities designed to evaluate</a:t>
            </a:r>
            <a:r>
              <a:rPr lang="en-US" b="1"/>
              <a:t> </a:t>
            </a:r>
            <a:r>
              <a:rPr lang="en-US"/>
              <a:t>the</a:t>
            </a:r>
            <a:r>
              <a:rPr lang="en-US" b="1"/>
              <a:t> process </a:t>
            </a:r>
            <a:r>
              <a:rPr lang="en-US"/>
              <a:t>by which the products are developed or manufactured. Contrast with </a:t>
            </a:r>
            <a:r>
              <a:rPr lang="en-US" i="1"/>
              <a:t>quality control</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76</a:t>
            </a:fld>
            <a:endParaRPr lang="en-US"/>
          </a:p>
        </p:txBody>
      </p:sp>
    </p:spTree>
    <p:extLst>
      <p:ext uri="{BB962C8B-B14F-4D97-AF65-F5344CB8AC3E}">
        <p14:creationId xmlns:p14="http://schemas.microsoft.com/office/powerpoint/2010/main" val="4469112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Definition of SQA [IEEE definition]</a:t>
            </a:r>
          </a:p>
        </p:txBody>
      </p:sp>
      <p:sp>
        <p:nvSpPr>
          <p:cNvPr id="28675" name="Rectangle 3"/>
          <p:cNvSpPr>
            <a:spLocks noGrp="1" noChangeArrowheads="1"/>
          </p:cNvSpPr>
          <p:nvPr>
            <p:ph type="body" idx="1"/>
          </p:nvPr>
        </p:nvSpPr>
        <p:spPr/>
        <p:txBody>
          <a:bodyPr/>
          <a:lstStyle/>
          <a:p>
            <a:pPr>
              <a:lnSpc>
                <a:spcPct val="150000"/>
              </a:lnSpc>
            </a:pPr>
            <a:r>
              <a:rPr lang="en-US"/>
              <a:t>Deviations from the IEEE definition</a:t>
            </a:r>
          </a:p>
          <a:p>
            <a:pPr lvl="1"/>
            <a:r>
              <a:rPr lang="en-US"/>
              <a:t>limited to the development process</a:t>
            </a:r>
          </a:p>
          <a:p>
            <a:pPr lvl="1"/>
            <a:r>
              <a:rPr lang="en-US"/>
              <a:t>limited to the technical aspects of the functional requirements</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77</a:t>
            </a:fld>
            <a:endParaRPr lang="en-US"/>
          </a:p>
        </p:txBody>
      </p:sp>
    </p:spTree>
    <p:extLst>
      <p:ext uri="{BB962C8B-B14F-4D97-AF65-F5344CB8AC3E}">
        <p14:creationId xmlns:p14="http://schemas.microsoft.com/office/powerpoint/2010/main" val="11428786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SQA – Extended definition</a:t>
            </a:r>
          </a:p>
        </p:txBody>
      </p:sp>
      <p:sp>
        <p:nvSpPr>
          <p:cNvPr id="29699" name="Rectangle 3"/>
          <p:cNvSpPr>
            <a:spLocks noGrp="1" noChangeArrowheads="1"/>
          </p:cNvSpPr>
          <p:nvPr>
            <p:ph type="body" idx="1"/>
          </p:nvPr>
        </p:nvSpPr>
        <p:spPr/>
        <p:txBody>
          <a:bodyPr/>
          <a:lstStyle/>
          <a:p>
            <a:r>
              <a:rPr lang="en-US"/>
              <a:t>SQA is:</a:t>
            </a:r>
          </a:p>
          <a:p>
            <a:pPr lvl="1">
              <a:lnSpc>
                <a:spcPct val="150000"/>
              </a:lnSpc>
            </a:pPr>
            <a:r>
              <a:rPr lang="en-US"/>
              <a:t>A systematic, planned set of actions necessary to provide adequate confidence that the software </a:t>
            </a:r>
            <a:r>
              <a:rPr lang="en-US" b="1"/>
              <a:t>development process </a:t>
            </a:r>
            <a:r>
              <a:rPr lang="en-US"/>
              <a:t>or the </a:t>
            </a:r>
            <a:r>
              <a:rPr lang="en-US" b="1"/>
              <a:t>maintenance process </a:t>
            </a:r>
            <a:r>
              <a:rPr lang="en-US"/>
              <a:t>of a software system product conforms to established </a:t>
            </a:r>
            <a:r>
              <a:rPr lang="en-US" i="1"/>
              <a:t>functional technical requirements </a:t>
            </a:r>
            <a:r>
              <a:rPr lang="en-US"/>
              <a:t>as well as with the </a:t>
            </a:r>
            <a:r>
              <a:rPr lang="en-US" i="1"/>
              <a:t>managerial requirements </a:t>
            </a:r>
            <a:r>
              <a:rPr lang="en-US"/>
              <a:t>of </a:t>
            </a:r>
            <a:r>
              <a:rPr lang="en-US" b="1"/>
              <a:t>keeping the schedule and operating within the budgetary confines</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78</a:t>
            </a:fld>
            <a:endParaRPr lang="en-US"/>
          </a:p>
        </p:txBody>
      </p:sp>
    </p:spTree>
    <p:extLst>
      <p:ext uri="{BB962C8B-B14F-4D97-AF65-F5344CB8AC3E}">
        <p14:creationId xmlns:p14="http://schemas.microsoft.com/office/powerpoint/2010/main" val="2829403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testing?</a:t>
            </a:r>
          </a:p>
        </p:txBody>
      </p:sp>
      <p:sp>
        <p:nvSpPr>
          <p:cNvPr id="3" name="Content Placeholder 2"/>
          <p:cNvSpPr>
            <a:spLocks noGrp="1"/>
          </p:cNvSpPr>
          <p:nvPr>
            <p:ph idx="1"/>
          </p:nvPr>
        </p:nvSpPr>
        <p:spPr/>
        <p:txBody>
          <a:bodyPr/>
          <a:lstStyle/>
          <a:p>
            <a:r>
              <a:rPr lang="en-US"/>
              <a:t>“Testing is the process of executing a program with intention of finding errors.” (Myers’, 1979)</a:t>
            </a:r>
          </a:p>
          <a:p>
            <a:endParaRPr lang="en-US"/>
          </a:p>
          <a:p>
            <a:r>
              <a:rPr lang="en-US"/>
              <a:t>“The process of analyzing a software item to detect the differences between existing and required conditions (that is, bugs) and to evaluate the features of the software item.” (IEEE, 1990)</a:t>
            </a:r>
          </a:p>
          <a:p>
            <a:endParaRPr lang="en-US"/>
          </a:p>
        </p:txBody>
      </p:sp>
      <p:sp>
        <p:nvSpPr>
          <p:cNvPr id="4" name="Slide Number Placeholder 3"/>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79</a:t>
            </a:fld>
            <a:endParaRPr lang="en-US">
              <a:solidFill>
                <a:srgbClr val="04617B">
                  <a:shade val="90000"/>
                </a:srgbClr>
              </a:solidFill>
            </a:endParaRPr>
          </a:p>
        </p:txBody>
      </p:sp>
    </p:spTree>
    <p:extLst>
      <p:ext uri="{BB962C8B-B14F-4D97-AF65-F5344CB8AC3E}">
        <p14:creationId xmlns:p14="http://schemas.microsoft.com/office/powerpoint/2010/main" val="387209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Defects in requirement, design, build</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37298"/>
            <a:ext cx="1219200" cy="4425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1337" y="1567962"/>
            <a:ext cx="1181100" cy="445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8148" y="1541804"/>
            <a:ext cx="1219200" cy="447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1550594"/>
            <a:ext cx="1180065" cy="4425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52400" y="5975839"/>
            <a:ext cx="1790700" cy="738664"/>
          </a:xfrm>
          <a:prstGeom prst="rect">
            <a:avLst/>
          </a:prstGeom>
        </p:spPr>
        <p:txBody>
          <a:bodyPr wrap="square">
            <a:spAutoFit/>
          </a:bodyPr>
          <a:lstStyle/>
          <a:p>
            <a:pPr algn="ctr"/>
            <a:r>
              <a:rPr lang="en-US" sz="1400"/>
              <a:t>correct functional and non-functional attributes delivered</a:t>
            </a:r>
          </a:p>
        </p:txBody>
      </p:sp>
      <p:sp>
        <p:nvSpPr>
          <p:cNvPr id="10" name="Rectangle 9"/>
          <p:cNvSpPr/>
          <p:nvPr/>
        </p:nvSpPr>
        <p:spPr>
          <a:xfrm>
            <a:off x="2425173" y="6019799"/>
            <a:ext cx="1613427" cy="646331"/>
          </a:xfrm>
          <a:prstGeom prst="rect">
            <a:avLst/>
          </a:prstGeom>
        </p:spPr>
        <p:txBody>
          <a:bodyPr wrap="square">
            <a:spAutoFit/>
          </a:bodyPr>
          <a:lstStyle/>
          <a:p>
            <a:pPr algn="ctr"/>
            <a:r>
              <a:rPr lang="en-US"/>
              <a:t>correctable defects</a:t>
            </a:r>
          </a:p>
        </p:txBody>
      </p:sp>
      <p:sp>
        <p:nvSpPr>
          <p:cNvPr id="11" name="Rectangle 10"/>
          <p:cNvSpPr/>
          <p:nvPr/>
        </p:nvSpPr>
        <p:spPr>
          <a:xfrm>
            <a:off x="4533348" y="6019800"/>
            <a:ext cx="1715052" cy="646331"/>
          </a:xfrm>
          <a:prstGeom prst="rect">
            <a:avLst/>
          </a:prstGeom>
        </p:spPr>
        <p:txBody>
          <a:bodyPr wrap="square">
            <a:spAutoFit/>
          </a:bodyPr>
          <a:lstStyle/>
          <a:p>
            <a:pPr algn="ctr"/>
            <a:r>
              <a:rPr lang="en-US"/>
              <a:t>redesign to correct defects</a:t>
            </a:r>
          </a:p>
        </p:txBody>
      </p:sp>
      <p:sp>
        <p:nvSpPr>
          <p:cNvPr id="12" name="Rectangle 11"/>
          <p:cNvSpPr/>
          <p:nvPr/>
        </p:nvSpPr>
        <p:spPr>
          <a:xfrm>
            <a:off x="6553200" y="5934670"/>
            <a:ext cx="2438400" cy="923330"/>
          </a:xfrm>
          <a:prstGeom prst="rect">
            <a:avLst/>
          </a:prstGeom>
          <a:solidFill>
            <a:schemeClr val="bg1"/>
          </a:solidFill>
        </p:spPr>
        <p:txBody>
          <a:bodyPr wrap="square">
            <a:spAutoFit/>
          </a:bodyPr>
          <a:lstStyle/>
          <a:p>
            <a:pPr algn="ctr"/>
            <a:r>
              <a:rPr lang="en-US"/>
              <a:t>defects may be hidden from the IT team including testers</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8</a:t>
            </a:fld>
            <a:endParaRPr lang="en-US"/>
          </a:p>
        </p:txBody>
      </p:sp>
    </p:spTree>
    <p:extLst>
      <p:ext uri="{BB962C8B-B14F-4D97-AF65-F5344CB8AC3E}">
        <p14:creationId xmlns:p14="http://schemas.microsoft.com/office/powerpoint/2010/main" val="2977354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cost of defects</a:t>
            </a:r>
          </a:p>
        </p:txBody>
      </p:sp>
      <p:sp>
        <p:nvSpPr>
          <p:cNvPr id="5" name="Rectangle 4"/>
          <p:cNvSpPr/>
          <p:nvPr/>
        </p:nvSpPr>
        <p:spPr>
          <a:xfrm>
            <a:off x="4876799" y="3600271"/>
            <a:ext cx="4267201" cy="1200329"/>
          </a:xfrm>
          <a:prstGeom prst="rect">
            <a:avLst/>
          </a:prstGeom>
        </p:spPr>
        <p:txBody>
          <a:bodyPr wrap="square">
            <a:spAutoFit/>
          </a:bodyPr>
          <a:lstStyle/>
          <a:p>
            <a:r>
              <a:rPr lang="en-US" sz="2400"/>
              <a:t>The cost of finding and fixing defects rises considerably across the life cycle</a:t>
            </a:r>
          </a:p>
        </p:txBody>
      </p:sp>
      <p:sp>
        <p:nvSpPr>
          <p:cNvPr id="27" name="Freeform 26"/>
          <p:cNvSpPr/>
          <p:nvPr/>
        </p:nvSpPr>
        <p:spPr>
          <a:xfrm>
            <a:off x="1130300" y="2082800"/>
            <a:ext cx="4533900" cy="3251200"/>
          </a:xfrm>
          <a:custGeom>
            <a:avLst/>
            <a:gdLst>
              <a:gd name="connsiteX0" fmla="*/ 0 w 4533900"/>
              <a:gd name="connsiteY0" fmla="*/ 3251200 h 3251200"/>
              <a:gd name="connsiteX1" fmla="*/ 914400 w 4533900"/>
              <a:gd name="connsiteY1" fmla="*/ 3060700 h 3251200"/>
              <a:gd name="connsiteX2" fmla="*/ 2006600 w 4533900"/>
              <a:gd name="connsiteY2" fmla="*/ 2540000 h 3251200"/>
              <a:gd name="connsiteX3" fmla="*/ 3378200 w 4533900"/>
              <a:gd name="connsiteY3" fmla="*/ 1435100 h 3251200"/>
              <a:gd name="connsiteX4" fmla="*/ 4533900 w 4533900"/>
              <a:gd name="connsiteY4" fmla="*/ 0 h 325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3900" h="3251200">
                <a:moveTo>
                  <a:pt x="0" y="3251200"/>
                </a:moveTo>
                <a:cubicBezTo>
                  <a:pt x="289983" y="3215216"/>
                  <a:pt x="579967" y="3179233"/>
                  <a:pt x="914400" y="3060700"/>
                </a:cubicBezTo>
                <a:cubicBezTo>
                  <a:pt x="1248833" y="2942167"/>
                  <a:pt x="1595967" y="2810933"/>
                  <a:pt x="2006600" y="2540000"/>
                </a:cubicBezTo>
                <a:cubicBezTo>
                  <a:pt x="2417233" y="2269067"/>
                  <a:pt x="2956983" y="1858433"/>
                  <a:pt x="3378200" y="1435100"/>
                </a:cubicBezTo>
                <a:cubicBezTo>
                  <a:pt x="3799417" y="1011767"/>
                  <a:pt x="4166658" y="505883"/>
                  <a:pt x="4533900" y="0"/>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Arrow Connector 28"/>
          <p:cNvCxnSpPr/>
          <p:nvPr/>
        </p:nvCxnSpPr>
        <p:spPr>
          <a:xfrm>
            <a:off x="1130300" y="5359400"/>
            <a:ext cx="453390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130300" y="1905000"/>
            <a:ext cx="0" cy="34544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98" name="TextBox 4097"/>
          <p:cNvSpPr txBox="1"/>
          <p:nvPr/>
        </p:nvSpPr>
        <p:spPr>
          <a:xfrm>
            <a:off x="3023590" y="5421868"/>
            <a:ext cx="747320" cy="369332"/>
          </a:xfrm>
          <a:prstGeom prst="rect">
            <a:avLst/>
          </a:prstGeom>
          <a:noFill/>
        </p:spPr>
        <p:txBody>
          <a:bodyPr wrap="none" rtlCol="0">
            <a:spAutoFit/>
          </a:bodyPr>
          <a:lstStyle/>
          <a:p>
            <a:r>
              <a:rPr lang="en-US"/>
              <a:t>TIME</a:t>
            </a:r>
          </a:p>
        </p:txBody>
      </p:sp>
      <p:sp>
        <p:nvSpPr>
          <p:cNvPr id="36" name="TextBox 35"/>
          <p:cNvSpPr txBox="1"/>
          <p:nvPr/>
        </p:nvSpPr>
        <p:spPr>
          <a:xfrm rot="16200000">
            <a:off x="337067" y="3523734"/>
            <a:ext cx="769250" cy="369332"/>
          </a:xfrm>
          <a:prstGeom prst="rect">
            <a:avLst/>
          </a:prstGeom>
          <a:noFill/>
        </p:spPr>
        <p:txBody>
          <a:bodyPr wrap="none" rtlCol="0">
            <a:spAutoFit/>
          </a:bodyPr>
          <a:lstStyle/>
          <a:p>
            <a:r>
              <a:rPr lang="en-US"/>
              <a:t>COST</a:t>
            </a:r>
          </a:p>
        </p:txBody>
      </p:sp>
      <p:sp>
        <p:nvSpPr>
          <p:cNvPr id="4100" name="TextBox 4099"/>
          <p:cNvSpPr txBox="1"/>
          <p:nvPr/>
        </p:nvSpPr>
        <p:spPr>
          <a:xfrm>
            <a:off x="990600" y="5757446"/>
            <a:ext cx="1422569" cy="338554"/>
          </a:xfrm>
          <a:prstGeom prst="rect">
            <a:avLst/>
          </a:prstGeom>
          <a:noFill/>
        </p:spPr>
        <p:txBody>
          <a:bodyPr wrap="none" rtlCol="0">
            <a:spAutoFit/>
          </a:bodyPr>
          <a:lstStyle/>
          <a:p>
            <a:r>
              <a:rPr lang="en-US" sz="1600"/>
              <a:t>Requirements</a:t>
            </a:r>
          </a:p>
        </p:txBody>
      </p:sp>
      <p:sp>
        <p:nvSpPr>
          <p:cNvPr id="38" name="TextBox 37"/>
          <p:cNvSpPr txBox="1"/>
          <p:nvPr/>
        </p:nvSpPr>
        <p:spPr>
          <a:xfrm>
            <a:off x="2550977" y="5757446"/>
            <a:ext cx="801823" cy="338554"/>
          </a:xfrm>
          <a:prstGeom prst="rect">
            <a:avLst/>
          </a:prstGeom>
          <a:noFill/>
        </p:spPr>
        <p:txBody>
          <a:bodyPr wrap="none" rtlCol="0">
            <a:spAutoFit/>
          </a:bodyPr>
          <a:lstStyle/>
          <a:p>
            <a:r>
              <a:rPr lang="en-US" sz="1600"/>
              <a:t>Design</a:t>
            </a:r>
          </a:p>
        </p:txBody>
      </p:sp>
      <p:sp>
        <p:nvSpPr>
          <p:cNvPr id="39" name="TextBox 38"/>
          <p:cNvSpPr txBox="1"/>
          <p:nvPr/>
        </p:nvSpPr>
        <p:spPr>
          <a:xfrm>
            <a:off x="3458851" y="5757446"/>
            <a:ext cx="655949" cy="338554"/>
          </a:xfrm>
          <a:prstGeom prst="rect">
            <a:avLst/>
          </a:prstGeom>
          <a:noFill/>
        </p:spPr>
        <p:txBody>
          <a:bodyPr wrap="none" rtlCol="0">
            <a:spAutoFit/>
          </a:bodyPr>
          <a:lstStyle/>
          <a:p>
            <a:r>
              <a:rPr lang="en-US" sz="1600"/>
              <a:t>Build</a:t>
            </a:r>
          </a:p>
        </p:txBody>
      </p:sp>
      <p:sp>
        <p:nvSpPr>
          <p:cNvPr id="40" name="TextBox 39"/>
          <p:cNvSpPr txBox="1"/>
          <p:nvPr/>
        </p:nvSpPr>
        <p:spPr>
          <a:xfrm>
            <a:off x="4227377" y="5757446"/>
            <a:ext cx="546560" cy="338554"/>
          </a:xfrm>
          <a:prstGeom prst="rect">
            <a:avLst/>
          </a:prstGeom>
          <a:noFill/>
        </p:spPr>
        <p:txBody>
          <a:bodyPr wrap="none" rtlCol="0">
            <a:spAutoFit/>
          </a:bodyPr>
          <a:lstStyle/>
          <a:p>
            <a:r>
              <a:rPr lang="en-US" sz="1600"/>
              <a:t>Test</a:t>
            </a:r>
          </a:p>
        </p:txBody>
      </p:sp>
      <p:sp>
        <p:nvSpPr>
          <p:cNvPr id="41" name="TextBox 40"/>
          <p:cNvSpPr txBox="1"/>
          <p:nvPr/>
        </p:nvSpPr>
        <p:spPr>
          <a:xfrm>
            <a:off x="4876800" y="5757446"/>
            <a:ext cx="887807" cy="338554"/>
          </a:xfrm>
          <a:prstGeom prst="rect">
            <a:avLst/>
          </a:prstGeom>
          <a:noFill/>
        </p:spPr>
        <p:txBody>
          <a:bodyPr wrap="none" rtlCol="0">
            <a:spAutoFit/>
          </a:bodyPr>
          <a:lstStyle/>
          <a:p>
            <a:r>
              <a:rPr lang="en-US" sz="1600"/>
              <a:t>Live use</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9</a:t>
            </a:fld>
            <a:endParaRPr lang="en-US"/>
          </a:p>
        </p:txBody>
      </p:sp>
    </p:spTree>
    <p:extLst>
      <p:ext uri="{BB962C8B-B14F-4D97-AF65-F5344CB8AC3E}">
        <p14:creationId xmlns:p14="http://schemas.microsoft.com/office/powerpoint/2010/main" val="809976720"/>
      </p:ext>
    </p:extLst>
  </p:cSld>
  <p:clrMapOvr>
    <a:masterClrMapping/>
  </p:clrMapOvr>
</p:sld>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Flow">
  <a:themeElements>
    <a:clrScheme name="Custom 2">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2060"/>
      </a:hlink>
      <a:folHlink>
        <a:srgbClr val="C0000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TS010338266</Template>
  <TotalTime>89755</TotalTime>
  <Words>17993</Words>
  <Application>Microsoft Office PowerPoint</Application>
  <PresentationFormat>On-screen Show (4:3)</PresentationFormat>
  <Paragraphs>1319</Paragraphs>
  <Slides>79</Slides>
  <Notes>76</Notes>
  <HiddenSlides>13</HiddenSlides>
  <MMClips>0</MMClips>
  <ScaleCrop>false</ScaleCrop>
  <HeadingPairs>
    <vt:vector size="6" baseType="variant">
      <vt:variant>
        <vt:lpstr>Fonts Used</vt:lpstr>
      </vt:variant>
      <vt:variant>
        <vt:i4>5</vt:i4>
      </vt:variant>
      <vt:variant>
        <vt:lpstr>Theme</vt:lpstr>
      </vt:variant>
      <vt:variant>
        <vt:i4>15</vt:i4>
      </vt:variant>
      <vt:variant>
        <vt:lpstr>Slide Titles</vt:lpstr>
      </vt:variant>
      <vt:variant>
        <vt:i4>79</vt:i4>
      </vt:variant>
    </vt:vector>
  </HeadingPairs>
  <TitlesOfParts>
    <vt:vector size="99" baseType="lpstr">
      <vt:lpstr>Arial</vt:lpstr>
      <vt:lpstr>Calibri</vt:lpstr>
      <vt:lpstr>Constantia</vt:lpstr>
      <vt:lpstr>Wingdings</vt:lpstr>
      <vt:lpstr>Wingdings 2</vt:lpstr>
      <vt:lpstr>1_Office Theme</vt:lpstr>
      <vt:lpstr>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Flow</vt:lpstr>
      <vt:lpstr>Overview of Software Quality Assurance &amp; Testing</vt:lpstr>
      <vt:lpstr>Learning objectives</vt:lpstr>
      <vt:lpstr>References</vt:lpstr>
      <vt:lpstr>Contents</vt:lpstr>
      <vt:lpstr>What is software product?</vt:lpstr>
      <vt:lpstr>Causes of software errors</vt:lpstr>
      <vt:lpstr>Cause of defect</vt:lpstr>
      <vt:lpstr>Defects in requirement, design, build</vt:lpstr>
      <vt:lpstr>The cost of defects</vt:lpstr>
      <vt:lpstr>Software quality</vt:lpstr>
      <vt:lpstr>Contents</vt:lpstr>
      <vt:lpstr>Definition of SQA</vt:lpstr>
      <vt:lpstr>SQA vs SQC</vt:lpstr>
      <vt:lpstr>Objectives of SQA</vt:lpstr>
      <vt:lpstr>Contents</vt:lpstr>
      <vt:lpstr>The need for comprehension software quality requirements</vt:lpstr>
      <vt:lpstr>The structure (categories and factors)</vt:lpstr>
      <vt:lpstr>Product operation software quality factors</vt:lpstr>
      <vt:lpstr>Product revision software quality factors</vt:lpstr>
      <vt:lpstr>Product transition software quality factors</vt:lpstr>
      <vt:lpstr>Review question</vt:lpstr>
      <vt:lpstr>Review question</vt:lpstr>
      <vt:lpstr>Review question</vt:lpstr>
      <vt:lpstr>Review question</vt:lpstr>
      <vt:lpstr>Alternative models of software quality factors</vt:lpstr>
      <vt:lpstr>Comparison</vt:lpstr>
      <vt:lpstr>Additional factors</vt:lpstr>
      <vt:lpstr>Contents</vt:lpstr>
      <vt:lpstr>SQA Architecture</vt:lpstr>
      <vt:lpstr>Pre-project SQA components</vt:lpstr>
      <vt:lpstr>Pre-project: Contract review </vt:lpstr>
      <vt:lpstr>Pre-project: Contract review Proposal draft review objectives</vt:lpstr>
      <vt:lpstr>Pre-project: Contract review Contract draft review objectives</vt:lpstr>
      <vt:lpstr>Pre-project: Dev. and Quality plan </vt:lpstr>
      <vt:lpstr>Pre-project: Dev. and Quality plan Elements of the development plan</vt:lpstr>
      <vt:lpstr>Pre-project: Dev. and Quality plan  Elements of the quality plan</vt:lpstr>
      <vt:lpstr>Pre-project: Dev. and Quality plan  Quality plan: Quality goals [1/2]</vt:lpstr>
      <vt:lpstr>Pre-project: Dev. and Quality plan Quality plan: Quality goals [2/2]</vt:lpstr>
      <vt:lpstr>Pre-project: Dev. and Quality plan Quality plan: Planned review activities</vt:lpstr>
      <vt:lpstr>Pre-project: Dev. and Quality plan Quality plan: Planned software tests</vt:lpstr>
      <vt:lpstr>Pre-project: Dev. and Quality plan Quality plan: Planned acceptance tests for externally developed software</vt:lpstr>
      <vt:lpstr>Pre-project: Dev. and Quality plan Quality plan: Configuration management</vt:lpstr>
      <vt:lpstr>Contents</vt:lpstr>
      <vt:lpstr>Why is testing necessary?</vt:lpstr>
      <vt:lpstr>So how testing is changed? </vt:lpstr>
      <vt:lpstr>What is testing? [ISTQB definition]</vt:lpstr>
      <vt:lpstr>What is testing? [ISTQB definition]</vt:lpstr>
      <vt:lpstr>What is testing? [ISTQB definition]</vt:lpstr>
      <vt:lpstr>What is testing?</vt:lpstr>
      <vt:lpstr>Contents</vt:lpstr>
      <vt:lpstr>Testing principles</vt:lpstr>
      <vt:lpstr>Testing principles P1 – Testing shows presence of defects</vt:lpstr>
      <vt:lpstr>Testing principles P2 - Exhaustive testing is impossible</vt:lpstr>
      <vt:lpstr>Testing principles P2 - Exhaustive testing is impossible</vt:lpstr>
      <vt:lpstr>Testing principles  P3 - Early testing</vt:lpstr>
      <vt:lpstr>Testing principles  P4 - Defect clustering</vt:lpstr>
      <vt:lpstr>Testing principles  P5 – The pesticide paradox</vt:lpstr>
      <vt:lpstr>Testing principles  P6 – Testing is context dependent</vt:lpstr>
      <vt:lpstr>Testing principles  P7 – Absence of errors fallacy</vt:lpstr>
      <vt:lpstr>Contents</vt:lpstr>
      <vt:lpstr>Who is tester?</vt:lpstr>
      <vt:lpstr>Independent testing</vt:lpstr>
      <vt:lpstr>Levels of independence</vt:lpstr>
      <vt:lpstr>Review</vt:lpstr>
      <vt:lpstr>Preparation</vt:lpstr>
      <vt:lpstr>PowerPoint Presentation</vt:lpstr>
      <vt:lpstr>Quiz</vt:lpstr>
      <vt:lpstr>Quiz</vt:lpstr>
      <vt:lpstr>Solution</vt:lpstr>
      <vt:lpstr>Solution (cont’d)</vt:lpstr>
      <vt:lpstr>Solution (cont’d)</vt:lpstr>
      <vt:lpstr>Solution (cont’d)</vt:lpstr>
      <vt:lpstr>Error - Defect - Failure</vt:lpstr>
      <vt:lpstr>What is Quality?</vt:lpstr>
      <vt:lpstr>Software quality [Pressman’s definition]</vt:lpstr>
      <vt:lpstr>Definition of SQA [IEEE definition]</vt:lpstr>
      <vt:lpstr>Definition of SQA [IEEE definition]</vt:lpstr>
      <vt:lpstr>SQA – Extended definition</vt:lpstr>
      <vt:lpstr>What is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CHAUHAI</dc:creator>
  <cp:lastModifiedBy>License For You And Lifetime</cp:lastModifiedBy>
  <cp:revision>2008</cp:revision>
  <dcterms:created xsi:type="dcterms:W3CDTF">2011-10-06T02:30:27Z</dcterms:created>
  <dcterms:modified xsi:type="dcterms:W3CDTF">2024-06-03T04:53:09Z</dcterms:modified>
</cp:coreProperties>
</file>