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0" r:id="rId3"/>
    <p:sldMasterId id="2147483662" r:id="rId4"/>
    <p:sldMasterId id="2147483664" r:id="rId5"/>
    <p:sldMasterId id="2147483666" r:id="rId6"/>
    <p:sldMasterId id="2147483668" r:id="rId7"/>
    <p:sldMasterId id="2147483670" r:id="rId8"/>
    <p:sldMasterId id="2147483672" r:id="rId9"/>
    <p:sldMasterId id="2147483674" r:id="rId10"/>
    <p:sldMasterId id="2147483676" r:id="rId11"/>
    <p:sldMasterId id="2147483678" r:id="rId12"/>
    <p:sldMasterId id="2147483680" r:id="rId13"/>
    <p:sldMasterId id="2147483682" r:id="rId14"/>
    <p:sldMasterId id="2147483684" r:id="rId15"/>
    <p:sldMasterId id="2147483686" r:id="rId16"/>
  </p:sldMasterIdLst>
  <p:notesMasterIdLst>
    <p:notesMasterId r:id="rId18"/>
  </p:notesMasterIdLst>
  <p:handoutMasterIdLst>
    <p:handoutMasterId r:id="rId130"/>
  </p:handoutMasterIdLst>
  <p:sldIdLst>
    <p:sldId id="256" r:id="rId17"/>
    <p:sldId id="488" r:id="rId19"/>
    <p:sldId id="448" r:id="rId20"/>
    <p:sldId id="498" r:id="rId21"/>
    <p:sldId id="257" r:id="rId22"/>
    <p:sldId id="518" r:id="rId23"/>
    <p:sldId id="519" r:id="rId24"/>
    <p:sldId id="520" r:id="rId25"/>
    <p:sldId id="521" r:id="rId26"/>
    <p:sldId id="358" r:id="rId27"/>
    <p:sldId id="359" r:id="rId28"/>
    <p:sldId id="360" r:id="rId29"/>
    <p:sldId id="490" r:id="rId30"/>
    <p:sldId id="491" r:id="rId31"/>
    <p:sldId id="495" r:id="rId32"/>
    <p:sldId id="496" r:id="rId33"/>
    <p:sldId id="493" r:id="rId34"/>
    <p:sldId id="367" r:id="rId35"/>
    <p:sldId id="426" r:id="rId36"/>
    <p:sldId id="368" r:id="rId37"/>
    <p:sldId id="372" r:id="rId38"/>
    <p:sldId id="373" r:id="rId39"/>
    <p:sldId id="374" r:id="rId40"/>
    <p:sldId id="452" r:id="rId41"/>
    <p:sldId id="375" r:id="rId42"/>
    <p:sldId id="376" r:id="rId43"/>
    <p:sldId id="379" r:id="rId44"/>
    <p:sldId id="377" r:id="rId45"/>
    <p:sldId id="378" r:id="rId46"/>
    <p:sldId id="380" r:id="rId47"/>
    <p:sldId id="453" r:id="rId48"/>
    <p:sldId id="382" r:id="rId49"/>
    <p:sldId id="383" r:id="rId50"/>
    <p:sldId id="384" r:id="rId51"/>
    <p:sldId id="385" r:id="rId52"/>
    <p:sldId id="454" r:id="rId53"/>
    <p:sldId id="386" r:id="rId54"/>
    <p:sldId id="455" r:id="rId55"/>
    <p:sldId id="387" r:id="rId56"/>
    <p:sldId id="388" r:id="rId57"/>
    <p:sldId id="531" r:id="rId58"/>
    <p:sldId id="516" r:id="rId59"/>
    <p:sldId id="517" r:id="rId60"/>
    <p:sldId id="390" r:id="rId61"/>
    <p:sldId id="391" r:id="rId62"/>
    <p:sldId id="392" r:id="rId63"/>
    <p:sldId id="393" r:id="rId64"/>
    <p:sldId id="532" r:id="rId65"/>
    <p:sldId id="395" r:id="rId66"/>
    <p:sldId id="396" r:id="rId67"/>
    <p:sldId id="397" r:id="rId68"/>
    <p:sldId id="398" r:id="rId69"/>
    <p:sldId id="399" r:id="rId70"/>
    <p:sldId id="400" r:id="rId71"/>
    <p:sldId id="401" r:id="rId72"/>
    <p:sldId id="402" r:id="rId73"/>
    <p:sldId id="403" r:id="rId74"/>
    <p:sldId id="405" r:id="rId75"/>
    <p:sldId id="406" r:id="rId76"/>
    <p:sldId id="407" r:id="rId77"/>
    <p:sldId id="408" r:id="rId78"/>
    <p:sldId id="409" r:id="rId79"/>
    <p:sldId id="410" r:id="rId80"/>
    <p:sldId id="411" r:id="rId81"/>
    <p:sldId id="412" r:id="rId82"/>
    <p:sldId id="413" r:id="rId83"/>
    <p:sldId id="414" r:id="rId84"/>
    <p:sldId id="415" r:id="rId85"/>
    <p:sldId id="511" r:id="rId86"/>
    <p:sldId id="512" r:id="rId87"/>
    <p:sldId id="418" r:id="rId88"/>
    <p:sldId id="421" r:id="rId89"/>
    <p:sldId id="422" r:id="rId90"/>
    <p:sldId id="423" r:id="rId91"/>
    <p:sldId id="424" r:id="rId92"/>
    <p:sldId id="527" r:id="rId93"/>
    <p:sldId id="528" r:id="rId94"/>
    <p:sldId id="529" r:id="rId95"/>
    <p:sldId id="530" r:id="rId96"/>
    <p:sldId id="389" r:id="rId97"/>
    <p:sldId id="431" r:id="rId98"/>
    <p:sldId id="485" r:id="rId99"/>
    <p:sldId id="432" r:id="rId100"/>
    <p:sldId id="457" r:id="rId101"/>
    <p:sldId id="460" r:id="rId102"/>
    <p:sldId id="462" r:id="rId103"/>
    <p:sldId id="436" r:id="rId104"/>
    <p:sldId id="522" r:id="rId105"/>
    <p:sldId id="435" r:id="rId106"/>
    <p:sldId id="434" r:id="rId107"/>
    <p:sldId id="437" r:id="rId108"/>
    <p:sldId id="439" r:id="rId109"/>
    <p:sldId id="438" r:id="rId110"/>
    <p:sldId id="475" r:id="rId111"/>
    <p:sldId id="440" r:id="rId112"/>
    <p:sldId id="441" r:id="rId113"/>
    <p:sldId id="442" r:id="rId114"/>
    <p:sldId id="443" r:id="rId115"/>
    <p:sldId id="478" r:id="rId116"/>
    <p:sldId id="534" r:id="rId117"/>
    <p:sldId id="533" r:id="rId118"/>
    <p:sldId id="509" r:id="rId119"/>
    <p:sldId id="499" r:id="rId120"/>
    <p:sldId id="500" r:id="rId121"/>
    <p:sldId id="513" r:id="rId122"/>
    <p:sldId id="502" r:id="rId123"/>
    <p:sldId id="515" r:id="rId124"/>
    <p:sldId id="507" r:id="rId125"/>
    <p:sldId id="503" r:id="rId126"/>
    <p:sldId id="506" r:id="rId127"/>
    <p:sldId id="508" r:id="rId128"/>
    <p:sldId id="514"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22" autoAdjust="0"/>
    <p:restoredTop sz="94599" autoAdjust="0"/>
  </p:normalViewPr>
  <p:slideViewPr>
    <p:cSldViewPr>
      <p:cViewPr varScale="1">
        <p:scale>
          <a:sx n="87" d="100"/>
          <a:sy n="87" d="100"/>
        </p:scale>
        <p:origin x="279" y="33"/>
      </p:cViewPr>
      <p:guideLst>
        <p:guide orient="horz" pos="2160"/>
        <p:guide pos="2880"/>
      </p:guideLst>
    </p:cSldViewPr>
  </p:slideViewPr>
  <p:outlineViewPr>
    <p:cViewPr>
      <p:scale>
        <a:sx n="33" d="100"/>
        <a:sy n="33" d="100"/>
      </p:scale>
      <p:origin x="0" y="428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82.xml"/><Relationship Id="rId98" Type="http://schemas.openxmlformats.org/officeDocument/2006/relationships/slide" Target="slides/slide81.xml"/><Relationship Id="rId97" Type="http://schemas.openxmlformats.org/officeDocument/2006/relationships/slide" Target="slides/slide80.xml"/><Relationship Id="rId96" Type="http://schemas.openxmlformats.org/officeDocument/2006/relationships/slide" Target="slides/slide79.xml"/><Relationship Id="rId95" Type="http://schemas.openxmlformats.org/officeDocument/2006/relationships/slide" Target="slides/slide78.xml"/><Relationship Id="rId94" Type="http://schemas.openxmlformats.org/officeDocument/2006/relationships/slide" Target="slides/slide77.xml"/><Relationship Id="rId93" Type="http://schemas.openxmlformats.org/officeDocument/2006/relationships/slide" Target="slides/slide76.xml"/><Relationship Id="rId92" Type="http://schemas.openxmlformats.org/officeDocument/2006/relationships/slide" Target="slides/slide75.xml"/><Relationship Id="rId91" Type="http://schemas.openxmlformats.org/officeDocument/2006/relationships/slide" Target="slides/slide74.xml"/><Relationship Id="rId90" Type="http://schemas.openxmlformats.org/officeDocument/2006/relationships/slide" Target="slides/slide73.xml"/><Relationship Id="rId9" Type="http://schemas.openxmlformats.org/officeDocument/2006/relationships/slideMaster" Target="slideMasters/slideMaster8.xml"/><Relationship Id="rId89" Type="http://schemas.openxmlformats.org/officeDocument/2006/relationships/slide" Target="slides/slide72.xml"/><Relationship Id="rId88" Type="http://schemas.openxmlformats.org/officeDocument/2006/relationships/slide" Target="slides/slide71.xml"/><Relationship Id="rId87" Type="http://schemas.openxmlformats.org/officeDocument/2006/relationships/slide" Target="slides/slide70.xml"/><Relationship Id="rId86" Type="http://schemas.openxmlformats.org/officeDocument/2006/relationships/slide" Target="slides/slide69.xml"/><Relationship Id="rId85" Type="http://schemas.openxmlformats.org/officeDocument/2006/relationships/slide" Target="slides/slide68.xml"/><Relationship Id="rId84" Type="http://schemas.openxmlformats.org/officeDocument/2006/relationships/slide" Target="slides/slide67.xml"/><Relationship Id="rId83" Type="http://schemas.openxmlformats.org/officeDocument/2006/relationships/slide" Target="slides/slide66.xml"/><Relationship Id="rId82" Type="http://schemas.openxmlformats.org/officeDocument/2006/relationships/slide" Target="slides/slide65.xml"/><Relationship Id="rId81" Type="http://schemas.openxmlformats.org/officeDocument/2006/relationships/slide" Target="slides/slide64.xml"/><Relationship Id="rId80" Type="http://schemas.openxmlformats.org/officeDocument/2006/relationships/slide" Target="slides/slide63.xml"/><Relationship Id="rId8" Type="http://schemas.openxmlformats.org/officeDocument/2006/relationships/slideMaster" Target="slideMasters/slideMaster7.xml"/><Relationship Id="rId79" Type="http://schemas.openxmlformats.org/officeDocument/2006/relationships/slide" Target="slides/slide62.xml"/><Relationship Id="rId78" Type="http://schemas.openxmlformats.org/officeDocument/2006/relationships/slide" Target="slides/slide61.xml"/><Relationship Id="rId77" Type="http://schemas.openxmlformats.org/officeDocument/2006/relationships/slide" Target="slides/slide60.xml"/><Relationship Id="rId76" Type="http://schemas.openxmlformats.org/officeDocument/2006/relationships/slide" Target="slides/slide59.xml"/><Relationship Id="rId75" Type="http://schemas.openxmlformats.org/officeDocument/2006/relationships/slide" Target="slides/slide58.xml"/><Relationship Id="rId74" Type="http://schemas.openxmlformats.org/officeDocument/2006/relationships/slide" Target="slides/slide57.xml"/><Relationship Id="rId73" Type="http://schemas.openxmlformats.org/officeDocument/2006/relationships/slide" Target="slides/slide56.xml"/><Relationship Id="rId72" Type="http://schemas.openxmlformats.org/officeDocument/2006/relationships/slide" Target="slides/slide55.xml"/><Relationship Id="rId71" Type="http://schemas.openxmlformats.org/officeDocument/2006/relationships/slide" Target="slides/slide54.xml"/><Relationship Id="rId70" Type="http://schemas.openxmlformats.org/officeDocument/2006/relationships/slide" Target="slides/slide53.xml"/><Relationship Id="rId7" Type="http://schemas.openxmlformats.org/officeDocument/2006/relationships/slideMaster" Target="slideMasters/slideMaster6.xml"/><Relationship Id="rId69" Type="http://schemas.openxmlformats.org/officeDocument/2006/relationships/slide" Target="slides/slide52.xml"/><Relationship Id="rId68" Type="http://schemas.openxmlformats.org/officeDocument/2006/relationships/slide" Target="slides/slide51.xml"/><Relationship Id="rId67" Type="http://schemas.openxmlformats.org/officeDocument/2006/relationships/slide" Target="slides/slide50.xml"/><Relationship Id="rId66" Type="http://schemas.openxmlformats.org/officeDocument/2006/relationships/slide" Target="slides/slide49.xml"/><Relationship Id="rId65" Type="http://schemas.openxmlformats.org/officeDocument/2006/relationships/slide" Target="slides/slide48.xml"/><Relationship Id="rId64" Type="http://schemas.openxmlformats.org/officeDocument/2006/relationships/slide" Target="slides/slide47.xml"/><Relationship Id="rId63" Type="http://schemas.openxmlformats.org/officeDocument/2006/relationships/slide" Target="slides/slide46.xml"/><Relationship Id="rId62" Type="http://schemas.openxmlformats.org/officeDocument/2006/relationships/slide" Target="slides/slide45.xml"/><Relationship Id="rId61" Type="http://schemas.openxmlformats.org/officeDocument/2006/relationships/slide" Target="slides/slide44.xml"/><Relationship Id="rId60" Type="http://schemas.openxmlformats.org/officeDocument/2006/relationships/slide" Target="slides/slide43.xml"/><Relationship Id="rId6" Type="http://schemas.openxmlformats.org/officeDocument/2006/relationships/slideMaster" Target="slideMasters/slideMaster5.xml"/><Relationship Id="rId59" Type="http://schemas.openxmlformats.org/officeDocument/2006/relationships/slide" Target="slides/slide42.xml"/><Relationship Id="rId58" Type="http://schemas.openxmlformats.org/officeDocument/2006/relationships/slide" Target="slides/slide41.xml"/><Relationship Id="rId57" Type="http://schemas.openxmlformats.org/officeDocument/2006/relationships/slide" Target="slides/slide40.xml"/><Relationship Id="rId56" Type="http://schemas.openxmlformats.org/officeDocument/2006/relationships/slide" Target="slides/slide39.xml"/><Relationship Id="rId55" Type="http://schemas.openxmlformats.org/officeDocument/2006/relationships/slide" Target="slides/slide38.xml"/><Relationship Id="rId54" Type="http://schemas.openxmlformats.org/officeDocument/2006/relationships/slide" Target="slides/slide37.xml"/><Relationship Id="rId53" Type="http://schemas.openxmlformats.org/officeDocument/2006/relationships/slide" Target="slides/slide36.xml"/><Relationship Id="rId52" Type="http://schemas.openxmlformats.org/officeDocument/2006/relationships/slide" Target="slides/slide35.xml"/><Relationship Id="rId51" Type="http://schemas.openxmlformats.org/officeDocument/2006/relationships/slide" Target="slides/slide34.xml"/><Relationship Id="rId50" Type="http://schemas.openxmlformats.org/officeDocument/2006/relationships/slide" Target="slides/slide33.xml"/><Relationship Id="rId5" Type="http://schemas.openxmlformats.org/officeDocument/2006/relationships/slideMaster" Target="slideMasters/slideMaster4.xml"/><Relationship Id="rId49" Type="http://schemas.openxmlformats.org/officeDocument/2006/relationships/slide" Target="slides/slide32.xml"/><Relationship Id="rId48" Type="http://schemas.openxmlformats.org/officeDocument/2006/relationships/slide" Target="slides/slide31.xml"/><Relationship Id="rId47" Type="http://schemas.openxmlformats.org/officeDocument/2006/relationships/slide" Target="slides/slide30.xml"/><Relationship Id="rId46" Type="http://schemas.openxmlformats.org/officeDocument/2006/relationships/slide" Target="slides/slide29.xml"/><Relationship Id="rId45" Type="http://schemas.openxmlformats.org/officeDocument/2006/relationships/slide" Target="slides/slide28.xml"/><Relationship Id="rId44" Type="http://schemas.openxmlformats.org/officeDocument/2006/relationships/slide" Target="slides/slide27.xml"/><Relationship Id="rId43" Type="http://schemas.openxmlformats.org/officeDocument/2006/relationships/slide" Target="slides/slide26.xml"/><Relationship Id="rId42" Type="http://schemas.openxmlformats.org/officeDocument/2006/relationships/slide" Target="slides/slide25.xml"/><Relationship Id="rId41" Type="http://schemas.openxmlformats.org/officeDocument/2006/relationships/slide" Target="slides/slide24.xml"/><Relationship Id="rId40" Type="http://schemas.openxmlformats.org/officeDocument/2006/relationships/slide" Target="slides/slide23.xml"/><Relationship Id="rId4" Type="http://schemas.openxmlformats.org/officeDocument/2006/relationships/slideMaster" Target="slideMasters/slideMaster3.xml"/><Relationship Id="rId39" Type="http://schemas.openxmlformats.org/officeDocument/2006/relationships/slide" Target="slides/slide22.xml"/><Relationship Id="rId38" Type="http://schemas.openxmlformats.org/officeDocument/2006/relationships/slide" Target="slides/slide21.xml"/><Relationship Id="rId37" Type="http://schemas.openxmlformats.org/officeDocument/2006/relationships/slide" Target="slides/slide20.xml"/><Relationship Id="rId36" Type="http://schemas.openxmlformats.org/officeDocument/2006/relationships/slide" Target="slides/slide19.xml"/><Relationship Id="rId35" Type="http://schemas.openxmlformats.org/officeDocument/2006/relationships/slide" Target="slides/slide18.xml"/><Relationship Id="rId34" Type="http://schemas.openxmlformats.org/officeDocument/2006/relationships/slide" Target="slides/slide17.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notesMaster" Target="notesMasters/notesMaster1.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3" Type="http://schemas.openxmlformats.org/officeDocument/2006/relationships/tableStyles" Target="tableStyles.xml"/><Relationship Id="rId132" Type="http://schemas.openxmlformats.org/officeDocument/2006/relationships/viewProps" Target="viewProps.xml"/><Relationship Id="rId131" Type="http://schemas.openxmlformats.org/officeDocument/2006/relationships/presProps" Target="presProps.xml"/><Relationship Id="rId130" Type="http://schemas.openxmlformats.org/officeDocument/2006/relationships/handoutMaster" Target="handoutMasters/handoutMaster1.xml"/><Relationship Id="rId13" Type="http://schemas.openxmlformats.org/officeDocument/2006/relationships/slideMaster" Target="slideMasters/slideMaster12.xml"/><Relationship Id="rId129" Type="http://schemas.openxmlformats.org/officeDocument/2006/relationships/slide" Target="slides/slide112.xml"/><Relationship Id="rId128" Type="http://schemas.openxmlformats.org/officeDocument/2006/relationships/slide" Target="slides/slide111.xml"/><Relationship Id="rId127" Type="http://schemas.openxmlformats.org/officeDocument/2006/relationships/slide" Target="slides/slide110.xml"/><Relationship Id="rId126" Type="http://schemas.openxmlformats.org/officeDocument/2006/relationships/slide" Target="slides/slide109.xml"/><Relationship Id="rId125" Type="http://schemas.openxmlformats.org/officeDocument/2006/relationships/slide" Target="slides/slide108.xml"/><Relationship Id="rId124" Type="http://schemas.openxmlformats.org/officeDocument/2006/relationships/slide" Target="slides/slide107.xml"/><Relationship Id="rId123" Type="http://schemas.openxmlformats.org/officeDocument/2006/relationships/slide" Target="slides/slide106.xml"/><Relationship Id="rId122" Type="http://schemas.openxmlformats.org/officeDocument/2006/relationships/slide" Target="slides/slide105.xml"/><Relationship Id="rId121" Type="http://schemas.openxmlformats.org/officeDocument/2006/relationships/slide" Target="slides/slide104.xml"/><Relationship Id="rId120" Type="http://schemas.openxmlformats.org/officeDocument/2006/relationships/slide" Target="slides/slide103.xml"/><Relationship Id="rId12" Type="http://schemas.openxmlformats.org/officeDocument/2006/relationships/slideMaster" Target="slideMasters/slideMaster11.xml"/><Relationship Id="rId119" Type="http://schemas.openxmlformats.org/officeDocument/2006/relationships/slide" Target="slides/slide102.xml"/><Relationship Id="rId118" Type="http://schemas.openxmlformats.org/officeDocument/2006/relationships/slide" Target="slides/slide101.xml"/><Relationship Id="rId117" Type="http://schemas.openxmlformats.org/officeDocument/2006/relationships/slide" Target="slides/slide100.xml"/><Relationship Id="rId116" Type="http://schemas.openxmlformats.org/officeDocument/2006/relationships/slide" Target="slides/slide99.xml"/><Relationship Id="rId115" Type="http://schemas.openxmlformats.org/officeDocument/2006/relationships/slide" Target="slides/slide98.xml"/><Relationship Id="rId114" Type="http://schemas.openxmlformats.org/officeDocument/2006/relationships/slide" Target="slides/slide97.xml"/><Relationship Id="rId113" Type="http://schemas.openxmlformats.org/officeDocument/2006/relationships/slide" Target="slides/slide96.xml"/><Relationship Id="rId112" Type="http://schemas.openxmlformats.org/officeDocument/2006/relationships/slide" Target="slides/slide95.xml"/><Relationship Id="rId111" Type="http://schemas.openxmlformats.org/officeDocument/2006/relationships/slide" Target="slides/slide94.xml"/><Relationship Id="rId110" Type="http://schemas.openxmlformats.org/officeDocument/2006/relationships/slide" Target="slides/slide93.xml"/><Relationship Id="rId11" Type="http://schemas.openxmlformats.org/officeDocument/2006/relationships/slideMaster" Target="slideMasters/slideMaster10.xml"/><Relationship Id="rId109" Type="http://schemas.openxmlformats.org/officeDocument/2006/relationships/slide" Target="slides/slide92.xml"/><Relationship Id="rId108" Type="http://schemas.openxmlformats.org/officeDocument/2006/relationships/slide" Target="slides/slide91.xml"/><Relationship Id="rId107" Type="http://schemas.openxmlformats.org/officeDocument/2006/relationships/slide" Target="slides/slide90.xml"/><Relationship Id="rId106" Type="http://schemas.openxmlformats.org/officeDocument/2006/relationships/slide" Target="slides/slide89.xml"/><Relationship Id="rId105" Type="http://schemas.openxmlformats.org/officeDocument/2006/relationships/slide" Target="slides/slide88.xml"/><Relationship Id="rId104" Type="http://schemas.openxmlformats.org/officeDocument/2006/relationships/slide" Target="slides/slide87.xml"/><Relationship Id="rId103" Type="http://schemas.openxmlformats.org/officeDocument/2006/relationships/slide" Target="slides/slide86.xml"/><Relationship Id="rId102" Type="http://schemas.openxmlformats.org/officeDocument/2006/relationships/slide" Target="slides/slide85.xml"/><Relationship Id="rId101" Type="http://schemas.openxmlformats.org/officeDocument/2006/relationships/slide" Target="slides/slide84.xml"/><Relationship Id="rId100" Type="http://schemas.openxmlformats.org/officeDocument/2006/relationships/slide" Target="slides/slide83.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338F1E-972C-499F-A6A7-A18452EEE1FF}"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F2D1A0-FA2E-48C4-BD8E-AA3A6238A26F}"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4" Type="http://schemas.openxmlformats.org/officeDocument/2006/relationships/hyperlink" Target="http://www.softwareqatest.com/qatfaq1.html" TargetMode="External"/><Relationship Id="rId3" Type="http://schemas.openxmlformats.org/officeDocument/2006/relationships/hyperlink" Target="http://www.softwareqatest.com/qat_lfaq1.html#LFAQ1_1"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vi.wikipedia.org/wiki/IEEE" TargetMode="External"/><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Mục</a:t>
            </a:r>
            <a:r>
              <a:rPr lang="en-US" baseline="0"/>
              <a:t> tiêu trực tiếp:</a:t>
            </a:r>
            <a:endParaRPr lang="en-US" baseline="0"/>
          </a:p>
          <a:p>
            <a:pPr marL="0" indent="0">
              <a:buFontTx/>
              <a:buNone/>
            </a:pPr>
            <a:r>
              <a:rPr lang="en-US"/>
              <a:t>      - </a:t>
            </a:r>
            <a:r>
              <a:rPr lang="vi-VN"/>
              <a:t>Để </a:t>
            </a:r>
            <a:r>
              <a:rPr lang="en-US"/>
              <a:t>tìm</a:t>
            </a:r>
            <a:r>
              <a:rPr lang="en-US" baseline="0"/>
              <a:t> lỗi </a:t>
            </a:r>
            <a:r>
              <a:rPr lang="vi-VN"/>
              <a:t>phân tích và thiết kế</a:t>
            </a:r>
            <a:r>
              <a:rPr lang="en-US"/>
              <a:t>;</a:t>
            </a:r>
            <a:r>
              <a:rPr lang="vi-VN"/>
              <a:t> </a:t>
            </a:r>
            <a:r>
              <a:rPr lang="en-US" b="1"/>
              <a:t>CŨNG</a:t>
            </a:r>
            <a:r>
              <a:rPr lang="en-US" b="1" baseline="0"/>
              <a:t> NHƯ </a:t>
            </a:r>
            <a:r>
              <a:rPr lang="vi-VN" b="1" i="0"/>
              <a:t>CHỈNH</a:t>
            </a:r>
            <a:r>
              <a:rPr lang="en-US" b="1" i="0"/>
              <a:t> SỬA</a:t>
            </a:r>
            <a:r>
              <a:rPr lang="vi-VN" b="1" i="0"/>
              <a:t>, THAY ĐỔI VÀ HOÀN </a:t>
            </a:r>
            <a:r>
              <a:rPr lang="en-US" b="1" i="0"/>
              <a:t>CHỈNH</a:t>
            </a:r>
            <a:r>
              <a:rPr lang="en-US" b="1" i="0" baseline="0"/>
              <a:t> ĐẶC TẢ</a:t>
            </a:r>
            <a:endParaRPr lang="en-US" b="1" i="0" baseline="0"/>
          </a:p>
          <a:p>
            <a:pPr marL="0" indent="0">
              <a:buFontTx/>
              <a:buNone/>
            </a:pPr>
            <a:r>
              <a:rPr lang="en-US" b="1" i="0" baseline="0"/>
              <a:t>      - </a:t>
            </a:r>
            <a:r>
              <a:rPr lang="vi-VN"/>
              <a:t>Để </a:t>
            </a:r>
            <a:r>
              <a:rPr lang="en-US"/>
              <a:t>tìm</a:t>
            </a:r>
            <a:r>
              <a:rPr lang="en-US" baseline="0"/>
              <a:t> </a:t>
            </a:r>
            <a:r>
              <a:rPr lang="vi-VN"/>
              <a:t>những rủi ro mới</a:t>
            </a:r>
            <a:endParaRPr lang="en-US"/>
          </a:p>
          <a:p>
            <a:pPr marL="0" indent="0">
              <a:buFontTx/>
              <a:buNone/>
            </a:pPr>
            <a:r>
              <a:rPr lang="en-US" baseline="0"/>
              <a:t>      - </a:t>
            </a:r>
            <a:r>
              <a:rPr lang="vi-VN"/>
              <a:t>Để </a:t>
            </a:r>
            <a:r>
              <a:rPr lang="en-US"/>
              <a:t>phát hiện</a:t>
            </a:r>
            <a:r>
              <a:rPr lang="vi-VN"/>
              <a:t> </a:t>
            </a:r>
            <a:r>
              <a:rPr lang="en-US"/>
              <a:t>các</a:t>
            </a:r>
            <a:r>
              <a:rPr lang="en-US" baseline="0"/>
              <a:t> </a:t>
            </a:r>
            <a:r>
              <a:rPr lang="vi-VN"/>
              <a:t>sai lệch </a:t>
            </a:r>
            <a:r>
              <a:rPr lang="en-US"/>
              <a:t>so với </a:t>
            </a:r>
            <a:r>
              <a:rPr lang="vi-VN"/>
              <a:t>mẫu và thủ tục</a:t>
            </a:r>
            <a:r>
              <a:rPr lang="en-US"/>
              <a:t> </a:t>
            </a:r>
            <a:endParaRPr lang="en-US" i="1"/>
          </a:p>
          <a:p>
            <a:pPr marL="0" indent="0">
              <a:buFontTx/>
              <a:buNone/>
            </a:pPr>
            <a:r>
              <a:rPr lang="en-US" b="1" i="1" baseline="0"/>
              <a:t>      - </a:t>
            </a:r>
            <a:r>
              <a:rPr lang="en-US" b="0" u="none"/>
              <a:t>Nhằm</a:t>
            </a:r>
            <a:r>
              <a:rPr lang="en-US" b="0" u="none" baseline="0"/>
              <a:t> thống nhất về </a:t>
            </a:r>
            <a:r>
              <a:rPr lang="en-US" b="0" baseline="0"/>
              <a:t>bản </a:t>
            </a:r>
            <a:r>
              <a:rPr lang="vi-VN" b="0"/>
              <a:t>phân tích, thiết kế </a:t>
            </a:r>
            <a:r>
              <a:rPr lang="en-US" b="0"/>
              <a:t>của</a:t>
            </a:r>
            <a:r>
              <a:rPr lang="en-US" b="0" baseline="0"/>
              <a:t> </a:t>
            </a:r>
            <a:r>
              <a:rPr lang="vi-VN" b="0"/>
              <a:t>sản phẩm.</a:t>
            </a:r>
            <a:endParaRPr lang="en-US" b="1"/>
          </a:p>
          <a:p>
            <a:pPr marL="0" lvl="0" indent="0">
              <a:buFontTx/>
              <a:buNone/>
            </a:pPr>
            <a:endParaRPr lang="en-US"/>
          </a:p>
          <a:p>
            <a:pPr marL="0" lvl="0" indent="0">
              <a:buFontTx/>
              <a:buNone/>
            </a:pPr>
            <a:r>
              <a:rPr lang="en-US"/>
              <a:t>+ Gián</a:t>
            </a:r>
            <a:r>
              <a:rPr lang="en-US" baseline="0"/>
              <a:t> tiếp:</a:t>
            </a:r>
            <a:endParaRPr lang="en-US" baseline="0"/>
          </a:p>
          <a:p>
            <a:pPr marL="0" lvl="0" indent="0">
              <a:buFontTx/>
              <a:buNone/>
            </a:pPr>
            <a:r>
              <a:rPr lang="en-US" baseline="0"/>
              <a:t>     - Trao đổi kiến thức chuyên môn</a:t>
            </a:r>
            <a:endParaRPr lang="en-US" baseline="0"/>
          </a:p>
          <a:p>
            <a:pPr marL="0" lvl="0" indent="0">
              <a:buFontTx/>
              <a:buNone/>
            </a:pPr>
            <a:r>
              <a:rPr lang="en-US" baseline="0"/>
              <a:t>     - </a:t>
            </a:r>
            <a:r>
              <a:rPr lang="en-US"/>
              <a:t>Để</a:t>
            </a:r>
            <a:r>
              <a:rPr lang="en-US" baseline="0"/>
              <a:t> ghi nhận các lỗi phân tích và thiết kế làm nền tảng cho các hoạt động chỉnh sửa sau này (</a:t>
            </a:r>
            <a:r>
              <a:rPr lang="en-US"/>
              <a:t>corrective actions)</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t>B-khó</a:t>
            </a:r>
            <a:endParaRPr lang="en-US"/>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aseline="0"/>
              <a:t>Ngoài ra còn có 1 loại review khác rất thông dụng là INFORMAL REVIEW. Có tài liệu phân loại thêm: Management review, audit</a:t>
            </a:r>
            <a:endParaRPr lang="en-US" b="1"/>
          </a:p>
          <a:p>
            <a:r>
              <a:rPr lang="en-US" b="1"/>
              <a:t>KO LOẠI</a:t>
            </a:r>
            <a:r>
              <a:rPr lang="en-US" b="1" baseline="0"/>
              <a:t> NÀO LÀ TỐT HƠN LOẠI NÀO, VÌ </a:t>
            </a:r>
            <a:r>
              <a:rPr lang="en-US" sz="1200" b="1" i="0" kern="1200">
                <a:solidFill>
                  <a:schemeClr val="tx1"/>
                </a:solidFill>
                <a:effectLst/>
                <a:latin typeface="+mn-lt"/>
                <a:ea typeface="+mn-ea"/>
                <a:cs typeface="+mn-cs"/>
              </a:rPr>
              <a:t>MỖI</a:t>
            </a:r>
            <a:r>
              <a:rPr lang="en-US" sz="1200" b="1" i="0" kern="1200" baseline="0">
                <a:solidFill>
                  <a:schemeClr val="tx1"/>
                </a:solidFill>
                <a:effectLst/>
                <a:latin typeface="+mn-lt"/>
                <a:ea typeface="+mn-ea"/>
                <a:cs typeface="+mn-cs"/>
              </a:rPr>
              <a:t> LOẠI</a:t>
            </a:r>
            <a:r>
              <a:rPr lang="vi-VN" sz="1200" b="1" i="0" kern="1200">
                <a:solidFill>
                  <a:schemeClr val="tx1"/>
                </a:solidFill>
                <a:effectLst/>
                <a:latin typeface="+mn-lt"/>
                <a:ea typeface="+mn-ea"/>
                <a:cs typeface="+mn-cs"/>
              </a:rPr>
              <a:t> </a:t>
            </a:r>
            <a:r>
              <a:rPr lang="vi-VN" sz="1200" b="1" i="0" u="sng" kern="1200">
                <a:solidFill>
                  <a:schemeClr val="tx1"/>
                </a:solidFill>
                <a:effectLst/>
                <a:latin typeface="+mn-lt"/>
                <a:ea typeface="+mn-ea"/>
                <a:cs typeface="+mn-cs"/>
              </a:rPr>
              <a:t>PHỤC VỤ CÁC MỤC ĐÍCH KHÁC NHAU Ở CÁC GIAI ĐOẠN KHÁC NHAU</a:t>
            </a:r>
            <a:r>
              <a:rPr lang="vi-VN" sz="1200" b="1" i="0" kern="1200">
                <a:solidFill>
                  <a:schemeClr val="tx1"/>
                </a:solidFill>
                <a:effectLst/>
                <a:latin typeface="+mn-lt"/>
                <a:ea typeface="+mn-ea"/>
                <a:cs typeface="+mn-cs"/>
              </a:rPr>
              <a:t> TRONG VÒNG ĐỜI CỦA MỘT TÀI LIỆU.</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VD/</a:t>
            </a:r>
            <a:endParaRPr lang="en-US" sz="1200" b="0" i="0" kern="1200">
              <a:solidFill>
                <a:schemeClr val="tx1"/>
              </a:solidFill>
              <a:effectLst/>
              <a:latin typeface="+mn-lt"/>
              <a:ea typeface="+mn-ea"/>
              <a:cs typeface="+mn-cs"/>
            </a:endParaRPr>
          </a:p>
          <a:p>
            <a:r>
              <a:rPr lang="en-US"/>
              <a:t>- an </a:t>
            </a:r>
            <a:r>
              <a:rPr lang="en-US" b="1"/>
              <a:t>INFORMAL </a:t>
            </a:r>
            <a:r>
              <a:rPr lang="en-US" b="0"/>
              <a:t>review</a:t>
            </a:r>
            <a:r>
              <a:rPr lang="en-US" b="1"/>
              <a:t> </a:t>
            </a:r>
            <a:r>
              <a:rPr lang="en-US"/>
              <a:t>may be carried out </a:t>
            </a:r>
            <a:r>
              <a:rPr lang="en-US" b="1"/>
              <a:t>BEFORE </a:t>
            </a:r>
            <a:r>
              <a:rPr lang="en-US" b="0"/>
              <a:t>a TECHNICAL REVIEW; </a:t>
            </a:r>
            <a:endParaRPr lang="en-US" b="0"/>
          </a:p>
          <a:p>
            <a:r>
              <a:rPr lang="en-US"/>
              <a:t>- an </a:t>
            </a:r>
            <a:r>
              <a:rPr lang="en-US" b="1"/>
              <a:t>INSPECTION</a:t>
            </a:r>
            <a:r>
              <a:rPr lang="en-US"/>
              <a:t> may be carried out on a requirements specification </a:t>
            </a:r>
            <a:r>
              <a:rPr lang="en-US" b="1"/>
              <a:t>BEFORE</a:t>
            </a:r>
            <a:r>
              <a:rPr lang="en-US"/>
              <a:t> </a:t>
            </a:r>
            <a:r>
              <a:rPr lang="en-US" b="0"/>
              <a:t>a WALKTHROUGH </a:t>
            </a:r>
            <a:r>
              <a:rPr lang="en-US"/>
              <a:t>with customers</a:t>
            </a:r>
            <a:endParaRPr lang="en-US"/>
          </a:p>
          <a:p>
            <a:endParaRPr lang="en-US"/>
          </a:p>
          <a:p>
            <a:endParaRPr lang="en-GB"/>
          </a:p>
          <a:p>
            <a:r>
              <a:rPr lang="en-GB"/>
              <a:t>Walkthrough:</a:t>
            </a:r>
            <a:r>
              <a:rPr lang="en-GB" baseline="0"/>
              <a:t> Lần b</a:t>
            </a:r>
            <a:r>
              <a:rPr lang="vi-VN" baseline="0"/>
              <a:t>ướ</a:t>
            </a:r>
            <a:r>
              <a:rPr lang="en-US" baseline="0"/>
              <a:t>c</a:t>
            </a:r>
            <a:endParaRPr lang="en-US" baseline="0"/>
          </a:p>
          <a:p>
            <a:r>
              <a:rPr lang="en-US" sz="1200" b="0" kern="1200">
                <a:solidFill>
                  <a:schemeClr val="tx1"/>
                </a:solidFill>
                <a:effectLst/>
                <a:latin typeface="+mn-lt"/>
                <a:ea typeface="+mn-ea"/>
                <a:cs typeface="+mn-cs"/>
              </a:rPr>
              <a:t>Inspection: “Thanh tra”, “Xem xét</a:t>
            </a:r>
            <a:r>
              <a:rPr lang="en-US" sz="1200" b="0" kern="1200" baseline="0">
                <a:solidFill>
                  <a:schemeClr val="tx1"/>
                </a:solidFill>
                <a:effectLst/>
                <a:latin typeface="+mn-lt"/>
                <a:ea typeface="+mn-ea"/>
                <a:cs typeface="+mn-cs"/>
              </a:rPr>
              <a:t> kỹ”</a:t>
            </a:r>
            <a:endParaRPr lang="en-US" sz="1200" b="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baseline="0"/>
              <a:t>SV đã được giao bài, yc SV trình bày để cộng điểm: </a:t>
            </a:r>
            <a:r>
              <a:rPr lang="vi-VN" sz="1200" b="1" kern="1200">
                <a:solidFill>
                  <a:schemeClr val="tx1"/>
                </a:solidFill>
                <a:latin typeface="+mn-lt"/>
                <a:ea typeface="+mn-ea"/>
                <a:cs typeface="+mn-cs"/>
              </a:rPr>
              <a:t>PHÂN BIỆT Walkthrough và Inspection: mục đích, đối tượng tham gia (inspection: có sự tham gia của quản lý), người chủ trì.</a:t>
            </a:r>
            <a:endParaRPr lang="en-US" sz="1200" b="1" kern="1200">
              <a:solidFill>
                <a:schemeClr val="tx1"/>
              </a:solidFill>
              <a:latin typeface="+mn-lt"/>
              <a:ea typeface="+mn-ea"/>
              <a:cs typeface="+mn-cs"/>
            </a:endParaRP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sldNum" sz="quarter" idx="5"/>
          </p:nvPr>
        </p:nvSpPr>
        <p:spPr/>
        <p:txBody>
          <a:bodyPr/>
          <a:lstStyle/>
          <a:p>
            <a:fld id="{2AB4405C-CCE2-43EA-97A0-D4DCEE8D004C}" type="slidenum">
              <a:rPr lang="ar-SA"/>
            </a:fld>
            <a:endParaRPr lang="en-GB"/>
          </a:p>
        </p:txBody>
      </p:sp>
      <p:sp>
        <p:nvSpPr>
          <p:cNvPr id="81922" name="Rectangle 1026"/>
          <p:cNvSpPr>
            <a:spLocks noChangeArrowheads="1"/>
          </p:cNvSpPr>
          <p:nvPr/>
        </p:nvSpPr>
        <p:spPr bwMode="auto">
          <a:xfrm>
            <a:off x="3900794" y="10560"/>
            <a:ext cx="2987236" cy="42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615" tIns="44307" rIns="88615" bIns="44307" anchor="ctr"/>
          <a:lstStyle/>
          <a:p>
            <a:endParaRPr lang="en-US"/>
          </a:p>
        </p:txBody>
      </p:sp>
      <p:sp>
        <p:nvSpPr>
          <p:cNvPr id="81923" name="Rectangle 1027"/>
          <p:cNvSpPr>
            <a:spLocks noChangeArrowheads="1"/>
          </p:cNvSpPr>
          <p:nvPr/>
        </p:nvSpPr>
        <p:spPr bwMode="auto">
          <a:xfrm>
            <a:off x="3900794" y="8705052"/>
            <a:ext cx="2987236" cy="42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718" tIns="0" rIns="18718" bIns="0" anchor="b"/>
          <a:lstStyle/>
          <a:p>
            <a:pPr algn="r" defTabSz="760095"/>
            <a:r>
              <a:rPr lang="en-GB" sz="1000" i="1">
                <a:latin typeface="Times New Roman" panose="02020603050405020304" charset="0"/>
              </a:rPr>
              <a:t>48</a:t>
            </a:r>
            <a:endParaRPr lang="en-GB" sz="1000" i="1">
              <a:latin typeface="Times New Roman" panose="02020603050405020304" charset="0"/>
            </a:endParaRPr>
          </a:p>
        </p:txBody>
      </p:sp>
      <p:sp>
        <p:nvSpPr>
          <p:cNvPr id="81924" name="Rectangle 1028"/>
          <p:cNvSpPr>
            <a:spLocks noChangeArrowheads="1"/>
          </p:cNvSpPr>
          <p:nvPr/>
        </p:nvSpPr>
        <p:spPr bwMode="auto">
          <a:xfrm>
            <a:off x="-30031" y="8705052"/>
            <a:ext cx="2985656" cy="42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615" tIns="44307" rIns="88615" bIns="44307" anchor="ctr"/>
          <a:lstStyle/>
          <a:p>
            <a:endParaRPr lang="en-US"/>
          </a:p>
        </p:txBody>
      </p:sp>
      <p:sp>
        <p:nvSpPr>
          <p:cNvPr id="81925" name="Rectangle 1029"/>
          <p:cNvSpPr>
            <a:spLocks noChangeArrowheads="1"/>
          </p:cNvSpPr>
          <p:nvPr/>
        </p:nvSpPr>
        <p:spPr bwMode="auto">
          <a:xfrm>
            <a:off x="-30031" y="10560"/>
            <a:ext cx="2985656" cy="42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615" tIns="44307" rIns="88615" bIns="44307" anchor="ctr"/>
          <a:lstStyle/>
          <a:p>
            <a:endParaRPr lang="en-US"/>
          </a:p>
        </p:txBody>
      </p:sp>
      <p:sp>
        <p:nvSpPr>
          <p:cNvPr id="81926" name="Rectangle 1030"/>
          <p:cNvSpPr>
            <a:spLocks noGrp="1" noRot="1" noChangeAspect="1" noChangeArrowheads="1" noTextEdit="1"/>
          </p:cNvSpPr>
          <p:nvPr>
            <p:ph type="sldImg"/>
          </p:nvPr>
        </p:nvSpPr>
        <p:spPr>
          <a:xfrm>
            <a:off x="1397000" y="871538"/>
            <a:ext cx="4067175" cy="3049587"/>
          </a:xfrm>
          <a:ln cap="flat"/>
        </p:spPr>
      </p:sp>
      <p:sp>
        <p:nvSpPr>
          <p:cNvPr id="2" name="Notes Placeholder 1"/>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a:t>
            </a:r>
            <a:endParaRPr lang="en-US" sz="1200" b="1"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Tác giả </a:t>
            </a:r>
            <a:r>
              <a:rPr lang="en-US" sz="1200" b="1" i="0" kern="1200" baseline="0">
                <a:solidFill>
                  <a:schemeClr val="tx1"/>
                </a:solidFill>
                <a:effectLst/>
                <a:latin typeface="+mn-lt"/>
                <a:ea typeface="+mn-ea"/>
                <a:cs typeface="+mn-cs"/>
              </a:rPr>
              <a:t>sẽ mô tả, giải thích từng bước về sản phẩm của mình và yêu cầu những người tham gia CHO Ý KIẾN, BÌNH LUẬN, HAY ĐỀ NGHỊ CẢI TIẾN </a:t>
            </a:r>
            <a:r>
              <a:rPr lang="en-US" sz="1200" b="0" i="0" kern="1200" baseline="0">
                <a:solidFill>
                  <a:schemeClr val="tx1"/>
                </a:solidFill>
                <a:effectLst/>
                <a:latin typeface="+mn-lt"/>
                <a:ea typeface="+mn-ea"/>
                <a:cs typeface="+mn-cs"/>
                <a:sym typeface="Wingdings" panose="05000000000000000000" pitchFamily="2" charset="2"/>
              </a:rPr>
              <a:t> thường phục vụ cho việc thông báo cho những người tham gia về sp chứ </a:t>
            </a:r>
            <a:r>
              <a:rPr lang="en-US" sz="1200" b="0" i="0" u="sng" kern="1200" baseline="0">
                <a:solidFill>
                  <a:schemeClr val="tx1"/>
                </a:solidFill>
                <a:effectLst/>
                <a:latin typeface="+mn-lt"/>
                <a:ea typeface="+mn-ea"/>
                <a:cs typeface="+mn-cs"/>
                <a:sym typeface="Wingdings" panose="05000000000000000000" pitchFamily="2" charset="2"/>
              </a:rPr>
              <a:t>không phải sửa</a:t>
            </a:r>
            <a:r>
              <a:rPr lang="en-US" sz="1200" b="0" i="0" kern="1200" baseline="0">
                <a:solidFill>
                  <a:schemeClr val="tx1"/>
                </a:solidFill>
                <a:effectLst/>
                <a:latin typeface="+mn-lt"/>
                <a:ea typeface="+mn-ea"/>
                <a:cs typeface="+mn-cs"/>
                <a:sym typeface="Wingdings" panose="05000000000000000000" pitchFamily="2" charset="2"/>
              </a:rPr>
              <a:t> nó</a:t>
            </a:r>
            <a:endParaRPr lang="en-US" sz="1200" b="1"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Mục</a:t>
            </a:r>
            <a:r>
              <a:rPr lang="en-US" sz="1200" b="0" i="0" kern="1200" baseline="0">
                <a:solidFill>
                  <a:schemeClr val="tx1"/>
                </a:solidFill>
                <a:effectLst/>
                <a:latin typeface="+mn-lt"/>
                <a:ea typeface="+mn-ea"/>
                <a:cs typeface="+mn-cs"/>
              </a:rPr>
              <a:t> đích:</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a:t>
            </a:r>
            <a:r>
              <a:rPr lang="vi-VN" sz="1200" b="0" i="0" kern="1200" baseline="0">
                <a:solidFill>
                  <a:schemeClr val="tx1"/>
                </a:solidFill>
                <a:effectLst/>
                <a:latin typeface="+mn-lt"/>
                <a:ea typeface="+mn-ea"/>
                <a:cs typeface="+mn-cs"/>
              </a:rPr>
              <a:t>để trình bày</a:t>
            </a:r>
            <a:r>
              <a:rPr lang="en-US" sz="1200" b="0" i="0" kern="1200" baseline="0">
                <a:solidFill>
                  <a:schemeClr val="tx1"/>
                </a:solidFill>
                <a:effectLst/>
                <a:latin typeface="+mn-lt"/>
                <a:ea typeface="+mn-ea"/>
                <a:cs typeface="+mn-cs"/>
              </a:rPr>
              <a:t>, giải thích</a:t>
            </a:r>
            <a:r>
              <a:rPr lang="vi-VN" sz="1200" b="0" i="0" kern="1200" baseline="0">
                <a:solidFill>
                  <a:schemeClr val="tx1"/>
                </a:solidFill>
                <a:effectLst/>
                <a:latin typeface="+mn-lt"/>
                <a:ea typeface="+mn-ea"/>
                <a:cs typeface="+mn-cs"/>
              </a:rPr>
              <a:t> tài liệu </a:t>
            </a:r>
            <a:r>
              <a:rPr lang="en-US" sz="1200" b="0" i="0" kern="1200" baseline="0">
                <a:solidFill>
                  <a:schemeClr val="tx1"/>
                </a:solidFill>
                <a:effectLst/>
                <a:latin typeface="+mn-lt"/>
                <a:ea typeface="+mn-ea"/>
                <a:cs typeface="+mn-cs"/>
              </a:rPr>
              <a:t>với </a:t>
            </a:r>
            <a:r>
              <a:rPr lang="vi-VN" sz="1200" b="0" i="0" kern="1200" baseline="0">
                <a:solidFill>
                  <a:schemeClr val="tx1"/>
                </a:solidFill>
                <a:effectLst/>
                <a:latin typeface="+mn-lt"/>
                <a:ea typeface="+mn-ea"/>
                <a:cs typeface="+mn-cs"/>
              </a:rPr>
              <a:t>các bên liên quan</a:t>
            </a:r>
            <a:r>
              <a:rPr lang="en-US" sz="1200" b="0" i="0" kern="1200" baseline="0">
                <a:solidFill>
                  <a:schemeClr val="tx1"/>
                </a:solidFill>
                <a:effectLst/>
                <a:latin typeface="+mn-lt"/>
                <a:ea typeface="+mn-ea"/>
                <a:cs typeface="+mn-cs"/>
              </a:rPr>
              <a:t>, VD/ </a:t>
            </a:r>
            <a:r>
              <a:rPr lang="en-US" sz="1200" b="1" i="0" kern="1200" baseline="0">
                <a:solidFill>
                  <a:schemeClr val="tx1"/>
                </a:solidFill>
                <a:effectLst/>
                <a:latin typeface="+mn-lt"/>
                <a:ea typeface="+mn-ea"/>
                <a:cs typeface="+mn-cs"/>
              </a:rPr>
              <a:t>DESIGNER TRÌNH BÀY CHO NHÓM CODER</a:t>
            </a:r>
            <a:endParaRPr lang="en-US" sz="1200" b="1"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u="none" kern="1200" baseline="0">
                <a:solidFill>
                  <a:schemeClr val="tx1"/>
                </a:solidFill>
                <a:effectLst/>
                <a:latin typeface="+mn-lt"/>
                <a:ea typeface="+mn-ea"/>
                <a:cs typeface="+mn-cs"/>
              </a:rPr>
              <a:t>      + để </a:t>
            </a:r>
            <a:r>
              <a:rPr lang="en-US"/>
              <a:t>ng</a:t>
            </a:r>
            <a:r>
              <a:rPr lang="vi-VN"/>
              <a:t>ườ</a:t>
            </a:r>
            <a:r>
              <a:rPr lang="en-US"/>
              <a:t>i nghe làm</a:t>
            </a:r>
            <a:r>
              <a:rPr lang="en-US" baseline="0"/>
              <a:t> quen với nội dung của tài liệu, để hiểu tài liệu</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để </a:t>
            </a:r>
            <a:r>
              <a:rPr lang="vi-VN" sz="1200" b="0" i="0" u="none" kern="1200">
                <a:solidFill>
                  <a:schemeClr val="tx1"/>
                </a:solidFill>
                <a:effectLst/>
                <a:latin typeface="+mn-lt"/>
                <a:ea typeface="+mn-ea"/>
                <a:cs typeface="+mn-cs"/>
              </a:rPr>
              <a:t>thu thập thông tin phản hồi</a:t>
            </a:r>
            <a:endParaRPr lang="en-US" sz="1200" b="0" i="0" u="none"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u="none"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để kiểm tra và thảo luận về </a:t>
            </a:r>
            <a:r>
              <a:rPr lang="vi-VN" sz="1200" b="0" i="0" u="sng" kern="1200">
                <a:solidFill>
                  <a:schemeClr val="tx1"/>
                </a:solidFill>
                <a:effectLst/>
                <a:latin typeface="+mn-lt"/>
                <a:ea typeface="+mn-ea"/>
                <a:cs typeface="+mn-cs"/>
              </a:rPr>
              <a:t>các giải pháp </a:t>
            </a:r>
            <a:r>
              <a:rPr lang="en-US" sz="1200" b="0" i="0" u="sng" kern="1200">
                <a:solidFill>
                  <a:schemeClr val="tx1"/>
                </a:solidFill>
                <a:effectLst/>
                <a:latin typeface="+mn-lt"/>
                <a:ea typeface="+mn-ea"/>
                <a:cs typeface="+mn-cs"/>
              </a:rPr>
              <a:t>được</a:t>
            </a:r>
            <a:r>
              <a:rPr lang="en-US" sz="1200" b="0" i="0" u="sng" kern="1200" baseline="0">
                <a:solidFill>
                  <a:schemeClr val="tx1"/>
                </a:solidFill>
                <a:effectLst/>
                <a:latin typeface="+mn-lt"/>
                <a:ea typeface="+mn-ea"/>
                <a:cs typeface="+mn-cs"/>
              </a:rPr>
              <a:t> </a:t>
            </a:r>
            <a:r>
              <a:rPr lang="vi-VN" sz="1200" b="0" i="0" u="sng" kern="1200">
                <a:solidFill>
                  <a:schemeClr val="tx1"/>
                </a:solidFill>
                <a:effectLst/>
                <a:latin typeface="+mn-lt"/>
                <a:ea typeface="+mn-ea"/>
                <a:cs typeface="+mn-cs"/>
              </a:rPr>
              <a:t>đề xuất</a:t>
            </a:r>
            <a:r>
              <a:rPr lang="vi-VN" sz="1200" b="0" i="0" kern="1200">
                <a:solidFill>
                  <a:schemeClr val="tx1"/>
                </a:solidFill>
                <a:effectLst/>
                <a:latin typeface="+mn-lt"/>
                <a:ea typeface="+mn-ea"/>
                <a:cs typeface="+mn-cs"/>
              </a:rPr>
              <a:t> và </a:t>
            </a:r>
            <a:r>
              <a:rPr lang="en-US" sz="1200" b="0" i="0" kern="1200">
                <a:solidFill>
                  <a:schemeClr val="tx1"/>
                </a:solidFill>
                <a:effectLst/>
                <a:latin typeface="+mn-lt"/>
                <a:ea typeface="+mn-ea"/>
                <a:cs typeface="+mn-cs"/>
              </a:rPr>
              <a:t>tính</a:t>
            </a:r>
            <a:r>
              <a:rPr lang="en-US" sz="1200" b="0" i="0" kern="1200" baseline="0">
                <a:solidFill>
                  <a:schemeClr val="tx1"/>
                </a:solidFill>
                <a:effectLst/>
                <a:latin typeface="+mn-lt"/>
                <a:ea typeface="+mn-ea"/>
                <a:cs typeface="+mn-cs"/>
              </a:rPr>
              <a:t> khả thi của </a:t>
            </a:r>
            <a:r>
              <a:rPr lang="en-US" sz="1200" b="0" i="0" u="sng" kern="1200" baseline="0">
                <a:solidFill>
                  <a:schemeClr val="tx1"/>
                </a:solidFill>
                <a:effectLst/>
                <a:latin typeface="+mn-lt"/>
                <a:ea typeface="+mn-ea"/>
                <a:cs typeface="+mn-cs"/>
              </a:rPr>
              <a:t>các giải pháp dự phòng</a:t>
            </a:r>
            <a:endParaRPr lang="en-US" sz="1200" b="0" i="0" u="none"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u="none" kern="1200" baseline="0">
                <a:solidFill>
                  <a:schemeClr val="tx1"/>
                </a:solidFill>
                <a:effectLst/>
                <a:latin typeface="+mn-lt"/>
                <a:ea typeface="+mn-ea"/>
                <a:cs typeface="+mn-cs"/>
              </a:rPr>
              <a:t>- Cách này đặc biệt có ích cho nhóm có người ngoài dự án hoặc các tài liệu mức cao như </a:t>
            </a:r>
            <a:r>
              <a:rPr lang="en-IE" b="1"/>
              <a:t>REQUIREMENTS SPECIFICATIONS </a:t>
            </a:r>
            <a:r>
              <a:rPr lang="en-IE"/>
              <a:t>và</a:t>
            </a:r>
            <a:r>
              <a:rPr lang="en-IE" baseline="0"/>
              <a:t> </a:t>
            </a:r>
            <a:r>
              <a:rPr lang="en-IE" b="1"/>
              <a:t>ARCHITECTURAL DOCUMENTS.</a:t>
            </a:r>
            <a:endParaRPr lang="en-US" sz="1200" b="1" i="0" u="none"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 REVIEW NÀY CÓ ĐÒI HỎI PHẢI NGHIÊN CỨU CHI TIẾT TÀI LIỆU TRƯỚC KHÔNG? - KHÔNG</a:t>
            </a:r>
            <a:endParaRPr lang="en-US" sz="1200" b="1" i="0" kern="1200" baseline="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sldNum" sz="quarter" idx="5"/>
          </p:nvPr>
        </p:nvSpPr>
        <p:spPr/>
        <p:txBody>
          <a:bodyPr/>
          <a:lstStyle/>
          <a:p>
            <a:fld id="{2AB4405C-CCE2-43EA-97A0-D4DCEE8D004C}" type="slidenum">
              <a:rPr lang="ar-SA"/>
            </a:fld>
            <a:endParaRPr lang="en-GB"/>
          </a:p>
        </p:txBody>
      </p:sp>
      <p:sp>
        <p:nvSpPr>
          <p:cNvPr id="81922" name="Rectangle 1026"/>
          <p:cNvSpPr>
            <a:spLocks noChangeArrowheads="1"/>
          </p:cNvSpPr>
          <p:nvPr/>
        </p:nvSpPr>
        <p:spPr bwMode="auto">
          <a:xfrm>
            <a:off x="3900794" y="10560"/>
            <a:ext cx="2987236" cy="42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615" tIns="44307" rIns="88615" bIns="44307" anchor="ctr"/>
          <a:lstStyle/>
          <a:p>
            <a:endParaRPr lang="en-US"/>
          </a:p>
        </p:txBody>
      </p:sp>
      <p:sp>
        <p:nvSpPr>
          <p:cNvPr id="81923" name="Rectangle 1027"/>
          <p:cNvSpPr>
            <a:spLocks noChangeArrowheads="1"/>
          </p:cNvSpPr>
          <p:nvPr/>
        </p:nvSpPr>
        <p:spPr bwMode="auto">
          <a:xfrm>
            <a:off x="3900794" y="8705052"/>
            <a:ext cx="2987236" cy="42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718" tIns="0" rIns="18718" bIns="0" anchor="b"/>
          <a:lstStyle/>
          <a:p>
            <a:pPr algn="r" defTabSz="760095"/>
            <a:r>
              <a:rPr lang="en-GB" sz="1000" i="1">
                <a:latin typeface="Times New Roman" panose="02020603050405020304" charset="0"/>
              </a:rPr>
              <a:t>48</a:t>
            </a:r>
            <a:endParaRPr lang="en-GB" sz="1000" i="1">
              <a:latin typeface="Times New Roman" panose="02020603050405020304" charset="0"/>
            </a:endParaRPr>
          </a:p>
        </p:txBody>
      </p:sp>
      <p:sp>
        <p:nvSpPr>
          <p:cNvPr id="81924" name="Rectangle 1028"/>
          <p:cNvSpPr>
            <a:spLocks noChangeArrowheads="1"/>
          </p:cNvSpPr>
          <p:nvPr/>
        </p:nvSpPr>
        <p:spPr bwMode="auto">
          <a:xfrm>
            <a:off x="-30031" y="8705052"/>
            <a:ext cx="2985656" cy="42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615" tIns="44307" rIns="88615" bIns="44307" anchor="ctr"/>
          <a:lstStyle/>
          <a:p>
            <a:endParaRPr lang="en-US"/>
          </a:p>
        </p:txBody>
      </p:sp>
      <p:sp>
        <p:nvSpPr>
          <p:cNvPr id="81925" name="Rectangle 1029"/>
          <p:cNvSpPr>
            <a:spLocks noChangeArrowheads="1"/>
          </p:cNvSpPr>
          <p:nvPr/>
        </p:nvSpPr>
        <p:spPr bwMode="auto">
          <a:xfrm>
            <a:off x="-30031" y="10560"/>
            <a:ext cx="2985656" cy="42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615" tIns="44307" rIns="88615" bIns="44307" anchor="ctr"/>
          <a:lstStyle/>
          <a:p>
            <a:endParaRPr lang="en-US"/>
          </a:p>
        </p:txBody>
      </p:sp>
      <p:sp>
        <p:nvSpPr>
          <p:cNvPr id="81926" name="Rectangle 1030"/>
          <p:cNvSpPr>
            <a:spLocks noGrp="1" noRot="1" noChangeAspect="1" noChangeArrowheads="1" noTextEdit="1"/>
          </p:cNvSpPr>
          <p:nvPr>
            <p:ph type="sldImg"/>
          </p:nvPr>
        </p:nvSpPr>
        <p:spPr>
          <a:xfrm>
            <a:off x="1397000" y="871538"/>
            <a:ext cx="4067175" cy="3049587"/>
          </a:xfrm>
          <a:ln cap="flat"/>
        </p:spPr>
      </p:sp>
      <p:sp>
        <p:nvSpPr>
          <p:cNvPr id="2" name="Notes Placeholder 1"/>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a:t>INSPECTION CHO HẦU</a:t>
            </a:r>
            <a:r>
              <a:rPr lang="en-GB" baseline="0"/>
              <a:t> NHƯ </a:t>
            </a:r>
            <a:r>
              <a:rPr lang="en-GB"/>
              <a:t>CÁC</a:t>
            </a:r>
            <a:r>
              <a:rPr lang="en-GB" baseline="0"/>
              <a:t> LOẠI TÀI LIỆU: </a:t>
            </a:r>
            <a:r>
              <a:rPr lang="en-US" sz="1200" b="0" i="0" kern="1200">
                <a:solidFill>
                  <a:schemeClr val="tx1"/>
                </a:solidFill>
                <a:effectLst/>
                <a:latin typeface="+mn-lt"/>
                <a:ea typeface="+mn-ea"/>
                <a:cs typeface="+mn-cs"/>
              </a:rPr>
              <a:t>requirements, design and code, project management plan, SQA plan, software conﬁguration plan, risk management plan, test cases, user manual, etc.</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Loại </a:t>
            </a:r>
            <a:r>
              <a:rPr lang="en-US" sz="1200" b="0" i="0" kern="1200">
                <a:solidFill>
                  <a:schemeClr val="tx1"/>
                </a:solidFill>
                <a:effectLst/>
                <a:latin typeface="+mn-lt"/>
                <a:ea typeface="+mn-ea"/>
                <a:cs typeface="+mn-cs"/>
              </a:rPr>
              <a:t>review</a:t>
            </a:r>
            <a:r>
              <a:rPr lang="en-US" sz="1200" b="0" i="0" kern="1200" baseline="0">
                <a:solidFill>
                  <a:schemeClr val="tx1"/>
                </a:solidFill>
                <a:effectLst/>
                <a:latin typeface="+mn-lt"/>
                <a:ea typeface="+mn-ea"/>
                <a:cs typeface="+mn-cs"/>
              </a:rPr>
              <a:t> “kiểu cách”</a:t>
            </a:r>
            <a:r>
              <a:rPr lang="vi-VN" sz="1200" b="0" i="0" kern="1200">
                <a:solidFill>
                  <a:schemeClr val="tx1"/>
                </a:solidFill>
                <a:effectLst/>
                <a:latin typeface="+mn-lt"/>
                <a:ea typeface="+mn-ea"/>
                <a:cs typeface="+mn-cs"/>
              </a:rPr>
              <a:t> nhất</a:t>
            </a:r>
            <a:endParaRPr lang="en-US"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có tính hệ thống và đc tuân thủ nghiêm ngặt </a:t>
            </a:r>
            <a:r>
              <a:rPr lang="en-US" sz="1200" b="1" i="0" kern="1200" baseline="0">
                <a:solidFill>
                  <a:schemeClr val="tx1"/>
                </a:solidFill>
                <a:effectLst/>
                <a:latin typeface="+mn-lt"/>
                <a:ea typeface="+mn-ea"/>
                <a:cs typeface="+mn-cs"/>
              </a:rPr>
              <a:t>(theo đúng 6 bước của quy trình...)</a:t>
            </a:r>
            <a:endParaRPr lang="en-US" sz="1200" b="1"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 các</a:t>
            </a:r>
            <a:r>
              <a:rPr lang="en-US" sz="1200" b="0" i="0" kern="1200" baseline="0">
                <a:solidFill>
                  <a:schemeClr val="tx1"/>
                </a:solidFill>
                <a:effectLst/>
                <a:latin typeface="+mn-lt"/>
                <a:ea typeface="+mn-ea"/>
                <a:cs typeface="+mn-cs"/>
              </a:rPr>
              <a:t> vai trò (...) phải đc rạch ròi ...</a:t>
            </a: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dẫn dắt bởi </a:t>
            </a:r>
            <a:r>
              <a:rPr lang="en-US" sz="1200" b="0" i="0" kern="1200">
                <a:solidFill>
                  <a:schemeClr val="tx1"/>
                </a:solidFill>
                <a:effectLst/>
                <a:latin typeface="+mn-lt"/>
                <a:ea typeface="+mn-ea"/>
                <a:cs typeface="+mn-cs"/>
              </a:rPr>
              <a:t>NG</a:t>
            </a:r>
            <a:r>
              <a:rPr lang="vi-VN" sz="1200" b="0" i="0" kern="1200">
                <a:solidFill>
                  <a:schemeClr val="tx1"/>
                </a:solidFill>
                <a:effectLst/>
                <a:latin typeface="+mn-lt"/>
                <a:ea typeface="+mn-ea"/>
                <a:cs typeface="+mn-cs"/>
              </a:rPr>
              <a:t>ƯỜ</a:t>
            </a:r>
            <a:r>
              <a:rPr lang="en-US" sz="1200" b="0" i="0" kern="1200">
                <a:solidFill>
                  <a:schemeClr val="tx1"/>
                </a:solidFill>
                <a:effectLst/>
                <a:latin typeface="+mn-lt"/>
                <a:ea typeface="+mn-ea"/>
                <a:cs typeface="+mn-cs"/>
              </a:rPr>
              <a:t>I ĐIỀU PHỐI, NG</a:t>
            </a:r>
            <a:r>
              <a:rPr lang="vi-VN" sz="1200" b="0" i="0" kern="1200">
                <a:solidFill>
                  <a:schemeClr val="tx1"/>
                </a:solidFill>
                <a:effectLst/>
                <a:latin typeface="+mn-lt"/>
                <a:ea typeface="+mn-ea"/>
                <a:cs typeface="+mn-cs"/>
              </a:rPr>
              <a:t>ƯỜ</a:t>
            </a:r>
            <a:r>
              <a:rPr lang="en-US" sz="1200" b="0" i="0" kern="1200">
                <a:solidFill>
                  <a:schemeClr val="tx1"/>
                </a:solidFill>
                <a:effectLst/>
                <a:latin typeface="+mn-lt"/>
                <a:ea typeface="+mn-ea"/>
                <a:cs typeface="+mn-cs"/>
              </a:rPr>
              <a:t>I TRUNG</a:t>
            </a:r>
            <a:r>
              <a:rPr lang="en-US" sz="1200" b="0" i="0" kern="1200" baseline="0">
                <a:solidFill>
                  <a:schemeClr val="tx1"/>
                </a:solidFill>
                <a:effectLst/>
                <a:latin typeface="+mn-lt"/>
                <a:ea typeface="+mn-ea"/>
                <a:cs typeface="+mn-cs"/>
              </a:rPr>
              <a:t> GIAN</a:t>
            </a: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Người tham dự phải chuẩn bị cho cuộc họp bằng cách đọc qua tài liệu</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a:t>
            </a:r>
            <a:endParaRPr lang="en-US" sz="1200" b="0" i="0" kern="1200" baseline="0">
              <a:solidFill>
                <a:schemeClr val="tx1"/>
              </a:solidFill>
              <a:effectLst/>
              <a:latin typeface="+mn-lt"/>
              <a:ea typeface="+mn-ea"/>
              <a:cs typeface="+mn-cs"/>
            </a:endParaRPr>
          </a:p>
          <a:p>
            <a:r>
              <a:rPr lang="en-US" sz="1200" b="0" i="0" kern="1200">
                <a:solidFill>
                  <a:schemeClr val="tx1"/>
                </a:solidFill>
                <a:effectLst/>
                <a:latin typeface="+mn-lt"/>
                <a:ea typeface="+mn-ea"/>
                <a:cs typeface="+mn-cs"/>
              </a:rPr>
              <a:t>VD/ CONTRACT REVIEW, REQUIREMENT REVIEW, TEST PLAN REVIEW…</a:t>
            </a:r>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endParaRPr lang="en-US" sz="1200" b="1"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What's an 'inspection'? </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An inspection is more formalized than a 'walkthrough', typically with 3-8 people including a moderator, reader, and a recorder to take notes. The subject of the inspection is typically a document such as a REQUIREMENTS SPEC or a TEST PLAN, and the purpose is to find problems and see what's missing, not to fix anything. Attendees should prepare for this type of meeting by reading thru the document; most problems will be found during this preparation. The result of the inspection meeting should be a written report. Thorough preparation for inspections is difficult, painstaking work, but is one of the most cost effective methods of ensuring quality. Employees who are most skilled at inspections are like the 'eldest brother' in the parable in </a:t>
            </a:r>
            <a:r>
              <a:rPr lang="en-US" sz="1200" b="0" i="0" kern="1200">
                <a:solidFill>
                  <a:schemeClr val="tx1"/>
                </a:solidFill>
                <a:effectLst/>
                <a:latin typeface="+mn-lt"/>
                <a:ea typeface="+mn-ea"/>
                <a:cs typeface="+mn-cs"/>
                <a:hlinkClick r:id="rId3"/>
              </a:rPr>
              <a:t>'Why is it often hard for organizations to get serious about quality assurance?'</a:t>
            </a:r>
            <a:r>
              <a:rPr lang="en-US" sz="1200" b="0" i="0" kern="1200">
                <a:solidFill>
                  <a:schemeClr val="tx1"/>
                </a:solidFill>
                <a:effectLst/>
                <a:latin typeface="+mn-lt"/>
                <a:ea typeface="+mn-ea"/>
                <a:cs typeface="+mn-cs"/>
              </a:rPr>
              <a:t>. Their skill may have low visibility but they are extremely valuable to any software development organization, since bug prevention is far more cost-effective than bug detection.</a:t>
            </a:r>
            <a:endParaRPr lang="en-US" sz="1200" b="0" i="0" kern="1200">
              <a:solidFill>
                <a:schemeClr val="tx1"/>
              </a:solidFill>
              <a:effectLst/>
              <a:latin typeface="+mn-lt"/>
              <a:ea typeface="+mn-ea"/>
              <a:cs typeface="+mn-cs"/>
            </a:endParaRPr>
          </a:p>
          <a:p>
            <a:pPr marL="0" indent="0">
              <a:buFontTx/>
              <a:buNone/>
            </a:pPr>
            <a:r>
              <a:rPr lang="en-US"/>
              <a:t>(</a:t>
            </a:r>
            <a:r>
              <a:rPr lang="en-US">
                <a:hlinkClick r:id="rId4"/>
              </a:rPr>
              <a:t>http://www.softwareqatest.com/qatfaq1.html</a:t>
            </a:r>
            <a:r>
              <a:rPr lang="en-US"/>
              <a:t>)</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a:solidFill>
                  <a:schemeClr val="tx1"/>
                </a:solidFill>
                <a:effectLst/>
                <a:latin typeface="+mn-lt"/>
                <a:ea typeface="+mn-ea"/>
                <a:cs typeface="+mn-cs"/>
              </a:rPr>
              <a:t>Tùy thuộc vào các tổ chức và mục tiêu của dự án, có một số mục tiêu</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loại bỏ </a:t>
            </a:r>
            <a:r>
              <a:rPr lang="en-US" sz="1200" b="0" i="0" kern="1200">
                <a:solidFill>
                  <a:schemeClr val="tx1"/>
                </a:solidFill>
                <a:effectLst/>
                <a:latin typeface="+mn-lt"/>
                <a:ea typeface="+mn-ea"/>
                <a:cs typeface="+mn-cs"/>
              </a:rPr>
              <a:t>lỗi</a:t>
            </a:r>
            <a:r>
              <a:rPr lang="vi-VN" sz="1200" b="0" i="0" kern="1200">
                <a:solidFill>
                  <a:schemeClr val="tx1"/>
                </a:solidFill>
                <a:effectLst/>
                <a:latin typeface="+mn-lt"/>
                <a:ea typeface="+mn-ea"/>
                <a:cs typeface="+mn-cs"/>
              </a:rPr>
              <a:t> hiệu quả</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giúp tác giả nâng cao chất lượng của tài liệu</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đào tạo nhân viên mới</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học hỏi từ lỗi được tìm thấy và cải thiện quy trình để ngăn chặn sự tái phát của</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các </a:t>
            </a:r>
            <a:r>
              <a:rPr lang="en-US" sz="1200" b="0" i="0" kern="1200">
                <a:solidFill>
                  <a:schemeClr val="tx1"/>
                </a:solidFill>
                <a:effectLst/>
                <a:latin typeface="+mn-lt"/>
                <a:ea typeface="+mn-ea"/>
                <a:cs typeface="+mn-cs"/>
              </a:rPr>
              <a:t>lỗi</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tương </a:t>
            </a:r>
            <a:r>
              <a:rPr lang="en-US" sz="1200" b="0" i="0" kern="1200">
                <a:solidFill>
                  <a:schemeClr val="tx1"/>
                </a:solidFill>
                <a:effectLst/>
                <a:latin typeface="+mn-lt"/>
                <a:ea typeface="+mn-ea"/>
                <a:cs typeface="+mn-cs"/>
              </a:rPr>
              <a:t>t</a:t>
            </a:r>
            <a:r>
              <a:rPr lang="vi-VN" sz="1200" b="0" i="0" kern="1200">
                <a:solidFill>
                  <a:schemeClr val="tx1"/>
                </a:solidFill>
                <a:effectLst/>
                <a:latin typeface="+mn-lt"/>
                <a:ea typeface="+mn-ea"/>
                <a:cs typeface="+mn-cs"/>
              </a:rPr>
              <a:t>ự</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Là thảo luận </a:t>
            </a:r>
            <a:r>
              <a:rPr lang="en-US" sz="1200" b="0" i="0" kern="1200">
                <a:solidFill>
                  <a:schemeClr val="tx1"/>
                </a:solidFill>
                <a:effectLst/>
                <a:latin typeface="+mn-lt"/>
                <a:ea typeface="+mn-ea"/>
                <a:cs typeface="+mn-cs"/>
              </a:rPr>
              <a:t>nhằm</a:t>
            </a:r>
            <a:r>
              <a:rPr lang="vi-VN"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THỐNG</a:t>
            </a:r>
            <a:r>
              <a:rPr lang="en-US" sz="1200" b="1" i="0" kern="1200" baseline="0">
                <a:solidFill>
                  <a:schemeClr val="tx1"/>
                </a:solidFill>
                <a:effectLst/>
                <a:latin typeface="+mn-lt"/>
                <a:ea typeface="+mn-ea"/>
                <a:cs typeface="+mn-cs"/>
              </a:rPr>
              <a:t> NHẤT</a:t>
            </a:r>
            <a:r>
              <a:rPr lang="vi-VN" sz="1200" b="1"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về các nội dung </a:t>
            </a:r>
            <a:r>
              <a:rPr lang="en-US" sz="1200" b="0" i="0" kern="1200">
                <a:solidFill>
                  <a:schemeClr val="tx1"/>
                </a:solidFill>
                <a:effectLst/>
                <a:latin typeface="+mn-lt"/>
                <a:ea typeface="+mn-ea"/>
                <a:cs typeface="+mn-cs"/>
              </a:rPr>
              <a:t>thuộc</a:t>
            </a:r>
            <a:r>
              <a:rPr lang="en-US" sz="1200" b="0" i="0" kern="1200" baseline="0">
                <a:solidFill>
                  <a:schemeClr val="tx1"/>
                </a:solidFill>
                <a:effectLst/>
                <a:latin typeface="+mn-lt"/>
                <a:ea typeface="+mn-ea"/>
                <a:cs typeface="+mn-cs"/>
              </a:rPr>
              <a:t> về </a:t>
            </a:r>
            <a:r>
              <a:rPr lang="vi-VN" sz="1200" b="0" i="0" kern="1200">
                <a:solidFill>
                  <a:schemeClr val="tx1"/>
                </a:solidFill>
                <a:effectLst/>
                <a:latin typeface="+mn-lt"/>
                <a:ea typeface="+mn-ea"/>
                <a:cs typeface="+mn-cs"/>
              </a:rPr>
              <a:t>kỹ thuật của tài liệu.</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Bao gồm</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các đồng nghiệp, chuyên gia kỹ thuật</a:t>
            </a:r>
            <a:r>
              <a:rPr lang="en-US" sz="1200" b="0" i="0" kern="1200">
                <a:solidFill>
                  <a:schemeClr val="tx1"/>
                </a:solidFill>
                <a:effectLst/>
                <a:latin typeface="+mn-lt"/>
                <a:ea typeface="+mn-ea"/>
                <a:cs typeface="+mn-cs"/>
              </a:rPr>
              <a:t> (có</a:t>
            </a:r>
            <a:r>
              <a:rPr lang="en-US" sz="1200" b="0" i="0" kern="1200" baseline="0">
                <a:solidFill>
                  <a:schemeClr val="tx1"/>
                </a:solidFill>
                <a:effectLst/>
                <a:latin typeface="+mn-lt"/>
                <a:ea typeface="+mn-ea"/>
                <a:cs typeface="+mn-cs"/>
              </a:rPr>
              <a:t> thể là kiến trúc sư, trưởng thiết kế hay người dùng chính), </a:t>
            </a:r>
            <a:r>
              <a:rPr lang="en-US" sz="1200" b="1" i="0" kern="1200" baseline="0">
                <a:solidFill>
                  <a:schemeClr val="tx1"/>
                </a:solidFill>
                <a:effectLst/>
                <a:latin typeface="+mn-lt"/>
                <a:ea typeface="+mn-ea"/>
                <a:cs typeface="+mn-cs"/>
              </a:rPr>
              <a:t>THƯỜNG ĐC THỰC HIỆN NGANG HÀNG,</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KHÔNG CÓ </a:t>
            </a:r>
            <a:r>
              <a:rPr lang="en-US" sz="1200" b="1" i="0" kern="1200">
                <a:solidFill>
                  <a:schemeClr val="tx1"/>
                </a:solidFill>
                <a:effectLst/>
                <a:latin typeface="+mn-lt"/>
                <a:ea typeface="+mn-ea"/>
                <a:cs typeface="+mn-cs"/>
              </a:rPr>
              <a:t>SỰ</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QUẢN</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LÝ</a:t>
            </a:r>
            <a:endParaRPr lang="en-US" sz="1200" b="0" i="1"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Mục đích chính:</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t>     + Đánh</a:t>
            </a:r>
            <a:r>
              <a:rPr lang="en-US" baseline="0"/>
              <a:t> giá ý nghĩa của các khái niệm về kỹ thuật và các từ ngữ kỹ thuật thay thế trong sản phẩm và trong môi trường dự án</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Nhất quán trong việc sử dụng và </a:t>
            </a:r>
            <a:r>
              <a:rPr lang="en-US" sz="1200" b="0" i="0" kern="1200">
                <a:solidFill>
                  <a:schemeClr val="tx1"/>
                </a:solidFill>
                <a:effectLst/>
                <a:latin typeface="+mn-lt"/>
                <a:ea typeface="+mn-ea"/>
                <a:cs typeface="+mn-cs"/>
              </a:rPr>
              <a:t>biểu</a:t>
            </a:r>
            <a:r>
              <a:rPr lang="en-US" sz="1200" b="0" i="0" kern="1200" baseline="0">
                <a:solidFill>
                  <a:schemeClr val="tx1"/>
                </a:solidFill>
                <a:effectLst/>
                <a:latin typeface="+mn-lt"/>
                <a:ea typeface="+mn-ea"/>
                <a:cs typeface="+mn-cs"/>
              </a:rPr>
              <a:t> diễn</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khái niệm kỹ thuật;</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VD/ DÙNG</a:t>
            </a:r>
            <a:r>
              <a:rPr lang="en-US" sz="1200" b="1" i="0" kern="1200" baseline="0">
                <a:solidFill>
                  <a:schemeClr val="tx1"/>
                </a:solidFill>
                <a:effectLst/>
                <a:latin typeface="+mn-lt"/>
                <a:ea typeface="+mn-ea"/>
                <a:cs typeface="+mn-cs"/>
              </a:rPr>
              <a:t> THUẬT NGỮ TIẾNG ANH HAY TIẾNG VIỆT, NHIỀU TỪ NGỮ NÓI VỀ 1 KT THÌ CẦN PHẢI THỐNG NHẤT.</a:t>
            </a:r>
            <a:endParaRPr lang="en-US" sz="1200" b="1"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Đảm bảo</a:t>
            </a:r>
            <a:r>
              <a:rPr lang="en-US" sz="1200" b="0" i="0" kern="1200">
                <a:solidFill>
                  <a:schemeClr val="tx1"/>
                </a:solidFill>
                <a:effectLst/>
                <a:latin typeface="+mn-lt"/>
                <a:ea typeface="+mn-ea"/>
                <a:cs typeface="+mn-cs"/>
              </a:rPr>
              <a:t> các</a:t>
            </a:r>
            <a:r>
              <a:rPr lang="vi-VN" sz="1200" b="0" i="0" kern="1200">
                <a:solidFill>
                  <a:schemeClr val="tx1"/>
                </a:solidFill>
                <a:effectLst/>
                <a:latin typeface="+mn-lt"/>
                <a:ea typeface="+mn-ea"/>
                <a:cs typeface="+mn-cs"/>
              </a:rPr>
              <a:t> khái niệm kỹ thuật được sử dụng đúng cách;</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1" i="0" kern="1200">
                <a:solidFill>
                  <a:schemeClr val="tx1"/>
                </a:solidFill>
                <a:effectLst/>
                <a:latin typeface="+mn-lt"/>
                <a:ea typeface="+mn-ea"/>
                <a:cs typeface="+mn-cs"/>
              </a:rPr>
              <a:t>VD/ THẢO</a:t>
            </a:r>
            <a:r>
              <a:rPr lang="en-US" sz="1200" b="1" i="0" kern="1200" baseline="0">
                <a:solidFill>
                  <a:schemeClr val="tx1"/>
                </a:solidFill>
                <a:effectLst/>
                <a:latin typeface="+mn-lt"/>
                <a:ea typeface="+mn-ea"/>
                <a:cs typeface="+mn-cs"/>
              </a:rPr>
              <a:t> LUẬN XEM 1 YÊU CẦU NGHIỆP VỤ NÀO ĐÓ CÓ CẦN </a:t>
            </a:r>
            <a:r>
              <a:rPr lang="vi-VN" sz="1200" b="1" i="0" kern="1200">
                <a:solidFill>
                  <a:schemeClr val="tx1"/>
                </a:solidFill>
                <a:effectLst/>
                <a:latin typeface="+mn-lt"/>
                <a:ea typeface="+mn-ea"/>
                <a:cs typeface="+mn-cs"/>
              </a:rPr>
              <a:t>SƠ ĐỒ TRÌNH TỰ</a:t>
            </a:r>
            <a:r>
              <a:rPr lang="en-US" sz="1200" b="1" i="0" kern="1200" baseline="0">
                <a:solidFill>
                  <a:schemeClr val="tx1"/>
                </a:solidFill>
                <a:effectLst/>
                <a:latin typeface="+mn-lt"/>
                <a:ea typeface="+mn-ea"/>
                <a:cs typeface="+mn-cs"/>
              </a:rPr>
              <a:t> (</a:t>
            </a:r>
            <a:r>
              <a:rPr lang="en-US" sz="1200" b="1" i="1" kern="1200">
                <a:solidFill>
                  <a:schemeClr val="tx1"/>
                </a:solidFill>
                <a:effectLst/>
                <a:latin typeface="+mn-lt"/>
                <a:ea typeface="+mn-ea"/>
                <a:cs typeface="+mn-cs"/>
              </a:rPr>
              <a:t>SEQUENCE DIAGRAM),</a:t>
            </a:r>
            <a:r>
              <a:rPr lang="en-US" sz="1200" b="1" i="1"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SƠ ĐỒ TRẠNG THÁI (</a:t>
            </a:r>
            <a:r>
              <a:rPr lang="vi-VN" sz="1200" b="1" i="1" kern="1200">
                <a:solidFill>
                  <a:schemeClr val="tx1"/>
                </a:solidFill>
                <a:effectLst/>
                <a:latin typeface="+mn-lt"/>
                <a:ea typeface="+mn-ea"/>
                <a:cs typeface="+mn-cs"/>
              </a:rPr>
              <a:t>STATE MACHINE DIAGRAM</a:t>
            </a:r>
            <a:r>
              <a:rPr lang="vi-VN" sz="1200" b="1"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SƠ ĐỒ HOẠT ĐỘNG (</a:t>
            </a:r>
            <a:r>
              <a:rPr lang="vi-VN" sz="1200" b="1" i="1" kern="1200">
                <a:solidFill>
                  <a:schemeClr val="tx1"/>
                </a:solidFill>
                <a:effectLst/>
                <a:latin typeface="+mn-lt"/>
                <a:ea typeface="+mn-ea"/>
                <a:cs typeface="+mn-cs"/>
              </a:rPr>
              <a:t>ACTIVITY DIAGRAM</a:t>
            </a:r>
            <a:r>
              <a:rPr lang="vi-VN" sz="1200" b="1"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 HAY KHÔNG.</a:t>
            </a:r>
            <a:endParaRPr lang="vi-VN"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tài liệu ghi là Technical Review </a:t>
            </a:r>
            <a:r>
              <a:rPr lang="vi-VN" sz="1200" b="0" i="0" kern="1200" baseline="0">
                <a:solidFill>
                  <a:schemeClr val="tx1"/>
                </a:solidFill>
                <a:effectLst/>
                <a:latin typeface="+mn-lt"/>
                <a:ea typeface="+mn-ea"/>
                <a:cs typeface="+mn-cs"/>
              </a:rPr>
              <a:t>nhằm đánh giá phần mềm </a:t>
            </a:r>
            <a:r>
              <a:rPr lang="en-US" sz="1200" b="0" i="0" kern="1200" baseline="0">
                <a:solidFill>
                  <a:schemeClr val="tx1"/>
                </a:solidFill>
                <a:effectLst/>
                <a:latin typeface="+mn-lt"/>
                <a:ea typeface="+mn-ea"/>
                <a:cs typeface="+mn-cs"/>
              </a:rPr>
              <a:t>xem có tuân theo</a:t>
            </a:r>
            <a:r>
              <a:rPr lang="vi-VN" sz="1200" b="0" i="0" kern="1200" baseline="0">
                <a:solidFill>
                  <a:schemeClr val="tx1"/>
                </a:solidFill>
                <a:effectLst/>
                <a:latin typeface="+mn-lt"/>
                <a:ea typeface="+mn-ea"/>
                <a:cs typeface="+mn-cs"/>
              </a:rPr>
              <a:t> các chuẩn, </a:t>
            </a:r>
            <a:r>
              <a:rPr lang="en-US" sz="1200" b="0" i="0" kern="1200" baseline="0">
                <a:solidFill>
                  <a:schemeClr val="tx1"/>
                </a:solidFill>
                <a:effectLst/>
                <a:latin typeface="+mn-lt"/>
                <a:ea typeface="+mn-ea"/>
                <a:cs typeface="+mn-cs"/>
              </a:rPr>
              <a:t>các </a:t>
            </a:r>
            <a:r>
              <a:rPr lang="vi-VN" sz="1200" b="0" i="0" kern="1200" baseline="0">
                <a:solidFill>
                  <a:schemeClr val="tx1"/>
                </a:solidFill>
                <a:effectLst/>
                <a:latin typeface="+mn-lt"/>
                <a:ea typeface="+mn-ea"/>
                <a:cs typeface="+mn-cs"/>
              </a:rPr>
              <a:t>hướng dẫn và các quy định</a:t>
            </a:r>
            <a:r>
              <a:rPr lang="en-US" sz="1200" b="0" i="0" kern="1200" baseline="0">
                <a:solidFill>
                  <a:schemeClr val="tx1"/>
                </a:solidFill>
                <a:effectLst/>
                <a:latin typeface="+mn-lt"/>
                <a:ea typeface="+mn-ea"/>
                <a:cs typeface="+mn-cs"/>
              </a:rPr>
              <a:t> hay không,</a:t>
            </a:r>
            <a:r>
              <a:rPr lang="vi-VN" sz="1200" b="0" i="0" kern="1200" baseline="0">
                <a:solidFill>
                  <a:schemeClr val="tx1"/>
                </a:solidFill>
                <a:effectLst/>
                <a:latin typeface="+mn-lt"/>
                <a:ea typeface="+mn-ea"/>
                <a:cs typeface="+mn-cs"/>
              </a:rPr>
              <a:t> để cung cấp cho ban quản lý </a:t>
            </a:r>
            <a:r>
              <a:rPr lang="en-US" sz="1200" b="0" i="0" kern="1200" baseline="0">
                <a:solidFill>
                  <a:schemeClr val="tx1"/>
                </a:solidFill>
                <a:effectLst/>
                <a:latin typeface="+mn-lt"/>
                <a:ea typeface="+mn-ea"/>
                <a:cs typeface="+mn-cs"/>
              </a:rPr>
              <a:t>minh </a:t>
            </a:r>
            <a:r>
              <a:rPr lang="vi-VN" sz="1200" b="0" i="0" kern="1200" baseline="0">
                <a:solidFill>
                  <a:schemeClr val="tx1"/>
                </a:solidFill>
                <a:effectLst/>
                <a:latin typeface="+mn-lt"/>
                <a:ea typeface="+mn-ea"/>
                <a:cs typeface="+mn-cs"/>
              </a:rPr>
              <a:t>chứng rằng quá trình phát triển đang được tiến hành theo </a:t>
            </a:r>
            <a:r>
              <a:rPr lang="en-US" sz="1200" b="0" i="0" kern="1200" baseline="0">
                <a:solidFill>
                  <a:schemeClr val="tx1"/>
                </a:solidFill>
                <a:effectLst/>
                <a:latin typeface="+mn-lt"/>
                <a:ea typeface="+mn-ea"/>
                <a:cs typeface="+mn-cs"/>
              </a:rPr>
              <a:t>đúng </a:t>
            </a:r>
            <a:r>
              <a:rPr lang="vi-VN" sz="1200" b="0" i="0" kern="1200" baseline="0">
                <a:solidFill>
                  <a:schemeClr val="tx1"/>
                </a:solidFill>
                <a:effectLst/>
                <a:latin typeface="+mn-lt"/>
                <a:ea typeface="+mn-ea"/>
                <a:cs typeface="+mn-cs"/>
              </a:rPr>
              <a:t>các mục tiêu đã </a:t>
            </a:r>
            <a:r>
              <a:rPr lang="en-US" sz="1200" b="0" i="0" kern="1200" baseline="0">
                <a:solidFill>
                  <a:schemeClr val="tx1"/>
                </a:solidFill>
                <a:effectLst/>
                <a:latin typeface="+mn-lt"/>
                <a:ea typeface="+mn-ea"/>
                <a:cs typeface="+mn-cs"/>
              </a:rPr>
              <a:t>đề ra</a:t>
            </a:r>
            <a:r>
              <a:rPr lang="vi-VN" sz="1200" b="0" i="0" kern="1200" baseline="0">
                <a:solidFill>
                  <a:schemeClr val="tx1"/>
                </a:solidFill>
                <a:effectLst/>
                <a:latin typeface="+mn-lt"/>
                <a:ea typeface="+mn-ea"/>
                <a:cs typeface="+mn-cs"/>
              </a:rPr>
              <a:t>. Nhóm </a:t>
            </a:r>
            <a:r>
              <a:rPr lang="en-US" sz="1200" b="0" i="0" kern="1200" baseline="0">
                <a:solidFill>
                  <a:schemeClr val="tx1"/>
                </a:solidFill>
                <a:effectLst/>
                <a:latin typeface="+mn-lt"/>
                <a:ea typeface="+mn-ea"/>
                <a:cs typeface="+mn-cs"/>
              </a:rPr>
              <a:t>Review này chỉ </a:t>
            </a:r>
            <a:r>
              <a:rPr lang="vi-VN" sz="1200" b="0" i="0" kern="1200" baseline="0">
                <a:solidFill>
                  <a:schemeClr val="tx1"/>
                </a:solidFill>
                <a:effectLst/>
                <a:latin typeface="+mn-lt"/>
                <a:ea typeface="+mn-ea"/>
                <a:cs typeface="+mn-cs"/>
              </a:rPr>
              <a:t>bao gồm</a:t>
            </a:r>
            <a:r>
              <a:rPr lang="en-US" sz="1200" b="0" i="0" kern="1200" baseline="0">
                <a:solidFill>
                  <a:schemeClr val="tx1"/>
                </a:solidFill>
                <a:effectLst/>
                <a:latin typeface="+mn-lt"/>
                <a:ea typeface="+mn-ea"/>
                <a:cs typeface="+mn-cs"/>
              </a:rPr>
              <a:t> những người</a:t>
            </a:r>
            <a:r>
              <a:rPr lang="vi-VN" sz="1200" b="0" i="0" kern="1200" baseline="0">
                <a:solidFill>
                  <a:schemeClr val="tx1"/>
                </a:solidFill>
                <a:effectLst/>
                <a:latin typeface="+mn-lt"/>
                <a:ea typeface="+mn-ea"/>
                <a:cs typeface="+mn-cs"/>
              </a:rPr>
              <a:t> quản lý</a:t>
            </a:r>
            <a:r>
              <a:rPr lang="en-US" sz="1200" b="0" i="0" kern="1200" baseline="0">
                <a:solidFill>
                  <a:schemeClr val="tx1"/>
                </a:solidFill>
                <a:effectLst/>
                <a:latin typeface="+mn-lt"/>
                <a:ea typeface="+mn-ea"/>
                <a:cs typeface="+mn-cs"/>
              </a:rPr>
              <a:t> hoặc những ng có vai trò ngang hàng nhau.</a:t>
            </a:r>
            <a:endParaRPr lang="vi-VN" sz="1200" b="0" i="0" kern="120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1" baseline="0"/>
              <a:t>? Nhắc lại mục tiêu trong định nghĩa KTPM.</a:t>
            </a:r>
            <a:endParaRPr lang="en-US" b="1" baseline="0"/>
          </a:p>
          <a:p>
            <a:pPr marL="0" lvl="0" indent="0">
              <a:buFontTx/>
              <a:buNone/>
            </a:pPr>
            <a:r>
              <a:rPr lang="en-US" b="1" baseline="0"/>
              <a:t>NGOÀI RA CÒN MỤC TIÊU </a:t>
            </a:r>
            <a:r>
              <a:rPr lang="en-US" b="1" u="sng" baseline="0"/>
              <a:t>GIÁN TIẾP</a:t>
            </a:r>
            <a:r>
              <a:rPr lang="en-US" b="1" baseline="0"/>
              <a:t>: LÀ ĐỂ TẬP HỢP CÁC LOẠI LỖI CHO CÁC HOẠT ĐỘNG PHÒNG NGỪA (CORRECTIVE AND PREVENTIVE ACTIONS) </a:t>
            </a:r>
            <a:endParaRPr lang="en-US" b="1" baseline="0"/>
          </a:p>
          <a:p>
            <a:pPr marL="0" lvl="0" indent="0">
              <a:buFontTx/>
              <a:buNone/>
            </a:pPr>
            <a:endParaRPr lang="en-US" b="1" baseline="0"/>
          </a:p>
          <a:p>
            <a:pPr marL="0" lvl="0" indent="0">
              <a:buFontTx/>
              <a:buNone/>
            </a:pPr>
            <a:endParaRPr lang="en-US" b="1" baseline="0"/>
          </a:p>
          <a:p>
            <a:pPr marL="0" lvl="0" indent="0">
              <a:buFontTx/>
              <a:buNone/>
            </a:pPr>
            <a:endParaRPr lang="en-US" b="1" baseline="0"/>
          </a:p>
          <a:p>
            <a:pPr marL="0" marR="0" lvl="0" indent="0" algn="l" defTabSz="914400" rtl="0" eaLnBrk="1" fontAlgn="auto" latinLnBrk="0" hangingPunct="1">
              <a:lnSpc>
                <a:spcPct val="100000"/>
              </a:lnSpc>
              <a:spcBef>
                <a:spcPts val="0"/>
              </a:spcBef>
              <a:spcAft>
                <a:spcPts val="0"/>
              </a:spcAft>
              <a:buClrTx/>
              <a:buSzTx/>
              <a:buFontTx/>
              <a:buNone/>
              <a:defRPr/>
            </a:pPr>
            <a:r>
              <a:rPr lang="en-US" sz="1200"/>
              <a:t>Testing is the </a:t>
            </a:r>
            <a:r>
              <a:rPr lang="en-US" sz="1200" u="sng"/>
              <a:t>process</a:t>
            </a:r>
            <a:r>
              <a:rPr lang="en-US" sz="1200"/>
              <a:t> consisting of </a:t>
            </a:r>
            <a:r>
              <a:rPr lang="en-US" sz="1200" u="sng"/>
              <a:t>all life cycle activities</a:t>
            </a:r>
            <a:r>
              <a:rPr lang="en-US" sz="1200"/>
              <a:t>, both </a:t>
            </a:r>
            <a:r>
              <a:rPr lang="en-US" sz="1200" u="sng"/>
              <a:t>static and dynamic</a:t>
            </a:r>
            <a:r>
              <a:rPr lang="en-US" sz="1200"/>
              <a:t>, concerned with </a:t>
            </a:r>
            <a:r>
              <a:rPr lang="en-US" sz="1200" u="sng"/>
              <a:t>planning</a:t>
            </a:r>
            <a:r>
              <a:rPr lang="en-US" sz="1200"/>
              <a:t>, </a:t>
            </a:r>
            <a:r>
              <a:rPr lang="en-US" sz="1200" u="sng"/>
              <a:t>preparation</a:t>
            </a:r>
            <a:r>
              <a:rPr lang="en-US" sz="1200"/>
              <a:t> and </a:t>
            </a:r>
            <a:r>
              <a:rPr lang="en-US" sz="1200" u="sng"/>
              <a:t>evaluation</a:t>
            </a:r>
            <a:r>
              <a:rPr lang="en-US" sz="1200"/>
              <a:t> of </a:t>
            </a:r>
            <a:r>
              <a:rPr lang="en-US" sz="1200" u="sng"/>
              <a:t>software products and related work products </a:t>
            </a:r>
            <a:r>
              <a:rPr lang="en-US" sz="1200" b="1">
                <a:solidFill>
                  <a:srgbClr val="FF0000"/>
                </a:solidFill>
              </a:rPr>
              <a:t>to</a:t>
            </a:r>
            <a:r>
              <a:rPr lang="en-US" sz="1200"/>
              <a:t> </a:t>
            </a:r>
            <a:r>
              <a:rPr lang="en-US" sz="1200" u="sng"/>
              <a:t>determine that they satisfy specified requirements</a:t>
            </a:r>
            <a:r>
              <a:rPr lang="en-US" sz="1200"/>
              <a:t>,  </a:t>
            </a:r>
            <a:r>
              <a:rPr lang="en-US" sz="1200" b="1">
                <a:solidFill>
                  <a:srgbClr val="FF0000"/>
                </a:solidFill>
              </a:rPr>
              <a:t>to</a:t>
            </a:r>
            <a:r>
              <a:rPr lang="en-US" sz="1200"/>
              <a:t> </a:t>
            </a:r>
            <a:r>
              <a:rPr lang="en-US" sz="1200" u="sng"/>
              <a:t>demonstrate that they are fit for purpose</a:t>
            </a:r>
            <a:r>
              <a:rPr lang="en-US" sz="1200"/>
              <a:t> and </a:t>
            </a:r>
            <a:r>
              <a:rPr lang="en-US" sz="1200" b="1">
                <a:solidFill>
                  <a:srgbClr val="FF0000"/>
                </a:solidFill>
              </a:rPr>
              <a:t>to</a:t>
            </a:r>
            <a:r>
              <a:rPr lang="en-US" sz="1200"/>
              <a:t> </a:t>
            </a:r>
            <a:r>
              <a:rPr lang="en-US" sz="1200" u="sng"/>
              <a:t>detect defects</a:t>
            </a:r>
            <a:endParaRPr lang="en-US" sz="1200" u="sng"/>
          </a:p>
          <a:p>
            <a:pPr marL="0" lvl="0" indent="0">
              <a:buFontTx/>
              <a:buNone/>
            </a:pP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Những hoạt động </a:t>
            </a:r>
            <a:r>
              <a:rPr lang="en-US" sz="1200" b="0" i="0" kern="1200">
                <a:solidFill>
                  <a:schemeClr val="tx1"/>
                </a:solidFill>
                <a:effectLst/>
                <a:latin typeface="+mn-lt"/>
                <a:ea typeface="+mn-ea"/>
                <a:cs typeface="+mn-cs"/>
              </a:rPr>
              <a:t>này</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logic tuần tự, nhưng, trong một dự án cụ thể, có thể</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chồng chéo lên nhau, </a:t>
            </a:r>
            <a:r>
              <a:rPr lang="en-US" sz="1200" b="0" i="0" kern="1200">
                <a:solidFill>
                  <a:schemeClr val="tx1"/>
                </a:solidFill>
                <a:effectLst/>
                <a:latin typeface="+mn-lt"/>
                <a:ea typeface="+mn-ea"/>
                <a:cs typeface="+mn-cs"/>
              </a:rPr>
              <a:t>hay </a:t>
            </a:r>
            <a:r>
              <a:rPr lang="vi-VN" sz="1200" b="0" i="0" kern="1200">
                <a:solidFill>
                  <a:schemeClr val="tx1"/>
                </a:solidFill>
                <a:effectLst/>
                <a:latin typeface="+mn-lt"/>
                <a:ea typeface="+mn-ea"/>
                <a:cs typeface="+mn-cs"/>
              </a:rPr>
              <a:t>diễn ra đồng thời và thậm chí được lặp đi lặp lại.</a:t>
            </a:r>
            <a:br>
              <a:rPr lang="vi-VN" b="0"/>
            </a:br>
            <a:r>
              <a:rPr lang="en-US" sz="1200" b="0" i="0" kern="1200" baseline="0">
                <a:solidFill>
                  <a:schemeClr val="tx1"/>
                </a:solidFill>
                <a:effectLst/>
                <a:latin typeface="+mn-lt"/>
                <a:ea typeface="+mn-ea"/>
                <a:cs typeface="+mn-cs"/>
              </a:rPr>
              <a:t>SẼ NHẮC LẠI QUY TRÌNH NÀY TRONG CHƯƠNG TEST MANAGEMENT ĐỂ SV HIỂU RÕ HƠN</a:t>
            </a:r>
            <a:endParaRPr lang="en-US" b="0"/>
          </a:p>
          <a:p>
            <a:r>
              <a:rPr lang="en-US" sz="1200" b="1" i="0" kern="1200" baseline="0">
                <a:solidFill>
                  <a:schemeClr val="tx1"/>
                </a:solidFill>
                <a:effectLst/>
                <a:latin typeface="+mn-lt"/>
                <a:ea typeface="+mn-ea"/>
                <a:cs typeface="+mn-cs"/>
              </a:rPr>
              <a:t>Giáo trình ĐBCL không có Control + giai </a:t>
            </a:r>
            <a:r>
              <a:rPr lang="vi-VN" sz="1200" b="1" i="0" kern="1200" baseline="0">
                <a:solidFill>
                  <a:schemeClr val="tx1"/>
                </a:solidFill>
                <a:effectLst/>
                <a:latin typeface="+mn-lt"/>
                <a:ea typeface="+mn-ea"/>
                <a:cs typeface="+mn-cs"/>
              </a:rPr>
              <a:t>đ</a:t>
            </a:r>
            <a:r>
              <a:rPr lang="en-US" sz="1200" b="1" i="0" kern="1200" baseline="0">
                <a:solidFill>
                  <a:schemeClr val="tx1"/>
                </a:solidFill>
                <a:effectLst/>
                <a:latin typeface="+mn-lt"/>
                <a:ea typeface="+mn-ea"/>
                <a:cs typeface="+mn-cs"/>
              </a:rPr>
              <a:t>oạn 4 và 5</a:t>
            </a:r>
            <a:endParaRPr lang="en-US" sz="1200" b="1" i="0" kern="1200" baseline="0">
              <a:solidFill>
                <a:schemeClr val="tx1"/>
              </a:solidFill>
              <a:effectLst/>
              <a:latin typeface="+mn-lt"/>
              <a:ea typeface="+mn-ea"/>
              <a:cs typeface="+mn-cs"/>
            </a:endParaRPr>
          </a:p>
          <a:p>
            <a:endParaRPr lang="en-US" sz="1200" b="0" i="0" kern="1200" baseline="0">
              <a:solidFill>
                <a:schemeClr val="tx1"/>
              </a:solidFill>
              <a:effectLst/>
              <a:latin typeface="+mn-lt"/>
              <a:ea typeface="+mn-ea"/>
              <a:cs typeface="+mn-cs"/>
            </a:endParaRPr>
          </a:p>
          <a:p>
            <a:endParaRPr lang="en-US" sz="1200" b="0" i="0" kern="1200" baseline="0">
              <a:solidFill>
                <a:schemeClr val="tx1"/>
              </a:solidFill>
              <a:effectLst/>
              <a:latin typeface="+mn-lt"/>
              <a:ea typeface="+mn-ea"/>
              <a:cs typeface="+mn-cs"/>
            </a:endParaRPr>
          </a:p>
          <a:p>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1" i="0" kern="1200">
                <a:solidFill>
                  <a:schemeClr val="tx1"/>
                </a:solidFill>
                <a:effectLst/>
                <a:latin typeface="+mn-lt"/>
                <a:ea typeface="+mn-ea"/>
                <a:cs typeface="+mn-cs"/>
              </a:rPr>
              <a:t>CHO</a:t>
            </a:r>
            <a:r>
              <a:rPr lang="en-US" sz="1200" b="1" i="0" kern="1200" baseline="0">
                <a:solidFill>
                  <a:schemeClr val="tx1"/>
                </a:solidFill>
                <a:effectLst/>
                <a:latin typeface="+mn-lt"/>
                <a:ea typeface="+mn-ea"/>
                <a:cs typeface="+mn-cs"/>
              </a:rPr>
              <a:t> SV TỰ THẢO LUẬN THEO NHÓM VÀ TRẢ LỜI CÂU HỎI CÁ NHÂN ĐỂ CỘNG ĐIỂM THƯỜNG KỲ</a:t>
            </a:r>
            <a:endParaRPr lang="en-US" sz="1200" b="1" i="0" kern="1200">
              <a:solidFill>
                <a:schemeClr val="tx1"/>
              </a:solidFill>
              <a:effectLst/>
              <a:latin typeface="+mn-lt"/>
              <a:ea typeface="+mn-ea"/>
              <a:cs typeface="+mn-cs"/>
            </a:endParaRPr>
          </a:p>
          <a:p>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Review và</a:t>
            </a:r>
            <a:r>
              <a:rPr lang="en-US" baseline="0"/>
              <a:t> Software testing đọc theo tài liệu của ISTQB</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p:sp>
      <p:sp>
        <p:nvSpPr>
          <p:cNvPr id="122883" name="Rectangle 3"/>
          <p:cNvSpPr>
            <a:spLocks noGrp="1" noChangeArrowheads="1"/>
          </p:cNvSpPr>
          <p:nvPr>
            <p:ph type="body" idx="1"/>
          </p:nvPr>
        </p:nvSpPr>
        <p:spPr/>
        <p:txBody>
          <a:bodyPr/>
          <a:lstStyle/>
          <a:p>
            <a:pPr marL="0" indent="0">
              <a:buFontTx/>
              <a:buNone/>
            </a:pPr>
            <a:r>
              <a:rPr lang="en-US" b="1" baseline="0"/>
              <a:t>PHẦN NÀY SẼ </a:t>
            </a:r>
            <a:r>
              <a:rPr lang="vi-VN" b="1" baseline="0"/>
              <a:t>ĐƯỢ</a:t>
            </a:r>
            <a:r>
              <a:rPr lang="en-US" b="1" baseline="0"/>
              <a:t>C NÓI RÕ Ở CH</a:t>
            </a:r>
            <a:r>
              <a:rPr lang="vi-VN" b="1" baseline="0"/>
              <a:t>ƯƠ</a:t>
            </a:r>
            <a:r>
              <a:rPr lang="en-US" b="1" baseline="0"/>
              <a:t>NG QUẢN LÝ KIỂM THỬ</a:t>
            </a:r>
            <a:endParaRPr lang="en-US" b="1"/>
          </a:p>
          <a:p>
            <a:pPr marL="0" indent="0">
              <a:buFontTx/>
              <a:buNone/>
            </a:pPr>
            <a:r>
              <a:rPr lang="en-US"/>
              <a:t>- Định</a:t>
            </a:r>
            <a:r>
              <a:rPr lang="en-US" baseline="0"/>
              <a:t> rõ phạm vi, rủi ro và xác định các mục tiêu test:</a:t>
            </a:r>
            <a:endParaRPr lang="en-US" baseline="0"/>
          </a:p>
          <a:p>
            <a:pPr marL="0" indent="0">
              <a:buFontTx/>
              <a:buNone/>
            </a:pPr>
            <a:r>
              <a:rPr lang="en-US" sz="1200" b="1" i="0" kern="1200">
                <a:solidFill>
                  <a:schemeClr val="tx1"/>
                </a:solidFill>
                <a:effectLst/>
                <a:latin typeface="+mn-lt"/>
                <a:ea typeface="+mn-ea"/>
                <a:cs typeface="+mn-cs"/>
              </a:rPr>
              <a:t>        + </a:t>
            </a:r>
            <a:r>
              <a:rPr lang="en-GB" b="1"/>
              <a:t>Scope</a:t>
            </a:r>
            <a:r>
              <a:rPr lang="en-US" sz="1200" b="1" i="0" kern="1200" baseline="0">
                <a:solidFill>
                  <a:schemeClr val="tx1"/>
                </a:solidFill>
                <a:effectLst/>
                <a:latin typeface="+mn-lt"/>
                <a:ea typeface="+mn-ea"/>
                <a:cs typeface="+mn-cs"/>
              </a:rPr>
              <a:t>: KIỂM THỬ CÁI GÌ, KHÔNG KIỂM THỬ CÁI GÌ VÀ TRONG GIAI ĐOẠN NÀO</a:t>
            </a:r>
            <a:r>
              <a:rPr lang="vi-VN" sz="1200" b="1"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0" indent="0">
              <a:buFontTx/>
              <a:buNone/>
            </a:pPr>
            <a:r>
              <a:rPr lang="en-US" sz="1200" b="1" i="0" kern="1200" baseline="0">
                <a:solidFill>
                  <a:schemeClr val="tx1"/>
                </a:solidFill>
                <a:effectLst/>
                <a:latin typeface="+mn-lt"/>
                <a:ea typeface="+mn-ea"/>
                <a:cs typeface="+mn-cs"/>
              </a:rPr>
              <a:t>        + </a:t>
            </a:r>
            <a:r>
              <a:rPr lang="en-GB" b="1"/>
              <a:t>Risks</a:t>
            </a:r>
            <a:r>
              <a:rPr lang="en-US" sz="1200" b="1" i="0" kern="1200">
                <a:solidFill>
                  <a:schemeClr val="tx1"/>
                </a:solidFill>
                <a:effectLst/>
                <a:latin typeface="+mn-lt"/>
                <a:ea typeface="+mn-ea"/>
                <a:cs typeface="+mn-cs"/>
              </a:rPr>
              <a:t>: RỦI</a:t>
            </a:r>
            <a:r>
              <a:rPr lang="en-US" sz="1200" b="1" i="0" kern="1200" baseline="0">
                <a:solidFill>
                  <a:schemeClr val="tx1"/>
                </a:solidFill>
                <a:effectLst/>
                <a:latin typeface="+mn-lt"/>
                <a:ea typeface="+mn-ea"/>
                <a:cs typeface="+mn-cs"/>
              </a:rPr>
              <a:t> RO </a:t>
            </a:r>
            <a:r>
              <a:rPr lang="en-US" sz="1200" b="1" i="0" kern="1200">
                <a:solidFill>
                  <a:schemeClr val="tx1"/>
                </a:solidFill>
                <a:effectLst/>
                <a:latin typeface="+mn-lt"/>
                <a:ea typeface="+mn-ea"/>
                <a:cs typeface="+mn-cs"/>
              </a:rPr>
              <a:t>NGHIỆP</a:t>
            </a:r>
            <a:r>
              <a:rPr lang="en-US" sz="1200" b="1" i="0" kern="1200" baseline="0">
                <a:solidFill>
                  <a:schemeClr val="tx1"/>
                </a:solidFill>
                <a:effectLst/>
                <a:latin typeface="+mn-lt"/>
                <a:ea typeface="+mn-ea"/>
                <a:cs typeface="+mn-cs"/>
              </a:rPr>
              <a:t> VỤ</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S</a:t>
            </a:r>
            <a:r>
              <a:rPr lang="vi-VN" sz="1200" b="1" i="0" kern="1200">
                <a:solidFill>
                  <a:schemeClr val="tx1"/>
                </a:solidFill>
                <a:effectLst/>
                <a:latin typeface="+mn-lt"/>
                <a:ea typeface="+mn-ea"/>
                <a:cs typeface="+mn-cs"/>
              </a:rPr>
              <a:t>ẢN PHẨM, DỰ ÁN VÀ KỸ THUẬT CẦN</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ĐƯỢC GIẢI QUYẾT</a:t>
            </a:r>
            <a:endParaRPr lang="en-US" sz="1200" b="1" i="0" kern="1200">
              <a:solidFill>
                <a:schemeClr val="tx1"/>
              </a:solidFill>
              <a:effectLst/>
              <a:latin typeface="+mn-lt"/>
              <a:ea typeface="+mn-ea"/>
              <a:cs typeface="+mn-cs"/>
            </a:endParaRPr>
          </a:p>
          <a:p>
            <a:pPr marL="0" indent="0">
              <a:buFontTx/>
              <a:buNone/>
            </a:pPr>
            <a:r>
              <a:rPr lang="en-US" sz="1200" b="1" i="0" kern="1200" baseline="0">
                <a:solidFill>
                  <a:schemeClr val="tx1"/>
                </a:solidFill>
                <a:effectLst/>
                <a:latin typeface="+mn-lt"/>
                <a:ea typeface="+mn-ea"/>
                <a:cs typeface="+mn-cs"/>
              </a:rPr>
              <a:t>        + </a:t>
            </a:r>
            <a:r>
              <a:rPr lang="en-GB" b="1"/>
              <a:t>Objectives</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ĐỂ </a:t>
            </a:r>
            <a:r>
              <a:rPr lang="en-US" sz="1200" b="1" i="0" kern="1200">
                <a:solidFill>
                  <a:schemeClr val="tx1"/>
                </a:solidFill>
                <a:effectLst/>
                <a:latin typeface="+mn-lt"/>
                <a:ea typeface="+mn-ea"/>
                <a:cs typeface="+mn-cs"/>
              </a:rPr>
              <a:t>XEM</a:t>
            </a:r>
            <a:r>
              <a:rPr lang="vi-VN" sz="1200" b="1" i="0" kern="1200">
                <a:solidFill>
                  <a:schemeClr val="tx1"/>
                </a:solidFill>
                <a:effectLst/>
                <a:latin typeface="+mn-lt"/>
                <a:ea typeface="+mn-ea"/>
                <a:cs typeface="+mn-cs"/>
              </a:rPr>
              <a:t> PHẦN MỀM </a:t>
            </a: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ĐÁP ỨNG </a:t>
            </a:r>
            <a:r>
              <a:rPr lang="en-US" sz="1200" b="1" i="0" kern="1200">
                <a:solidFill>
                  <a:schemeClr val="tx1"/>
                </a:solidFill>
                <a:effectLst/>
                <a:latin typeface="+mn-lt"/>
                <a:ea typeface="+mn-ea"/>
                <a:cs typeface="+mn-cs"/>
              </a:rPr>
              <a:t>ĐƯỢC</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CÁC YÊU CẦU</a:t>
            </a:r>
            <a:r>
              <a:rPr lang="en-US" sz="1200" b="1"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ĐỂ CHỨNG MINH HỆ THỐNG LÀ THÍCH HỢP </a:t>
            </a:r>
            <a:r>
              <a:rPr lang="en-US" sz="1200" b="1" i="0" kern="1200">
                <a:solidFill>
                  <a:schemeClr val="tx1"/>
                </a:solidFill>
                <a:effectLst/>
                <a:latin typeface="+mn-lt"/>
                <a:ea typeface="+mn-ea"/>
                <a:cs typeface="+mn-cs"/>
              </a:rPr>
              <a:t>VỚI</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MỤC ĐÍCH</a:t>
            </a:r>
            <a:r>
              <a:rPr lang="en-US" sz="1200" b="1" i="0" kern="1200">
                <a:solidFill>
                  <a:schemeClr val="tx1"/>
                </a:solidFill>
                <a:effectLst/>
                <a:latin typeface="+mn-lt"/>
                <a:ea typeface="+mn-ea"/>
                <a:cs typeface="+mn-cs"/>
              </a:rPr>
              <a:t> ĐÃ</a:t>
            </a:r>
            <a:r>
              <a:rPr lang="en-US" sz="1200" b="1" i="0" kern="1200" baseline="0">
                <a:solidFill>
                  <a:schemeClr val="tx1"/>
                </a:solidFill>
                <a:effectLst/>
                <a:latin typeface="+mn-lt"/>
                <a:ea typeface="+mn-ea"/>
                <a:cs typeface="+mn-cs"/>
              </a:rPr>
              <a:t> ĐỀ RA</a:t>
            </a:r>
            <a:r>
              <a:rPr lang="vi-VN" sz="1200" b="1" i="0" kern="1200">
                <a:solidFill>
                  <a:schemeClr val="tx1"/>
                </a:solidFill>
                <a:effectLst/>
                <a:latin typeface="+mn-lt"/>
                <a:ea typeface="+mn-ea"/>
                <a:cs typeface="+mn-cs"/>
              </a:rPr>
              <a:t> HOẶC ĐỂ ĐO </a:t>
            </a:r>
            <a:r>
              <a:rPr lang="en-US" sz="1200" b="1" i="0" kern="1200">
                <a:solidFill>
                  <a:schemeClr val="tx1"/>
                </a:solidFill>
                <a:effectLst/>
                <a:latin typeface="+mn-lt"/>
                <a:ea typeface="+mn-ea"/>
                <a:cs typeface="+mn-cs"/>
              </a:rPr>
              <a:t>CHẤT</a:t>
            </a:r>
            <a:r>
              <a:rPr lang="en-US" sz="1200" b="1" i="0" kern="1200" baseline="0">
                <a:solidFill>
                  <a:schemeClr val="tx1"/>
                </a:solidFill>
                <a:effectLst/>
                <a:latin typeface="+mn-lt"/>
                <a:ea typeface="+mn-ea"/>
                <a:cs typeface="+mn-cs"/>
              </a:rPr>
              <a:t> LƯỢNG</a:t>
            </a:r>
            <a:r>
              <a:rPr lang="vi-VN" sz="1200" b="1" i="0" kern="1200">
                <a:solidFill>
                  <a:schemeClr val="tx1"/>
                </a:solidFill>
                <a:effectLst/>
                <a:latin typeface="+mn-lt"/>
                <a:ea typeface="+mn-ea"/>
                <a:cs typeface="+mn-cs"/>
              </a:rPr>
              <a:t> VÀ CÁC THUỘC TÍNH CỦA PHẦN MỀM.</a:t>
            </a:r>
            <a:endParaRPr lang="en-US" sz="1200" b="1"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Xác</a:t>
            </a:r>
            <a:r>
              <a:rPr lang="en-US" sz="1200" b="0" i="0" kern="1200" baseline="0">
                <a:solidFill>
                  <a:schemeClr val="tx1"/>
                </a:solidFill>
                <a:effectLst/>
                <a:latin typeface="+mn-lt"/>
                <a:ea typeface="+mn-ea"/>
                <a:cs typeface="+mn-cs"/>
              </a:rPr>
              <a:t> định hướng tiếp cận: dùng kt nào, test cái gì, mức độ (coverage), ai test (developers, users, IT infrastructure teams)</a:t>
            </a:r>
            <a:r>
              <a:rPr lang="en-US" sz="1200" b="0" i="0" kern="1200" baseline="0">
                <a:solidFill>
                  <a:schemeClr val="tx1"/>
                </a:solidFill>
                <a:effectLst/>
                <a:latin typeface="+mn-lt"/>
                <a:ea typeface="+mn-ea"/>
                <a:cs typeface="+mn-cs"/>
                <a:sym typeface="Wingdings" panose="05000000000000000000" pitchFamily="2" charset="2"/>
              </a:rPr>
              <a:t>.</a:t>
            </a:r>
            <a:endParaRPr lang="en-US" sz="1200" b="0" i="0" kern="1200" baseline="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Xác</a:t>
            </a:r>
            <a:r>
              <a:rPr lang="en-US" sz="1200" b="0" i="0" kern="1200" baseline="0">
                <a:solidFill>
                  <a:schemeClr val="tx1"/>
                </a:solidFill>
                <a:effectLst/>
                <a:latin typeface="+mn-lt"/>
                <a:ea typeface="+mn-ea"/>
                <a:cs typeface="+mn-cs"/>
              </a:rPr>
              <a:t> định tài nguyên: con người, môi trường test, phần cứng, phần mềm, có cần chuyên gia hay cc hỗ trợ nào k.</a:t>
            </a:r>
            <a:endParaRPr lang="en-US" sz="1200" b="0" i="0" kern="1200">
              <a:solidFill>
                <a:schemeClr val="tx1"/>
              </a:solidFill>
              <a:effectLst/>
              <a:latin typeface="+mn-lt"/>
              <a:ea typeface="+mn-ea"/>
              <a:cs typeface="+mn-cs"/>
            </a:endParaRPr>
          </a:p>
          <a:p>
            <a:pPr marL="0" lvl="0" indent="0">
              <a:buFontTx/>
              <a:buNone/>
            </a:pPr>
            <a:r>
              <a:rPr lang="en-US" sz="1200" b="0" i="0" kern="1200" baseline="0">
                <a:solidFill>
                  <a:schemeClr val="tx1"/>
                </a:solidFill>
                <a:effectLst/>
                <a:latin typeface="+mn-lt"/>
                <a:ea typeface="+mn-ea"/>
                <a:cs typeface="+mn-cs"/>
              </a:rPr>
              <a:t>- Lập lịch cho các hoạt động phân tích, thiết kế, thực hiện và đánh giá test, </a:t>
            </a:r>
            <a:r>
              <a:rPr lang="en-US" sz="1200" b="1" i="0" kern="1200" baseline="0">
                <a:solidFill>
                  <a:schemeClr val="tx1"/>
                </a:solidFill>
                <a:effectLst/>
                <a:latin typeface="+mn-lt"/>
                <a:ea typeface="+mn-ea"/>
                <a:cs typeface="+mn-cs"/>
              </a:rPr>
              <a:t>ĐỂ CÓ THỂ</a:t>
            </a:r>
            <a:r>
              <a:rPr lang="en-US" sz="1200" b="1" i="0" kern="1200">
                <a:solidFill>
                  <a:schemeClr val="tx1"/>
                </a:solidFill>
                <a:effectLst/>
                <a:latin typeface="+mn-lt"/>
                <a:ea typeface="+mn-ea"/>
                <a:cs typeface="+mn-cs"/>
              </a:rPr>
              <a:t> THEO DÕI CHÚNG</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VÀ BẢO</a:t>
            </a:r>
            <a:r>
              <a:rPr lang="en-US" sz="1200" b="1" i="0" kern="1200" baseline="0">
                <a:solidFill>
                  <a:schemeClr val="tx1"/>
                </a:solidFill>
                <a:effectLst/>
                <a:latin typeface="+mn-lt"/>
                <a:ea typeface="+mn-ea"/>
                <a:cs typeface="+mn-cs"/>
              </a:rPr>
              <a:t> ĐẢM </a:t>
            </a:r>
            <a:r>
              <a:rPr lang="en-US" sz="1200" b="1" i="0" kern="1200">
                <a:solidFill>
                  <a:schemeClr val="tx1"/>
                </a:solidFill>
                <a:effectLst/>
                <a:latin typeface="+mn-lt"/>
                <a:ea typeface="+mn-ea"/>
                <a:cs typeface="+mn-cs"/>
              </a:rPr>
              <a:t>RẰNG HOÀN THÀNH THỬ NGHIỆM ĐÚNG</a:t>
            </a:r>
            <a:r>
              <a:rPr lang="en-US" sz="1200" b="1" i="0" kern="1200" baseline="0">
                <a:solidFill>
                  <a:schemeClr val="tx1"/>
                </a:solidFill>
                <a:effectLst/>
                <a:latin typeface="+mn-lt"/>
                <a:ea typeface="+mn-ea"/>
                <a:cs typeface="+mn-cs"/>
              </a:rPr>
              <a:t> THỜI HẠN.</a:t>
            </a:r>
            <a:endParaRPr lang="en-US" sz="1200" b="1" i="0" kern="1200" baseline="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Xác</a:t>
            </a:r>
            <a:r>
              <a:rPr lang="en-US" sz="1200" b="0" i="0" kern="1200" baseline="0">
                <a:solidFill>
                  <a:schemeClr val="tx1"/>
                </a:solidFill>
                <a:effectLst/>
                <a:latin typeface="+mn-lt"/>
                <a:ea typeface="+mn-ea"/>
                <a:cs typeface="+mn-cs"/>
              </a:rPr>
              <a:t> định</a:t>
            </a:r>
            <a:r>
              <a:rPr lang="en-US" sz="1200" b="0" i="0" kern="1200">
                <a:solidFill>
                  <a:schemeClr val="tx1"/>
                </a:solidFill>
                <a:effectLst/>
                <a:latin typeface="+mn-lt"/>
                <a:ea typeface="+mn-ea"/>
                <a:cs typeface="+mn-cs"/>
              </a:rPr>
              <a:t> các tiêu chí hoàn thành kiểm thử (completion criteria):</a:t>
            </a:r>
            <a:r>
              <a:rPr lang="en-US" sz="1200" b="0" i="0" kern="1200" baseline="0">
                <a:solidFill>
                  <a:schemeClr val="tx1"/>
                </a:solidFill>
                <a:effectLst/>
                <a:latin typeface="+mn-lt"/>
                <a:ea typeface="+mn-ea"/>
                <a:cs typeface="+mn-cs"/>
              </a:rPr>
              <a:t> </a:t>
            </a:r>
            <a:r>
              <a:rPr lang="en-US" sz="1200" b="1" i="0" kern="1200" baseline="0">
                <a:solidFill>
                  <a:schemeClr val="tx1"/>
                </a:solidFill>
                <a:effectLst/>
                <a:latin typeface="+mn-lt"/>
                <a:ea typeface="+mn-ea"/>
                <a:cs typeface="+mn-cs"/>
              </a:rPr>
              <a:t>VD/ ĐỘ BAO PHỦ CẦN ĐẠT BAO NHIÊU: NHỮNG TIÊU CHUẨN NÀY SAU NÀY SẼ GIÚP CTA THEO DÕI XEM CÓ HOÀN THÀNH TEST ĐÚNG ĐẮN HAY K.</a:t>
            </a:r>
            <a:endParaRPr lang="en-US" sz="1200" b="1" i="0" kern="1200" baseline="0">
              <a:solidFill>
                <a:schemeClr val="tx1"/>
              </a:solidFill>
              <a:effectLst/>
              <a:latin typeface="+mn-lt"/>
              <a:ea typeface="+mn-ea"/>
              <a:cs typeface="+mn-cs"/>
            </a:endParaRPr>
          </a:p>
          <a:p>
            <a:pPr marL="0" indent="0">
              <a:buFontTx/>
              <a:buNone/>
            </a:pPr>
            <a:endParaRPr lang="en-US" sz="1200" b="1" i="0" kern="1200">
              <a:solidFill>
                <a:schemeClr val="tx1"/>
              </a:solidFill>
              <a:effectLst/>
              <a:latin typeface="+mn-lt"/>
              <a:ea typeface="+mn-ea"/>
              <a:cs typeface="+mn-cs"/>
            </a:endParaRPr>
          </a:p>
          <a:p>
            <a:pPr marL="0" indent="0">
              <a:buFontTx/>
              <a:buNone/>
            </a:pPr>
            <a:endParaRPr lang="en-US"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t>MẪU: Test Plan_sample_v1.0.doc trong</a:t>
            </a:r>
            <a:r>
              <a:rPr lang="en-US" baseline="0"/>
              <a:t> “FSOFT_DOC\FSOFT_GST_TESTER\University\04_TestTech_Mock1\Student\Slides” ,</a:t>
            </a:r>
            <a:r>
              <a:rPr lang="en-US" sz="1200"/>
              <a:t>Test Plan Sample_Course Registration System.doc ?</a:t>
            </a:r>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p:sp>
      <p:sp>
        <p:nvSpPr>
          <p:cNvPr id="13209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a:t>CÓ KẾ HOẠCH NHƯNG THỰC TẾ KO PHẢI LÚC NÀO CŨNG ĐÚNG THEO KẾ HOẠCH, CHO NÊN CẦN CONTROL:</a:t>
            </a:r>
            <a:endParaRPr lang="en-GB" b="1" baseline="0"/>
          </a:p>
          <a:p>
            <a:pPr marL="0" marR="0" indent="0" algn="l" defTabSz="914400" rtl="0" eaLnBrk="1" fontAlgn="auto" latinLnBrk="0" hangingPunct="1">
              <a:lnSpc>
                <a:spcPct val="100000"/>
              </a:lnSpc>
              <a:spcBef>
                <a:spcPts val="0"/>
              </a:spcBef>
              <a:spcAft>
                <a:spcPts val="0"/>
              </a:spcAft>
              <a:buClrTx/>
              <a:buSzTx/>
              <a:buFontTx/>
              <a:buNone/>
              <a:defRPr/>
            </a:pPr>
            <a:r>
              <a:rPr lang="en-GB" b="1" baseline="0"/>
              <a:t>+ </a:t>
            </a:r>
            <a:r>
              <a:rPr lang="en-GB" b="0" baseline="0"/>
              <a:t>Là 1 hoạt động liên tục</a:t>
            </a:r>
            <a:endParaRPr lang="en-GB" b="0" baseline="0"/>
          </a:p>
          <a:p>
            <a:pPr marL="0" marR="0" indent="0" algn="l" defTabSz="914400" rtl="0" eaLnBrk="1" fontAlgn="auto" latinLnBrk="0" hangingPunct="1">
              <a:lnSpc>
                <a:spcPct val="100000"/>
              </a:lnSpc>
              <a:spcBef>
                <a:spcPts val="0"/>
              </a:spcBef>
              <a:spcAft>
                <a:spcPts val="0"/>
              </a:spcAft>
              <a:buClrTx/>
              <a:buSzTx/>
              <a:buFontTx/>
              <a:buNone/>
              <a:defRPr/>
            </a:pPr>
            <a:r>
              <a:rPr lang="en-GB" b="1" baseline="0"/>
              <a:t>+ </a:t>
            </a:r>
            <a:r>
              <a:rPr lang="en-GB" b="0" baseline="0"/>
              <a:t>Nhằm giám sát tình trạng và đ</a:t>
            </a:r>
            <a:r>
              <a:rPr lang="vi-VN" b="0" baseline="0"/>
              <a:t>ư</a:t>
            </a:r>
            <a:r>
              <a:rPr lang="en-US" b="0" baseline="0"/>
              <a:t>a ra các hiệu chỉnh cho phù hợp</a:t>
            </a:r>
            <a:endParaRPr lang="en-US" b="0" baseline="0"/>
          </a:p>
          <a:p>
            <a:pPr marL="0" marR="0" indent="0" algn="l" defTabSz="914400" rtl="0" eaLnBrk="1" fontAlgn="auto" latinLnBrk="0" hangingPunct="1">
              <a:lnSpc>
                <a:spcPct val="100000"/>
              </a:lnSpc>
              <a:spcBef>
                <a:spcPts val="0"/>
              </a:spcBef>
              <a:spcAft>
                <a:spcPts val="0"/>
              </a:spcAft>
              <a:buClrTx/>
              <a:buSzTx/>
              <a:buFontTx/>
              <a:buNone/>
              <a:defRPr/>
            </a:pPr>
            <a:r>
              <a:rPr lang="en-GB" b="1"/>
              <a:t>+ </a:t>
            </a:r>
            <a:r>
              <a:rPr lang="en-GB" b="0"/>
              <a:t>Các hoạt động:</a:t>
            </a:r>
            <a:endParaRPr lang="en-GB" b="0"/>
          </a:p>
          <a:p>
            <a:pPr marL="0" indent="0">
              <a:buFontTx/>
              <a:buNone/>
            </a:pPr>
            <a:r>
              <a:rPr lang="en-US" baseline="0"/>
              <a:t>        - Đo và phân tích kết quả review và test: </a:t>
            </a:r>
            <a:r>
              <a:rPr lang="en-US" b="1" baseline="0"/>
              <a:t>CẦN PHẢI BIẾT BAO NHIÊU REVIEW VÀ TEST ĐÃ THỰC HIỆN XONG; BAO NHIÊU TEST THÀNH CÔNG VÀ BN THẤT BẠI; PT TÍNH QUAN TRỌNG CỦA LỖI</a:t>
            </a:r>
            <a:endParaRPr lang="en-US" b="1" baseline="0"/>
          </a:p>
          <a:p>
            <a:pPr marL="0" lvl="0" indent="0">
              <a:buFontTx/>
              <a:buNone/>
            </a:pPr>
            <a:r>
              <a:rPr lang="en-US" baseline="0"/>
              <a:t>        - Giám sát và lập tài liệu theo dõi tiến độ, độ bao phủ và điều kiện dừng: </a:t>
            </a:r>
            <a:r>
              <a:rPr lang="en-US" b="1" baseline="0"/>
              <a:t>KIỂM THỬ ĐC BAO NHIÊU, KẾT QUẢ LÀ GÌ, CÁC KẾT LUẬN VÀ ĐÁNH GIÁ RỦI RO.</a:t>
            </a:r>
            <a:endParaRPr lang="en-US" b="1" baseline="0"/>
          </a:p>
          <a:p>
            <a:pPr marL="0" lvl="0" indent="0">
              <a:buFontTx/>
              <a:buNone/>
            </a:pPr>
            <a:r>
              <a:rPr lang="en-US" baseline="0"/>
              <a:t>        - Cc thông tin về kiểm thử: ?AI CẦN NHỮNG THÔNG TIN NÀY? - </a:t>
            </a:r>
            <a:r>
              <a:rPr lang="en-US" b="1" baseline="0"/>
              <a:t>NG </a:t>
            </a:r>
            <a:r>
              <a:rPr lang="vi-VN" sz="1200" b="1" i="0" kern="1200">
                <a:solidFill>
                  <a:schemeClr val="tx1"/>
                </a:solidFill>
                <a:effectLst/>
                <a:latin typeface="+mn-lt"/>
                <a:ea typeface="+mn-ea"/>
                <a:cs typeface="+mn-cs"/>
              </a:rPr>
              <a:t>QUẢN LÝ DỰ ÁN, KHÁCH HÀNG VÀ CÁC BÊN</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LIÊN QUAN QUAN TRỌNG KHÁC ĐỂ GIÚP HỌ ĐƯA RA QUYẾT ĐỊNH VỀ DỰ</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ÁN</a:t>
            </a:r>
            <a:r>
              <a:rPr lang="en-US" sz="1200" b="1" i="0" kern="1200">
                <a:solidFill>
                  <a:schemeClr val="tx1"/>
                </a:solidFill>
                <a:effectLst/>
                <a:latin typeface="+mn-lt"/>
                <a:ea typeface="+mn-ea"/>
                <a:cs typeface="+mn-cs"/>
              </a:rPr>
              <a:t>.</a:t>
            </a:r>
            <a:endParaRPr lang="en-US" b="1" baseline="0"/>
          </a:p>
          <a:p>
            <a:pPr marL="0" lvl="0" indent="0">
              <a:buFontTx/>
              <a:buNone/>
            </a:pPr>
            <a:r>
              <a:rPr lang="en-US" baseline="0"/>
              <a:t>       - Bắt đầu các HÀNH ĐỘNG SỬA SAI (ĐIỀU CHỈNH PLAN). </a:t>
            </a:r>
            <a:r>
              <a:rPr lang="en-US" b="1" baseline="0"/>
              <a:t>VD/ THẮT CHẶT EXIT CRITERIA; ƯU TIÊN LỖI; TĂNG THỜI GIAN CHO VIỆC GỠ LỖI (DEBUG)…</a:t>
            </a:r>
            <a:endParaRPr lang="en-US" b="1" baseline="0"/>
          </a:p>
          <a:p>
            <a:pPr marL="0" lvl="0" indent="0">
              <a:buFontTx/>
              <a:buNone/>
            </a:pPr>
            <a:r>
              <a:rPr lang="en-US" i="0"/>
              <a:t>       - Căn</a:t>
            </a:r>
            <a:r>
              <a:rPr lang="en-US" i="0" baseline="0"/>
              <a:t> cứ vào độ đo và các thông tin thu thập được trong qt test, </a:t>
            </a:r>
            <a:r>
              <a:rPr lang="en-US" i="0"/>
              <a:t>q</a:t>
            </a:r>
            <a:r>
              <a:rPr lang="en-US"/>
              <a:t>uyết</a:t>
            </a:r>
            <a:r>
              <a:rPr lang="en-US" baseline="0"/>
              <a:t> định</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vd/</a:t>
            </a:r>
            <a:r>
              <a:rPr lang="vi-VN" sz="1200" b="0" i="0" kern="1200">
                <a:solidFill>
                  <a:schemeClr val="tx1"/>
                </a:solidFill>
                <a:effectLst/>
                <a:latin typeface="+mn-lt"/>
                <a:ea typeface="+mn-ea"/>
                <a:cs typeface="+mn-cs"/>
              </a:rPr>
              <a:t> tiếp tục</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ngừng</a:t>
            </a:r>
            <a:r>
              <a:rPr lang="vi-VN" sz="1200" b="0" i="0" kern="1200">
                <a:solidFill>
                  <a:schemeClr val="tx1"/>
                </a:solidFill>
                <a:effectLst/>
                <a:latin typeface="+mn-lt"/>
                <a:ea typeface="+mn-ea"/>
                <a:cs typeface="+mn-cs"/>
              </a:rPr>
              <a:t> t</a:t>
            </a:r>
            <a:r>
              <a:rPr lang="en-US" sz="1200" b="0" i="0" kern="1200">
                <a:solidFill>
                  <a:schemeClr val="tx1"/>
                </a:solidFill>
                <a:effectLst/>
                <a:latin typeface="+mn-lt"/>
                <a:ea typeface="+mn-ea"/>
                <a:cs typeface="+mn-cs"/>
              </a:rPr>
              <a:t>est</a:t>
            </a:r>
            <a:r>
              <a:rPr lang="vi-VN" sz="1200" b="0" i="0" kern="1200">
                <a:solidFill>
                  <a:schemeClr val="tx1"/>
                </a:solidFill>
                <a:effectLst/>
                <a:latin typeface="+mn-lt"/>
                <a:ea typeface="+mn-ea"/>
                <a:cs typeface="+mn-cs"/>
              </a:rPr>
              <a:t>, phát hành phần mềm hoặc giữ lại nó cho công việc </a:t>
            </a:r>
            <a:r>
              <a:rPr lang="en-US" sz="1200" b="0" i="0" kern="1200">
                <a:solidFill>
                  <a:schemeClr val="tx1"/>
                </a:solidFill>
                <a:effectLst/>
                <a:latin typeface="+mn-lt"/>
                <a:ea typeface="+mn-ea"/>
                <a:cs typeface="+mn-cs"/>
              </a:rPr>
              <a:t>sau này</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Trong hoạt động này, cta sẽ lấy các test condition và tạo chúng thành các test case, các test procedure và cũng thiết lập môi trường test, tạo bộ dữ liệu test.</a:t>
            </a:r>
            <a:endParaRPr lang="en-US"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p:sp>
      <p:sp>
        <p:nvSpPr>
          <p:cNvPr id="129027" name="Rectangle 3"/>
          <p:cNvSpPr>
            <a:spLocks noGrp="1" noChangeArrowheads="1"/>
          </p:cNvSpPr>
          <p:nvPr>
            <p:ph type="body" idx="1"/>
          </p:nvPr>
        </p:nvSpPr>
        <p:spPr/>
        <p:txBody>
          <a:bodyPr/>
          <a:lstStyle/>
          <a:p>
            <a:r>
              <a:rPr lang="en-US"/>
              <a:t>Là</a:t>
            </a:r>
            <a:r>
              <a:rPr lang="en-US" baseline="0"/>
              <a:t> hoạt động nhằm CHUYỂN CÁC MỤC TIÊU TEST THÀNH các test condition và các test case cụ thể. </a:t>
            </a:r>
            <a:endParaRPr lang="en-US" baseline="0"/>
          </a:p>
          <a:p>
            <a:endParaRPr lang="en-US" sz="1200"/>
          </a:p>
          <a:p>
            <a:r>
              <a:rPr lang="en-US" sz="1200"/>
              <a:t>tangible :</a:t>
            </a:r>
            <a:r>
              <a:rPr lang="en-US" sz="1200" baseline="0"/>
              <a:t> có thật</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p:sp>
      <p:sp>
        <p:nvSpPr>
          <p:cNvPr id="134147" name="Rectangle 3"/>
          <p:cNvSpPr>
            <a:spLocks noGrp="1" noChangeArrowheads="1"/>
          </p:cNvSpPr>
          <p:nvPr>
            <p:ph type="body" idx="1"/>
          </p:nvPr>
        </p:nvSpPr>
        <p:spPr/>
        <p:txBody>
          <a:bodyPr/>
          <a:lstStyle/>
          <a:p>
            <a:r>
              <a:rPr lang="en-US"/>
              <a:t>KHI</a:t>
            </a:r>
            <a:r>
              <a:rPr lang="en-US" baseline="0"/>
              <a:t> NÀO THÌ BẮT ĐẦU PHÂN TÍCH – THIẾT KẾ KT?</a:t>
            </a:r>
            <a:endParaRPr lang="en-US" baseline="0"/>
          </a:p>
          <a:p>
            <a:r>
              <a:rPr lang="en-US" baseline="0"/>
              <a:t> – KHI CÓ TEST BASIS</a:t>
            </a:r>
            <a:endParaRPr lang="en-US"/>
          </a:p>
          <a:p>
            <a:r>
              <a:rPr lang="en-US"/>
              <a:t>Test basis là</a:t>
            </a:r>
            <a:r>
              <a:rPr lang="en-US" baseline="0"/>
              <a:t> BẤT KỲ THÔNG TIN NÀO cta cần để bắt đầu pt và thiết kế test. Thông thường nó là document: requirements, design, architecture, interfaces…</a:t>
            </a:r>
            <a:endParaRPr lang="en-US"/>
          </a:p>
          <a:p>
            <a:r>
              <a:rPr lang="en-US" b="1" baseline="0"/>
              <a:t>KHI REVIEW TEST BASIS, CTA SẼ XÁC </a:t>
            </a:r>
            <a:r>
              <a:rPr lang="vi-VN" b="1" baseline="0"/>
              <a:t>ĐỊ</a:t>
            </a:r>
            <a:r>
              <a:rPr lang="en-US" b="1" baseline="0"/>
              <a:t>NH </a:t>
            </a:r>
            <a:r>
              <a:rPr lang="vi-VN" b="1" baseline="0"/>
              <a:t>ĐƯỢ</a:t>
            </a:r>
            <a:r>
              <a:rPr lang="en-US" b="1" baseline="0"/>
              <a:t>C NHỮNG THIẾU SÓT, NHẬP NHẰNG TRONG </a:t>
            </a:r>
            <a:r>
              <a:rPr lang="vi-VN" b="1" baseline="0"/>
              <a:t>ĐẶ</a:t>
            </a:r>
            <a:r>
              <a:rPr lang="en-US" b="1" baseline="0"/>
              <a:t>C TẢ</a:t>
            </a:r>
            <a:endParaRPr lang="en-US" b="1" baseline="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p:sp>
      <p:sp>
        <p:nvSpPr>
          <p:cNvPr id="140291" name="Rectangle 3"/>
          <p:cNvSpPr>
            <a:spLocks noGrp="1" noChangeArrowheads="1"/>
          </p:cNvSpPr>
          <p:nvPr>
            <p:ph type="body" idx="1"/>
          </p:nvPr>
        </p:nvSpPr>
        <p:spPr/>
        <p:txBody>
          <a:bodyPr/>
          <a:lstStyle/>
          <a:p>
            <a:pPr marL="0" indent="0">
              <a:buFontTx/>
              <a:buNone/>
            </a:pPr>
            <a:r>
              <a:rPr lang="en-US"/>
              <a:t>- Đánh</a:t>
            </a:r>
            <a:r>
              <a:rPr lang="en-US" baseline="0"/>
              <a:t> giá tính kiểm thử </a:t>
            </a:r>
            <a:r>
              <a:rPr lang="vi-VN" baseline="0"/>
              <a:t>đượ</a:t>
            </a:r>
            <a:r>
              <a:rPr lang="en-US" baseline="0"/>
              <a:t>c của yêu cầu và ht.</a:t>
            </a:r>
            <a:endParaRPr lang="en-US" baseline="0"/>
          </a:p>
          <a:p>
            <a:pPr marL="0" lvl="0" indent="0">
              <a:buFontTx/>
              <a:buNone/>
            </a:pPr>
            <a:r>
              <a:rPr lang="en-US" baseline="0"/>
              <a:t>vd/ nếu yêu cầu chỉ nói “</a:t>
            </a:r>
            <a:r>
              <a:rPr lang="vi-VN" sz="1200" b="0" i="0" kern="1200">
                <a:solidFill>
                  <a:schemeClr val="tx1"/>
                </a:solidFill>
                <a:effectLst/>
                <a:latin typeface="+mn-lt"/>
                <a:ea typeface="+mn-ea"/>
                <a:cs typeface="+mn-cs"/>
              </a:rPr>
              <a:t>phần mềm cần phải đáp ứng </a:t>
            </a:r>
            <a:r>
              <a:rPr lang="en-US" sz="1200" b="0" i="0" kern="1200">
                <a:solidFill>
                  <a:schemeClr val="tx1"/>
                </a:solidFill>
                <a:effectLst/>
                <a:latin typeface="+mn-lt"/>
                <a:ea typeface="+mn-ea"/>
                <a:cs typeface="+mn-cs"/>
              </a:rPr>
              <a:t>đủ</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nhanh</a:t>
            </a:r>
            <a:r>
              <a:rPr lang="en-US" sz="1200" b="0" i="0" kern="1200">
                <a:solidFill>
                  <a:schemeClr val="tx1"/>
                </a:solidFill>
                <a:effectLst/>
                <a:latin typeface="+mn-lt"/>
                <a:ea typeface="+mn-ea"/>
                <a:cs typeface="+mn-cs"/>
              </a:rPr>
              <a:t>” thì</a:t>
            </a:r>
            <a:r>
              <a:rPr lang="en-US" sz="1200" b="0" i="0" kern="1200" baseline="0">
                <a:solidFill>
                  <a:schemeClr val="tx1"/>
                </a:solidFill>
                <a:effectLst/>
                <a:latin typeface="+mn-lt"/>
                <a:ea typeface="+mn-ea"/>
                <a:cs typeface="+mn-cs"/>
              </a:rPr>
              <a:t> ko thể test đc vì “đủ nhanh” là ntn, yêu cầu như thế này có khả năng đc test hơn “</a:t>
            </a:r>
            <a:r>
              <a:rPr lang="vi-VN" sz="1200" b="0" i="0" kern="1200">
                <a:solidFill>
                  <a:schemeClr val="tx1"/>
                </a:solidFill>
                <a:effectLst/>
                <a:latin typeface="+mn-lt"/>
                <a:ea typeface="+mn-ea"/>
                <a:cs typeface="+mn-cs"/>
              </a:rPr>
              <a:t>phần mềm cần phải trả lời trong 5 giây với 20 người đăng nhập</a:t>
            </a:r>
            <a:r>
              <a:rPr lang="en-US" sz="1200" b="0" i="0" kern="1200">
                <a:solidFill>
                  <a:schemeClr val="tx1"/>
                </a:solidFill>
                <a:effectLst/>
                <a:latin typeface="+mn-lt"/>
                <a:ea typeface="+mn-ea"/>
                <a:cs typeface="+mn-cs"/>
              </a:rPr>
              <a:t>”</a:t>
            </a:r>
            <a:endParaRPr lang="en-US" sz="1200" b="0" i="0" kern="1200" baseline="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p:sp>
      <p:sp>
        <p:nvSpPr>
          <p:cNvPr id="136195" name="Rectangle 3"/>
          <p:cNvSpPr>
            <a:spLocks noGrp="1" noChangeArrowheads="1"/>
          </p:cNvSpPr>
          <p:nvPr>
            <p:ph type="body" idx="1"/>
          </p:nvPr>
        </p:nvSpPr>
        <p:spPr/>
        <p:txBody>
          <a:bodyPr/>
          <a:lstStyle/>
          <a:p>
            <a:pPr marL="0" indent="0">
              <a:buFontTx/>
              <a:buNone/>
            </a:pPr>
            <a:r>
              <a:rPr lang="en-US" baseline="0"/>
              <a:t>Do ng. tắc kt là ko thể kt toàn bộ, nên phải…</a:t>
            </a:r>
            <a:endParaRPr lang="en-US" baseline="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p:sp>
      <p:sp>
        <p:nvSpPr>
          <p:cNvPr id="142339" name="Rectangle 3"/>
          <p:cNvSpPr>
            <a:spLocks noGrp="1" noChangeArrowheads="1"/>
          </p:cNvSpPr>
          <p:nvPr>
            <p:ph type="body" idx="1"/>
          </p:nvPr>
        </p:nvSpPr>
        <p:spPr/>
        <p:txBody>
          <a:bodyPr/>
          <a:lstStyle/>
          <a:p>
            <a:pPr marL="0" indent="0">
              <a:buFontTx/>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?CÓ</a:t>
            </a:r>
            <a:r>
              <a:rPr lang="en-US" b="1" baseline="0"/>
              <a:t> NHỮNG MÔ HÌNH PHÁT TRIỂN PHẦN MỀM NÀO?</a:t>
            </a:r>
            <a:endParaRPr lang="en-US" b="1" baseline="0"/>
          </a:p>
          <a:p>
            <a:endParaRPr lang="en-US" b="1"/>
          </a:p>
          <a:p>
            <a:r>
              <a:rPr lang="en-US" b="0"/>
              <a:t>Các</a:t>
            </a:r>
            <a:r>
              <a:rPr lang="en-US" b="0" baseline="0"/>
              <a:t> hoạt động về đảm bảo chất lượng nằm ở đâu trong các model phát triển phần mềm?</a:t>
            </a:r>
            <a:endParaRPr lang="en-US" b="0" baseline="0"/>
          </a:p>
          <a:p>
            <a:endParaRPr lang="en-US" b="0" baseline="0"/>
          </a:p>
          <a:p>
            <a:endParaRPr lang="en-US" b="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p:txBody>
          <a:bodyPr/>
          <a:lstStyle/>
          <a:p>
            <a:pPr marL="0" indent="0">
              <a:buFontTx/>
              <a:buNone/>
            </a:pPr>
            <a:r>
              <a:rPr lang="en-GB" b="1"/>
              <a:t>- test data: </a:t>
            </a:r>
            <a:r>
              <a:rPr lang="en-GB" b="0"/>
              <a:t>tập</a:t>
            </a:r>
            <a:r>
              <a:rPr lang="en-GB" b="0" baseline="0"/>
              <a:t> dữ liệu input cho các tc, để thực thi 1 lần</a:t>
            </a:r>
            <a:endParaRPr lang="en-GB" b="1"/>
          </a:p>
          <a:p>
            <a:pPr marL="0" indent="0">
              <a:buFontTx/>
              <a:buNone/>
            </a:pPr>
            <a:r>
              <a:rPr lang="en-GB" b="1"/>
              <a:t>- </a:t>
            </a:r>
            <a:r>
              <a:rPr lang="en-US" b="1" baseline="0"/>
              <a:t>test procedure: </a:t>
            </a:r>
            <a:r>
              <a:rPr lang="en-US" b="0" baseline="0"/>
              <a:t>các bước để thực thi tc</a:t>
            </a:r>
            <a:endParaRPr lang="en-GB" b="1"/>
          </a:p>
          <a:p>
            <a:pPr marL="0" indent="0">
              <a:buFontTx/>
              <a:buNone/>
            </a:pPr>
            <a:r>
              <a:rPr lang="en-GB" b="1"/>
              <a:t>- test suite: </a:t>
            </a:r>
            <a:r>
              <a:rPr lang="en-US" baseline="0"/>
              <a:t>LÀ TẬP CÁC TEST CASE LÀM VIỆC CHUNG VỚI NHAU THEO 1 MỤC TIÊU NÀO ĐÓ. VD/ Bộ test suite cho kiểm thử hồi quy chức năng a,b,c.</a:t>
            </a:r>
            <a:endParaRPr lang="en-US"/>
          </a:p>
          <a:p>
            <a:pPr marL="0" indent="0">
              <a:buFontTx/>
              <a:buNone/>
            </a:pPr>
            <a:endParaRPr lang="en-US"/>
          </a:p>
          <a:p>
            <a:pPr marL="0" indent="0">
              <a:buFontTx/>
              <a:buNone/>
            </a:pPr>
            <a:r>
              <a:rPr lang="en-US" baseline="0"/>
              <a:t>- vd/ test procedure </a:t>
            </a:r>
            <a:endParaRPr lang="en-US" baseline="0"/>
          </a:p>
          <a:p>
            <a:pPr marL="457200" lvl="1" indent="0">
              <a:buFontTx/>
              <a:buNone/>
            </a:pPr>
            <a:r>
              <a:rPr lang="en-US" baseline="0"/>
              <a:t>1. </a:t>
            </a:r>
            <a:r>
              <a:rPr lang="en-US"/>
              <a:t>visit LoginPage</a:t>
            </a:r>
            <a:endParaRPr lang="en-US"/>
          </a:p>
          <a:p>
            <a:pPr marL="457200" lvl="1" indent="0">
              <a:buFontTx/>
              <a:buNone/>
            </a:pPr>
            <a:r>
              <a:rPr lang="en-US"/>
              <a:t>2. enter userID</a:t>
            </a:r>
            <a:endParaRPr lang="en-US"/>
          </a:p>
          <a:p>
            <a:pPr marL="457200" lvl="1" indent="0">
              <a:buFontTx/>
              <a:buNone/>
            </a:pPr>
            <a:r>
              <a:rPr lang="en-US"/>
              <a:t>	abc</a:t>
            </a:r>
            <a:endParaRPr lang="en-US"/>
          </a:p>
          <a:p>
            <a:pPr marL="457200" lvl="1" indent="0">
              <a:buFontTx/>
              <a:buNone/>
            </a:pPr>
            <a:r>
              <a:rPr lang="en-US"/>
              <a:t>3. enter password</a:t>
            </a:r>
            <a:endParaRPr lang="en-US"/>
          </a:p>
          <a:p>
            <a:pPr marL="457200" lvl="1" indent="0">
              <a:buFontTx/>
              <a:buNone/>
            </a:pPr>
            <a:r>
              <a:rPr lang="en-US"/>
              <a:t>	xyz</a:t>
            </a:r>
            <a:endParaRPr lang="en-US"/>
          </a:p>
          <a:p>
            <a:pPr marL="457200" lvl="1" indent="0">
              <a:buFontTx/>
              <a:buNone/>
            </a:pPr>
            <a:r>
              <a:rPr lang="en-US"/>
              <a:t>4. click login</a:t>
            </a:r>
            <a:endParaRPr lang="en-US"/>
          </a:p>
          <a:p>
            <a:pPr marL="457200" lvl="1" indent="0">
              <a:buFontTx/>
              <a:buNone/>
            </a:pPr>
            <a:r>
              <a:rPr lang="en-US" baseline="0"/>
              <a:t>...</a:t>
            </a:r>
            <a:endParaRPr lang="en-US" baseline="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p:sp>
      <p:sp>
        <p:nvSpPr>
          <p:cNvPr id="150531" name="Rectangle 3"/>
          <p:cNvSpPr>
            <a:spLocks noGrp="1" noChangeArrowheads="1"/>
          </p:cNvSpPr>
          <p:nvPr>
            <p:ph type="body" idx="1"/>
          </p:nvPr>
        </p:nvSpPr>
        <p:spPr/>
        <p:txBody>
          <a:bodyPr/>
          <a:lstStyle/>
          <a:p>
            <a:pPr marL="0" indent="0">
              <a:buFontTx/>
              <a:buNone/>
            </a:pPr>
            <a:r>
              <a:rPr lang="en-US" b="1" i="0" kern="1200" baseline="0">
                <a:solidFill>
                  <a:schemeClr val="tx1"/>
                </a:solidFill>
                <a:effectLst/>
                <a:latin typeface="+mn-lt"/>
                <a:ea typeface="+mn-ea"/>
                <a:cs typeface="+mn-cs"/>
              </a:rPr>
              <a:t>PHẢI BIẾT CHÍNH XÁC KIỂM THỬ THUỘC VỀ PHIÊN BẢN NÀO CỦA PM (VÌ CÓ THỂ CÓ NHIỀU PHIÊN BẢN PM), PHẢI BÁO CÁO LỖI ĐỐI VỚI PHIÊN BẢN CỤ THỂ;  CÁC ‘TEST LOG’ NÀY CẦN PHẢI GIỮ LẠI CHO KIỂM TRA DẤU VẾT SAU NÀY.</a:t>
            </a:r>
            <a:endParaRPr lang="en-US" b="1" baseline="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p:txBody>
          <a:bodyPr/>
          <a:lstStyle/>
          <a:p>
            <a:pPr marL="0" indent="0">
              <a:buFontTx/>
              <a:buNone/>
            </a:pPr>
            <a:endParaRPr lang="en-US" sz="1200" b="0" i="0" kern="120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p:sp>
      <p:sp>
        <p:nvSpPr>
          <p:cNvPr id="154627" name="Rectangle 3"/>
          <p:cNvSpPr>
            <a:spLocks noGrp="1" noChangeArrowheads="1"/>
          </p:cNvSpPr>
          <p:nvPr>
            <p:ph type="body" idx="1"/>
          </p:nvPr>
        </p:nvSpPr>
        <p:spPr/>
        <p:txBody>
          <a:bodyPr/>
          <a:lstStyle/>
          <a:p>
            <a:pPr marL="0" indent="0">
              <a:buFontTx/>
              <a:buNone/>
            </a:pPr>
            <a:r>
              <a:rPr lang="en-US" sz="1200" b="0" i="0" kern="1200">
                <a:solidFill>
                  <a:schemeClr val="tx1"/>
                </a:solidFill>
                <a:effectLst/>
                <a:latin typeface="+mn-lt"/>
                <a:ea typeface="+mn-ea"/>
                <a:cs typeface="+mn-cs"/>
              </a:rPr>
              <a:t>Lặp</a:t>
            </a:r>
            <a:r>
              <a:rPr lang="en-US" sz="1200" b="0" i="0" kern="1200" baseline="0">
                <a:solidFill>
                  <a:schemeClr val="tx1"/>
                </a:solidFill>
                <a:effectLst/>
                <a:latin typeface="+mn-lt"/>
                <a:ea typeface="+mn-ea"/>
                <a:cs typeface="+mn-cs"/>
              </a:rPr>
              <a:t> lại hoạt động kiểm thử sau khi fix lỗi</a:t>
            </a:r>
            <a:endParaRPr lang="en-US" sz="1200" b="0" i="0" kern="1200" baseline="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Thực</a:t>
            </a:r>
            <a:r>
              <a:rPr lang="en-US" sz="1200" b="0" i="0" kern="1200" baseline="0">
                <a:solidFill>
                  <a:schemeClr val="tx1"/>
                </a:solidFill>
                <a:effectLst/>
                <a:latin typeface="+mn-lt"/>
                <a:ea typeface="+mn-ea"/>
                <a:cs typeface="+mn-cs"/>
              </a:rPr>
              <a:t> hiện lại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test mà trước đó bị fail để xác nhận lại đã sửa đúng hay chưa (kiểm tra xác nhận)</a:t>
            </a:r>
            <a:endParaRPr lang="en-US" sz="1200" b="0" i="0" kern="1200" baseline="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Thực hiện </a:t>
            </a:r>
            <a:r>
              <a:rPr lang="en-US" sz="1200" b="0" i="0" kern="1200" baseline="0">
                <a:solidFill>
                  <a:schemeClr val="tx1"/>
                </a:solidFill>
                <a:effectLst/>
                <a:latin typeface="+mn-lt"/>
                <a:ea typeface="+mn-ea"/>
                <a:cs typeface="+mn-cs"/>
              </a:rPr>
              <a:t>lại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test đã được sửa và/hoặc thực hiện các test (có thể đã thành công) để đảm bảo là: lỗi ko đc đưa vào các vùng ko thay đổi của PM hoặc vc </a:t>
            </a:r>
            <a:r>
              <a:rPr lang="vi-VN" sz="1200" b="0" i="0" kern="1200">
                <a:solidFill>
                  <a:schemeClr val="tx1"/>
                </a:solidFill>
                <a:effectLst/>
                <a:latin typeface="+mn-lt"/>
                <a:ea typeface="+mn-ea"/>
                <a:cs typeface="+mn-cs"/>
              </a:rPr>
              <a:t>sửa </a:t>
            </a:r>
            <a:r>
              <a:rPr lang="en-US" sz="1200" b="0" i="0" kern="1200">
                <a:solidFill>
                  <a:schemeClr val="tx1"/>
                </a:solidFill>
                <a:effectLst/>
                <a:latin typeface="+mn-lt"/>
                <a:ea typeface="+mn-ea"/>
                <a:cs typeface="+mn-cs"/>
              </a:rPr>
              <a:t>lỗi</a:t>
            </a:r>
            <a:r>
              <a:rPr lang="vi-VN" sz="1200" b="0" i="0" kern="1200">
                <a:solidFill>
                  <a:schemeClr val="tx1"/>
                </a:solidFill>
                <a:effectLst/>
                <a:latin typeface="+mn-lt"/>
                <a:ea typeface="+mn-ea"/>
                <a:cs typeface="+mn-cs"/>
              </a:rPr>
              <a:t> đó không </a:t>
            </a:r>
            <a:r>
              <a:rPr lang="en-US" sz="1200" b="0" i="0" kern="1200">
                <a:solidFill>
                  <a:schemeClr val="tx1"/>
                </a:solidFill>
                <a:effectLst/>
                <a:latin typeface="+mn-lt"/>
                <a:ea typeface="+mn-ea"/>
                <a:cs typeface="+mn-cs"/>
              </a:rPr>
              <a:t>làm</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phát hiện ra các </a:t>
            </a:r>
            <a:r>
              <a:rPr lang="en-US" sz="1200" b="0" i="0" kern="1200">
                <a:solidFill>
                  <a:schemeClr val="tx1"/>
                </a:solidFill>
                <a:effectLst/>
                <a:latin typeface="+mn-lt"/>
                <a:ea typeface="+mn-ea"/>
                <a:cs typeface="+mn-cs"/>
              </a:rPr>
              <a:t>lỗi</a:t>
            </a:r>
            <a:r>
              <a:rPr lang="vi-VN" sz="1200" b="0" i="0" kern="1200">
                <a:solidFill>
                  <a:schemeClr val="tx1"/>
                </a:solidFill>
                <a:effectLst/>
                <a:latin typeface="+mn-lt"/>
                <a:ea typeface="+mn-ea"/>
                <a:cs typeface="+mn-cs"/>
              </a:rPr>
              <a:t> khác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(kiểm tra hồi quy)</a:t>
            </a:r>
            <a:r>
              <a:rPr lang="en-US" sz="1200" b="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 I.E.</a:t>
            </a:r>
            <a:r>
              <a:rPr lang="en-US" sz="1200" b="1" i="0" kern="1200" baseline="0">
                <a:solidFill>
                  <a:schemeClr val="tx1"/>
                </a:solidFill>
                <a:effectLst/>
                <a:latin typeface="+mn-lt"/>
                <a:ea typeface="+mn-ea"/>
                <a:cs typeface="+mn-cs"/>
              </a:rPr>
              <a:t> LỖI SAU KHI ĐC SỬA CÓ THỂ LÀM CHO CÁC TEST TRƯỚC ĐÃ CHẠY ĐÚNG THÀNH RA CHẠY SAI </a:t>
            </a:r>
            <a:r>
              <a:rPr lang="en-US" sz="1200" b="1" i="0" kern="1200" baseline="0">
                <a:solidFill>
                  <a:schemeClr val="tx1"/>
                </a:solidFill>
                <a:effectLst/>
                <a:latin typeface="+mn-lt"/>
                <a:ea typeface="+mn-ea"/>
                <a:cs typeface="+mn-cs"/>
                <a:sym typeface="Wingdings" panose="05000000000000000000" pitchFamily="2" charset="2"/>
              </a:rPr>
              <a:t> CHO NÊN CẦN TEST LẠI HẾT CÁC TEST ĐÃ CHẠY.</a:t>
            </a:r>
            <a:endParaRPr lang="en-US" sz="1200" b="1" i="0" kern="1200" baseline="0">
              <a:solidFill>
                <a:schemeClr val="tx1"/>
              </a:solidFill>
              <a:effectLst/>
              <a:latin typeface="+mn-lt"/>
              <a:ea typeface="+mn-ea"/>
              <a:cs typeface="+mn-cs"/>
              <a:sym typeface="Wingdings" panose="05000000000000000000" pitchFamily="2" charset="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p:sp>
      <p:sp>
        <p:nvSpPr>
          <p:cNvPr id="158723" name="Rectangle 3"/>
          <p:cNvSpPr>
            <a:spLocks noGrp="1" noChangeArrowheads="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GB" b="1"/>
              <a:t>“assess</a:t>
            </a:r>
            <a:r>
              <a:rPr lang="en-GB"/>
              <a:t> if more tests are needed or if the exit criteria specified should be changed”:</a:t>
            </a:r>
            <a:endParaRPr lang="en-GB"/>
          </a:p>
          <a:p>
            <a:pPr marL="0" indent="0">
              <a:buFontTx/>
              <a:buNone/>
            </a:pPr>
            <a:r>
              <a:rPr lang="en-US" sz="1200" b="1" i="0" kern="1200">
                <a:solidFill>
                  <a:schemeClr val="tx1"/>
                </a:solidFill>
                <a:effectLst/>
                <a:latin typeface="+mn-lt"/>
                <a:ea typeface="+mn-ea"/>
                <a:cs typeface="+mn-cs"/>
              </a:rPr>
              <a:t>Cần</a:t>
            </a:r>
            <a:r>
              <a:rPr lang="en-US" sz="1200" b="1" i="0" kern="1200" baseline="0">
                <a:solidFill>
                  <a:schemeClr val="tx1"/>
                </a:solidFill>
                <a:effectLst/>
                <a:latin typeface="+mn-lt"/>
                <a:ea typeface="+mn-ea"/>
                <a:cs typeface="+mn-cs"/>
              </a:rPr>
              <a:t> phải chạy thêm test nếu chưa chạy hết các test đã thiết kế, hoặc chưa đạt đến độ bao phủ mong muốn hoặc nếu rủi ro dự án tăng lên...</a:t>
            </a:r>
            <a:endParaRPr lang="en-US" sz="1200" b="1" i="0" kern="1200" baseline="0">
              <a:solidFill>
                <a:schemeClr val="tx1"/>
              </a:solidFill>
              <a:effectLst/>
              <a:latin typeface="+mn-lt"/>
              <a:ea typeface="+mn-ea"/>
              <a:cs typeface="+mn-cs"/>
            </a:endParaRPr>
          </a:p>
          <a:p>
            <a:pPr marL="0" indent="0">
              <a:buFontTx/>
              <a:buNone/>
            </a:pPr>
            <a:r>
              <a:rPr lang="en-US" sz="1200" b="1" i="0" kern="1200" baseline="0">
                <a:solidFill>
                  <a:schemeClr val="tx1"/>
                </a:solidFill>
                <a:effectLst/>
                <a:latin typeface="+mn-lt"/>
                <a:ea typeface="+mn-ea"/>
                <a:cs typeface="+mn-cs"/>
              </a:rPr>
              <a:t>E.G. NẾU MỤC TIÊU LÀ PHẢI TEST 85% CÂU LỆNH, NHƯNG THỰC TẾ MỚI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75% </a:t>
            </a:r>
            <a:r>
              <a:rPr lang="en-US" sz="1200" b="1" i="0" kern="1200" baseline="0">
                <a:solidFill>
                  <a:schemeClr val="tx1"/>
                </a:solidFill>
                <a:effectLst/>
                <a:latin typeface="+mn-lt"/>
                <a:ea typeface="+mn-ea"/>
                <a:cs typeface="+mn-cs"/>
                <a:sym typeface="Wingdings" panose="05000000000000000000" pitchFamily="2" charset="2"/>
              </a:rPr>
              <a:t> CHỌN 1 TRONG HAI:</a:t>
            </a:r>
            <a:r>
              <a:rPr lang="en-US" sz="1200" b="1" i="0" kern="1200" baseline="0">
                <a:solidFill>
                  <a:schemeClr val="tx1"/>
                </a:solidFill>
                <a:effectLst/>
                <a:latin typeface="+mn-lt"/>
                <a:ea typeface="+mn-ea"/>
                <a:cs typeface="+mn-cs"/>
              </a:rPr>
              <a:t> CHANGE THE EXIT CRITERIA, OR RUN MORE TESTS</a:t>
            </a:r>
            <a:endParaRPr lang="en-US" sz="1200" b="1" i="0" kern="1200" baseline="0">
              <a:solidFill>
                <a:schemeClr val="tx1"/>
              </a:solidFill>
              <a:effectLst/>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p:sp>
      <p:sp>
        <p:nvSpPr>
          <p:cNvPr id="16077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Hoạt </a:t>
            </a:r>
            <a:r>
              <a:rPr lang="vi-VN" sz="1200" b="0" i="0" kern="1200">
                <a:solidFill>
                  <a:schemeClr val="tx1"/>
                </a:solidFill>
                <a:effectLst/>
                <a:latin typeface="+mn-lt"/>
                <a:ea typeface="+mn-ea"/>
                <a:cs typeface="+mn-cs"/>
              </a:rPr>
              <a:t>độ</a:t>
            </a:r>
            <a:r>
              <a:rPr lang="en-US" sz="1200" b="0" i="0" kern="1200">
                <a:solidFill>
                  <a:schemeClr val="tx1"/>
                </a:solidFill>
                <a:effectLst/>
                <a:latin typeface="+mn-lt"/>
                <a:ea typeface="+mn-ea"/>
                <a:cs typeface="+mn-cs"/>
              </a:rPr>
              <a:t>ng kết thúc test: GỒM THU THẬP DỮ LIỆU </a:t>
            </a:r>
            <a:r>
              <a:rPr lang="vi-VN" sz="1200" b="0" i="0" kern="1200">
                <a:solidFill>
                  <a:schemeClr val="tx1"/>
                </a:solidFill>
                <a:effectLst/>
                <a:latin typeface="+mn-lt"/>
                <a:ea typeface="+mn-ea"/>
                <a:cs typeface="+mn-cs"/>
              </a:rPr>
              <a:t>ĐỂ CỦNG CỐ KINH NGHIỆM</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Cta có</a:t>
            </a:r>
            <a:r>
              <a:rPr lang="en-US" sz="1200" b="0" i="0" kern="1200" baseline="0">
                <a:solidFill>
                  <a:schemeClr val="tx1"/>
                </a:solidFill>
                <a:effectLst/>
                <a:latin typeface="+mn-lt"/>
                <a:ea typeface="+mn-ea"/>
                <a:cs typeface="+mn-cs"/>
              </a:rPr>
              <a:t> thể cần làm hoạt động này khi:</a:t>
            </a: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PM đc phân phối, </a:t>
            </a:r>
            <a:r>
              <a:rPr lang="en-US" sz="1200" b="1" i="0" kern="1200" baseline="0">
                <a:solidFill>
                  <a:schemeClr val="tx1"/>
                </a:solidFill>
                <a:effectLst/>
                <a:latin typeface="+mn-lt"/>
                <a:ea typeface="+mn-ea"/>
                <a:cs typeface="+mn-cs"/>
              </a:rPr>
              <a:t>VÀ CÁC LÝ DO KHÁC NHƯ</a:t>
            </a:r>
            <a:r>
              <a:rPr lang="en-US" sz="1200" b="0" i="0" kern="1200" baseline="0">
                <a:solidFill>
                  <a:schemeClr val="tx1"/>
                </a:solidFill>
                <a:effectLst/>
                <a:latin typeface="+mn-lt"/>
                <a:ea typeface="+mn-ea"/>
                <a:cs typeface="+mn-cs"/>
              </a:rPr>
              <a:t>:</a:t>
            </a:r>
            <a:endParaRPr lang="en-US" sz="1200" b="0" i="0" kern="1200" baseline="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đã thu thập các thông tin cần thiết từ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dự án bị hủy bỏ,</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a:t>
            </a:r>
            <a:r>
              <a:rPr lang="vi-VN" sz="1200" b="0" i="0" kern="1200">
                <a:solidFill>
                  <a:schemeClr val="tx1"/>
                </a:solidFill>
                <a:effectLst/>
                <a:latin typeface="+mn-lt"/>
                <a:ea typeface="+mn-ea"/>
                <a:cs typeface="+mn-cs"/>
              </a:rPr>
              <a:t>một cột mốc cụ thể </a:t>
            </a:r>
            <a:r>
              <a:rPr lang="en-US" sz="1200" b="0" i="0" kern="1200">
                <a:solidFill>
                  <a:schemeClr val="tx1"/>
                </a:solidFill>
                <a:effectLst/>
                <a:latin typeface="+mn-lt"/>
                <a:ea typeface="+mn-ea"/>
                <a:cs typeface="+mn-cs"/>
              </a:rPr>
              <a:t>đã</a:t>
            </a:r>
            <a:r>
              <a:rPr lang="en-US" sz="1200" b="0" i="0" kern="1200" baseline="0">
                <a:solidFill>
                  <a:schemeClr val="tx1"/>
                </a:solidFill>
                <a:effectLst/>
                <a:latin typeface="+mn-lt"/>
                <a:ea typeface="+mn-ea"/>
                <a:cs typeface="+mn-cs"/>
              </a:rPr>
              <a:t> thực hiện xong</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p:sp>
      <p:sp>
        <p:nvSpPr>
          <p:cNvPr id="16281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Kiểm</a:t>
            </a:r>
            <a:r>
              <a:rPr lang="en-US" sz="1200" b="0" i="0" kern="1200" baseline="0">
                <a:solidFill>
                  <a:schemeClr val="tx1"/>
                </a:solidFill>
                <a:effectLst/>
                <a:latin typeface="+mn-lt"/>
                <a:ea typeface="+mn-ea"/>
                <a:cs typeface="+mn-cs"/>
              </a:rPr>
              <a:t> tra những gì đã làm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và bảo đảm tất cả báo cáo sự cố đã đc giải quyết.</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Hoàn thiện và lưu trữ testware</a:t>
            </a:r>
            <a:r>
              <a:rPr lang="en-US" sz="1200" b="0" i="0" kern="1200">
                <a:solidFill>
                  <a:schemeClr val="tx1"/>
                </a:solidFill>
                <a:effectLst/>
                <a:latin typeface="+mn-lt"/>
                <a:ea typeface="+mn-ea"/>
                <a:cs typeface="+mn-cs"/>
              </a:rPr>
              <a:t> (bao gồm:TEST CASES, TEST PLAN, TEST DOCUMENT,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MÔI TRƯỜNG </a:t>
            </a:r>
            <a:r>
              <a:rPr lang="en-US" sz="1200" b="0" i="0" kern="1200">
                <a:solidFill>
                  <a:schemeClr val="tx1"/>
                </a:solidFill>
                <a:effectLst/>
                <a:latin typeface="+mn-lt"/>
                <a:ea typeface="+mn-ea"/>
                <a:cs typeface="+mn-cs"/>
              </a:rPr>
              <a:t>TEST</a:t>
            </a:r>
            <a:r>
              <a:rPr lang="vi-VN" sz="1200" b="0" i="0" kern="1200">
                <a:solidFill>
                  <a:schemeClr val="tx1"/>
                </a:solidFill>
                <a:effectLst/>
                <a:latin typeface="+mn-lt"/>
                <a:ea typeface="+mn-ea"/>
                <a:cs typeface="+mn-cs"/>
              </a:rPr>
              <a:t> VÀ CƠ SỞ HẠ TẦNG</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để tái sử dụng sau này</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HOẶC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DÙNG ĐỂ TÌM LỖI SAU NÀY.</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Bàn giao testware </a:t>
            </a:r>
            <a:r>
              <a:rPr lang="en-US" sz="1200" b="0" i="0" kern="1200">
                <a:solidFill>
                  <a:schemeClr val="tx1"/>
                </a:solidFill>
                <a:effectLst/>
                <a:latin typeface="+mn-lt"/>
                <a:ea typeface="+mn-ea"/>
                <a:cs typeface="+mn-cs"/>
              </a:rPr>
              <a:t>cho</a:t>
            </a:r>
            <a:r>
              <a:rPr lang="vi-VN" sz="1200" b="0" i="0" kern="1200">
                <a:solidFill>
                  <a:schemeClr val="tx1"/>
                </a:solidFill>
                <a:effectLst/>
                <a:latin typeface="+mn-lt"/>
                <a:ea typeface="+mn-ea"/>
                <a:cs typeface="+mn-cs"/>
              </a:rPr>
              <a:t> tổ bảo trì.</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Phân tích các bài học kinh nghiệm</a:t>
            </a:r>
            <a:endParaRPr lang="en-US" sz="1200" b="0" i="0" kern="1200">
              <a:solidFill>
                <a:schemeClr val="tx1"/>
              </a:solidFill>
              <a:effectLst/>
              <a:latin typeface="+mn-lt"/>
              <a:ea typeface="+mn-ea"/>
              <a:cs typeface="+mn-cs"/>
            </a:endParaRP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Test Planning:</a:t>
            </a:r>
            <a:endParaRPr lang="en-US"/>
          </a:p>
          <a:p>
            <a:pPr lvl="1" eaLnBrk="1" hangingPunct="1"/>
            <a:r>
              <a:rPr lang="en-US">
                <a:ea typeface="MS PGothic" panose="020B0600070205080204" pitchFamily="50" charset="-128"/>
                <a:cs typeface="Calibri" panose="020F0502020204030204" charset="0"/>
              </a:rPr>
              <a:t>Input: Project plan, Customer Requirement &amp; </a:t>
            </a:r>
            <a:r>
              <a:rPr lang="en-US">
                <a:ea typeface="MS PGothic" panose="020B0600070205080204" pitchFamily="50" charset="-128"/>
              </a:rPr>
              <a:t>Acceptance criteria/SRS</a:t>
            </a:r>
            <a:endParaRPr lang="en-US">
              <a:ea typeface="MS PGothic" panose="020B0600070205080204" pitchFamily="50" charset="-128"/>
            </a:endParaRPr>
          </a:p>
          <a:p>
            <a:pPr lvl="1" eaLnBrk="1" hangingPunct="1"/>
            <a:r>
              <a:rPr lang="en-US">
                <a:ea typeface="MS PGothic" panose="020B0600070205080204" pitchFamily="50" charset="-128"/>
              </a:rPr>
              <a:t>Output: Test Plan document</a:t>
            </a:r>
            <a:endParaRPr lang="en-US">
              <a:ea typeface="MS PGothic" panose="020B0600070205080204" pitchFamily="50" charset="-128"/>
            </a:endParaRPr>
          </a:p>
          <a:p>
            <a:pPr eaLnBrk="1" hangingPunct="1"/>
            <a:r>
              <a:rPr lang="en-US"/>
              <a:t>Test </a:t>
            </a:r>
            <a:r>
              <a:rPr lang="en-US">
                <a:ea typeface="MS PGothic" panose="020B0600070205080204" pitchFamily="50" charset="-128"/>
              </a:rPr>
              <a:t>Design</a:t>
            </a:r>
            <a:r>
              <a:rPr lang="en-US"/>
              <a:t>:</a:t>
            </a:r>
            <a:endParaRPr lang="en-US"/>
          </a:p>
          <a:p>
            <a:pPr lvl="1" eaLnBrk="1" hangingPunct="1"/>
            <a:r>
              <a:rPr lang="en-US">
                <a:ea typeface="MS PGothic" panose="020B0600070205080204" pitchFamily="50" charset="-128"/>
              </a:rPr>
              <a:t>Input: Test plan, Requirement, Detail design</a:t>
            </a:r>
            <a:endParaRPr lang="en-US">
              <a:ea typeface="MS PGothic" panose="020B0600070205080204" pitchFamily="50" charset="-128"/>
            </a:endParaRPr>
          </a:p>
          <a:p>
            <a:pPr lvl="1" eaLnBrk="1" hangingPunct="1"/>
            <a:r>
              <a:rPr lang="en-US">
                <a:ea typeface="MS PGothic" panose="020B0600070205080204" pitchFamily="50" charset="-128"/>
              </a:rPr>
              <a:t>Output: Test cases, Test scripts, Test data in high level</a:t>
            </a:r>
            <a:endParaRPr lang="en-US">
              <a:ea typeface="MS PGothic" panose="020B0600070205080204" pitchFamily="50" charset="-128"/>
            </a:endParaRPr>
          </a:p>
          <a:p>
            <a:pPr eaLnBrk="1" hangingPunct="1"/>
            <a:r>
              <a:rPr lang="en-US"/>
              <a:t>Test </a:t>
            </a:r>
            <a:r>
              <a:rPr lang="en-US">
                <a:ea typeface="MS PGothic" panose="020B0600070205080204" pitchFamily="50" charset="-128"/>
              </a:rPr>
              <a:t>Implementation and </a:t>
            </a:r>
            <a:r>
              <a:rPr lang="en-US"/>
              <a:t>Execution:</a:t>
            </a:r>
            <a:endParaRPr lang="en-US"/>
          </a:p>
          <a:p>
            <a:pPr lvl="1" eaLnBrk="1" hangingPunct="1"/>
            <a:r>
              <a:rPr lang="en-US">
                <a:ea typeface="MS PGothic" panose="020B0600070205080204" pitchFamily="50" charset="-128"/>
              </a:rPr>
              <a:t>Input:  Test cases, Test data, Test scripts</a:t>
            </a:r>
            <a:endParaRPr lang="en-US">
              <a:ea typeface="MS PGothic" panose="020B0600070205080204" pitchFamily="50" charset="-128"/>
            </a:endParaRPr>
          </a:p>
          <a:p>
            <a:pPr lvl="1" eaLnBrk="1" hangingPunct="1"/>
            <a:r>
              <a:rPr lang="en-US">
                <a:ea typeface="MS PGothic" panose="020B0600070205080204" pitchFamily="50" charset="-128"/>
              </a:rPr>
              <a:t>Output: Test report, Defect list</a:t>
            </a:r>
            <a:endParaRPr lang="en-US">
              <a:ea typeface="MS PGothic" panose="020B0600070205080204" pitchFamily="50" charset="-128"/>
            </a:endParaRP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Bất</a:t>
            </a:r>
            <a:r>
              <a:rPr lang="en-US" baseline="0"/>
              <a:t> lợi của model: </a:t>
            </a:r>
            <a:r>
              <a:rPr lang="en-US" b="1"/>
              <a:t>Defects</a:t>
            </a:r>
            <a:r>
              <a:rPr lang="en-US"/>
              <a:t> were being </a:t>
            </a:r>
            <a:r>
              <a:rPr lang="en-US" b="1"/>
              <a:t>Found Too Late </a:t>
            </a:r>
            <a:r>
              <a:rPr lang="en-US"/>
              <a:t>in the life cycle, as </a:t>
            </a:r>
            <a:r>
              <a:rPr lang="en-US" b="1"/>
              <a:t>Testing</a:t>
            </a:r>
            <a:r>
              <a:rPr lang="en-US"/>
              <a:t> was not involved </a:t>
            </a:r>
            <a:r>
              <a:rPr lang="en-US" b="1"/>
              <a:t>Until The End </a:t>
            </a:r>
            <a:r>
              <a:rPr lang="en-US"/>
              <a:t>of the project.</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a:solidFill>
                  <a:schemeClr val="tx1"/>
                </a:solidFill>
                <a:effectLst/>
                <a:latin typeface="+mn-lt"/>
                <a:ea typeface="+mn-ea"/>
                <a:cs typeface="+mn-cs"/>
              </a:rPr>
              <a:t>1.Test analysis and design</a:t>
            </a: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kern="1200">
                <a:solidFill>
                  <a:schemeClr val="tx1"/>
                </a:solidFill>
                <a:effectLst/>
                <a:latin typeface="+mn-lt"/>
                <a:ea typeface="+mn-ea"/>
                <a:cs typeface="+mn-cs"/>
              </a:rPr>
              <a:t>2. Test analysis and design</a:t>
            </a:r>
            <a:endParaRPr lang="en-US" sz="120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kern="1200">
                <a:solidFill>
                  <a:schemeClr val="tx1"/>
                </a:solidFill>
                <a:effectLst/>
                <a:latin typeface="+mn-lt"/>
                <a:ea typeface="+mn-ea"/>
                <a:cs typeface="+mn-cs"/>
              </a:rPr>
              <a:t>3. Evaluating test exit criteria</a:t>
            </a:r>
            <a:endParaRPr lang="en-US"/>
          </a:p>
          <a:p>
            <a:r>
              <a:rPr lang="en-US"/>
              <a:t>4. </a:t>
            </a:r>
            <a:r>
              <a:rPr lang="en-US" sz="1200" kern="1200">
                <a:solidFill>
                  <a:schemeClr val="tx1"/>
                </a:solidFill>
                <a:effectLst/>
                <a:latin typeface="+mn-lt"/>
                <a:ea typeface="+mn-ea"/>
                <a:cs typeface="+mn-cs"/>
              </a:rPr>
              <a:t>Hiện thực và thực thi</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5. Xem slide trước</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7C</a:t>
            </a:r>
            <a:endParaRPr lang="en-US"/>
          </a:p>
          <a:p>
            <a:r>
              <a:rPr lang="en-US"/>
              <a:t>8B</a:t>
            </a:r>
            <a:endParaRPr lang="en-US"/>
          </a:p>
          <a:p>
            <a:endParaRPr lang="en-US"/>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 YÊU CẦU</a:t>
            </a:r>
            <a:r>
              <a:rPr lang="en-US" baseline="0"/>
              <a:t> SV giải thích 4 mức này: </a:t>
            </a:r>
            <a:r>
              <a:rPr lang="en-US" b="0" baseline="0"/>
              <a:t>Mục đích, kiểm thử gì (chức năng hay phi chức năng), ai thực hiện, khi nào thực hiện?</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b="1"/>
              <a:t>SV trả</a:t>
            </a:r>
            <a:r>
              <a:rPr lang="en-US" b="1" baseline="0"/>
              <a:t> lời, sau đó GV sẽ giải thích chi tiết ở những slide sau.</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1" baseline="0"/>
              <a:t>? SV PHÂN BIỆT 2 MỨC CUỐI?</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endParaRPr lang="en-US" b="1"/>
          </a:p>
          <a:p>
            <a:r>
              <a:rPr lang="en-US" b="1"/>
              <a:t>- Component testing</a:t>
            </a:r>
            <a:r>
              <a:rPr lang="en-US" b="1" baseline="0"/>
              <a:t> = Unit testing </a:t>
            </a:r>
            <a:r>
              <a:rPr lang="en-US" baseline="0"/>
              <a:t>= </a:t>
            </a:r>
            <a:r>
              <a:rPr lang="en-US"/>
              <a:t>A unit is the "smallest" piece of software. Different programming languages have different units: </a:t>
            </a:r>
            <a:endParaRPr lang="en-US"/>
          </a:p>
          <a:p>
            <a:r>
              <a:rPr lang="en-US"/>
              <a:t>IN C++ AND JAVA: THE UNIT IS THE CLASS; </a:t>
            </a:r>
            <a:endParaRPr lang="en-US"/>
          </a:p>
          <a:p>
            <a:r>
              <a:rPr lang="en-US"/>
              <a:t>IN C: THE UNIT IS THE FUNCTION; </a:t>
            </a:r>
            <a:endParaRPr lang="en-US"/>
          </a:p>
          <a:p>
            <a:r>
              <a:rPr lang="en-US"/>
              <a:t>IN LESS STRUCTURED LANGUAGES LIKE BASIC AND COBOL:</a:t>
            </a:r>
            <a:r>
              <a:rPr lang="en-US" baseline="0"/>
              <a:t> </a:t>
            </a:r>
            <a:r>
              <a:rPr lang="en-US"/>
              <a:t>THE UNIT MAY BE THE ENTIRE PROGRAM.</a:t>
            </a:r>
            <a:endParaRPr lang="en-US"/>
          </a:p>
          <a:p>
            <a:endParaRPr lang="en-US"/>
          </a:p>
          <a:p>
            <a:r>
              <a:rPr lang="en-US"/>
              <a:t>- </a:t>
            </a:r>
            <a:r>
              <a:rPr lang="en-US" b="1"/>
              <a:t>Integration testing</a:t>
            </a:r>
            <a:r>
              <a:rPr lang="en-US"/>
              <a:t>:</a:t>
            </a:r>
            <a:r>
              <a:rPr lang="en-US" baseline="0"/>
              <a:t> </a:t>
            </a:r>
            <a:endParaRPr lang="en-US" baseline="0"/>
          </a:p>
          <a:p>
            <a:r>
              <a:rPr lang="en-US" baseline="0"/>
              <a:t>Sự kết hợp các hàm, gọi hàm lẫn nhau.</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vi-VN" b="0" baseline="0"/>
              <a:t>Kiểm tra </a:t>
            </a:r>
            <a:r>
              <a:rPr lang="en-US" sz="1200" b="1" i="0" kern="1200">
                <a:solidFill>
                  <a:schemeClr val="tx1"/>
                </a:solidFill>
                <a:effectLst/>
                <a:latin typeface="+mn-lt"/>
                <a:ea typeface="+mn-ea"/>
                <a:cs typeface="+mn-cs"/>
              </a:rPr>
              <a:t>SỰ GIAO TIẾP </a:t>
            </a:r>
            <a:r>
              <a:rPr lang="vi-VN" b="0" baseline="0"/>
              <a:t>giữa các </a:t>
            </a:r>
            <a:r>
              <a:rPr lang="en-US" sz="1200" b="0" i="0" kern="1200" baseline="0">
                <a:solidFill>
                  <a:schemeClr val="tx1"/>
                </a:solidFill>
                <a:effectLst/>
                <a:latin typeface="+mn-lt"/>
                <a:ea typeface="+mn-ea"/>
                <a:cs typeface="+mn-cs"/>
              </a:rPr>
              <a:t>component</a:t>
            </a:r>
            <a:r>
              <a:rPr lang="vi-VN" b="0" baseline="0"/>
              <a:t>, </a:t>
            </a:r>
            <a:r>
              <a:rPr lang="en-GB" b="1"/>
              <a:t>KIỂM</a:t>
            </a:r>
            <a:r>
              <a:rPr lang="en-GB" b="1" baseline="0"/>
              <a:t> TRA SỰ TƯƠNG TÁC </a:t>
            </a:r>
            <a:r>
              <a:rPr lang="en-GB" b="0" baseline="0"/>
              <a:t> giữa </a:t>
            </a:r>
            <a:r>
              <a:rPr lang="vi-VN" b="0" baseline="0"/>
              <a:t>các phần khác nhau của hệ thống như hệ điều hành, hệ thống tập tin và phần cứng hoặc các giao diện giữa các hệ thống.</a:t>
            </a:r>
            <a:endParaRPr lang="en-GB" b="0" baseline="0"/>
          </a:p>
          <a:p>
            <a:r>
              <a:rPr lang="en-US" baseline="0"/>
              <a:t>D</a:t>
            </a:r>
            <a:r>
              <a:rPr lang="en-US"/>
              <a:t>one by: by the developers, but preferably by a specialist integration testers</a:t>
            </a:r>
            <a:endParaRPr lang="en-US"/>
          </a:p>
          <a:p>
            <a:r>
              <a:rPr lang="en-US" i="1"/>
              <a:t>Đọc</a:t>
            </a:r>
            <a:r>
              <a:rPr lang="en-US" i="1" baseline="0"/>
              <a:t> thêm: các cách tích hợp.</a:t>
            </a:r>
            <a:endParaRPr lang="en-US" i="1" baseline="0"/>
          </a:p>
          <a:p>
            <a:endParaRPr lang="en-US" i="1"/>
          </a:p>
          <a:p>
            <a:r>
              <a:rPr lang="en-US"/>
              <a:t>- </a:t>
            </a:r>
            <a:r>
              <a:rPr lang="en-US" b="1"/>
              <a:t>System testing</a:t>
            </a:r>
            <a:r>
              <a:rPr lang="en-US"/>
              <a:t>: A system consists of all of the software that make up the product delivered to the customer. </a:t>
            </a:r>
            <a:r>
              <a:rPr lang="en-GB" b="0"/>
              <a:t>VERIFY</a:t>
            </a:r>
            <a:r>
              <a:rPr lang="en-GB" b="1"/>
              <a:t> </a:t>
            </a:r>
            <a:r>
              <a:rPr lang="en-GB"/>
              <a:t>THAT IT </a:t>
            </a:r>
            <a:r>
              <a:rPr lang="en-GB" b="1"/>
              <a:t>MEETS SPECIFIED REQUIREMENTS</a:t>
            </a:r>
            <a:r>
              <a:rPr lang="en-GB"/>
              <a:t>. </a:t>
            </a:r>
            <a:r>
              <a:rPr lang="en-US"/>
              <a:t>Test hầu</a:t>
            </a:r>
            <a:r>
              <a:rPr lang="en-US" baseline="0"/>
              <a:t> như các loại kiểm thử có trong đặc tả yêu cầu.</a:t>
            </a: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 </a:t>
            </a:r>
            <a:r>
              <a:rPr lang="en-US" b="1"/>
              <a:t>Acceptance testing</a:t>
            </a:r>
            <a:r>
              <a:rPr lang="en-US"/>
              <a:t>:</a:t>
            </a:r>
            <a:r>
              <a:rPr lang="en-US" baseline="0"/>
              <a:t> </a:t>
            </a:r>
            <a:r>
              <a:rPr lang="en-US"/>
              <a:t>Most often the responsibility of the </a:t>
            </a:r>
            <a:r>
              <a:rPr lang="en-US" b="0"/>
              <a:t>user or customer</a:t>
            </a:r>
            <a:r>
              <a:rPr lang="en-US"/>
              <a:t>, although other stakeholders may be involved as well. VERIFIES THE </a:t>
            </a:r>
            <a:r>
              <a:rPr lang="en-US" b="1"/>
              <a:t>FITNESS FOR USE </a:t>
            </a:r>
            <a:r>
              <a:rPr lang="en-US"/>
              <a:t>OF THE SYSTEM. Trong loại</a:t>
            </a:r>
            <a:r>
              <a:rPr lang="en-US" baseline="0"/>
              <a:t> này p</a:t>
            </a:r>
            <a:r>
              <a:rPr lang="en-US"/>
              <a:t>hân</a:t>
            </a:r>
            <a:r>
              <a:rPr lang="en-US" baseline="0"/>
              <a:t> biệt alpha test và beta test.</a:t>
            </a:r>
            <a:endParaRPr lang="en-GB"/>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a:t>Component testing</a:t>
            </a:r>
            <a:r>
              <a:rPr lang="en-US" b="1" baseline="0"/>
              <a:t> = Unit testing </a:t>
            </a:r>
            <a:r>
              <a:rPr lang="en-US" baseline="0"/>
              <a:t>= </a:t>
            </a:r>
            <a:r>
              <a:rPr lang="en-US"/>
              <a:t>A unit is the "smallest" piece of software. Different programming languages have different units: </a:t>
            </a:r>
            <a:endParaRPr lang="en-US"/>
          </a:p>
          <a:p>
            <a:r>
              <a:rPr lang="en-US"/>
              <a:t>- IN C++ AND JAVA: THE UNIT IS THE CLASS; </a:t>
            </a:r>
            <a:endParaRPr lang="en-US"/>
          </a:p>
          <a:p>
            <a:r>
              <a:rPr lang="en-US"/>
              <a:t>- IN C: THE UNIT IS THE FUNCTION; </a:t>
            </a:r>
            <a:endParaRPr lang="en-US"/>
          </a:p>
          <a:p>
            <a:r>
              <a:rPr lang="en-US"/>
              <a:t>- IN LESS STRUCTURED LANGUAGES LIKE BASIC AND COBOL:</a:t>
            </a:r>
            <a:r>
              <a:rPr lang="en-US" baseline="0"/>
              <a:t> </a:t>
            </a:r>
            <a:r>
              <a:rPr lang="en-US"/>
              <a:t>THE UNIT MAY BE THE ENTIRE PROGRAM.</a:t>
            </a:r>
            <a:endParaRPr lang="en-US"/>
          </a:p>
          <a:p>
            <a:pPr marL="274320" lvl="1" indent="-274320">
              <a:buClr>
                <a:schemeClr val="accent3"/>
              </a:buClr>
              <a:buSzPct val="95000"/>
            </a:pPr>
            <a:r>
              <a:rPr lang="en-GB" altLang="en-US" sz="2800">
                <a:ea typeface="MS PGothic" panose="020B0600070205080204" pitchFamily="50" charset="-128"/>
              </a:rPr>
              <a:t>Test</a:t>
            </a:r>
            <a:r>
              <a:rPr lang="en-GB" altLang="en-US" sz="2800" baseline="0">
                <a:ea typeface="MS PGothic" panose="020B0600070205080204" pitchFamily="50" charset="-128"/>
              </a:rPr>
              <a:t> basis:…</a:t>
            </a:r>
            <a:endParaRPr lang="en-GB" altLang="en-US" sz="2800" baseline="0">
              <a:ea typeface="MS PGothic" panose="020B0600070205080204" pitchFamily="50" charset="-128"/>
            </a:endParaRPr>
          </a:p>
          <a:p>
            <a:pPr marL="274320" lvl="1" indent="-274320">
              <a:buClr>
                <a:schemeClr val="accent3"/>
              </a:buClr>
              <a:buSzPct val="95000"/>
            </a:pPr>
            <a:r>
              <a:rPr lang="en-GB" altLang="en-US" sz="2800" baseline="0">
                <a:ea typeface="MS PGothic" panose="020B0600070205080204" pitchFamily="50" charset="-128"/>
              </a:rPr>
              <a:t>Thực hiện bởi:</a:t>
            </a:r>
            <a:r>
              <a:rPr lang="en-GB"/>
              <a:t> </a:t>
            </a:r>
            <a:r>
              <a:rPr lang="en-GB" b="1"/>
              <a:t>programmer </a:t>
            </a:r>
            <a:r>
              <a:rPr lang="en-GB"/>
              <a:t>who wrote the code or by a </a:t>
            </a:r>
            <a:r>
              <a:rPr lang="en-GB" b="1"/>
              <a:t>different programmer</a:t>
            </a:r>
            <a:endParaRPr lang="en-GB" b="1"/>
          </a:p>
          <a:p>
            <a:pPr marL="0" marR="0" indent="0" algn="l" defTabSz="914400" rtl="0" eaLnBrk="1" fontAlgn="auto" latinLnBrk="0" hangingPunct="1">
              <a:lnSpc>
                <a:spcPct val="100000"/>
              </a:lnSpc>
              <a:spcBef>
                <a:spcPts val="0"/>
              </a:spcBef>
              <a:spcAft>
                <a:spcPts val="0"/>
              </a:spcAft>
              <a:buClrTx/>
              <a:buSzTx/>
              <a:buFontTx/>
              <a:buNone/>
              <a:defRPr/>
            </a:pPr>
            <a:r>
              <a:rPr lang="en-US"/>
              <a:t>Khi nào:…</a:t>
            </a: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indent="0">
              <a:buFontTx/>
              <a:buNone/>
            </a:pPr>
            <a:br>
              <a:rPr lang="vi-VN"/>
            </a:br>
            <a:r>
              <a:rPr lang="vi-VN" sz="1200" b="0" i="0" kern="1200">
                <a:solidFill>
                  <a:schemeClr val="tx1"/>
                </a:solidFill>
                <a:effectLst/>
                <a:latin typeface="+mn-lt"/>
                <a:ea typeface="+mn-ea"/>
                <a:cs typeface="+mn-cs"/>
              </a:rPr>
              <a:t>Vì Unit được chọn để kiểm tra thường có kích thước nhỏ và chức năng hoạt động đơn giản, chúng ta không khó khăn gì trong việc tổ chức, kiểm tra, ghi nhận và phân tích kết quả kiểm tra. Nếu phát hiện lỗi, việc xác định nguyên nhân và khắc phục cũng tương đối dễ dàng vì chỉ khoanh vùng trong một đơn thể Unit đang kiểm tra. Một nguyên lý đúc kết từ thực tiễn: thời gian tốn cho Unit Test sẽ được đền bù bằng việc tiết kiệm rất nhiều thời gian và chi phí cho việc kiểm tra và sửa lỗi ở các mức kiểm tra sau đó.</a:t>
            </a:r>
            <a:br>
              <a:rPr lang="vi-VN"/>
            </a:br>
            <a:r>
              <a:rPr lang="vi-VN" sz="1200" b="0" i="0" kern="1200">
                <a:solidFill>
                  <a:schemeClr val="tx1"/>
                </a:solidFill>
                <a:effectLst/>
                <a:latin typeface="+mn-lt"/>
                <a:ea typeface="+mn-ea"/>
                <a:cs typeface="+mn-cs"/>
              </a:rPr>
              <a:t>Unit Test thường do lập trình viên thực hiện. Công đoạn này cần được thực hiện càng sớm càng tốt trong giai đoạn viết code và xuyên suốt chu kỳ PTPM. </a:t>
            </a:r>
            <a:br>
              <a:rPr lang="vi-VN"/>
            </a:br>
            <a:r>
              <a:rPr lang="vi-VN" sz="1200" b="0" i="0" kern="1200">
                <a:solidFill>
                  <a:schemeClr val="tx1"/>
                </a:solidFill>
                <a:effectLst/>
                <a:latin typeface="+mn-lt"/>
                <a:ea typeface="+mn-ea"/>
                <a:cs typeface="+mn-cs"/>
              </a:rPr>
              <a:t>Cũng như các mức kiểm tra khác, Unit Test cũng đòi hỏi phải chuẩn bị trước các tình huống (test case) hoặc kịch bản (script). Các test case và script này nên được giữ lại để tái sử dụng.</a:t>
            </a:r>
            <a:endParaRPr lang="en-US" b="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5618E0-2EAB-4C8B-A917-491D921D7D92}" type="slidenum">
              <a:rPr lang="en-GB"/>
            </a:fld>
            <a:endParaRPr lang="en-GB"/>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pPr marL="0" indent="0">
              <a:buFontTx/>
              <a:buNone/>
            </a:pPr>
            <a:r>
              <a:rPr lang="vi-VN" sz="1200" b="0" i="0" kern="1200">
                <a:solidFill>
                  <a:schemeClr val="tx1"/>
                </a:solidFill>
                <a:effectLst/>
                <a:latin typeface="+mn-lt"/>
                <a:ea typeface="+mn-ea"/>
                <a:cs typeface="+mn-cs"/>
              </a:rPr>
              <a:t>KIỂM TRA PHI CHỨC NĂNG</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Vd/</a:t>
            </a:r>
            <a:r>
              <a:rPr lang="vi-VN" sz="1200" b="0" i="0" kern="1200">
                <a:solidFill>
                  <a:schemeClr val="tx1"/>
                </a:solidFill>
                <a:effectLst/>
                <a:latin typeface="+mn-lt"/>
                <a:ea typeface="+mn-ea"/>
                <a:cs typeface="+mn-cs"/>
              </a:rPr>
              <a:t> trạng thái của tài nguyên (resource-behavior)</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như: rò rỉ bộ nhớ</a:t>
            </a:r>
            <a:r>
              <a:rPr lang="en-US" sz="1200" b="0" i="0" kern="1200">
                <a:solidFill>
                  <a:schemeClr val="tx1"/>
                </a:solidFill>
                <a:effectLst/>
                <a:latin typeface="+mn-lt"/>
                <a:ea typeface="+mn-ea"/>
                <a:cs typeface="+mn-cs"/>
              </a:rPr>
              <a:t> - bộ nhớ không </a:t>
            </a:r>
            <a:r>
              <a:rPr lang="vi-VN" sz="1200" b="0" i="0" kern="1200">
                <a:solidFill>
                  <a:schemeClr val="tx1"/>
                </a:solidFill>
                <a:effectLst/>
                <a:latin typeface="+mn-lt"/>
                <a:ea typeface="+mn-ea"/>
                <a:cs typeface="+mn-cs"/>
              </a:rPr>
              <a:t>đượ</a:t>
            </a:r>
            <a:r>
              <a:rPr lang="en-US" sz="1200" b="0" i="0" kern="1200">
                <a:solidFill>
                  <a:schemeClr val="tx1"/>
                </a:solidFill>
                <a:effectLst/>
                <a:latin typeface="+mn-lt"/>
                <a:ea typeface="+mn-ea"/>
                <a:cs typeface="+mn-cs"/>
              </a:rPr>
              <a:t>c giải phóng</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Vd/ kt hiệu</a:t>
            </a:r>
            <a:r>
              <a:rPr lang="en-US" sz="1200" b="0" i="0" kern="1200" baseline="0">
                <a:solidFill>
                  <a:schemeClr val="tx1"/>
                </a:solidFill>
                <a:effectLst/>
                <a:latin typeface="+mn-lt"/>
                <a:ea typeface="+mn-ea"/>
                <a:cs typeface="+mn-cs"/>
              </a:rPr>
              <a:t> năng: khai báo biến không nên để trong vòng lặp; khai báo và khởi tạo liền nếu có (không nên để 2 dòng riêng)</a:t>
            </a:r>
            <a:endParaRPr lang="en-US" sz="1200" b="0" i="0" kern="1200" baseline="0">
              <a:solidFill>
                <a:schemeClr val="tx1"/>
              </a:solidFill>
              <a:effectLst/>
              <a:latin typeface="+mn-lt"/>
              <a:ea typeface="+mn-ea"/>
              <a:cs typeface="+mn-cs"/>
            </a:endParaRPr>
          </a:p>
          <a:p>
            <a:pPr marL="0" indent="0">
              <a:buFontTx/>
              <a:buNone/>
            </a:pPr>
            <a:endParaRPr lang="en-US" sz="1200" b="0" i="0" kern="1200" baseline="0">
              <a:solidFill>
                <a:schemeClr val="tx1"/>
              </a:solidFill>
              <a:effectLst/>
              <a:latin typeface="+mn-lt"/>
              <a:ea typeface="+mn-ea"/>
              <a:cs typeface="+mn-cs"/>
            </a:endParaRPr>
          </a:p>
          <a:p>
            <a:pPr marL="0" indent="0">
              <a:buFontTx/>
              <a:buNone/>
            </a:pPr>
            <a:endParaRPr lang="en-US" sz="1200" b="0" i="0" kern="1200" baseline="0">
              <a:solidFill>
                <a:schemeClr val="tx1"/>
              </a:solidFill>
              <a:effectLst/>
              <a:latin typeface="+mn-lt"/>
              <a:ea typeface="+mn-ea"/>
              <a:cs typeface="+mn-cs"/>
            </a:endParaRPr>
          </a:p>
          <a:p>
            <a:pPr marL="0" indent="0">
              <a:buFontTx/>
              <a:buNone/>
            </a:pPr>
            <a:r>
              <a:rPr lang="en-US" sz="1200" b="0" i="0" kern="1200" baseline="0">
                <a:solidFill>
                  <a:schemeClr val="tx1"/>
                </a:solidFill>
                <a:effectLst/>
                <a:latin typeface="+mn-lt"/>
                <a:ea typeface="+mn-ea"/>
                <a:cs typeface="+mn-cs"/>
              </a:rPr>
              <a:t>One approach in component testing, used in Extreme Programming (XP), is to prepare  and automate  test cases before coding. This is  called a  </a:t>
            </a:r>
            <a:r>
              <a:rPr lang="en-US" sz="1200" b="1" i="0" kern="1200" baseline="0">
                <a:solidFill>
                  <a:schemeClr val="tx1"/>
                </a:solidFill>
                <a:effectLst/>
                <a:latin typeface="+mn-lt"/>
                <a:ea typeface="+mn-ea"/>
                <a:cs typeface="+mn-cs"/>
              </a:rPr>
              <a:t>TEST-FIRST APPROACH </a:t>
            </a:r>
            <a:r>
              <a:rPr lang="en-US" sz="1200" b="0" i="0" kern="1200" baseline="0">
                <a:solidFill>
                  <a:schemeClr val="tx1"/>
                </a:solidFill>
                <a:effectLst/>
                <a:latin typeface="+mn-lt"/>
                <a:ea typeface="+mn-ea"/>
                <a:cs typeface="+mn-cs"/>
              </a:rPr>
              <a:t>or</a:t>
            </a:r>
            <a:r>
              <a:rPr lang="en-US" sz="1200" b="1" i="0" kern="1200" baseline="0">
                <a:solidFill>
                  <a:schemeClr val="tx1"/>
                </a:solidFill>
                <a:effectLst/>
                <a:latin typeface="+mn-lt"/>
                <a:ea typeface="+mn-ea"/>
                <a:cs typeface="+mn-cs"/>
              </a:rPr>
              <a:t> TEST-DRIVEN DEVELOPMENT</a:t>
            </a:r>
            <a:r>
              <a:rPr lang="en-US" sz="1200" b="0" i="0" kern="1200" baseline="0">
                <a:solidFill>
                  <a:schemeClr val="tx1"/>
                </a:solidFill>
                <a:effectLst/>
                <a:latin typeface="+mn-lt"/>
                <a:ea typeface="+mn-ea"/>
                <a:cs typeface="+mn-cs"/>
              </a:rPr>
              <a:t>. This approach is highly iterative and is based on cycles of developing test cases, then building and integrating small pieces of code, and executing the component tests until they pass. (ISTQB)</a:t>
            </a:r>
            <a:endParaRPr lang="en-US" sz="1200" b="0" i="0" kern="1200" baseline="0">
              <a:solidFill>
                <a:schemeClr val="tx1"/>
              </a:solidFill>
              <a:effectLst/>
              <a:latin typeface="+mn-lt"/>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baseline="0"/>
              <a:t>- </a:t>
            </a:r>
            <a:r>
              <a:rPr lang="vi-VN" b="0" baseline="0"/>
              <a:t>Kiểm tra </a:t>
            </a:r>
            <a:r>
              <a:rPr lang="en-US" sz="1200" b="1" i="0" kern="1200">
                <a:solidFill>
                  <a:schemeClr val="tx1"/>
                </a:solidFill>
                <a:effectLst/>
                <a:latin typeface="+mn-lt"/>
                <a:ea typeface="+mn-ea"/>
                <a:cs typeface="+mn-cs"/>
              </a:rPr>
              <a:t>SỰ GIAO TIẾP </a:t>
            </a:r>
            <a:r>
              <a:rPr lang="vi-VN" b="0" baseline="0"/>
              <a:t>giữa các </a:t>
            </a:r>
            <a:r>
              <a:rPr lang="en-US" sz="1200" b="0" i="0" kern="1200" baseline="0">
                <a:solidFill>
                  <a:schemeClr val="tx1"/>
                </a:solidFill>
                <a:effectLst/>
                <a:latin typeface="+mn-lt"/>
                <a:ea typeface="+mn-ea"/>
                <a:cs typeface="+mn-cs"/>
              </a:rPr>
              <a:t>component</a:t>
            </a:r>
            <a:r>
              <a:rPr lang="vi-VN" b="0" baseline="0"/>
              <a:t>, </a:t>
            </a:r>
            <a:r>
              <a:rPr lang="en-GB" b="1"/>
              <a:t>KIỂM</a:t>
            </a:r>
            <a:r>
              <a:rPr lang="en-GB" b="1" baseline="0"/>
              <a:t> TRA SỰ TƯƠNG TÁC </a:t>
            </a:r>
            <a:r>
              <a:rPr lang="en-GB" b="0" baseline="0"/>
              <a:t> giữa </a:t>
            </a:r>
            <a:r>
              <a:rPr lang="vi-VN" b="0" baseline="0"/>
              <a:t>các phần khác nhau của hệ thống như hệ điều hành, hệ thống tập tin và phần cứng hoặc các giao </a:t>
            </a:r>
            <a:r>
              <a:rPr lang="en-US" b="0" baseline="0"/>
              <a:t>tiếp </a:t>
            </a:r>
            <a:r>
              <a:rPr lang="vi-VN" b="0" baseline="0"/>
              <a:t>giữa các hệ thống</a:t>
            </a:r>
            <a:r>
              <a:rPr lang="en-US" b="0" baseline="0"/>
              <a:t> (CÓ THỂ LÀ TEST SỰ TƯƠNG TÁC CÁC COMPONENT CỦA CÁC TEAM KHI </a:t>
            </a:r>
            <a:r>
              <a:rPr lang="vi-VN" b="0" baseline="0"/>
              <a:t>ĐƯỢ</a:t>
            </a:r>
            <a:r>
              <a:rPr lang="en-US" b="0" baseline="0"/>
              <a:t>C GHÉP LẠI VỚI NHAU)</a:t>
            </a:r>
            <a:endParaRPr lang="en-GB" b="0" baseline="0"/>
          </a:p>
          <a:p>
            <a:pPr marL="0" marR="0" indent="0" algn="l" defTabSz="914400" rtl="0" eaLnBrk="1" fontAlgn="auto" latinLnBrk="0" hangingPunct="1">
              <a:lnSpc>
                <a:spcPct val="100000"/>
              </a:lnSpc>
              <a:spcBef>
                <a:spcPts val="0"/>
              </a:spcBef>
              <a:spcAft>
                <a:spcPts val="0"/>
              </a:spcAft>
              <a:buClrTx/>
              <a:buSzTx/>
              <a:buFontTx/>
              <a:buNone/>
              <a:defRPr/>
            </a:pPr>
            <a:r>
              <a:rPr lang="en-US"/>
              <a:t>-</a:t>
            </a:r>
            <a:r>
              <a:rPr lang="en-US" baseline="0"/>
              <a:t> D</a:t>
            </a:r>
            <a:r>
              <a:rPr lang="en-US"/>
              <a:t>one by: May be carried out by the developers, but preferably by a specialist integration testers</a:t>
            </a:r>
            <a:endParaRPr lang="en-US"/>
          </a:p>
          <a:p>
            <a:pPr marL="0" indent="0">
              <a:buFontTx/>
              <a:buNone/>
            </a:pPr>
            <a:endParaRPr lang="en-GB" b="1" baseline="0"/>
          </a:p>
          <a:p>
            <a:pPr marL="0" indent="0">
              <a:buFontTx/>
              <a:buNone/>
            </a:pPr>
            <a:endParaRPr lang="en-GB" b="1" baseline="0"/>
          </a:p>
          <a:p>
            <a:pPr marL="0" indent="0">
              <a:buFontTx/>
              <a:buNone/>
            </a:pPr>
            <a:r>
              <a:rPr lang="en-GB" b="1" baseline="0"/>
              <a:t>Phi chức năng: tính kiểm thử được, bảo trì được…</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p:txBody>
          <a:bodyPr/>
          <a:lstStyle/>
          <a:p>
            <a:fld id="{2745D731-E49F-4385-8ADC-4FD1FD0F8A69}" type="slidenum">
              <a:rPr lang="en-GB"/>
            </a:fld>
            <a:endParaRPr lang="en-GB"/>
          </a:p>
        </p:txBody>
      </p:sp>
      <p:sp>
        <p:nvSpPr>
          <p:cNvPr id="294914" name="Rectangle 2"/>
          <p:cNvSpPr>
            <a:spLocks noGrp="1" noRot="1" noChangeAspect="1" noChangeArrowheads="1" noTextEdit="1"/>
          </p:cNvSpPr>
          <p:nvPr>
            <p:ph type="sldImg"/>
          </p:nvPr>
        </p:nvSpPr>
        <p:spPr>
          <a:xfrm>
            <a:off x="1633538" y="696913"/>
            <a:ext cx="4067175" cy="3049587"/>
          </a:xfrm>
          <a:ln cap="flat"/>
        </p:spPr>
      </p:sp>
      <p:sp>
        <p:nvSpPr>
          <p:cNvPr id="2" name="Notes Placeholder 1"/>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GB" baseline="0"/>
              <a:t>+ Advantage:  </a:t>
            </a:r>
            <a:endParaRPr lang="en-GB" baseline="0"/>
          </a:p>
          <a:p>
            <a:pPr marL="0" marR="0" lvl="1"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 </a:t>
            </a:r>
            <a:r>
              <a:rPr lang="vi-VN" sz="1200" b="0" i="0" kern="1200">
                <a:solidFill>
                  <a:schemeClr val="tx1"/>
                </a:solidFill>
                <a:effectLst/>
                <a:latin typeface="+mn-lt"/>
                <a:ea typeface="+mn-ea"/>
                <a:cs typeface="+mn-cs"/>
              </a:rPr>
              <a:t>tất cả mọi thứ được hoàn tất trước khi bắt đầu </a:t>
            </a:r>
            <a:r>
              <a:rPr lang="en-US" sz="1200" b="0" i="0" kern="1200">
                <a:solidFill>
                  <a:schemeClr val="tx1"/>
                </a:solidFill>
                <a:effectLst/>
                <a:latin typeface="+mn-lt"/>
                <a:ea typeface="+mn-ea"/>
                <a:cs typeface="+mn-cs"/>
              </a:rPr>
              <a:t>test tích hợp</a:t>
            </a:r>
            <a:endParaRPr lang="en-US" sz="1200" b="0" i="0" kern="1200" baseline="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k</a:t>
            </a:r>
            <a:r>
              <a:rPr lang="vi-VN" sz="1200" b="0" i="0" kern="1200">
                <a:solidFill>
                  <a:schemeClr val="tx1"/>
                </a:solidFill>
                <a:effectLst/>
                <a:latin typeface="+mn-lt"/>
                <a:ea typeface="+mn-ea"/>
                <a:cs typeface="+mn-cs"/>
              </a:rPr>
              <a:t>hông cần mô phỏng </a:t>
            </a:r>
            <a:r>
              <a:rPr lang="en-US" sz="1200" b="0" i="0" kern="1200">
                <a:solidFill>
                  <a:schemeClr val="tx1"/>
                </a:solidFill>
                <a:effectLst/>
                <a:latin typeface="+mn-lt"/>
                <a:ea typeface="+mn-ea"/>
                <a:cs typeface="+mn-cs"/>
              </a:rPr>
              <a:t>những</a:t>
            </a:r>
            <a:r>
              <a:rPr lang="en-US" sz="1200" b="0" i="0" kern="1200" baseline="0">
                <a:solidFill>
                  <a:schemeClr val="tx1"/>
                </a:solidFill>
                <a:effectLst/>
                <a:latin typeface="+mn-lt"/>
                <a:ea typeface="+mn-ea"/>
                <a:cs typeface="+mn-cs"/>
              </a:rPr>
              <a:t> phần</a:t>
            </a:r>
            <a:r>
              <a:rPr lang="vi-VN" sz="1200" b="0" i="0" kern="1200">
                <a:solidFill>
                  <a:schemeClr val="tx1"/>
                </a:solidFill>
                <a:effectLst/>
                <a:latin typeface="+mn-lt"/>
                <a:ea typeface="+mn-ea"/>
                <a:cs typeface="+mn-cs"/>
              </a:rPr>
              <a:t> chưa hoàn chỉn</a:t>
            </a:r>
            <a:r>
              <a:rPr lang="en-US" sz="1200" b="0" i="0" kern="1200">
                <a:solidFill>
                  <a:schemeClr val="tx1"/>
                </a:solidFill>
                <a:effectLst/>
                <a:latin typeface="+mn-lt"/>
                <a:ea typeface="+mn-ea"/>
                <a:cs typeface="+mn-cs"/>
              </a:rPr>
              <a:t>h.</a:t>
            </a:r>
            <a:endParaRPr lang="en-GB" b="0" baseline="0"/>
          </a:p>
          <a:p>
            <a:pPr marL="0" marR="0" lvl="1" indent="0" algn="l" defTabSz="914400" rtl="0" eaLnBrk="1" fontAlgn="auto" latinLnBrk="0" hangingPunct="1">
              <a:lnSpc>
                <a:spcPct val="100000"/>
              </a:lnSpc>
              <a:spcBef>
                <a:spcPts val="0"/>
              </a:spcBef>
              <a:spcAft>
                <a:spcPts val="0"/>
              </a:spcAft>
              <a:buClrTx/>
              <a:buSzTx/>
              <a:buFontTx/>
              <a:buNone/>
              <a:defRPr/>
            </a:pPr>
            <a:r>
              <a:rPr lang="en-GB" baseline="0"/>
              <a:t>+ Disadvantage:</a:t>
            </a:r>
            <a:endParaRPr lang="en-GB" baseline="0"/>
          </a:p>
          <a:p>
            <a:pPr marL="0" marR="0" lvl="1"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 tốn</a:t>
            </a:r>
            <a:r>
              <a:rPr lang="en-US" sz="1200" b="0" i="0" kern="1200" baseline="0">
                <a:solidFill>
                  <a:schemeClr val="tx1"/>
                </a:solidFill>
                <a:effectLst/>
                <a:latin typeface="+mn-lt"/>
                <a:ea typeface="+mn-ea"/>
                <a:cs typeface="+mn-cs"/>
              </a:rPr>
              <a:t> thời gian </a:t>
            </a:r>
            <a:r>
              <a:rPr lang="en-US" sz="1200" b="1" i="0" kern="1200" baseline="0">
                <a:solidFill>
                  <a:schemeClr val="tx1"/>
                </a:solidFill>
                <a:effectLst/>
                <a:latin typeface="+mn-lt"/>
                <a:ea typeface="+mn-ea"/>
                <a:cs typeface="+mn-cs"/>
              </a:rPr>
              <a:t>(VÌ ĐỂ CHỜ ALL COMPONENT PHẢI ĐC TEST XONG – VÌ ĐÔI KHI CÁC COMP TEST VỚI THỜI GIAN KHÁC NHAU) </a:t>
            </a:r>
            <a:r>
              <a:rPr lang="en-US" sz="1200" b="0" i="0" kern="1200" baseline="0">
                <a:solidFill>
                  <a:schemeClr val="tx1"/>
                </a:solidFill>
                <a:effectLst/>
                <a:latin typeface="+mn-lt"/>
                <a:ea typeface="+mn-ea"/>
                <a:cs typeface="+mn-cs"/>
              </a:rPr>
              <a:t>và khó theo dõi nguyên nhân lỗi nếu có xảy ra.</a:t>
            </a:r>
            <a:endParaRPr lang="en-US" sz="1200" b="0" i="0" kern="1200">
              <a:solidFill>
                <a:schemeClr val="tx1"/>
              </a:solidFill>
              <a:effectLst/>
              <a:latin typeface="+mn-lt"/>
              <a:ea typeface="+mn-ea"/>
              <a:cs typeface="+mn-cs"/>
            </a:endParaRPr>
          </a:p>
          <a:p>
            <a:pPr marL="914400" marR="0" lvl="3" indent="0" algn="l" defTabSz="914400" rtl="0" eaLnBrk="1" fontAlgn="auto" latinLnBrk="0" hangingPunct="1">
              <a:lnSpc>
                <a:spcPct val="100000"/>
              </a:lnSpc>
              <a:spcBef>
                <a:spcPts val="0"/>
              </a:spcBef>
              <a:spcAft>
                <a:spcPts val="0"/>
              </a:spcAft>
              <a:buClrTx/>
              <a:buSzTx/>
              <a:buFontTx/>
              <a:buNone/>
              <a:defRPr/>
            </a:pPr>
            <a:r>
              <a:rPr lang="vi-VN"/>
              <a:t>■</a:t>
            </a:r>
            <a:r>
              <a:rPr lang="en-US" sz="1200" b="0" i="0" kern="1200">
                <a:solidFill>
                  <a:schemeClr val="tx1"/>
                </a:solidFill>
                <a:effectLst/>
                <a:latin typeface="+mn-lt"/>
                <a:ea typeface="+mn-ea"/>
                <a:cs typeface="+mn-cs"/>
              </a:rPr>
              <a:t> do đó,</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mất nhiều thời gian để xác định vị trí và sửa chữa lỗi</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khó</a:t>
            </a:r>
            <a:r>
              <a:rPr lang="en-US" sz="1200" b="1" i="0" kern="1200" baseline="0">
                <a:solidFill>
                  <a:schemeClr val="tx1"/>
                </a:solidFill>
                <a:effectLst/>
                <a:latin typeface="+mn-lt"/>
                <a:ea typeface="+mn-ea"/>
                <a:cs typeface="+mn-cs"/>
              </a:rPr>
              <a:t> tìm lỗi, khó cô lập lỗi.</a:t>
            </a:r>
            <a:endParaRPr lang="en-US" sz="1200" b="1" i="0" kern="1200" baseline="0">
              <a:solidFill>
                <a:schemeClr val="tx1"/>
              </a:solidFill>
              <a:effectLst/>
              <a:latin typeface="+mn-lt"/>
              <a:ea typeface="+mn-ea"/>
              <a:cs typeface="+mn-cs"/>
            </a:endParaRPr>
          </a:p>
          <a:p>
            <a:pPr marL="914400" marR="0" lvl="3"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en-US" sz="1200" b="0" i="0" kern="1200" baseline="0">
                <a:solidFill>
                  <a:schemeClr val="tx1"/>
                </a:solidFill>
                <a:effectLst/>
                <a:latin typeface="+mn-lt"/>
                <a:ea typeface="+mn-ea"/>
                <a:cs typeface="+mn-cs"/>
              </a:rPr>
              <a:t>kt lại sau khi sửa lỗi cũng nhiều hơn</a:t>
            </a:r>
            <a:endParaRPr lang="en-GB" baseline="0"/>
          </a:p>
          <a:p>
            <a:pPr marL="0" marR="0" lvl="1" indent="0" algn="l" defTabSz="914400" rtl="0" eaLnBrk="1" fontAlgn="auto" latinLnBrk="0" hangingPunct="1">
              <a:lnSpc>
                <a:spcPct val="100000"/>
              </a:lnSpc>
              <a:spcBef>
                <a:spcPts val="0"/>
              </a:spcBef>
              <a:spcAft>
                <a:spcPts val="0"/>
              </a:spcAft>
              <a:buClrTx/>
              <a:buSzTx/>
              <a:buFontTx/>
              <a:buNone/>
              <a:defRPr/>
            </a:pPr>
            <a:r>
              <a:rPr lang="en-GB" b="1" baseline="0"/>
              <a:t>DO ĐÓ, CHIẾN LƯỢC BIG-BANG THÍCH HỢP CHO NHỮNG PROJECT ÍT CÓ KHẢ NĂNG LỖI</a:t>
            </a:r>
            <a:endParaRPr lang="en-US" b="1"/>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p:txBody>
          <a:bodyPr/>
          <a:lstStyle/>
          <a:p>
            <a:fld id="{0742CC88-2A24-4251-B0D5-3E16397AF7A7}" type="slidenum">
              <a:rPr lang="en-GB"/>
            </a:fld>
            <a:endParaRPr lang="en-GB"/>
          </a:p>
        </p:txBody>
      </p:sp>
      <p:sp>
        <p:nvSpPr>
          <p:cNvPr id="296962" name="Rectangle 2"/>
          <p:cNvSpPr>
            <a:spLocks noGrp="1" noRot="1" noChangeAspect="1" noChangeArrowheads="1" noTextEdit="1"/>
          </p:cNvSpPr>
          <p:nvPr>
            <p:ph type="sldImg"/>
          </p:nvPr>
        </p:nvSpPr>
        <p:spPr>
          <a:xfrm>
            <a:off x="1633538" y="696913"/>
            <a:ext cx="4067175" cy="3049587"/>
          </a:xfrm>
          <a:ln cap="flat"/>
        </p:spPr>
      </p:sp>
      <p:sp>
        <p:nvSpPr>
          <p:cNvPr id="2" name="Notes Placeholder 1"/>
          <p:cNvSpPr>
            <a:spLocks noGrp="1"/>
          </p:cNvSpPr>
          <p:nvPr>
            <p:ph type="body" idx="1"/>
          </p:nvPr>
        </p:nvSpPr>
        <p:spPr/>
        <p:txBody>
          <a:bodyPr/>
          <a:lstStyle/>
          <a:p>
            <a:pPr marL="0" indent="0">
              <a:buFontTx/>
              <a:buNone/>
            </a:pPr>
            <a:r>
              <a:rPr lang="en-US"/>
              <a:t>assembly: khối</a:t>
            </a:r>
            <a:endParaRPr lang="en-GB"/>
          </a:p>
          <a:p>
            <a:pPr marL="0" indent="0">
              <a:buFontTx/>
              <a:buNone/>
            </a:pPr>
            <a:endParaRPr lang="en-GB" baseline="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LAM VI DU CU THE??? THAM KHAO CL.FSOFT</a:t>
            </a:r>
            <a:endParaRPr lang="en-US" sz="1200" b="0" i="0" kern="120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defRPr/>
            </a:pPr>
            <a:r>
              <a:rPr lang="vi-VN" sz="1200" b="0" i="0" kern="1200">
                <a:solidFill>
                  <a:schemeClr val="tx1"/>
                </a:solidFill>
                <a:effectLst/>
                <a:latin typeface="+mn-lt"/>
                <a:ea typeface="+mn-ea"/>
                <a:cs typeface="+mn-cs"/>
              </a:rPr>
              <a:t>Stub </a:t>
            </a:r>
            <a:r>
              <a:rPr lang="vi-VN" sz="1200" b="1" i="0" kern="1200">
                <a:solidFill>
                  <a:schemeClr val="tx1"/>
                </a:solidFill>
                <a:effectLst/>
                <a:latin typeface="+mn-lt"/>
                <a:ea typeface="+mn-ea"/>
                <a:cs typeface="+mn-cs"/>
              </a:rPr>
              <a:t>là một chương trình hoặc thành phần giả lập</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thay thế cho chương trình hoặc thành phần chưa code xong để kiểm thử</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VD/</a:t>
            </a:r>
            <a:endParaRPr lang="en-US" b="1"/>
          </a:p>
          <a:p>
            <a:pPr marL="0" marR="0" lvl="1" indent="0" algn="l" defTabSz="914400" rtl="0" eaLnBrk="1" fontAlgn="auto" latinLnBrk="0" hangingPunct="1">
              <a:lnSpc>
                <a:spcPct val="100000"/>
              </a:lnSpc>
              <a:spcBef>
                <a:spcPts val="0"/>
              </a:spcBef>
              <a:spcAft>
                <a:spcPts val="0"/>
              </a:spcAft>
              <a:buClrTx/>
              <a:buSzTx/>
              <a:buFontTx/>
              <a:buNone/>
              <a:defRPr/>
            </a:pPr>
            <a:r>
              <a:rPr lang="vi-VN" sz="1200" b="0" i="0" kern="1200">
                <a:solidFill>
                  <a:schemeClr val="tx1"/>
                </a:solidFill>
                <a:effectLst/>
                <a:latin typeface="+mn-lt"/>
                <a:ea typeface="+mn-ea"/>
                <a:cs typeface="+mn-cs"/>
              </a:rPr>
              <a:t>Ví dụ, trong một dự án có 4 modules, nhưng đến lúc test mà còn một module chưa code xong, để test được thì cần phải có 4 modules này, vậy thì cần phải có một chương trình giả lập module này để thực hiện test. Chương trình giả lập cho module này được gọi là STUB.</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Stub: a piece of code that simulates the activity of missing components </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t>For example, suppose you are to implement a function called generateRandInt() that returns a random integer from 1 to  100. If you don't know the code yet to do that, you can simply "stub" the function with a temporary "dummy" return value as follows:</a:t>
            </a:r>
            <a:endParaRPr lang="en-US"/>
          </a:p>
          <a:p>
            <a:r>
              <a:rPr lang="en-US"/>
              <a:t>public int generateRandInt()</a:t>
            </a:r>
            <a:endParaRPr lang="en-US"/>
          </a:p>
          <a:p>
            <a:r>
              <a:rPr lang="en-US"/>
              <a:t>{</a:t>
            </a:r>
            <a:endParaRPr lang="en-US"/>
          </a:p>
          <a:p>
            <a:r>
              <a:rPr lang="en-US"/>
              <a:t>return 1; // eventually need to return a random integer 1..100</a:t>
            </a:r>
            <a:endParaRPr lang="en-US"/>
          </a:p>
          <a:p>
            <a:r>
              <a:rPr lang="en-US"/>
              <a:t>}</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p:txBody>
          <a:bodyPr/>
          <a:lstStyle/>
          <a:p>
            <a:fld id="{7A62AC56-ADBF-45AC-B35B-5C4D33152314}" type="slidenum">
              <a:rPr lang="en-GB"/>
            </a:fld>
            <a:endParaRPr lang="en-GB"/>
          </a:p>
        </p:txBody>
      </p:sp>
      <p:sp>
        <p:nvSpPr>
          <p:cNvPr id="310274" name="Rectangle 2050"/>
          <p:cNvSpPr>
            <a:spLocks noGrp="1" noRot="1" noChangeAspect="1" noChangeArrowheads="1" noTextEdit="1"/>
          </p:cNvSpPr>
          <p:nvPr>
            <p:ph type="sldImg"/>
          </p:nvPr>
        </p:nvSpPr>
        <p:spPr>
          <a:xfrm>
            <a:off x="1633538" y="696913"/>
            <a:ext cx="4067175" cy="3049587"/>
          </a:xfrm>
          <a:ln cap="flat"/>
        </p:spPr>
      </p:sp>
      <p:sp>
        <p:nvSpPr>
          <p:cNvPr id="2" name="Notes Placeholder 1"/>
          <p:cNvSpPr>
            <a:spLocks noGrp="1"/>
          </p:cNvSpPr>
          <p:nvPr>
            <p:ph type="body" idx="1"/>
          </p:nvPr>
        </p:nvSpPr>
        <p:spPr/>
        <p:txBody>
          <a:bodyPr/>
          <a:lstStyle/>
          <a:p>
            <a:r>
              <a:rPr lang="en-US" b="0"/>
              <a:t>DRIVER GIỐNG NH</a:t>
            </a:r>
            <a:r>
              <a:rPr lang="vi-VN" b="0"/>
              <a:t>Ư</a:t>
            </a:r>
            <a:r>
              <a:rPr lang="en-US" b="0"/>
              <a:t> 1 CH</a:t>
            </a:r>
            <a:r>
              <a:rPr lang="vi-VN" b="0"/>
              <a:t>ƯƠ</a:t>
            </a:r>
            <a:r>
              <a:rPr lang="en-US" b="0"/>
              <a:t>NG TRÌNH CHÍNH ĐỂ TEST HÀM TRONG CLASS, vd/</a:t>
            </a:r>
            <a:endParaRPr lang="en-US" b="0"/>
          </a:p>
          <a:p>
            <a:r>
              <a:rPr lang="en-US" b="0"/>
              <a:t>public class </a:t>
            </a:r>
            <a:r>
              <a:rPr lang="en-US" b="1"/>
              <a:t>RandIntTest </a:t>
            </a:r>
            <a:r>
              <a:rPr lang="en-US" b="1" baseline="0"/>
              <a:t>  // DRIVER</a:t>
            </a:r>
            <a:endParaRPr lang="en-US" b="1"/>
          </a:p>
          <a:p>
            <a:r>
              <a:rPr lang="en-US" b="0"/>
              <a:t>{</a:t>
            </a:r>
            <a:endParaRPr lang="en-US" b="0"/>
          </a:p>
          <a:p>
            <a:r>
              <a:rPr lang="en-US" b="0"/>
              <a:t>public static void main(String[] args)</a:t>
            </a:r>
            <a:endParaRPr lang="en-US" b="0"/>
          </a:p>
          <a:p>
            <a:r>
              <a:rPr lang="en-US" b="0"/>
              <a:t>{</a:t>
            </a:r>
            <a:endParaRPr lang="en-US" b="0"/>
          </a:p>
          <a:p>
            <a:r>
              <a:rPr lang="en-US" b="0"/>
              <a:t>RandInt myRand = new RandInt();</a:t>
            </a:r>
            <a:endParaRPr lang="en-US" b="0"/>
          </a:p>
          <a:p>
            <a:r>
              <a:rPr lang="en-US" b="0"/>
              <a:t>System.out.println("My first rand int is :" + myRand.generateRandInt());  // </a:t>
            </a:r>
            <a:r>
              <a:rPr lang="en-US" b="0">
                <a:sym typeface="Wingdings" panose="05000000000000000000" pitchFamily="2" charset="2"/>
              </a:rPr>
              <a:t> </a:t>
            </a:r>
            <a:r>
              <a:rPr lang="en-US" b="1">
                <a:sym typeface="Wingdings" panose="05000000000000000000" pitchFamily="2" charset="2"/>
              </a:rPr>
              <a:t>CH</a:t>
            </a:r>
            <a:r>
              <a:rPr lang="vi-VN" b="1">
                <a:sym typeface="Wingdings" panose="05000000000000000000" pitchFamily="2" charset="2"/>
              </a:rPr>
              <a:t>Ư</a:t>
            </a:r>
            <a:r>
              <a:rPr lang="en-US" b="1">
                <a:sym typeface="Wingdings" panose="05000000000000000000" pitchFamily="2" charset="2"/>
              </a:rPr>
              <a:t>A VIẾT HOÀN CHỈNH HÀM </a:t>
            </a:r>
            <a:r>
              <a:rPr lang="en-US" b="1"/>
              <a:t>generateRandInt</a:t>
            </a:r>
            <a:endParaRPr lang="en-US" b="1"/>
          </a:p>
          <a:p>
            <a:r>
              <a:rPr lang="en-US" b="0"/>
              <a:t>}</a:t>
            </a:r>
            <a:endParaRPr lang="en-US" b="0"/>
          </a:p>
          <a:p>
            <a:r>
              <a:rPr lang="en-US" b="0"/>
              <a:t>}</a:t>
            </a:r>
            <a:endParaRPr lang="en-US"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V-model đã</a:t>
            </a:r>
            <a:r>
              <a:rPr lang="en-US" baseline="0"/>
              <a:t> giải quyết những khó khăn của</a:t>
            </a:r>
            <a:r>
              <a:rPr lang="en-US"/>
              <a:t> traditional waterfall approach.</a:t>
            </a: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altLang="en-US">
                <a:ea typeface="MS PGothic" panose="020B0600070205080204" pitchFamily="50" charset="-128"/>
              </a:rPr>
              <a:t>+ “</a:t>
            </a:r>
            <a:r>
              <a:rPr lang="en-US" altLang="en-US" baseline="0">
                <a:ea typeface="MS PGothic" panose="020B0600070205080204" pitchFamily="50" charset="-128"/>
              </a:rPr>
              <a:t>MỖI HOẠT ĐỘNG PHÁT TRIỂN SẼ CÓ MỘT HOẠT ĐỘNG KIỂM THỬ TƯƠNG ỨNG" phù hợp với nguyên tắc kiểm thử pm (?).</a:t>
            </a:r>
            <a:endParaRPr lang="en-US" altLang="en-US">
              <a:ea typeface="MS PGothic"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defRPr/>
            </a:pPr>
            <a:r>
              <a:rPr lang="en-US"/>
              <a:t>+ V-model</a:t>
            </a:r>
            <a:r>
              <a:rPr lang="en-US" baseline="0"/>
              <a:t> cũng cho</a:t>
            </a:r>
            <a:r>
              <a:rPr lang="en-US"/>
              <a:t> thấy</a:t>
            </a:r>
            <a:r>
              <a:rPr lang="en-US" baseline="0"/>
              <a:t> rằng </a:t>
            </a:r>
            <a:r>
              <a:rPr lang="en-US"/>
              <a:t>testing không</a:t>
            </a:r>
            <a:r>
              <a:rPr lang="en-US" baseline="0"/>
              <a:t> chỉ là h</a:t>
            </a:r>
            <a:r>
              <a:rPr lang="vi-VN" baseline="0"/>
              <a:t>oạt động</a:t>
            </a:r>
            <a:r>
              <a:rPr lang="en-US" baseline="0"/>
              <a:t> mang tính thực thi (code)</a:t>
            </a:r>
            <a:r>
              <a:rPr lang="en-US"/>
              <a:t>.</a:t>
            </a: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altLang="en-US">
              <a:ea typeface="MS PGothic"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en-US">
              <a:ea typeface="MS PGothic"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en-US">
              <a:ea typeface="MS PGothic" panose="020B0600070205080204" pitchFamily="50" charset="-128"/>
            </a:endParaRPr>
          </a:p>
          <a:p>
            <a:r>
              <a:rPr lang="en-US"/>
              <a:t> </a:t>
            </a:r>
            <a:endParaRPr lang="en-US"/>
          </a:p>
          <a:p>
            <a:endParaRPr lang="en-US"/>
          </a:p>
          <a:p>
            <a:endParaRPr lang="en-US"/>
          </a:p>
          <a:p>
            <a:endParaRPr lang="en-US"/>
          </a:p>
          <a:p>
            <a:endParaRPr lang="en-US"/>
          </a:p>
          <a:p>
            <a:r>
              <a:rPr lang="en-US"/>
              <a:t>Trong V-model, validation </a:t>
            </a:r>
            <a:r>
              <a:rPr lang="vi-VN"/>
              <a:t>đượ</a:t>
            </a:r>
            <a:r>
              <a:rPr lang="en-US"/>
              <a:t>c tham gia đặc</a:t>
            </a:r>
            <a:r>
              <a:rPr lang="en-US" baseline="0"/>
              <a:t> biệt từ sớm</a:t>
            </a:r>
            <a:r>
              <a:rPr lang="en-US"/>
              <a:t>, </a:t>
            </a:r>
            <a:endParaRPr lang="en-US"/>
          </a:p>
          <a:p>
            <a:r>
              <a:rPr lang="en-US"/>
              <a:t>e.g. reviewing the user requirements, và</a:t>
            </a:r>
            <a:r>
              <a:rPr lang="en-US" baseline="0"/>
              <a:t> đến cuối vòng đời</a:t>
            </a:r>
            <a:r>
              <a:rPr lang="en-US"/>
              <a:t>, </a:t>
            </a:r>
            <a:endParaRPr lang="en-US"/>
          </a:p>
          <a:p>
            <a:r>
              <a:rPr lang="en-US"/>
              <a:t>e.g. during user acceptance testing.</a:t>
            </a:r>
            <a:endParaRPr lang="en-US"/>
          </a:p>
          <a:p>
            <a:r>
              <a:rPr lang="en-US"/>
              <a:t>A common type of V-model uses four test levels, each with their own objectives, are: component testing, integration testing, system testing, acceptance testing</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Top-down: thử nghiệm diễn ra từ trên xuống dưới, theo các dòng điều khiển</a:t>
            </a:r>
            <a:r>
              <a:rPr lang="en-US" sz="1200" b="0" i="0" kern="1200">
                <a:solidFill>
                  <a:schemeClr val="tx1"/>
                </a:solidFill>
                <a:effectLst/>
                <a:latin typeface="+mn-lt"/>
                <a:ea typeface="+mn-ea"/>
                <a:cs typeface="+mn-cs"/>
              </a:rPr>
              <a:t> (control flow)</a:t>
            </a:r>
            <a:r>
              <a:rPr lang="vi-VN" sz="1200" b="0" i="0" kern="1200">
                <a:solidFill>
                  <a:schemeClr val="tx1"/>
                </a:solidFill>
                <a:effectLst/>
                <a:latin typeface="+mn-lt"/>
                <a:ea typeface="+mn-ea"/>
                <a:cs typeface="+mn-cs"/>
              </a:rPr>
              <a:t> hoặc cấu trúc kiến trúc (ví dụ như bắt đầu từ GUI</a:t>
            </a:r>
            <a:r>
              <a:rPr lang="en-US" sz="1200" b="0" i="0" kern="1200">
                <a:solidFill>
                  <a:schemeClr val="tx1"/>
                </a:solidFill>
                <a:effectLst/>
                <a:latin typeface="+mn-lt"/>
                <a:ea typeface="+mn-ea"/>
                <a:cs typeface="+mn-cs"/>
              </a:rPr>
              <a:t> hay </a:t>
            </a:r>
            <a:r>
              <a:rPr lang="vi-VN" sz="1200" b="0" i="0" kern="1200">
                <a:solidFill>
                  <a:schemeClr val="tx1"/>
                </a:solidFill>
                <a:effectLst/>
                <a:latin typeface="+mn-lt"/>
                <a:ea typeface="+mn-ea"/>
                <a:cs typeface="+mn-cs"/>
              </a:rPr>
              <a:t>menu chính).</a:t>
            </a:r>
            <a:endParaRPr lang="en-US"/>
          </a:p>
          <a:p>
            <a:pPr marL="0" indent="0">
              <a:buFontTx/>
              <a:buNone/>
            </a:pPr>
            <a:r>
              <a:rPr lang="en-US"/>
              <a:t>- Ở</a:t>
            </a:r>
            <a:r>
              <a:rPr lang="en-US" baseline="0"/>
              <a:t> baseline 0: để test a, cần tạo stub cho b,c. Sau khi test thành công, sẽ lần lượt thay các stub bằng các module thật sự, lại tiếp tục.</a:t>
            </a:r>
            <a:endParaRPr lang="en-US" baseline="0"/>
          </a:p>
          <a:p>
            <a:pPr marL="0" indent="0">
              <a:buFontTx/>
              <a:buNone/>
            </a:pPr>
            <a:r>
              <a:rPr lang="en-US" baseline="0"/>
              <a:t>       - khi test a,b,c,d thì cần tạo các stub cho e,f,g,h,i,j</a:t>
            </a:r>
            <a:endParaRPr lang="en-US" baseline="0"/>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p:txBody>
          <a:bodyPr/>
          <a:lstStyle/>
          <a:p>
            <a:fld id="{CEEE64CD-0DB9-4888-B003-BFBF0ECA93FF}" type="slidenum">
              <a:rPr lang="en-GB"/>
            </a:fld>
            <a:endParaRPr lang="en-GB"/>
          </a:p>
        </p:txBody>
      </p:sp>
      <p:sp>
        <p:nvSpPr>
          <p:cNvPr id="304130" name="Rectangle 2"/>
          <p:cNvSpPr>
            <a:spLocks noGrp="1" noRot="1" noChangeAspect="1" noChangeArrowheads="1" noTextEdit="1"/>
          </p:cNvSpPr>
          <p:nvPr>
            <p:ph type="sldImg"/>
          </p:nvPr>
        </p:nvSpPr>
        <p:spPr>
          <a:xfrm>
            <a:off x="1633538" y="696913"/>
            <a:ext cx="4067175" cy="3049587"/>
          </a:xfrm>
          <a:ln cap="flat"/>
        </p:spPr>
      </p:sp>
      <p:sp>
        <p:nvSpPr>
          <p:cNvPr id="2" name="Notes Placeholder 1"/>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Ưu điểm:</a:t>
            </a:r>
            <a:endParaRPr lang="en-US" sz="1200" b="0" i="0" kern="1200">
              <a:solidFill>
                <a:schemeClr val="tx1"/>
              </a:solidFill>
              <a:effectLst/>
              <a:latin typeface="+mn-lt"/>
              <a:ea typeface="+mn-ea"/>
              <a:cs typeface="+mn-cs"/>
            </a:endParaRPr>
          </a:p>
          <a:p>
            <a:pPr marL="457200" lvl="1" indent="0">
              <a:buFontTx/>
              <a:buNone/>
            </a:pPr>
            <a:r>
              <a:rPr lang="vi-VN"/>
              <a:t>■</a:t>
            </a:r>
            <a:r>
              <a:rPr lang="en-US"/>
              <a:t> </a:t>
            </a:r>
            <a:r>
              <a:rPr lang="en-US" sz="1200" b="0" i="0" kern="1200">
                <a:solidFill>
                  <a:schemeClr val="tx1"/>
                </a:solidFill>
                <a:effectLst/>
                <a:latin typeface="+mn-lt"/>
                <a:ea typeface="+mn-ea"/>
                <a:cs typeface="+mn-cs"/>
              </a:rPr>
              <a:t>phần</a:t>
            </a:r>
            <a:r>
              <a:rPr lang="en-US" sz="1200" b="0" i="0" kern="1200" baseline="0">
                <a:solidFill>
                  <a:schemeClr val="tx1"/>
                </a:solidFill>
                <a:effectLst/>
                <a:latin typeface="+mn-lt"/>
                <a:ea typeface="+mn-ea"/>
                <a:cs typeface="+mn-cs"/>
              </a:rPr>
              <a:t> quan trọng được test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trước</a:t>
            </a:r>
            <a:r>
              <a:rPr lang="vi-VN" sz="1200" b="0" i="0" kern="1200">
                <a:solidFill>
                  <a:schemeClr val="tx1"/>
                </a:solidFill>
                <a:effectLst/>
                <a:latin typeface="+mn-lt"/>
                <a:ea typeface="+mn-ea"/>
                <a:cs typeface="+mn-cs"/>
              </a:rPr>
              <a:t> và thường xuyên nhất</a:t>
            </a:r>
            <a:endParaRPr lang="en-US" sz="1200" b="0" i="0" kern="1200">
              <a:solidFill>
                <a:schemeClr val="tx1"/>
              </a:solidFill>
              <a:effectLst/>
              <a:latin typeface="+mn-lt"/>
              <a:ea typeface="+mn-ea"/>
              <a:cs typeface="+mn-cs"/>
            </a:endParaRPr>
          </a:p>
          <a:p>
            <a:pPr marL="457200" lvl="1" indent="0">
              <a:buFontTx/>
              <a:buNone/>
            </a:pPr>
            <a:r>
              <a:rPr lang="vi-VN"/>
              <a:t>■</a:t>
            </a:r>
            <a:r>
              <a:rPr lang="en-US"/>
              <a:t> </a:t>
            </a:r>
            <a:r>
              <a:rPr lang="vi-VN" sz="1200" b="0" i="0" kern="1200">
                <a:solidFill>
                  <a:schemeClr val="tx1"/>
                </a:solidFill>
                <a:effectLst/>
                <a:latin typeface="+mn-lt"/>
                <a:ea typeface="+mn-ea"/>
                <a:cs typeface="+mn-cs"/>
              </a:rPr>
              <a:t>có thể </a:t>
            </a:r>
            <a:r>
              <a:rPr lang="en-US" sz="1200" b="0" i="0" kern="1200">
                <a:solidFill>
                  <a:schemeClr val="tx1"/>
                </a:solidFill>
                <a:effectLst/>
                <a:latin typeface="+mn-lt"/>
                <a:ea typeface="+mn-ea"/>
                <a:cs typeface="+mn-cs"/>
              </a:rPr>
              <a:t>cho thấy</a:t>
            </a:r>
            <a:r>
              <a:rPr lang="en-US" sz="1200" b="0" i="0" kern="1200" baseline="0">
                <a:solidFill>
                  <a:schemeClr val="tx1"/>
                </a:solidFill>
                <a:effectLst/>
                <a:latin typeface="+mn-lt"/>
                <a:ea typeface="+mn-ea"/>
                <a:cs typeface="+mn-cs"/>
              </a:rPr>
              <a:t> rõ cả </a:t>
            </a:r>
            <a:r>
              <a:rPr lang="vi-VN" sz="1200" b="0" i="0" kern="1200">
                <a:solidFill>
                  <a:schemeClr val="tx1"/>
                </a:solidFill>
                <a:effectLst/>
                <a:latin typeface="+mn-lt"/>
                <a:ea typeface="+mn-ea"/>
                <a:cs typeface="+mn-cs"/>
              </a:rPr>
              <a:t>hệ thống sớm (</a:t>
            </a:r>
            <a:r>
              <a:rPr lang="en-US" sz="1200" b="0" i="0" kern="1200">
                <a:solidFill>
                  <a:schemeClr val="tx1"/>
                </a:solidFill>
                <a:effectLst/>
                <a:latin typeface="+mn-lt"/>
                <a:ea typeface="+mn-ea"/>
                <a:cs typeface="+mn-cs"/>
              </a:rPr>
              <a:t>thông</a:t>
            </a:r>
            <a:r>
              <a:rPr lang="en-US" sz="1200" b="0" i="0" kern="1200" baseline="0">
                <a:solidFill>
                  <a:schemeClr val="tx1"/>
                </a:solidFill>
                <a:effectLst/>
                <a:latin typeface="+mn-lt"/>
                <a:ea typeface="+mn-ea"/>
                <a:cs typeface="+mn-cs"/>
              </a:rPr>
              <a:t> qua </a:t>
            </a:r>
            <a:r>
              <a:rPr lang="vi-VN" sz="1200" b="0" i="0" kern="1200">
                <a:solidFill>
                  <a:schemeClr val="tx1"/>
                </a:solidFill>
                <a:effectLst/>
                <a:latin typeface="+mn-lt"/>
                <a:ea typeface="+mn-ea"/>
                <a:cs typeface="+mn-cs"/>
              </a:rPr>
              <a:t>hiển thị các menu làm việc)</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Nhược điểm:</a:t>
            </a:r>
            <a:endParaRPr lang="en-US" sz="1200" b="0" i="0" kern="1200">
              <a:solidFill>
                <a:schemeClr val="tx1"/>
              </a:solidFill>
              <a:effectLst/>
              <a:latin typeface="+mn-lt"/>
              <a:ea typeface="+mn-ea"/>
              <a:cs typeface="+mn-cs"/>
            </a:endParaRPr>
          </a:p>
          <a:p>
            <a:pPr marL="457200" lvl="1" indent="0">
              <a:buFontTx/>
              <a:buNone/>
            </a:pPr>
            <a:r>
              <a:rPr lang="vi-VN"/>
              <a:t>■</a:t>
            </a:r>
            <a:r>
              <a:rPr lang="en-US"/>
              <a:t> </a:t>
            </a:r>
            <a:r>
              <a:rPr lang="en-US" sz="1200" b="0" i="0" kern="1200">
                <a:solidFill>
                  <a:schemeClr val="tx1"/>
                </a:solidFill>
                <a:effectLst/>
                <a:latin typeface="+mn-lt"/>
                <a:ea typeface="+mn-ea"/>
                <a:cs typeface="+mn-cs"/>
              </a:rPr>
              <a:t>cần</a:t>
            </a:r>
            <a:r>
              <a:rPr lang="en-US" sz="1200" b="0" i="0" kern="1200" baseline="0">
                <a:solidFill>
                  <a:schemeClr val="tx1"/>
                </a:solidFill>
                <a:effectLst/>
                <a:latin typeface="+mn-lt"/>
                <a:ea typeface="+mn-ea"/>
                <a:cs typeface="+mn-cs"/>
              </a:rPr>
              <a:t> </a:t>
            </a:r>
            <a:r>
              <a:rPr lang="en-GB"/>
              <a:t>stubs</a:t>
            </a:r>
            <a:endParaRPr lang="en-US" sz="1200" b="0" i="0" kern="1200">
              <a:solidFill>
                <a:schemeClr val="tx1"/>
              </a:solidFill>
              <a:effectLst/>
              <a:latin typeface="+mn-lt"/>
              <a:ea typeface="+mn-ea"/>
              <a:cs typeface="+mn-cs"/>
            </a:endParaRPr>
          </a:p>
          <a:p>
            <a:pPr marL="457200" lvl="1" indent="0">
              <a:buFontTx/>
              <a:buNone/>
            </a:pPr>
            <a:r>
              <a:rPr lang="vi-VN"/>
              <a:t>■</a:t>
            </a:r>
            <a:r>
              <a:rPr lang="en-US"/>
              <a:t> </a:t>
            </a:r>
            <a:r>
              <a:rPr lang="en-US" sz="1200" b="0" i="0" kern="1200">
                <a:solidFill>
                  <a:schemeClr val="tx1"/>
                </a:solidFill>
                <a:effectLst/>
                <a:latin typeface="+mn-lt"/>
                <a:ea typeface="+mn-ea"/>
                <a:cs typeface="+mn-cs"/>
              </a:rPr>
              <a:t>ko thấy</a:t>
            </a:r>
            <a:r>
              <a:rPr lang="en-US" sz="1200" b="0" i="0" kern="1200" baseline="0">
                <a:solidFill>
                  <a:schemeClr val="tx1"/>
                </a:solidFill>
                <a:effectLst/>
                <a:latin typeface="+mn-lt"/>
                <a:ea typeface="+mn-ea"/>
                <a:cs typeface="+mn-cs"/>
              </a:rPr>
              <a:t> đc </a:t>
            </a:r>
            <a:r>
              <a:rPr lang="vi-VN" sz="1200" b="0" i="0" kern="1200">
                <a:solidFill>
                  <a:schemeClr val="tx1"/>
                </a:solidFill>
                <a:effectLst/>
                <a:latin typeface="+mn-lt"/>
                <a:ea typeface="+mn-ea"/>
                <a:cs typeface="+mn-cs"/>
              </a:rPr>
              <a:t>chi tiết cho đến </a:t>
            </a:r>
            <a:r>
              <a:rPr lang="en-US" sz="1200" b="0" i="0" kern="1200">
                <a:solidFill>
                  <a:schemeClr val="tx1"/>
                </a:solidFill>
                <a:effectLst/>
                <a:latin typeface="+mn-lt"/>
                <a:ea typeface="+mn-ea"/>
                <a:cs typeface="+mn-cs"/>
              </a:rPr>
              <a:t>bước</a:t>
            </a:r>
            <a:r>
              <a:rPr lang="en-US" sz="1200" b="0" i="0" kern="1200" baseline="0">
                <a:solidFill>
                  <a:schemeClr val="tx1"/>
                </a:solidFill>
                <a:effectLst/>
                <a:latin typeface="+mn-lt"/>
                <a:ea typeface="+mn-ea"/>
                <a:cs typeface="+mn-cs"/>
              </a:rPr>
              <a:t> tích hợp</a:t>
            </a:r>
            <a:r>
              <a:rPr lang="vi-VN" sz="1200" b="0" i="0" kern="1200">
                <a:solidFill>
                  <a:schemeClr val="tx1"/>
                </a:solidFill>
                <a:effectLst/>
                <a:latin typeface="+mn-lt"/>
                <a:ea typeface="+mn-ea"/>
                <a:cs typeface="+mn-cs"/>
              </a:rPr>
              <a:t> cuối cùng</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p:txBody>
          <a:bodyPr/>
          <a:lstStyle/>
          <a:p>
            <a:fld id="{5D4F10CD-FF2C-44E6-95B5-3D09CC688BF1}" type="slidenum">
              <a:rPr lang="en-GB"/>
            </a:fld>
            <a:endParaRPr lang="en-GB"/>
          </a:p>
        </p:txBody>
      </p:sp>
      <p:sp>
        <p:nvSpPr>
          <p:cNvPr id="312322" name="Rectangle 1026"/>
          <p:cNvSpPr>
            <a:spLocks noGrp="1" noRot="1" noChangeAspect="1" noChangeArrowheads="1" noTextEdit="1"/>
          </p:cNvSpPr>
          <p:nvPr>
            <p:ph type="sldImg"/>
          </p:nvPr>
        </p:nvSpPr>
        <p:spPr>
          <a:xfrm>
            <a:off x="1633538" y="696913"/>
            <a:ext cx="4067175" cy="3049587"/>
          </a:xfrm>
          <a:ln cap="flat"/>
        </p:spPr>
      </p:sp>
      <p:sp>
        <p:nvSpPr>
          <p:cNvPr id="2" name="Notes Placeholder 1"/>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LỰA CHỌN PP NÀO??</a:t>
            </a:r>
            <a:endParaRPr lang="en-US" sz="1200" b="0" i="0" kern="1200">
              <a:solidFill>
                <a:schemeClr val="tx1"/>
              </a:solidFill>
              <a:effectLst/>
              <a:latin typeface="+mn-lt"/>
              <a:ea typeface="+mn-ea"/>
              <a:cs typeface="+mn-cs"/>
            </a:endParaRPr>
          </a:p>
          <a:p>
            <a:pPr marL="0" indent="0">
              <a:buFontTx/>
              <a:buNone/>
            </a:pPr>
            <a:r>
              <a:rPr lang="vi-VN" sz="1200" b="0" i="0" kern="1200">
                <a:solidFill>
                  <a:schemeClr val="tx1"/>
                </a:solidFill>
                <a:effectLst/>
                <a:latin typeface="+mn-lt"/>
                <a:ea typeface="+mn-ea"/>
                <a:cs typeface="+mn-cs"/>
              </a:rPr>
              <a:t>Tốt nhất là bắt đầu </a:t>
            </a:r>
            <a:r>
              <a:rPr lang="en-US" sz="1200" b="0" i="0" kern="1200">
                <a:solidFill>
                  <a:schemeClr val="tx1"/>
                </a:solidFill>
                <a:effectLst/>
                <a:latin typeface="+mn-lt"/>
                <a:ea typeface="+mn-ea"/>
                <a:cs typeface="+mn-cs"/>
              </a:rPr>
              <a:t>tích hợp </a:t>
            </a:r>
            <a:r>
              <a:rPr lang="vi-VN" sz="1200" b="0" i="0" kern="1200">
                <a:solidFill>
                  <a:schemeClr val="tx1"/>
                </a:solidFill>
                <a:effectLst/>
                <a:latin typeface="+mn-lt"/>
                <a:ea typeface="+mn-ea"/>
                <a:cs typeface="+mn-cs"/>
              </a:rPr>
              <a:t>các interface được đoán trước ​​sẽ gây ra vấn đề. Làm như vậy sẽ ngăn ngừa dc defect lớn ở cuối giai đoạn tích hợp. Để giảm nguy cơ phát hiện defect trễ, nên sử dụng</a:t>
            </a:r>
            <a:r>
              <a:rPr lang="vi-VN" sz="1200" b="0" i="0" kern="1200" baseline="0">
                <a:solidFill>
                  <a:schemeClr val="tx1"/>
                </a:solidFill>
                <a:effectLst/>
                <a:latin typeface="+mn-lt"/>
                <a:ea typeface="+mn-ea"/>
                <a:cs typeface="+mn-cs"/>
              </a:rPr>
              <a:t> tích hợp increamental</a:t>
            </a:r>
            <a:r>
              <a:rPr lang="vi-VN" sz="1200" b="0" i="0" kern="1200">
                <a:solidFill>
                  <a:schemeClr val="tx1"/>
                </a:solidFill>
                <a:effectLst/>
                <a:latin typeface="+mn-lt"/>
                <a:ea typeface="+mn-ea"/>
                <a:cs typeface="+mn-cs"/>
              </a:rPr>
              <a:t> hơn là "big-bang '. </a:t>
            </a:r>
            <a:endParaRPr lang="vi-VN" sz="1200" b="0" i="0" kern="1200">
              <a:solidFill>
                <a:schemeClr val="tx1"/>
              </a:solidFill>
              <a:effectLst/>
              <a:latin typeface="+mn-lt"/>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a:t>Verification</a:t>
            </a:r>
            <a:r>
              <a:rPr lang="en-US"/>
              <a:t> is concerned with evaluating a work product</a:t>
            </a:r>
            <a:r>
              <a:rPr lang="en-US" baseline="0"/>
              <a:t> </a:t>
            </a:r>
            <a:r>
              <a:rPr lang="en-US"/>
              <a:t>to determine whether it meets the requirements set. </a:t>
            </a:r>
            <a:endParaRPr lang="en-US"/>
          </a:p>
          <a:p>
            <a:pPr marL="0" marR="0" lvl="0" indent="0" algn="l" defTabSz="914400" rtl="0" eaLnBrk="1" fontAlgn="auto" latinLnBrk="0" hangingPunct="1">
              <a:lnSpc>
                <a:spcPct val="100000"/>
              </a:lnSpc>
              <a:spcBef>
                <a:spcPts val="0"/>
              </a:spcBef>
              <a:spcAft>
                <a:spcPts val="0"/>
              </a:spcAft>
              <a:buClrTx/>
              <a:buSzTx/>
              <a:buFontTx/>
              <a:buNone/>
              <a:defRPr/>
            </a:pPr>
            <a:r>
              <a:rPr lang="en-GB"/>
              <a:t>SYSTEM TESTING THƯỜNG</a:t>
            </a:r>
            <a:r>
              <a:rPr lang="en-GB" baseline="0"/>
              <a:t> KIỂM THỬ GÌ? – </a:t>
            </a:r>
            <a:r>
              <a:rPr lang="en-GB" i="1" baseline="0"/>
              <a:t>Dựa vào test basis để trả lời</a:t>
            </a:r>
            <a:endParaRPr lang="en-GB" i="1" baseline="0"/>
          </a:p>
          <a:p>
            <a:pPr marL="0" marR="0" lvl="0" indent="0" algn="l" defTabSz="914400" rtl="0" eaLnBrk="1" fontAlgn="auto" latinLnBrk="0" hangingPunct="1">
              <a:lnSpc>
                <a:spcPct val="100000"/>
              </a:lnSpc>
              <a:spcBef>
                <a:spcPts val="0"/>
              </a:spcBef>
              <a:spcAft>
                <a:spcPts val="0"/>
              </a:spcAft>
              <a:buClrTx/>
              <a:buSzTx/>
              <a:buFontTx/>
              <a:buNone/>
              <a:defRPr/>
            </a:pPr>
            <a:endParaRPr lang="en-GB" b="0"/>
          </a:p>
          <a:p>
            <a:pPr marL="0" marR="0" lvl="0" indent="0" algn="l" defTabSz="914400" rtl="0" eaLnBrk="1" fontAlgn="auto" latinLnBrk="0" hangingPunct="1">
              <a:lnSpc>
                <a:spcPct val="100000"/>
              </a:lnSpc>
              <a:spcBef>
                <a:spcPts val="0"/>
              </a:spcBef>
              <a:spcAft>
                <a:spcPts val="0"/>
              </a:spcAft>
              <a:buClrTx/>
              <a:buSzTx/>
              <a:buFontTx/>
              <a:buNone/>
              <a:defRPr/>
            </a:pPr>
            <a:r>
              <a:rPr lang="en-GB" b="0"/>
              <a:t>TẠI</a:t>
            </a:r>
            <a:r>
              <a:rPr lang="en-GB" b="0" baseline="0"/>
              <a:t> SAO CẦN THIẾT LẬP MÔI TRƯỜNG GIỐNG THẬT? – Để giảm thiểu rủi ro lỗi do môi trườn</a:t>
            </a:r>
            <a:r>
              <a:rPr lang="en-GB" b="0" i="0" baseline="0"/>
              <a:t>g </a:t>
            </a:r>
            <a:r>
              <a:rPr lang="en-GB" b="0" i="0"/>
              <a:t>vận</a:t>
            </a:r>
            <a:r>
              <a:rPr lang="en-GB" b="0" i="0" baseline="0"/>
              <a:t> hành.</a:t>
            </a:r>
            <a:endParaRPr lang="en-GB" b="0" i="0"/>
          </a:p>
          <a:p>
            <a:pPr marL="0" marR="0" lvl="0" indent="0" algn="l" defTabSz="914400" rtl="0" eaLnBrk="1" fontAlgn="auto" latinLnBrk="0" hangingPunct="1">
              <a:lnSpc>
                <a:spcPct val="100000"/>
              </a:lnSpc>
              <a:spcBef>
                <a:spcPts val="0"/>
              </a:spcBef>
              <a:spcAft>
                <a:spcPts val="0"/>
              </a:spcAft>
              <a:buClrTx/>
              <a:buSzTx/>
              <a:buFontTx/>
              <a:buNone/>
              <a:defRPr/>
            </a:pPr>
            <a:endParaRPr lang="en-US" b="0" baseline="0"/>
          </a:p>
          <a:p>
            <a:pPr marL="0" marR="0" lvl="0" indent="0" algn="l" defTabSz="914400" rtl="0" eaLnBrk="1" fontAlgn="auto" latinLnBrk="0" hangingPunct="1">
              <a:lnSpc>
                <a:spcPct val="100000"/>
              </a:lnSpc>
              <a:spcBef>
                <a:spcPts val="0"/>
              </a:spcBef>
              <a:spcAft>
                <a:spcPts val="0"/>
              </a:spcAft>
              <a:buClrTx/>
              <a:buSzTx/>
              <a:buFontTx/>
              <a:buNone/>
              <a:defRPr/>
            </a:pPr>
            <a:r>
              <a:rPr lang="en-US" b="0" baseline="0"/>
              <a:t>PHÂN BIỆT YÊU CẦU VÀ QUY TRÌNH NGHIỆP VỤ?</a:t>
            </a:r>
            <a:endParaRPr lang="en-US" b="0" baseline="0"/>
          </a:p>
          <a:p>
            <a:pPr marL="0" marR="0" lvl="0" indent="0" algn="l" defTabSz="914400" rtl="0" eaLnBrk="1" fontAlgn="auto" latinLnBrk="0" hangingPunct="1">
              <a:lnSpc>
                <a:spcPct val="100000"/>
              </a:lnSpc>
              <a:spcBef>
                <a:spcPts val="0"/>
              </a:spcBef>
              <a:spcAft>
                <a:spcPts val="0"/>
              </a:spcAft>
              <a:buClrTx/>
              <a:buSzTx/>
              <a:buFontTx/>
              <a:buNone/>
              <a:defRPr/>
            </a:pPr>
            <a:r>
              <a:rPr lang="en-US" b="1" baseline="0"/>
              <a:t>Vd test yêu cầu: </a:t>
            </a:r>
            <a:r>
              <a:rPr lang="en-US" b="0" baseline="0"/>
              <a:t>ngày trả sách phải sau ngày mượn sách; sau khi thêm khách hàng thì phải tồn tại khách hàng đó trong ht. </a:t>
            </a:r>
            <a:endParaRPr lang="en-US" b="0" baseline="0"/>
          </a:p>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Vd test quy trình nghiệp vụ: </a:t>
            </a:r>
            <a:endParaRPr lang="en-US" sz="1200" b="1"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vi-VN" sz="1200" b="0" i="0" u="sng" kern="1200" baseline="0">
                <a:solidFill>
                  <a:schemeClr val="tx1"/>
                </a:solidFill>
                <a:effectLst/>
                <a:latin typeface="+mn-lt"/>
                <a:ea typeface="+mn-ea"/>
                <a:cs typeface="+mn-cs"/>
              </a:rPr>
              <a:t>Hệ thống quản lý nhân sự và tiền lương có nghiệp vụ</a:t>
            </a:r>
            <a:r>
              <a:rPr lang="vi-VN" sz="1200" b="0" i="0" kern="1200" baseline="0">
                <a:solidFill>
                  <a:schemeClr val="tx1"/>
                </a:solidFill>
                <a:effectLst/>
                <a:latin typeface="+mn-lt"/>
                <a:ea typeface="+mn-ea"/>
                <a:cs typeface="+mn-cs"/>
              </a:rPr>
              <a:t>: một nv bắt đầu vào cty, được trả lương, kết thúc hợp đồng - nghỉ việc</a:t>
            </a:r>
            <a:r>
              <a:rPr lang="en-US" sz="1200" b="0" i="0" kern="1200" baseline="0">
                <a:solidFill>
                  <a:schemeClr val="tx1"/>
                </a:solidFill>
                <a:effectLst/>
                <a:latin typeface="+mn-lt"/>
                <a:ea typeface="+mn-ea"/>
                <a:cs typeface="+mn-cs"/>
              </a:rPr>
              <a:t> (về hưu, buộc thôi việc); </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u="sng" kern="1200" baseline="0">
                <a:solidFill>
                  <a:schemeClr val="tx1"/>
                </a:solidFill>
                <a:effectLst/>
                <a:latin typeface="+mn-lt"/>
                <a:ea typeface="+mn-ea"/>
                <a:cs typeface="+mn-cs"/>
              </a:rPr>
              <a:t>Quản lý sổ tiết kiệm trong ngân hàng</a:t>
            </a:r>
            <a:r>
              <a:rPr lang="en-US" sz="1200" b="0" i="0" kern="1200" baseline="0">
                <a:solidFill>
                  <a:schemeClr val="tx1"/>
                </a:solidFill>
                <a:effectLst/>
                <a:latin typeface="+mn-lt"/>
                <a:ea typeface="+mn-ea"/>
                <a:cs typeface="+mn-cs"/>
              </a:rPr>
              <a:t>: mở sổ, các giao dịch(…), huỷ sổ; </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u="sng" kern="1200" baseline="0">
                <a:solidFill>
                  <a:schemeClr val="tx1"/>
                </a:solidFill>
                <a:effectLst/>
                <a:latin typeface="+mn-lt"/>
                <a:ea typeface="+mn-ea"/>
                <a:cs typeface="+mn-cs"/>
              </a:rPr>
              <a:t>Quản lý sinh viên</a:t>
            </a:r>
            <a:r>
              <a:rPr lang="en-US" sz="1200" b="0" i="0" kern="1200" baseline="0">
                <a:solidFill>
                  <a:schemeClr val="tx1"/>
                </a:solidFill>
                <a:effectLst/>
                <a:latin typeface="+mn-lt"/>
                <a:ea typeface="+mn-ea"/>
                <a:cs typeface="+mn-cs"/>
              </a:rPr>
              <a:t>: nhập học, quá trình học, tốt nghiệp (lưu hồ sơ bao nhiêu năm thì xoá hay backup lưu riêng).</a:t>
            </a:r>
            <a:endParaRPr lang="en-GB" i="1"/>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u="none" kern="1200">
                <a:solidFill>
                  <a:schemeClr val="tx1"/>
                </a:solidFill>
                <a:effectLst/>
                <a:latin typeface="+mn-lt"/>
                <a:ea typeface="+mn-ea"/>
                <a:cs typeface="+mn-cs"/>
              </a:rPr>
              <a:t>SAU GIAI ĐOẠN</a:t>
            </a:r>
            <a:r>
              <a:rPr lang="en-US" sz="1200" b="0" i="0" u="none" kern="1200" baseline="0">
                <a:solidFill>
                  <a:schemeClr val="tx1"/>
                </a:solidFill>
                <a:effectLst/>
                <a:latin typeface="+mn-lt"/>
                <a:ea typeface="+mn-ea"/>
                <a:cs typeface="+mn-cs"/>
              </a:rPr>
              <a:t> SYSTEM TEST</a:t>
            </a:r>
            <a:r>
              <a:rPr lang="vi-VN" sz="1200" b="0" i="0" u="none" kern="1200" baseline="0">
                <a:solidFill>
                  <a:schemeClr val="tx1"/>
                </a:solidFill>
                <a:effectLst/>
                <a:latin typeface="+mn-lt"/>
                <a:ea typeface="+mn-ea"/>
                <a:cs typeface="+mn-cs"/>
              </a:rPr>
              <a:t> VÀ FIX LỖI</a:t>
            </a:r>
            <a:r>
              <a:rPr lang="vi-VN" sz="1200" b="0" i="0" kern="1200" baseline="0">
                <a:solidFill>
                  <a:schemeClr val="tx1"/>
                </a:solidFill>
                <a:effectLst/>
                <a:latin typeface="+mn-lt"/>
                <a:ea typeface="+mn-ea"/>
                <a:cs typeface="+mn-cs"/>
              </a:rPr>
              <a:t>,</a:t>
            </a:r>
            <a:r>
              <a:rPr lang="vi-VN" sz="1200" b="0" i="0" kern="1200">
                <a:solidFill>
                  <a:schemeClr val="tx1"/>
                </a:solidFill>
                <a:effectLst/>
                <a:latin typeface="+mn-lt"/>
                <a:ea typeface="+mn-ea"/>
                <a:cs typeface="+mn-cs"/>
              </a:rPr>
              <a:t> HỆ THỐNG SẼ ĐƯỢC GỬI ĐẾN NGƯỜI DÙNG</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KHÁCH HÀNG</a:t>
            </a:r>
            <a:r>
              <a:rPr lang="en-US" sz="1200" b="0" i="0" kern="1200">
                <a:solidFill>
                  <a:schemeClr val="tx1"/>
                </a:solidFill>
                <a:effectLst/>
                <a:latin typeface="+mn-lt"/>
                <a:ea typeface="+mn-ea"/>
                <a:cs typeface="+mn-cs"/>
              </a:rPr>
              <a:t> HOẶC</a:t>
            </a:r>
            <a:r>
              <a:rPr lang="en-US" sz="1200" b="0" i="0" kern="1200" baseline="0">
                <a:solidFill>
                  <a:schemeClr val="tx1"/>
                </a:solidFill>
                <a:effectLst/>
                <a:latin typeface="+mn-lt"/>
                <a:ea typeface="+mn-ea"/>
                <a:cs typeface="+mn-cs"/>
              </a:rPr>
              <a:t> NHỮNG NGƯỜI LIÊN QUAN</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CHO KIỂM</a:t>
            </a:r>
            <a:r>
              <a:rPr lang="en-US" sz="1200" b="0" i="0" kern="1200" baseline="0">
                <a:solidFill>
                  <a:schemeClr val="tx1"/>
                </a:solidFill>
                <a:effectLst/>
                <a:latin typeface="+mn-lt"/>
                <a:ea typeface="+mn-ea"/>
                <a:cs typeface="+mn-cs"/>
              </a:rPr>
              <a:t> THỬ </a:t>
            </a:r>
            <a:r>
              <a:rPr lang="vi-VN" sz="1200" b="0" i="0" kern="1200">
                <a:solidFill>
                  <a:schemeClr val="tx1"/>
                </a:solidFill>
                <a:effectLst/>
                <a:latin typeface="+mn-lt"/>
                <a:ea typeface="+mn-ea"/>
                <a:cs typeface="+mn-cs"/>
              </a:rPr>
              <a:t>CHẤP NHẬN </a:t>
            </a:r>
            <a:r>
              <a:rPr lang="en-US" sz="1200" b="0" i="0" kern="1200">
                <a:solidFill>
                  <a:schemeClr val="tx1"/>
                </a:solidFill>
                <a:effectLst/>
                <a:latin typeface="+mn-lt"/>
                <a:ea typeface="+mn-ea"/>
                <a:cs typeface="+mn-cs"/>
              </a:rPr>
              <a:t>SP</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 CÒN GỌI LÀ </a:t>
            </a:r>
            <a:r>
              <a:rPr lang="en-US" sz="1200" b="1" u="none" kern="1200">
                <a:solidFill>
                  <a:schemeClr val="tx1"/>
                </a:solidFill>
                <a:effectLst/>
                <a:latin typeface="+mn-lt"/>
                <a:ea typeface="+mn-ea"/>
                <a:cs typeface="+mn-cs"/>
              </a:rPr>
              <a:t>NGHIỆM</a:t>
            </a:r>
            <a:r>
              <a:rPr lang="en-US" sz="1200" b="1" u="none" kern="1200" baseline="0">
                <a:solidFill>
                  <a:schemeClr val="tx1"/>
                </a:solidFill>
                <a:effectLst/>
                <a:latin typeface="+mn-lt"/>
                <a:ea typeface="+mn-ea"/>
                <a:cs typeface="+mn-cs"/>
              </a:rPr>
              <a:t> THU</a:t>
            </a:r>
            <a:r>
              <a:rPr lang="vi-VN" sz="1200" b="1" u="none" kern="1200" baseline="0">
                <a:solidFill>
                  <a:schemeClr val="tx1"/>
                </a:solidFill>
                <a:effectLst/>
                <a:latin typeface="+mn-lt"/>
                <a:ea typeface="+mn-ea"/>
                <a:cs typeface="+mn-cs"/>
              </a:rPr>
              <a:t> – </a:t>
            </a:r>
            <a:r>
              <a:rPr lang="en-US" sz="1200" b="1" u="sng" kern="1200" baseline="0">
                <a:solidFill>
                  <a:schemeClr val="tx1"/>
                </a:solidFill>
                <a:effectLst/>
                <a:latin typeface="+mn-lt"/>
                <a:ea typeface="+mn-ea"/>
                <a:cs typeface="+mn-cs"/>
              </a:rPr>
              <a:t>VALIDATION</a:t>
            </a:r>
            <a:endParaRPr lang="en-US" sz="1200" b="1" u="sng" kern="1200" baseline="0">
              <a:solidFill>
                <a:schemeClr val="tx1"/>
              </a:solidFill>
              <a:effectLst/>
              <a:latin typeface="+mn-lt"/>
              <a:ea typeface="+mn-ea"/>
              <a:cs typeface="+mn-cs"/>
            </a:endParaRPr>
          </a:p>
          <a:p>
            <a:r>
              <a:rPr lang="en-US" sz="1200" b="1" u="none" kern="1200" baseline="0">
                <a:solidFill>
                  <a:schemeClr val="tx1"/>
                </a:solidFill>
                <a:effectLst/>
                <a:latin typeface="+mn-lt"/>
                <a:ea typeface="+mn-ea"/>
                <a:cs typeface="+mn-cs"/>
              </a:rPr>
              <a:t>GIẢI THÍCH TỪ validation? – có thỏa mãn yêu cầu user không, liệu user có chấp nhận sản phẩm không.</a:t>
            </a:r>
            <a:endParaRPr lang="en-US" sz="1200" b="1" u="none" kern="1200" baseline="0">
              <a:solidFill>
                <a:schemeClr val="tx1"/>
              </a:solidFill>
              <a:effectLst/>
              <a:latin typeface="+mn-lt"/>
              <a:ea typeface="+mn-ea"/>
              <a:cs typeface="+mn-cs"/>
            </a:endParaRPr>
          </a:p>
          <a:p>
            <a:pPr marL="0" indent="0">
              <a:buFontTx/>
              <a:buNone/>
            </a:pPr>
            <a:r>
              <a:rPr lang="en-US" sz="1200" b="1" i="0" kern="1200">
                <a:solidFill>
                  <a:schemeClr val="tx1"/>
                </a:solidFill>
                <a:effectLst/>
                <a:latin typeface="+mn-lt"/>
                <a:ea typeface="+mn-ea"/>
                <a:cs typeface="+mn-cs"/>
              </a:rPr>
              <a:t>TẠI</a:t>
            </a:r>
            <a:r>
              <a:rPr lang="en-US" sz="1200" b="1" i="0" kern="1200" baseline="0">
                <a:solidFill>
                  <a:schemeClr val="tx1"/>
                </a:solidFill>
                <a:effectLst/>
                <a:latin typeface="+mn-lt"/>
                <a:ea typeface="+mn-ea"/>
                <a:cs typeface="+mn-cs"/>
              </a:rPr>
              <a:t> SAO ĐÃ VERIFICATION RỒI CÒN PHẢI VALIDATION?</a:t>
            </a:r>
            <a:endParaRPr lang="en-US" sz="1200" b="1"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vi-VN" sz="1200" b="0" i="0" kern="1200">
                <a:solidFill>
                  <a:schemeClr val="tx1"/>
                </a:solidFill>
                <a:effectLst/>
                <a:latin typeface="+mn-lt"/>
                <a:ea typeface="+mn-ea"/>
                <a:cs typeface="+mn-cs"/>
              </a:rPr>
              <a:t>Thực tế</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phải validation vì có thể nhóm pt</a:t>
            </a:r>
            <a:r>
              <a:rPr lang="vi-VN" sz="1200" b="0" i="0" kern="1200">
                <a:solidFill>
                  <a:schemeClr val="tx1"/>
                </a:solidFill>
                <a:effectLst/>
                <a:latin typeface="+mn-lt"/>
                <a:ea typeface="+mn-ea"/>
                <a:cs typeface="+mn-cs"/>
              </a:rPr>
              <a:t> hiểu sai yêu cầu cũng như sự mong chờ của khách hàng. V</a:t>
            </a:r>
            <a:r>
              <a:rPr lang="en-US" sz="1200" b="0" i="0" kern="1200">
                <a:solidFill>
                  <a:schemeClr val="tx1"/>
                </a:solidFill>
                <a:effectLst/>
                <a:latin typeface="+mn-lt"/>
                <a:ea typeface="+mn-ea"/>
                <a:cs typeface="+mn-cs"/>
              </a:rPr>
              <a:t>D/</a:t>
            </a:r>
            <a:r>
              <a:rPr lang="vi-VN" sz="1200" b="0" i="0" kern="1200">
                <a:solidFill>
                  <a:schemeClr val="tx1"/>
                </a:solidFill>
                <a:effectLst/>
                <a:latin typeface="+mn-lt"/>
                <a:ea typeface="+mn-ea"/>
                <a:cs typeface="+mn-cs"/>
              </a:rPr>
              <a:t> đôi khi một PM xuất sắc vượt qua các </a:t>
            </a:r>
            <a:r>
              <a:rPr lang="en-US" sz="1200" b="0" i="0" kern="1200">
                <a:solidFill>
                  <a:schemeClr val="tx1"/>
                </a:solidFill>
                <a:effectLst/>
                <a:latin typeface="+mn-lt"/>
                <a:ea typeface="+mn-ea"/>
                <a:cs typeface="+mn-cs"/>
              </a:rPr>
              <a:t>test </a:t>
            </a:r>
            <a:r>
              <a:rPr lang="vi-VN" sz="1200" b="0" i="0" kern="1200">
                <a:solidFill>
                  <a:schemeClr val="tx1"/>
                </a:solidFill>
                <a:effectLst/>
                <a:latin typeface="+mn-lt"/>
                <a:ea typeface="+mn-ea"/>
                <a:cs typeface="+mn-cs"/>
              </a:rPr>
              <a:t>về chức năng, nhưng khách hàng khi kiểm tra sau cùng vẫn thất vọng vì</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bố cục màn hình nghèo nàn, thao tác không tự nhiên, không theo tập quán sử dụng của khách hàng v.v…</a:t>
            </a:r>
            <a:br>
              <a:rPr lang="vi-VN" i="0"/>
            </a:br>
            <a:endParaRPr lang="en-US" i="0"/>
          </a:p>
          <a:p>
            <a:pPr marL="0" marR="0" indent="0" algn="l" defTabSz="914400" rtl="0" eaLnBrk="1" fontAlgn="auto" latinLnBrk="0" hangingPunct="1">
              <a:lnSpc>
                <a:spcPct val="100000"/>
              </a:lnSpc>
              <a:spcBef>
                <a:spcPts val="0"/>
              </a:spcBef>
              <a:spcAft>
                <a:spcPts val="0"/>
              </a:spcAft>
              <a:buClrTx/>
              <a:buSzTx/>
              <a:buFontTx/>
              <a:buNone/>
              <a:defRPr/>
            </a:pPr>
            <a:endParaRPr lang="en-US" i="0"/>
          </a:p>
          <a:p>
            <a:pPr marL="0" marR="0" indent="0" algn="l" defTabSz="914400" rtl="0" eaLnBrk="1" fontAlgn="auto" latinLnBrk="0" hangingPunct="1">
              <a:lnSpc>
                <a:spcPct val="100000"/>
              </a:lnSpc>
              <a:spcBef>
                <a:spcPts val="0"/>
              </a:spcBef>
              <a:spcAft>
                <a:spcPts val="0"/>
              </a:spcAft>
              <a:buClrTx/>
              <a:buSzTx/>
              <a:buFontTx/>
              <a:buNone/>
              <a:defRPr/>
            </a:pPr>
            <a:endParaRPr lang="en-US" i="0"/>
          </a:p>
          <a:p>
            <a:pPr marL="0" marR="0" indent="0" algn="l" defTabSz="914400" rtl="0" eaLnBrk="1" fontAlgn="auto" latinLnBrk="0" hangingPunct="1">
              <a:lnSpc>
                <a:spcPct val="100000"/>
              </a:lnSpc>
              <a:spcBef>
                <a:spcPts val="0"/>
              </a:spcBef>
              <a:spcAft>
                <a:spcPts val="0"/>
              </a:spcAft>
              <a:buClrTx/>
              <a:buSzTx/>
              <a:buFontTx/>
              <a:buNone/>
              <a:defRPr/>
            </a:pPr>
            <a:endParaRPr lang="en-US" i="0"/>
          </a:p>
          <a:p>
            <a:pPr marL="0" marR="0" indent="0" algn="l" defTabSz="914400" rtl="0" eaLnBrk="1" fontAlgn="auto" latinLnBrk="0" hangingPunct="1">
              <a:lnSpc>
                <a:spcPct val="100000"/>
              </a:lnSpc>
              <a:spcBef>
                <a:spcPts val="0"/>
              </a:spcBef>
              <a:spcAft>
                <a:spcPts val="0"/>
              </a:spcAft>
              <a:buClrTx/>
              <a:buSzTx/>
              <a:buFontTx/>
              <a:buNone/>
              <a:defRPr/>
            </a:pPr>
            <a:r>
              <a:rPr lang="en-US" sz="1200" b="1" i="0" kern="1200">
                <a:solidFill>
                  <a:schemeClr val="tx1"/>
                </a:solidFill>
                <a:effectLst/>
                <a:latin typeface="+mn-lt"/>
                <a:ea typeface="+mn-ea"/>
                <a:cs typeface="+mn-cs"/>
              </a:rPr>
              <a:t>Validation</a:t>
            </a:r>
            <a:r>
              <a:rPr lang="en-US" sz="1200" b="0" i="0" kern="1200">
                <a:solidFill>
                  <a:schemeClr val="tx1"/>
                </a:solidFill>
                <a:effectLst/>
                <a:latin typeface="+mn-lt"/>
                <a:ea typeface="+mn-ea"/>
                <a:cs typeface="+mn-cs"/>
              </a:rPr>
              <a:t> is concerned with evaluating a work product to determine whether it meets the user needs and requirements. </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Validation focuses on the question  'Is the deliverable fit for purpose, e.g. does it provide a solution to the problem?'. </a:t>
            </a:r>
            <a:endParaRPr lang="en-US" sz="1200" b="0" i="0" kern="1200">
              <a:solidFill>
                <a:schemeClr val="tx1"/>
              </a:solidFill>
              <a:effectLst/>
              <a:latin typeface="+mn-lt"/>
              <a:ea typeface="+mn-ea"/>
              <a:cs typeface="+mn-cs"/>
            </a:endParaRPr>
          </a:p>
          <a:p>
            <a:pPr marL="0" indent="0">
              <a:buFontTx/>
              <a:buNone/>
            </a:pPr>
            <a:endParaRPr lang="en-US" sz="1200" b="0" i="1"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defRPr/>
            </a:pPr>
            <a:r>
              <a:rPr lang="vi-VN" sz="1200" b="0" i="0" kern="1200">
                <a:solidFill>
                  <a:schemeClr val="tx1"/>
                </a:solidFill>
                <a:effectLst/>
                <a:latin typeface="+mn-lt"/>
                <a:ea typeface="+mn-ea"/>
                <a:cs typeface="+mn-cs"/>
              </a:rPr>
              <a:t>Acceptance testing thông thường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CÁC HÌNH THỨC </a:t>
            </a:r>
            <a:r>
              <a:rPr lang="vi-VN" sz="1200" b="0" i="0" kern="1200">
                <a:solidFill>
                  <a:schemeClr val="tx1"/>
                </a:solidFill>
                <a:effectLst/>
                <a:latin typeface="+mn-lt"/>
                <a:ea typeface="+mn-ea"/>
                <a:cs typeface="+mn-cs"/>
              </a:rPr>
              <a:t>như sau:</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User acceptance testing (Kiểm thử chấp nhận người dùng)</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Thường</a:t>
            </a:r>
            <a:r>
              <a:rPr lang="en-US" sz="1200" b="0" i="0" kern="1200" baseline="0">
                <a:solidFill>
                  <a:schemeClr val="tx1"/>
                </a:solidFill>
                <a:effectLst/>
                <a:latin typeface="+mn-lt"/>
                <a:ea typeface="+mn-ea"/>
                <a:cs typeface="+mn-cs"/>
              </a:rPr>
              <a:t> là </a:t>
            </a:r>
            <a:r>
              <a:rPr lang="vi-VN" sz="1200" b="0" i="0" kern="1200">
                <a:solidFill>
                  <a:schemeClr val="tx1"/>
                </a:solidFill>
                <a:effectLst/>
                <a:latin typeface="+mn-lt"/>
                <a:ea typeface="+mn-ea"/>
                <a:cs typeface="+mn-cs"/>
              </a:rPr>
              <a:t>kiểm tra tính phù hợp với </a:t>
            </a:r>
            <a:r>
              <a:rPr lang="en-US" sz="1200" b="0" i="0" kern="1200" baseline="0">
                <a:solidFill>
                  <a:schemeClr val="tx1"/>
                </a:solidFill>
                <a:effectLst/>
                <a:latin typeface="+mn-lt"/>
                <a:ea typeface="+mn-ea"/>
                <a:cs typeface="+mn-cs"/>
              </a:rPr>
              <a:t>nghiệp vụ</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Operational acceptance testing (Kiểm thử chấp nhận hoạt động)</a:t>
            </a:r>
            <a:endParaRPr lang="en-US" sz="1200" b="0" i="0" kern="1200">
              <a:solidFill>
                <a:schemeClr val="tx1"/>
              </a:solidFill>
              <a:effectLst/>
              <a:latin typeface="+mn-lt"/>
              <a:ea typeface="+mn-ea"/>
              <a:cs typeface="+mn-cs"/>
            </a:endParaRPr>
          </a:p>
          <a:p>
            <a:pPr marL="457200" lvl="1" indent="0">
              <a:buFontTx/>
              <a:buNone/>
            </a:pPr>
            <a:r>
              <a:rPr lang="vi-VN" sz="1200" b="0" i="0" kern="1200">
                <a:solidFill>
                  <a:schemeClr val="tx1"/>
                </a:solidFill>
                <a:effectLst/>
                <a:latin typeface="+mn-lt"/>
                <a:ea typeface="+mn-ea"/>
                <a:cs typeface="+mn-cs"/>
              </a:rPr>
              <a:t>o Kiểm thử sao lưu/phục hồi hệ thống</a:t>
            </a:r>
            <a:br>
              <a:rPr lang="vi-VN"/>
            </a:br>
            <a:r>
              <a:rPr lang="vi-VN" sz="1200" b="0" i="0" kern="1200">
                <a:solidFill>
                  <a:schemeClr val="tx1"/>
                </a:solidFill>
                <a:effectLst/>
                <a:latin typeface="+mn-lt"/>
                <a:ea typeface="+mn-ea"/>
                <a:cs typeface="+mn-cs"/>
              </a:rPr>
              <a:t>o Khôi phục lại hệ thống </a:t>
            </a:r>
            <a:r>
              <a:rPr lang="vi-VN" sz="1200" b="1" i="0" kern="1200">
                <a:solidFill>
                  <a:schemeClr val="tx1"/>
                </a:solidFill>
                <a:effectLst/>
                <a:latin typeface="+mn-lt"/>
                <a:ea typeface="+mn-ea"/>
                <a:cs typeface="+mn-cs"/>
              </a:rPr>
              <a:t>sau khi có sự cố như cúp điện, hỏa hoạn...</a:t>
            </a:r>
            <a:br>
              <a:rPr lang="vi-VN"/>
            </a:br>
            <a:r>
              <a:rPr lang="vi-VN" sz="1200" b="0" i="0" kern="1200">
                <a:solidFill>
                  <a:schemeClr val="tx1"/>
                </a:solidFill>
                <a:effectLst/>
                <a:latin typeface="+mn-lt"/>
                <a:ea typeface="+mn-ea"/>
                <a:cs typeface="+mn-cs"/>
              </a:rPr>
              <a:t>o Quản trị người dùng như </a:t>
            </a:r>
            <a:r>
              <a:rPr lang="vi-VN" sz="1200" b="1" i="0" kern="1200">
                <a:solidFill>
                  <a:schemeClr val="tx1"/>
                </a:solidFill>
                <a:effectLst/>
                <a:latin typeface="+mn-lt"/>
                <a:ea typeface="+mn-ea"/>
                <a:cs typeface="+mn-cs"/>
              </a:rPr>
              <a:t>phân quyền, lần lượt login bằng tất cả các quyền.</a:t>
            </a:r>
            <a:br>
              <a:rPr lang="vi-VN" b="1"/>
            </a:br>
            <a:r>
              <a:rPr lang="vi-VN" sz="1200" b="0" i="0" kern="1200">
                <a:solidFill>
                  <a:schemeClr val="tx1"/>
                </a:solidFill>
                <a:effectLst/>
                <a:latin typeface="+mn-lt"/>
                <a:ea typeface="+mn-ea"/>
                <a:cs typeface="+mn-cs"/>
              </a:rPr>
              <a:t>o Các nhiệm vụ bảo trì </a:t>
            </a:r>
            <a:br>
              <a:rPr lang="vi-VN"/>
            </a:br>
            <a:r>
              <a:rPr lang="vi-VN" sz="1200" b="0" i="0" kern="1200">
                <a:solidFill>
                  <a:schemeClr val="tx1"/>
                </a:solidFill>
                <a:effectLst/>
                <a:latin typeface="+mn-lt"/>
                <a:ea typeface="+mn-ea"/>
                <a:cs typeface="+mn-cs"/>
              </a:rPr>
              <a:t>o Các nhiệm vụ tải data và di chuyển data. </a:t>
            </a:r>
            <a:endParaRPr lang="en-US" sz="1200" b="0" i="0" kern="1200">
              <a:solidFill>
                <a:schemeClr val="tx1"/>
              </a:solidFill>
              <a:effectLst/>
              <a:latin typeface="+mn-lt"/>
              <a:ea typeface="+mn-ea"/>
              <a:cs typeface="+mn-cs"/>
            </a:endParaRPr>
          </a:p>
          <a:p>
            <a:pPr marL="457200" lvl="1" indent="0">
              <a:buFontTx/>
              <a:buNone/>
            </a:pPr>
            <a:r>
              <a:rPr lang="vi-VN" sz="1200" b="0" i="0" kern="1200">
                <a:solidFill>
                  <a:schemeClr val="tx1"/>
                </a:solidFill>
                <a:effectLst/>
                <a:latin typeface="+mn-lt"/>
                <a:ea typeface="+mn-ea"/>
                <a:cs typeface="+mn-cs"/>
              </a:rPr>
              <a:t>o Kiểm tra các lỗ hổng bảo mật định kỳ.</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Contract and regulation acceptance testing (Kiểm thử </a:t>
            </a:r>
            <a:r>
              <a:rPr lang="en-US" sz="1200" b="0" i="0" kern="1200">
                <a:solidFill>
                  <a:schemeClr val="tx1"/>
                </a:solidFill>
                <a:effectLst/>
                <a:latin typeface="+mn-lt"/>
                <a:ea typeface="+mn-ea"/>
                <a:cs typeface="+mn-cs"/>
              </a:rPr>
              <a:t>NGHIỆM</a:t>
            </a:r>
            <a:r>
              <a:rPr lang="en-US" sz="1200" b="0" i="0" kern="1200" baseline="0">
                <a:solidFill>
                  <a:schemeClr val="tx1"/>
                </a:solidFill>
                <a:effectLst/>
                <a:latin typeface="+mn-lt"/>
                <a:ea typeface="+mn-ea"/>
                <a:cs typeface="+mn-cs"/>
              </a:rPr>
              <a:t> THU HỢP ĐỒNG</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Dựa</a:t>
            </a:r>
            <a:r>
              <a:rPr lang="en-US" sz="1200" b="0" i="0" kern="1200" baseline="0">
                <a:solidFill>
                  <a:schemeClr val="tx1"/>
                </a:solidFill>
                <a:effectLst/>
                <a:latin typeface="+mn-lt"/>
                <a:ea typeface="+mn-ea"/>
                <a:cs typeface="+mn-cs"/>
              </a:rPr>
              <a:t> trên hợp đồng</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en-US" sz="1200" b="0" i="0" kern="1200">
                <a:solidFill>
                  <a:schemeClr val="tx1"/>
                </a:solidFill>
                <a:effectLst/>
                <a:latin typeface="+mn-lt"/>
                <a:ea typeface="+mn-ea"/>
                <a:cs typeface="+mn-cs"/>
              </a:rPr>
              <a:t>Alpha and beta testing (Kiểm thử alpha và beta)</a:t>
            </a:r>
            <a:endParaRPr lang="en-US" sz="1200" b="0" i="0" kern="1200">
              <a:solidFill>
                <a:schemeClr val="tx1"/>
              </a:solidFill>
              <a:effectLst/>
              <a:latin typeface="+mn-lt"/>
              <a:ea typeface="+mn-ea"/>
              <a:cs typeface="+mn-cs"/>
            </a:endParaRPr>
          </a:p>
          <a:p>
            <a:pPr marL="0" indent="0">
              <a:buFontTx/>
              <a:buNone/>
            </a:pPr>
            <a:r>
              <a:rPr lang="vi-VN" sz="1200" b="1" i="0" kern="1200">
                <a:solidFill>
                  <a:schemeClr val="tx1"/>
                </a:solidFill>
                <a:effectLst/>
                <a:latin typeface="+mn-lt"/>
                <a:ea typeface="+mn-ea"/>
                <a:cs typeface="+mn-cs"/>
              </a:rPr>
              <a:t>ĐỐI VỚI NHỮNG SẢN PHẨM DÀNH BÁN RỘNG RÃI TRÊN THỊ TRƯỜNG CHO NHIỀU NGƯỜI SỬ DỤNG, THÔNG THƯỜNG SẼ THÔNG QUA HAI LOẠI KIỂM TRA GỌI LÀ ALPHA TEST VÀ BETA TEST</a:t>
            </a:r>
            <a:r>
              <a:rPr lang="en-US" sz="1200" b="1" i="0" kern="1200">
                <a:solidFill>
                  <a:schemeClr val="tx1"/>
                </a:solidFill>
                <a:effectLst/>
                <a:latin typeface="+mn-lt"/>
                <a:ea typeface="+mn-ea"/>
                <a:cs typeface="+mn-cs"/>
              </a:rPr>
              <a:t>:</a:t>
            </a:r>
            <a:r>
              <a:rPr lang="en-US" sz="1200" b="1" i="0" kern="1200" baseline="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Windows, Office, Acrobat… </a:t>
            </a:r>
            <a:endParaRPr lang="en-US" sz="1200" b="0" i="0" kern="1200" baseline="0">
              <a:solidFill>
                <a:schemeClr val="tx1"/>
              </a:solidFill>
              <a:effectLst/>
              <a:latin typeface="+mn-lt"/>
              <a:ea typeface="+mn-ea"/>
              <a:cs typeface="+mn-cs"/>
            </a:endParaRPr>
          </a:p>
          <a:p>
            <a:pPr marL="0" indent="0">
              <a:buFontTx/>
              <a:buNone/>
            </a:pPr>
            <a:r>
              <a:rPr lang="en-US" sz="1200" b="0" i="0" kern="1200" baseline="0">
                <a:solidFill>
                  <a:schemeClr val="tx1"/>
                </a:solidFill>
                <a:effectLst/>
                <a:latin typeface="+mn-lt"/>
                <a:ea typeface="+mn-ea"/>
                <a:cs typeface="+mn-cs"/>
              </a:rPr>
              <a:t>Cách kt là cho ng dung s</a:t>
            </a:r>
            <a:r>
              <a:rPr lang="vi-VN" sz="1200" b="0" i="0" kern="1200">
                <a:solidFill>
                  <a:schemeClr val="tx1"/>
                </a:solidFill>
                <a:effectLst/>
                <a:latin typeface="+mn-lt"/>
                <a:ea typeface="+mn-ea"/>
                <a:cs typeface="+mn-cs"/>
              </a:rPr>
              <a:t>ử dụng sản phẩm một cách thực tế</a:t>
            </a:r>
            <a:r>
              <a:rPr lang="en-US" sz="1200" b="0" i="0" kern="1200">
                <a:solidFill>
                  <a:schemeClr val="tx1"/>
                </a:solidFill>
                <a:effectLst/>
                <a:latin typeface="+mn-lt"/>
                <a:ea typeface="+mn-ea"/>
                <a:cs typeface="+mn-cs"/>
              </a:rPr>
              <a:t> và</a:t>
            </a:r>
            <a:r>
              <a:rPr lang="en-US" sz="1200" b="0" i="0" kern="1200" baseline="0">
                <a:solidFill>
                  <a:schemeClr val="tx1"/>
                </a:solidFill>
                <a:effectLst/>
                <a:latin typeface="+mn-lt"/>
                <a:ea typeface="+mn-ea"/>
                <a:cs typeface="+mn-cs"/>
              </a:rPr>
              <a:t> c</a:t>
            </a:r>
            <a:r>
              <a:rPr lang="vi-VN" sz="1200" b="0" i="0" kern="1200">
                <a:solidFill>
                  <a:schemeClr val="tx1"/>
                </a:solidFill>
                <a:effectLst/>
                <a:latin typeface="+mn-lt"/>
                <a:ea typeface="+mn-ea"/>
                <a:cs typeface="+mn-cs"/>
              </a:rPr>
              <a:t>ho ý kiến ​​về sản phẩm</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lỗi</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đề </a:t>
            </a:r>
            <a:r>
              <a:rPr lang="en-US" sz="1200" b="0" i="0" kern="1200">
                <a:solidFill>
                  <a:schemeClr val="tx1"/>
                </a:solidFill>
                <a:effectLst/>
                <a:latin typeface="+mn-lt"/>
                <a:ea typeface="+mn-ea"/>
                <a:cs typeface="+mn-cs"/>
              </a:rPr>
              <a:t>xuất</a:t>
            </a:r>
            <a:r>
              <a:rPr lang="en-US" sz="1200" b="0" i="0" kern="1200" baseline="0">
                <a:solidFill>
                  <a:schemeClr val="tx1"/>
                </a:solidFill>
                <a:effectLst/>
                <a:latin typeface="+mn-lt"/>
                <a:ea typeface="+mn-ea"/>
                <a:cs typeface="+mn-cs"/>
              </a:rPr>
              <a:t> cách</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cải thiện / nâng cao </a:t>
            </a:r>
            <a:r>
              <a:rPr lang="en-US" sz="1200" b="0" i="0" kern="1200">
                <a:solidFill>
                  <a:schemeClr val="tx1"/>
                </a:solidFill>
                <a:effectLst/>
                <a:latin typeface="+mn-lt"/>
                <a:ea typeface="+mn-ea"/>
                <a:cs typeface="+mn-cs"/>
              </a:rPr>
              <a:t>sp.</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vi-VN" sz="1200" b="0" i="0" kern="1200">
                <a:solidFill>
                  <a:schemeClr val="tx1"/>
                </a:solidFill>
                <a:effectLst/>
                <a:latin typeface="+mn-lt"/>
                <a:ea typeface="+mn-ea"/>
                <a:cs typeface="+mn-cs"/>
              </a:rPr>
              <a:t>Alpha testing </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đượ</a:t>
            </a:r>
            <a:r>
              <a:rPr lang="en-US" sz="1200" b="0" i="0" kern="1200">
                <a:solidFill>
                  <a:schemeClr val="tx1"/>
                </a:solidFill>
                <a:effectLst/>
                <a:latin typeface="+mn-lt"/>
                <a:ea typeface="+mn-ea"/>
                <a:cs typeface="+mn-cs"/>
              </a:rPr>
              <a:t>c thực</a:t>
            </a:r>
            <a:r>
              <a:rPr lang="en-US" sz="1200" b="0" i="0" kern="1200" baseline="0">
                <a:solidFill>
                  <a:schemeClr val="tx1"/>
                </a:solidFill>
                <a:effectLst/>
                <a:latin typeface="+mn-lt"/>
                <a:ea typeface="+mn-ea"/>
                <a:cs typeface="+mn-cs"/>
              </a:rPr>
              <a:t> hiện tại phía developer</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LẬP TRÌNH VIÊN SẼ GHI NHẬN CÁC LỖI HOẶC PHẢN HỒI, VÀ LÊN KẾ HOẠCH SỬA CHỮA</a:t>
            </a:r>
            <a:endParaRPr lang="en-US" sz="1200" b="1"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do người dùng/khách hàng tiềm năng hoặc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thành viên trong tổ chức pt đc mời vào sd PM</a:t>
            </a:r>
            <a:endParaRPr lang="en-US" sz="1200" b="0"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1" i="0" kern="1200">
                <a:solidFill>
                  <a:schemeClr val="tx1"/>
                </a:solidFill>
                <a:effectLst/>
                <a:latin typeface="+mn-lt"/>
                <a:ea typeface="+mn-ea"/>
                <a:cs typeface="+mn-cs"/>
              </a:rPr>
              <a:t>LÀ MỘT HÌNH THỨC KIỂM THỬ CHẤP NHẬN NỘI BỘ, TRƯỚC KHI PHẦN MỀM ĐƯỢC TIẾN HÀNH KIỂM THỬ BETA</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Beta testing hoặc field-testing </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Sau alpha test, PM sẽ được tung ra thị trường cho người dùng sử dụng thử nghiệm </a:t>
            </a:r>
            <a:r>
              <a:rPr lang="en-US" sz="1200" kern="1200">
                <a:solidFill>
                  <a:schemeClr val="tx1"/>
                </a:solidFill>
                <a:effectLst/>
                <a:latin typeface="+mn-lt"/>
                <a:ea typeface="+mn-ea"/>
                <a:cs typeface="+mn-cs"/>
              </a:rPr>
              <a:t>trong môi trường thực</a:t>
            </a:r>
            <a:r>
              <a:rPr lang="vi-VN" sz="1200" b="0" i="0" kern="1200">
                <a:solidFill>
                  <a:schemeClr val="tx1"/>
                </a:solidFill>
                <a:effectLst/>
                <a:latin typeface="+mn-lt"/>
                <a:ea typeface="+mn-ea"/>
                <a:cs typeface="+mn-cs"/>
              </a:rPr>
              <a:t> trước khi có phiên bản chính thức. Giai đoạn đó gọi là Beta Test. Bộ phận tiếp nhận phản hồi từ </a:t>
            </a:r>
            <a:r>
              <a:rPr lang="en-US" sz="1200" b="0" i="0" kern="1200">
                <a:solidFill>
                  <a:schemeClr val="tx1"/>
                </a:solidFill>
                <a:effectLst/>
                <a:latin typeface="+mn-lt"/>
                <a:ea typeface="+mn-ea"/>
                <a:cs typeface="+mn-cs"/>
              </a:rPr>
              <a:t>nhiều</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user sẽ phân loại ý kiến người dùng, theo dõi và sửa chữa (nếu cần) trước khi công bố phiên bản chính thức của phần mềm.</a:t>
            </a:r>
            <a:endParaRPr lang="vi-V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baseline="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Thông thường dùng để kiểm tra tính phù hợp với </a:t>
            </a:r>
            <a:r>
              <a:rPr lang="en-US" sz="1200" b="0" i="0" kern="1200" baseline="0">
                <a:solidFill>
                  <a:schemeClr val="tx1"/>
                </a:solidFill>
                <a:effectLst/>
                <a:latin typeface="+mn-lt"/>
                <a:ea typeface="+mn-ea"/>
                <a:cs typeface="+mn-cs"/>
              </a:rPr>
              <a:t>nghiệp vụ</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khách hàng nên thực hiện hoặc được tham gia chặt chẽ</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khách hàng có thể thực hiện bất kỳ kiểm tra mà họ muốn, thường là dựa trên các quy trình </a:t>
            </a:r>
            <a:r>
              <a:rPr lang="en-US" sz="1200" b="0" i="0" kern="1200">
                <a:solidFill>
                  <a:schemeClr val="tx1"/>
                </a:solidFill>
                <a:effectLst/>
                <a:latin typeface="+mn-lt"/>
                <a:ea typeface="+mn-ea"/>
                <a:cs typeface="+mn-cs"/>
              </a:rPr>
              <a:t>nghiệp</a:t>
            </a:r>
            <a:r>
              <a:rPr lang="en-US" sz="1200" b="0" i="0" kern="1200" baseline="0">
                <a:solidFill>
                  <a:schemeClr val="tx1"/>
                </a:solidFill>
                <a:effectLst/>
                <a:latin typeface="+mn-lt"/>
                <a:ea typeface="+mn-ea"/>
                <a:cs typeface="+mn-cs"/>
              </a:rPr>
              <a:t> vụ</a:t>
            </a:r>
            <a:r>
              <a:rPr lang="vi-VN" sz="1200" b="0" i="0" kern="1200">
                <a:solidFill>
                  <a:schemeClr val="tx1"/>
                </a:solidFill>
                <a:effectLst/>
                <a:latin typeface="+mn-lt"/>
                <a:ea typeface="+mn-ea"/>
                <a:cs typeface="+mn-cs"/>
              </a:rPr>
              <a:t> của họ</a:t>
            </a:r>
            <a:endParaRPr lang="en-US" sz="1200" b="0" i="0" kern="1200">
              <a:solidFill>
                <a:schemeClr val="tx1"/>
              </a:solidFill>
              <a:effectLst/>
              <a:latin typeface="+mn-lt"/>
              <a:ea typeface="+mn-ea"/>
              <a:cs typeface="+mn-cs"/>
            </a:endParaRPr>
          </a:p>
          <a:p>
            <a:pPr marL="0" indent="0">
              <a:buFontTx/>
              <a:buNone/>
            </a:pPr>
            <a:r>
              <a:rPr lang="en-US"/>
              <a:t>- Tại</a:t>
            </a:r>
            <a:r>
              <a:rPr lang="en-US" baseline="0"/>
              <a:t> sao lại dính líu đến KH?</a:t>
            </a:r>
            <a:endParaRPr lang="en-US" baseline="0"/>
          </a:p>
          <a:p>
            <a:r>
              <a:rPr lang="en-US" baseline="0"/>
              <a:t>Vì KH biết:</a:t>
            </a:r>
            <a:endParaRPr lang="en-US" baseline="0"/>
          </a:p>
          <a:p>
            <a:r>
              <a:rPr lang="en-US"/>
              <a:t>	</a:t>
            </a:r>
            <a:r>
              <a:rPr lang="vi-VN"/>
              <a:t>■</a:t>
            </a:r>
            <a:r>
              <a:rPr lang="en-US"/>
              <a:t> </a:t>
            </a:r>
            <a:r>
              <a:rPr lang="vi-VN" sz="1200" b="0" i="0" kern="1200">
                <a:solidFill>
                  <a:schemeClr val="tx1"/>
                </a:solidFill>
                <a:effectLst/>
                <a:latin typeface="+mn-lt"/>
                <a:ea typeface="+mn-ea"/>
                <a:cs typeface="+mn-cs"/>
              </a:rPr>
              <a:t>những gì thực sự xảy ra trong các tình huống kinh doanh</a:t>
            </a:r>
            <a:br>
              <a:rPr lang="vi-VN"/>
            </a:br>
            <a:r>
              <a:rPr lang="en-US"/>
              <a:t>	</a:t>
            </a:r>
            <a:r>
              <a:rPr lang="vi-VN"/>
              <a:t>■</a:t>
            </a:r>
            <a:r>
              <a:rPr lang="en-US"/>
              <a:t> sự</a:t>
            </a:r>
            <a:r>
              <a:rPr lang="en-US" baseline="0"/>
              <a:t> </a:t>
            </a:r>
            <a:r>
              <a:rPr lang="vi-VN" sz="1200" b="0" i="0" kern="1200">
                <a:solidFill>
                  <a:schemeClr val="tx1"/>
                </a:solidFill>
                <a:effectLst/>
                <a:latin typeface="+mn-lt"/>
                <a:ea typeface="+mn-ea"/>
                <a:cs typeface="+mn-cs"/>
              </a:rPr>
              <a:t>phức tạp của các mối quan hệ kinh doanh</a:t>
            </a:r>
            <a:br>
              <a:rPr lang="vi-VN"/>
            </a:br>
            <a:r>
              <a:rPr lang="en-US"/>
              <a:t>	</a:t>
            </a:r>
            <a:r>
              <a:rPr lang="vi-VN"/>
              <a:t>■</a:t>
            </a:r>
            <a:r>
              <a:rPr lang="en-US"/>
              <a:t> biết</a:t>
            </a:r>
            <a:r>
              <a:rPr lang="en-US" baseline="0"/>
              <a:t> cách </a:t>
            </a:r>
            <a:r>
              <a:rPr lang="vi-VN" sz="1200" b="0" i="0" kern="1200">
                <a:solidFill>
                  <a:schemeClr val="tx1"/>
                </a:solidFill>
                <a:effectLst/>
                <a:latin typeface="+mn-lt"/>
                <a:ea typeface="+mn-ea"/>
                <a:cs typeface="+mn-cs"/>
              </a:rPr>
              <a:t>làm thế nào sử dụng hệ thống</a:t>
            </a:r>
            <a:r>
              <a:rPr lang="en-US" sz="1200" b="0" i="0" kern="1200">
                <a:solidFill>
                  <a:schemeClr val="tx1"/>
                </a:solidFill>
                <a:effectLst/>
                <a:latin typeface="+mn-lt"/>
                <a:ea typeface="+mn-ea"/>
                <a:cs typeface="+mn-cs"/>
              </a:rPr>
              <a:t> cho hiệu</a:t>
            </a:r>
            <a:r>
              <a:rPr lang="en-US" sz="1200" b="0" i="0" kern="1200" baseline="0">
                <a:solidFill>
                  <a:schemeClr val="tx1"/>
                </a:solidFill>
                <a:effectLst/>
                <a:latin typeface="+mn-lt"/>
                <a:ea typeface="+mn-ea"/>
                <a:cs typeface="+mn-cs"/>
              </a:rPr>
              <a:t> quả nhất</a:t>
            </a:r>
            <a:br>
              <a:rPr lang="vi-VN"/>
            </a:br>
            <a:r>
              <a:rPr lang="en-US"/>
              <a:t>	</a:t>
            </a:r>
            <a:r>
              <a:rPr lang="vi-VN"/>
              <a:t>■</a:t>
            </a:r>
            <a:r>
              <a:rPr lang="en-US"/>
              <a:t> </a:t>
            </a:r>
            <a:r>
              <a:rPr lang="vi-VN" sz="1200" b="0" i="0" kern="1200">
                <a:solidFill>
                  <a:schemeClr val="tx1"/>
                </a:solidFill>
                <a:effectLst/>
                <a:latin typeface="+mn-lt"/>
                <a:ea typeface="+mn-ea"/>
                <a:cs typeface="+mn-cs"/>
              </a:rPr>
              <a:t>ví dụ các trường hợp thực tế</a:t>
            </a:r>
            <a:br>
              <a:rPr lang="vi-VN"/>
            </a:br>
            <a:r>
              <a:rPr lang="en-US"/>
              <a:t>	</a:t>
            </a:r>
            <a:r>
              <a:rPr lang="vi-VN"/>
              <a:t>■</a:t>
            </a:r>
            <a:r>
              <a:rPr lang="en-US"/>
              <a:t> </a:t>
            </a:r>
            <a:r>
              <a:rPr lang="vi-VN" sz="1200" b="0" i="0" kern="1200">
                <a:solidFill>
                  <a:schemeClr val="tx1"/>
                </a:solidFill>
                <a:effectLst/>
                <a:latin typeface="+mn-lt"/>
                <a:ea typeface="+mn-ea"/>
                <a:cs typeface="+mn-cs"/>
              </a:rPr>
              <a:t>làm thế nào để xác định</a:t>
            </a:r>
            <a:r>
              <a:rPr lang="en-US" sz="1200" b="0" i="0" kern="1200">
                <a:solidFill>
                  <a:schemeClr val="tx1"/>
                </a:solidFill>
                <a:effectLst/>
                <a:latin typeface="+mn-lt"/>
                <a:ea typeface="+mn-ea"/>
                <a:cs typeface="+mn-cs"/>
              </a:rPr>
              <a:t> các</a:t>
            </a:r>
            <a:r>
              <a:rPr lang="en-US" sz="1200" b="0" i="0" kern="1200" baseline="0">
                <a:solidFill>
                  <a:schemeClr val="tx1"/>
                </a:solidFill>
                <a:effectLst/>
                <a:latin typeface="+mn-lt"/>
                <a:ea typeface="+mn-ea"/>
                <a:cs typeface="+mn-cs"/>
              </a:rPr>
              <a:t> giải pháp thay thế</a:t>
            </a:r>
            <a:r>
              <a:rPr lang="vi-VN" sz="1200" b="0" i="0" kern="1200">
                <a:solidFill>
                  <a:schemeClr val="tx1"/>
                </a:solidFill>
                <a:effectLst/>
                <a:latin typeface="+mn-lt"/>
                <a:ea typeface="+mn-ea"/>
                <a:cs typeface="+mn-cs"/>
              </a:rPr>
              <a:t> hợp lý</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MỘT</a:t>
            </a:r>
            <a:r>
              <a:rPr lang="en-US" b="1" baseline="0"/>
              <a:t> DỰ ÁN T</a:t>
            </a:r>
            <a:r>
              <a:rPr lang="en-US" b="1"/>
              <a:t>HAY VÌ 1</a:t>
            </a:r>
            <a:r>
              <a:rPr lang="en-US" b="1" baseline="0"/>
              <a:t> LẦN PHÁT TRIỂN TỪ ĐẦU ĐẾN CUỐI, NGTA SẼ CHIA THÀNH NHIỀU PHRASE PHÁT TRIỂN NHỎ HƠN, PHRASE SAU HOÀN CHỈNH HƠN PHRASE TRƯỚC, VÀ MỖI PHRASE CÓ ĐẦY ĐỦ CÁC HOẠT ĐỘNG PHÁT TRIỂN</a:t>
            </a:r>
            <a:r>
              <a:rPr lang="en-US" baseline="0"/>
              <a:t>.</a:t>
            </a:r>
            <a:endParaRPr lang="en-US" baseline="0"/>
          </a:p>
          <a:p>
            <a:r>
              <a:rPr lang="en-US" baseline="0"/>
              <a:t>Vấn đề test: </a:t>
            </a:r>
            <a:endParaRPr lang="en-US" baseline="0"/>
          </a:p>
          <a:p>
            <a:r>
              <a:rPr lang="en-US" baseline="0"/>
              <a:t>+ Phrase sau phải test nhiều hơn phrase trước vì phải test hồi quy (test những tính năng mới và cả test lại những tính năng cũ (ĐỂ LÀM GÌ?)).</a:t>
            </a:r>
            <a:endParaRPr lang="en-US" baseline="0"/>
          </a:p>
          <a:p>
            <a:r>
              <a:rPr lang="en-US" baseline="0"/>
              <a:t>+ Sau mỗi phrase, sản phẩm có thể </a:t>
            </a:r>
            <a:r>
              <a:rPr lang="vi-VN" baseline="0"/>
              <a:t>đượ</a:t>
            </a:r>
            <a:r>
              <a:rPr lang="en-US" baseline="0"/>
              <a:t>c đưa ra cho user thấy sớm hơn </a:t>
            </a:r>
            <a:r>
              <a:rPr lang="en-US" baseline="0">
                <a:sym typeface="Wingdings" panose="05000000000000000000" pitchFamily="2" charset="2"/>
              </a:rPr>
              <a:t> </a:t>
            </a:r>
            <a:r>
              <a:rPr lang="vi-VN" baseline="0">
                <a:sym typeface="Wingdings" panose="05000000000000000000" pitchFamily="2" charset="2"/>
              </a:rPr>
              <a:t>đượ</a:t>
            </a:r>
            <a:r>
              <a:rPr lang="en-US" baseline="0">
                <a:sym typeface="Wingdings" panose="05000000000000000000" pitchFamily="2" charset="2"/>
              </a:rPr>
              <a:t>c validation sớm  làm tăng khả năng FITNESS-FOR-USE của sản phẩm.</a:t>
            </a:r>
            <a:endParaRPr lang="en-US" baseline="0"/>
          </a:p>
          <a:p>
            <a:endParaRPr lang="en-US"/>
          </a:p>
          <a:p>
            <a:r>
              <a:rPr lang="en-US"/>
              <a:t>Examples: Prototyping, Rapid Application Development (RAD), Rational Unified Process (RUP) and Agile development…</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baseline="0">
                <a:solidFill>
                  <a:schemeClr val="tx1"/>
                </a:solidFill>
                <a:effectLst/>
                <a:latin typeface="+mn-lt"/>
                <a:ea typeface="+mn-ea"/>
                <a:cs typeface="+mn-cs"/>
              </a:rPr>
              <a:t>- Gồm:</a:t>
            </a:r>
            <a:endParaRPr lang="en-US" sz="1200" b="0" i="0" kern="1200" baseline="0">
              <a:solidFill>
                <a:schemeClr val="tx1"/>
              </a:solidFill>
              <a:effectLst/>
              <a:latin typeface="+mn-lt"/>
              <a:ea typeface="+mn-ea"/>
              <a:cs typeface="+mn-cs"/>
            </a:endParaRPr>
          </a:p>
          <a:p>
            <a:pPr marL="457200" lvl="1" indent="0">
              <a:buFontTx/>
              <a:buNone/>
            </a:pPr>
            <a:r>
              <a:rPr lang="vi-VN" sz="1200" b="0" i="0" kern="1200">
                <a:solidFill>
                  <a:schemeClr val="tx1"/>
                </a:solidFill>
                <a:effectLst/>
                <a:latin typeface="+mn-lt"/>
                <a:ea typeface="+mn-ea"/>
                <a:cs typeface="+mn-cs"/>
              </a:rPr>
              <a:t>o Kiểm thử sao lưu/phục hồi hệ thống</a:t>
            </a:r>
            <a:br>
              <a:rPr lang="vi-VN"/>
            </a:br>
            <a:r>
              <a:rPr lang="vi-VN" sz="1200" b="0" i="0" kern="1200">
                <a:solidFill>
                  <a:schemeClr val="tx1"/>
                </a:solidFill>
                <a:effectLst/>
                <a:latin typeface="+mn-lt"/>
                <a:ea typeface="+mn-ea"/>
                <a:cs typeface="+mn-cs"/>
              </a:rPr>
              <a:t>o Khôi phục lại hệ thống </a:t>
            </a:r>
            <a:r>
              <a:rPr lang="vi-VN" sz="1200" b="1" i="0" kern="1200">
                <a:solidFill>
                  <a:schemeClr val="tx1"/>
                </a:solidFill>
                <a:effectLst/>
                <a:latin typeface="+mn-lt"/>
                <a:ea typeface="+mn-ea"/>
                <a:cs typeface="+mn-cs"/>
              </a:rPr>
              <a:t>sau khi có sự cố như cúp điện, hỏa hoạn...</a:t>
            </a:r>
            <a:br>
              <a:rPr lang="vi-VN"/>
            </a:br>
            <a:r>
              <a:rPr lang="vi-VN" sz="1200" b="0" i="0" kern="1200">
                <a:solidFill>
                  <a:schemeClr val="tx1"/>
                </a:solidFill>
                <a:effectLst/>
                <a:latin typeface="+mn-lt"/>
                <a:ea typeface="+mn-ea"/>
                <a:cs typeface="+mn-cs"/>
              </a:rPr>
              <a:t>o Quản trị người dùng như </a:t>
            </a:r>
            <a:r>
              <a:rPr lang="vi-VN" sz="1200" b="1" i="0" kern="1200">
                <a:solidFill>
                  <a:schemeClr val="tx1"/>
                </a:solidFill>
                <a:effectLst/>
                <a:latin typeface="+mn-lt"/>
                <a:ea typeface="+mn-ea"/>
                <a:cs typeface="+mn-cs"/>
              </a:rPr>
              <a:t>phân quyền, lần lượt login bằng tất cả các quyền.</a:t>
            </a:r>
            <a:br>
              <a:rPr lang="vi-VN" b="1"/>
            </a:br>
            <a:r>
              <a:rPr lang="vi-VN" sz="1200" b="0" i="0" kern="1200">
                <a:solidFill>
                  <a:schemeClr val="tx1"/>
                </a:solidFill>
                <a:effectLst/>
                <a:latin typeface="+mn-lt"/>
                <a:ea typeface="+mn-ea"/>
                <a:cs typeface="+mn-cs"/>
              </a:rPr>
              <a:t>o Các nhiệm vụ bảo trì </a:t>
            </a:r>
            <a:br>
              <a:rPr lang="vi-VN"/>
            </a:br>
            <a:r>
              <a:rPr lang="vi-VN" sz="1200" b="0" i="0" kern="1200">
                <a:solidFill>
                  <a:schemeClr val="tx1"/>
                </a:solidFill>
                <a:effectLst/>
                <a:latin typeface="+mn-lt"/>
                <a:ea typeface="+mn-ea"/>
                <a:cs typeface="+mn-cs"/>
              </a:rPr>
              <a:t>o Các nhiệm vụ tải data và di chuyển data. </a:t>
            </a:r>
            <a:endParaRPr lang="en-US" sz="1200" b="0" i="0" kern="1200">
              <a:solidFill>
                <a:schemeClr val="tx1"/>
              </a:solidFill>
              <a:effectLst/>
              <a:latin typeface="+mn-lt"/>
              <a:ea typeface="+mn-ea"/>
              <a:cs typeface="+mn-cs"/>
            </a:endParaRPr>
          </a:p>
          <a:p>
            <a:pPr marL="457200" lvl="1" indent="0">
              <a:buFontTx/>
              <a:buNone/>
            </a:pPr>
            <a:r>
              <a:rPr lang="vi-VN" sz="1200" b="0" i="0" kern="1200">
                <a:solidFill>
                  <a:schemeClr val="tx1"/>
                </a:solidFill>
                <a:effectLst/>
                <a:latin typeface="+mn-lt"/>
                <a:ea typeface="+mn-ea"/>
                <a:cs typeface="+mn-cs"/>
              </a:rPr>
              <a:t>o Kiểm tra các lỗ hổng bảo mật định kỳ.</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a:solidFill>
                  <a:schemeClr val="tx1"/>
                </a:solidFill>
                <a:effectLst/>
                <a:latin typeface="+mn-lt"/>
                <a:ea typeface="+mn-ea"/>
                <a:cs typeface="+mn-cs"/>
              </a:rPr>
              <a:t>- NGHIỆM</a:t>
            </a:r>
            <a:r>
              <a:rPr lang="en-US" sz="1200" b="1" i="0" kern="1200" baseline="0">
                <a:solidFill>
                  <a:schemeClr val="tx1"/>
                </a:solidFill>
                <a:effectLst/>
                <a:latin typeface="+mn-lt"/>
                <a:ea typeface="+mn-ea"/>
                <a:cs typeface="+mn-cs"/>
              </a:rPr>
              <a:t> THU HỢP ĐỒNG </a:t>
            </a:r>
            <a:r>
              <a:rPr lang="vi-VN" sz="1200" b="0" i="0" kern="1200">
                <a:solidFill>
                  <a:schemeClr val="tx1"/>
                </a:solidFill>
                <a:effectLst/>
                <a:latin typeface="+mn-lt"/>
                <a:ea typeface="+mn-ea"/>
                <a:cs typeface="+mn-cs"/>
              </a:rPr>
              <a:t>được thực hiện </a:t>
            </a:r>
            <a:r>
              <a:rPr lang="en-US" sz="1200" b="0" i="0" kern="1200">
                <a:solidFill>
                  <a:schemeClr val="tx1"/>
                </a:solidFill>
                <a:effectLst/>
                <a:latin typeface="+mn-lt"/>
                <a:ea typeface="+mn-ea"/>
                <a:cs typeface="+mn-cs"/>
              </a:rPr>
              <a:t>dựa</a:t>
            </a:r>
            <a:r>
              <a:rPr lang="en-US" sz="1200" b="0" i="0" kern="1200" baseline="0">
                <a:solidFill>
                  <a:schemeClr val="tx1"/>
                </a:solidFill>
                <a:effectLst/>
                <a:latin typeface="+mn-lt"/>
                <a:ea typeface="+mn-ea"/>
                <a:cs typeface="+mn-cs"/>
              </a:rPr>
              <a:t> trên </a:t>
            </a:r>
            <a:r>
              <a:rPr lang="en-US" sz="1200" b="0" i="0" kern="1200">
                <a:solidFill>
                  <a:schemeClr val="tx1"/>
                </a:solidFill>
                <a:effectLst/>
                <a:latin typeface="+mn-lt"/>
                <a:ea typeface="+mn-ea"/>
                <a:cs typeface="+mn-cs"/>
              </a:rPr>
              <a:t>điều</a:t>
            </a:r>
            <a:r>
              <a:rPr lang="en-US" sz="1200" b="0" i="0" kern="1200" baseline="0">
                <a:solidFill>
                  <a:schemeClr val="tx1"/>
                </a:solidFill>
                <a:effectLst/>
                <a:latin typeface="+mn-lt"/>
                <a:ea typeface="+mn-ea"/>
                <a:cs typeface="+mn-cs"/>
              </a:rPr>
              <a:t> kiện </a:t>
            </a:r>
            <a:r>
              <a:rPr lang="vi-VN" sz="1200" b="0" i="0" kern="1200">
                <a:solidFill>
                  <a:schemeClr val="tx1"/>
                </a:solidFill>
                <a:effectLst/>
                <a:latin typeface="+mn-lt"/>
                <a:ea typeface="+mn-ea"/>
                <a:cs typeface="+mn-cs"/>
              </a:rPr>
              <a:t>hợp đồng và bất kỳ thỏa thuận </a:t>
            </a:r>
            <a:r>
              <a:rPr lang="en-US" sz="1200" b="0" i="0" kern="1200">
                <a:solidFill>
                  <a:schemeClr val="tx1"/>
                </a:solidFill>
                <a:effectLst/>
                <a:latin typeface="+mn-lt"/>
                <a:ea typeface="+mn-ea"/>
                <a:cs typeface="+mn-cs"/>
              </a:rPr>
              <a:t>nào</a:t>
            </a:r>
            <a:r>
              <a:rPr lang="vi-VN" sz="1200" b="0" i="0" kern="1200">
                <a:solidFill>
                  <a:schemeClr val="tx1"/>
                </a:solidFill>
                <a:effectLst/>
                <a:latin typeface="+mn-lt"/>
                <a:ea typeface="+mn-ea"/>
                <a:cs typeface="+mn-cs"/>
              </a:rPr>
              <a:t>. </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KT chấp</a:t>
            </a:r>
            <a:r>
              <a:rPr lang="en-US" sz="1200" b="0" i="0" kern="1200" baseline="0">
                <a:solidFill>
                  <a:schemeClr val="tx1"/>
                </a:solidFill>
                <a:effectLst/>
                <a:latin typeface="+mn-lt"/>
                <a:ea typeface="+mn-ea"/>
                <a:cs typeface="+mn-cs"/>
              </a:rPr>
              <a:t> nhận </a:t>
            </a:r>
            <a:r>
              <a:rPr lang="en-US" sz="1200" b="0" i="0" kern="1200">
                <a:solidFill>
                  <a:schemeClr val="tx1"/>
                </a:solidFill>
                <a:effectLst/>
                <a:latin typeface="+mn-lt"/>
                <a:ea typeface="+mn-ea"/>
                <a:cs typeface="+mn-cs"/>
              </a:rPr>
              <a:t>quy định</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được thực hiện đối với bất kỳ quy định </a:t>
            </a:r>
            <a:r>
              <a:rPr lang="en-US" sz="1200" b="0" i="0" kern="1200" baseline="0">
                <a:solidFill>
                  <a:schemeClr val="tx1"/>
                </a:solidFill>
                <a:effectLst/>
                <a:latin typeface="+mn-lt"/>
                <a:ea typeface="+mn-ea"/>
                <a:cs typeface="+mn-cs"/>
              </a:rPr>
              <a:t>nào</a:t>
            </a:r>
            <a:r>
              <a:rPr lang="vi-VN" sz="1200" b="0" i="0" kern="1200">
                <a:solidFill>
                  <a:schemeClr val="tx1"/>
                </a:solidFill>
                <a:effectLst/>
                <a:latin typeface="+mn-lt"/>
                <a:ea typeface="+mn-ea"/>
                <a:cs typeface="+mn-cs"/>
              </a:rPr>
              <a:t>, chẳng hạn như quy định của chính phủ, pháp luật hoặc các điều lệ an toàn.</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1" i="0" kern="1200">
                <a:solidFill>
                  <a:schemeClr val="tx1"/>
                </a:solidFill>
                <a:effectLst/>
                <a:latin typeface="+mn-lt"/>
                <a:ea typeface="+mn-ea"/>
                <a:cs typeface="+mn-cs"/>
              </a:rPr>
              <a:t>ĐỐI VỚI NHỮNG SẢN PHẨM DÀNH BÁN RỘNG RÃI TRÊN THỊ TRƯỜNG CHO NHIỀU NGƯỜI SỬ DỤNG, THÔNG THƯỜNG SẼ THÔNG QUA HAI LOẠI KIỂM TRA GỌI LÀ ALPHA TEST VÀ BETA TEST.</a:t>
            </a:r>
            <a:endParaRPr lang="en-US" sz="1200" b="1"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 … COTS: Windows,…</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KT </a:t>
            </a:r>
            <a:r>
              <a:rPr lang="vi-VN" sz="1200" b="0" i="0" kern="1200">
                <a:solidFill>
                  <a:schemeClr val="tx1"/>
                </a:solidFill>
                <a:effectLst/>
                <a:latin typeface="+mn-lt"/>
                <a:ea typeface="+mn-ea"/>
                <a:cs typeface="+mn-cs"/>
              </a:rPr>
              <a:t>khi phần mềm ổn định</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Sử dụng sản phẩm một cách thực tế trong môi trường hoạt động</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Cho ý kiến ​​về sản phẩm</a:t>
            </a:r>
            <a:br>
              <a:rPr lang="vi-VN"/>
            </a:br>
            <a:r>
              <a:rPr lang="en-US"/>
              <a:t>	</a:t>
            </a:r>
            <a:r>
              <a:rPr lang="vi-VN"/>
              <a:t>■</a:t>
            </a:r>
            <a:r>
              <a:rPr lang="en-US"/>
              <a:t> </a:t>
            </a:r>
            <a:r>
              <a:rPr lang="vi-VN" sz="1200" b="0" i="0" kern="1200">
                <a:solidFill>
                  <a:schemeClr val="tx1"/>
                </a:solidFill>
                <a:effectLst/>
                <a:latin typeface="+mn-lt"/>
                <a:ea typeface="+mn-ea"/>
                <a:cs typeface="+mn-cs"/>
              </a:rPr>
              <a:t>lỗi tìm thấy</a:t>
            </a:r>
            <a:r>
              <a:rPr lang="en-US" sz="1200" b="0" i="0" kern="1200">
                <a:solidFill>
                  <a:schemeClr val="tx1"/>
                </a:solidFill>
                <a:effectLst/>
                <a:latin typeface="+mn-lt"/>
                <a:ea typeface="+mn-ea"/>
                <a:cs typeface="+mn-cs"/>
              </a:rPr>
              <a:t> là</a:t>
            </a:r>
            <a:r>
              <a:rPr lang="en-US" sz="1200" b="0" i="0" kern="1200" baseline="0">
                <a:solidFill>
                  <a:schemeClr val="tx1"/>
                </a:solidFill>
                <a:effectLst/>
                <a:latin typeface="+mn-lt"/>
                <a:ea typeface="+mn-ea"/>
                <a:cs typeface="+mn-cs"/>
              </a:rPr>
              <a:t> gì</a:t>
            </a:r>
            <a:br>
              <a:rPr lang="vi-VN"/>
            </a:br>
            <a:r>
              <a:rPr lang="en-US"/>
              <a:t>	</a:t>
            </a:r>
            <a:r>
              <a:rPr lang="vi-VN"/>
              <a:t>■</a:t>
            </a:r>
            <a:r>
              <a:rPr lang="en-US"/>
              <a:t> </a:t>
            </a:r>
            <a:r>
              <a:rPr lang="vi-VN" sz="1200" b="0" i="0" kern="1200">
                <a:solidFill>
                  <a:schemeClr val="tx1"/>
                </a:solidFill>
                <a:effectLst/>
                <a:latin typeface="+mn-lt"/>
                <a:ea typeface="+mn-ea"/>
                <a:cs typeface="+mn-cs"/>
              </a:rPr>
              <a:t>làm thế nào sản phẩm đáp ứng mong đợi của họ</a:t>
            </a:r>
            <a:br>
              <a:rPr lang="vi-VN"/>
            </a:br>
            <a:r>
              <a:rPr lang="en-US"/>
              <a:t>	</a:t>
            </a:r>
            <a:r>
              <a:rPr lang="vi-VN"/>
              <a:t>■</a:t>
            </a:r>
            <a:r>
              <a:rPr lang="en-US"/>
              <a:t> </a:t>
            </a:r>
            <a:r>
              <a:rPr lang="vi-VN" sz="1200" b="0" i="0" kern="1200">
                <a:solidFill>
                  <a:schemeClr val="tx1"/>
                </a:solidFill>
                <a:effectLst/>
                <a:latin typeface="+mn-lt"/>
                <a:ea typeface="+mn-ea"/>
                <a:cs typeface="+mn-cs"/>
              </a:rPr>
              <a:t>đề nghị</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cải thiện / nâng cao ?</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Alpha testing </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đượ</a:t>
            </a:r>
            <a:r>
              <a:rPr lang="en-US" sz="1200" b="0" i="0" kern="1200">
                <a:solidFill>
                  <a:schemeClr val="tx1"/>
                </a:solidFill>
                <a:effectLst/>
                <a:latin typeface="+mn-lt"/>
                <a:ea typeface="+mn-ea"/>
                <a:cs typeface="+mn-cs"/>
              </a:rPr>
              <a:t>c thực</a:t>
            </a:r>
            <a:r>
              <a:rPr lang="en-US" sz="1200" b="0" i="0" kern="1200" baseline="0">
                <a:solidFill>
                  <a:schemeClr val="tx1"/>
                </a:solidFill>
                <a:effectLst/>
                <a:latin typeface="+mn-lt"/>
                <a:ea typeface="+mn-ea"/>
                <a:cs typeface="+mn-cs"/>
              </a:rPr>
              <a:t> hiện tại phía developer</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LẬP TRÌNH VIÊN SẼ GHI NHẬN CÁC LỖI HOẶC PHẢN HỒI, VÀ LÊN KẾ HOẠCH SỬA CHỮA</a:t>
            </a:r>
            <a:endParaRPr lang="en-US" sz="1200" b="1"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do người dùng/khách hàng tiềm năng hoặc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thành viên trong tổ chức pt đc mời vào sd PM</a:t>
            </a:r>
            <a:endParaRPr lang="en-US" sz="1200" b="0" i="0"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1" i="0" kern="1200">
                <a:solidFill>
                  <a:schemeClr val="tx1"/>
                </a:solidFill>
                <a:effectLst/>
                <a:latin typeface="+mn-lt"/>
                <a:ea typeface="+mn-ea"/>
                <a:cs typeface="+mn-cs"/>
              </a:rPr>
              <a:t>LÀ MỘT HÌNH THỨC KIỂM THỬ CHẤP NHẬN NỘI BỘ, TRƯỚC KHI PHẦN MỀM ĐƯỢC TIẾN HÀNH KIỂM THỬ BETA</a:t>
            </a:r>
            <a:endParaRPr lang="en-US" sz="1200" b="1"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Beta testing hoặc field-testing </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kern="1200">
                <a:solidFill>
                  <a:schemeClr val="tx1"/>
                </a:solidFill>
                <a:effectLst/>
                <a:latin typeface="+mn-lt"/>
                <a:ea typeface="+mn-ea"/>
                <a:cs typeface="+mn-cs"/>
              </a:rPr>
              <a:t>Sau alpha test, PM sẽ được tung ra thị trường cho người dùng sử dụng thử nghiệm </a:t>
            </a:r>
            <a:r>
              <a:rPr lang="en-US" sz="1200" kern="1200">
                <a:solidFill>
                  <a:schemeClr val="tx1"/>
                </a:solidFill>
                <a:effectLst/>
                <a:latin typeface="+mn-lt"/>
                <a:ea typeface="+mn-ea"/>
                <a:cs typeface="+mn-cs"/>
              </a:rPr>
              <a:t>trong môi trường thực</a:t>
            </a:r>
            <a:r>
              <a:rPr lang="vi-VN" sz="1200" b="0" i="0" kern="1200">
                <a:solidFill>
                  <a:schemeClr val="tx1"/>
                </a:solidFill>
                <a:effectLst/>
                <a:latin typeface="+mn-lt"/>
                <a:ea typeface="+mn-ea"/>
                <a:cs typeface="+mn-cs"/>
              </a:rPr>
              <a:t> trước khi có phiên bản chính thức. Giai đoạn đó gọi là Beta Test. Bộ phận tiếp nhận phản hồi từ vô </a:t>
            </a:r>
            <a:r>
              <a:rPr lang="en-US" sz="1200" b="0" i="0" kern="1200">
                <a:solidFill>
                  <a:schemeClr val="tx1"/>
                </a:solidFill>
                <a:effectLst/>
                <a:latin typeface="+mn-lt"/>
                <a:ea typeface="+mn-ea"/>
                <a:cs typeface="+mn-cs"/>
              </a:rPr>
              <a:t>số</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user sẽ phân loại ý kiến người dùng, theo dõi và sửa chữa (nếu cần) trước khi công bố phiên bản chính thức của phần mềm.</a:t>
            </a:r>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b="1"/>
              <a:t>NÓI</a:t>
            </a:r>
            <a:r>
              <a:rPr lang="en-US" b="1" baseline="0"/>
              <a:t> TÓM TẮT TRONG SLIDE NÀY, TRỪ LOẠI KT CUỐI</a:t>
            </a:r>
            <a:endParaRPr lang="en-US" b="1"/>
          </a:p>
          <a:p>
            <a:pPr marL="0" marR="0" lvl="1" indent="0" algn="l" defTabSz="914400" rtl="0" eaLnBrk="1" fontAlgn="auto" latinLnBrk="0" hangingPunct="1">
              <a:lnSpc>
                <a:spcPct val="100000"/>
              </a:lnSpc>
              <a:spcBef>
                <a:spcPts val="0"/>
              </a:spcBef>
              <a:spcAft>
                <a:spcPts val="0"/>
              </a:spcAft>
              <a:buClrTx/>
              <a:buSzTx/>
              <a:buFontTx/>
              <a:buNone/>
              <a:defRPr/>
            </a:pPr>
            <a:r>
              <a:rPr lang="en-US"/>
              <a:t>Có</a:t>
            </a:r>
            <a:r>
              <a:rPr lang="en-US" baseline="0"/>
              <a:t> sách phân làm 2 loại: white box, black box.</a:t>
            </a:r>
            <a:endParaRPr lang="en-US"/>
          </a:p>
          <a:p>
            <a:pPr marL="0" marR="0" lvl="1" indent="0" algn="l" defTabSz="914400" rtl="0" eaLnBrk="1" fontAlgn="auto" latinLnBrk="0" hangingPunct="1">
              <a:lnSpc>
                <a:spcPct val="100000"/>
              </a:lnSpc>
              <a:spcBef>
                <a:spcPts val="0"/>
              </a:spcBef>
              <a:spcAft>
                <a:spcPts val="0"/>
              </a:spcAft>
              <a:buClrTx/>
              <a:buSzTx/>
              <a:buFontTx/>
              <a:buNone/>
              <a:defRPr/>
            </a:pPr>
            <a:r>
              <a:rPr lang="en-US"/>
              <a:t>- </a:t>
            </a:r>
            <a:r>
              <a:rPr lang="en-US" b="1"/>
              <a:t>functional testing</a:t>
            </a:r>
            <a:r>
              <a:rPr lang="en-US"/>
              <a:t>: Test </a:t>
            </a:r>
            <a:r>
              <a:rPr lang="en-US" b="0"/>
              <a:t>functions</a:t>
            </a:r>
            <a:r>
              <a:rPr lang="en-US" b="0" baseline="0"/>
              <a:t> (</a:t>
            </a:r>
            <a:r>
              <a:rPr lang="en-US" b="0"/>
              <a:t>“what” the system does). Test cả</a:t>
            </a:r>
            <a:r>
              <a:rPr lang="en-US" b="0" baseline="0"/>
              <a:t> yêu cầu và cả quy trình nghiệp vụ (</a:t>
            </a:r>
            <a:r>
              <a:rPr lang="en-US" b="1" baseline="0"/>
              <a:t>?Phân biệt</a:t>
            </a:r>
            <a:r>
              <a:rPr lang="en-US" b="0" baseline="0"/>
              <a:t>). </a:t>
            </a:r>
            <a:endParaRPr lang="en-US" b="0"/>
          </a:p>
          <a:p>
            <a:pPr marL="0" marR="0" lvl="1" indent="0" algn="l" defTabSz="914400" rtl="0" eaLnBrk="1" fontAlgn="auto" latinLnBrk="0" hangingPunct="1">
              <a:lnSpc>
                <a:spcPct val="100000"/>
              </a:lnSpc>
              <a:spcBef>
                <a:spcPts val="0"/>
              </a:spcBef>
              <a:spcAft>
                <a:spcPts val="0"/>
              </a:spcAft>
              <a:buClrTx/>
              <a:buSzTx/>
              <a:buFontTx/>
              <a:buNone/>
              <a:defRPr/>
            </a:pPr>
            <a:r>
              <a:rPr lang="en-US"/>
              <a:t>- </a:t>
            </a:r>
            <a:r>
              <a:rPr lang="en-US" b="1"/>
              <a:t>non-functional testing</a:t>
            </a:r>
            <a:r>
              <a:rPr lang="en-US"/>
              <a:t>: Test </a:t>
            </a:r>
            <a:r>
              <a:rPr lang="en-US" b="0"/>
              <a:t>non-functional quality characteristics</a:t>
            </a:r>
            <a:r>
              <a:rPr lang="en-US" b="0" baseline="0"/>
              <a:t> (</a:t>
            </a:r>
            <a:r>
              <a:rPr lang="en-US" b="0"/>
              <a:t>“how well” the system works). Lưu</a:t>
            </a:r>
            <a:r>
              <a:rPr lang="en-US" b="0" baseline="0"/>
              <a:t> ý yêu cầu phải </a:t>
            </a:r>
            <a:r>
              <a:rPr lang="vi-VN" b="0" baseline="0"/>
              <a:t>đượ</a:t>
            </a:r>
            <a:r>
              <a:rPr lang="en-US" b="0" baseline="0"/>
              <a:t>c nêu kiểu định lượng mới test </a:t>
            </a:r>
            <a:r>
              <a:rPr lang="vi-VN" b="0" baseline="0"/>
              <a:t>đượ</a:t>
            </a:r>
            <a:r>
              <a:rPr lang="en-US" b="0" baseline="0"/>
              <a:t>c. Vd/ </a:t>
            </a:r>
            <a:r>
              <a:rPr lang="en-US" sz="1200"/>
              <a:t>performance testing</a:t>
            </a:r>
            <a:r>
              <a:rPr lang="en-US" sz="1200" baseline="0"/>
              <a:t> (sử dụng bộ nhớ)</a:t>
            </a:r>
            <a:r>
              <a:rPr lang="en-US" sz="1200"/>
              <a:t>, usability testing, maintainability testing, reliability testing…</a:t>
            </a:r>
            <a:endParaRPr lang="en-US" b="0"/>
          </a:p>
          <a:p>
            <a:pPr marL="0" marR="0" lvl="1" indent="0" algn="l" defTabSz="914400" rtl="0" eaLnBrk="1" fontAlgn="auto" latinLnBrk="0" hangingPunct="1">
              <a:lnSpc>
                <a:spcPct val="100000"/>
              </a:lnSpc>
              <a:spcBef>
                <a:spcPts val="0"/>
              </a:spcBef>
              <a:spcAft>
                <a:spcPts val="0"/>
              </a:spcAft>
              <a:buClrTx/>
              <a:buSzTx/>
              <a:buFontTx/>
              <a:buNone/>
              <a:defRPr/>
            </a:pPr>
            <a:r>
              <a:rPr lang="en-US"/>
              <a:t>- </a:t>
            </a:r>
            <a:r>
              <a:rPr lang="en-US" b="1"/>
              <a:t>structural testing</a:t>
            </a:r>
            <a:r>
              <a:rPr lang="en-US"/>
              <a:t>: Referred to as 'white-box' or 'glass-box‘.</a:t>
            </a:r>
            <a:endParaRPr lang="en-US"/>
          </a:p>
          <a:p>
            <a:pPr marL="0" marR="0" lvl="1" indent="0" algn="l" defTabSz="914400" rtl="0" eaLnBrk="1" fontAlgn="auto" latinLnBrk="0" hangingPunct="1">
              <a:lnSpc>
                <a:spcPct val="100000"/>
              </a:lnSpc>
              <a:spcBef>
                <a:spcPts val="0"/>
              </a:spcBef>
              <a:spcAft>
                <a:spcPts val="0"/>
              </a:spcAft>
              <a:buClrTx/>
              <a:buSzTx/>
              <a:buFontTx/>
              <a:buNone/>
              <a:defRPr/>
            </a:pPr>
            <a:r>
              <a:rPr lang="en-US"/>
              <a:t>…</a:t>
            </a:r>
            <a:endParaRPr lang="en-US"/>
          </a:p>
          <a:p>
            <a:pPr marL="0" indent="0">
              <a:buFontTx/>
              <a:buNone/>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baseline="0"/>
              <a:t>Vd test theo yêu cầu (DỰA VÀO DANH SÁCH CÁC YÊU CẦU): </a:t>
            </a:r>
            <a:r>
              <a:rPr lang="en-US" b="0" baseline="0"/>
              <a:t>ngày trả sách phải sau ngày mượn sách; sau khi thêm khách hàng thì phải tồn tại khách hàng đó trong ht. </a:t>
            </a:r>
            <a:endParaRPr lang="en-US" b="0" baseline="0"/>
          </a:p>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Vd test theo quy trình nghiệp vụ (DỰA VÀO </a:t>
            </a:r>
            <a:r>
              <a:rPr lang="en-GB" b="1"/>
              <a:t>SCENARIOS</a:t>
            </a:r>
            <a:r>
              <a:rPr lang="en-GB"/>
              <a:t> </a:t>
            </a:r>
            <a:r>
              <a:rPr lang="en-US" sz="1200" b="1" i="0" kern="1200" baseline="0">
                <a:solidFill>
                  <a:schemeClr val="tx1"/>
                </a:solidFill>
                <a:effectLst/>
                <a:latin typeface="+mn-lt"/>
                <a:ea typeface="+mn-ea"/>
                <a:cs typeface="+mn-cs"/>
              </a:rPr>
              <a:t>(KỊCH BẢN), USE-CASE): </a:t>
            </a:r>
            <a:endParaRPr lang="en-US" sz="1200" b="1"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vi-VN" sz="1200" b="0" i="0" u="sng" kern="1200" baseline="0">
                <a:solidFill>
                  <a:schemeClr val="tx1"/>
                </a:solidFill>
                <a:effectLst/>
                <a:latin typeface="+mn-lt"/>
                <a:ea typeface="+mn-ea"/>
                <a:cs typeface="+mn-cs"/>
              </a:rPr>
              <a:t>Hệ thống quản lý nhân sự và tiền lương có nghiệp vụ</a:t>
            </a:r>
            <a:r>
              <a:rPr lang="vi-VN" sz="1200" b="0" i="0" kern="1200" baseline="0">
                <a:solidFill>
                  <a:schemeClr val="tx1"/>
                </a:solidFill>
                <a:effectLst/>
                <a:latin typeface="+mn-lt"/>
                <a:ea typeface="+mn-ea"/>
                <a:cs typeface="+mn-cs"/>
              </a:rPr>
              <a:t>: một nv bắt đầu vào cty, được trả lương, kết thúc hợp đồng - nghỉ việc</a:t>
            </a:r>
            <a:r>
              <a:rPr lang="en-US" sz="1200" b="0" i="0" kern="1200" baseline="0">
                <a:solidFill>
                  <a:schemeClr val="tx1"/>
                </a:solidFill>
                <a:effectLst/>
                <a:latin typeface="+mn-lt"/>
                <a:ea typeface="+mn-ea"/>
                <a:cs typeface="+mn-cs"/>
              </a:rPr>
              <a:t> (về hưu, buộc thôi việc); </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u="sng" kern="1200" baseline="0">
                <a:solidFill>
                  <a:schemeClr val="tx1"/>
                </a:solidFill>
                <a:effectLst/>
                <a:latin typeface="+mn-lt"/>
                <a:ea typeface="+mn-ea"/>
                <a:cs typeface="+mn-cs"/>
              </a:rPr>
              <a:t>Quản lý sổ tiết kiệm trong ngân hàng</a:t>
            </a:r>
            <a:r>
              <a:rPr lang="en-US" sz="1200" b="0" i="0" kern="1200" baseline="0">
                <a:solidFill>
                  <a:schemeClr val="tx1"/>
                </a:solidFill>
                <a:effectLst/>
                <a:latin typeface="+mn-lt"/>
                <a:ea typeface="+mn-ea"/>
                <a:cs typeface="+mn-cs"/>
              </a:rPr>
              <a:t>: mở sổ, các giao dịch(…), huỷ sổ; </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u="sng" kern="1200" baseline="0">
                <a:solidFill>
                  <a:schemeClr val="tx1"/>
                </a:solidFill>
                <a:effectLst/>
                <a:latin typeface="+mn-lt"/>
                <a:ea typeface="+mn-ea"/>
                <a:cs typeface="+mn-cs"/>
              </a:rPr>
              <a:t>Quản lý sinh viên</a:t>
            </a:r>
            <a:r>
              <a:rPr lang="en-US" sz="1200" b="0" i="0" kern="1200" baseline="0">
                <a:solidFill>
                  <a:schemeClr val="tx1"/>
                </a:solidFill>
                <a:effectLst/>
                <a:latin typeface="+mn-lt"/>
                <a:ea typeface="+mn-ea"/>
                <a:cs typeface="+mn-cs"/>
              </a:rPr>
              <a:t>: nhập học, quá trình học, tốt nghiệp (lưu hồ sơ bao nhiêu năm thì xoá hay backup lưu riêng).</a:t>
            </a:r>
            <a:endParaRPr lang="en-US" b="0"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vi-VN" b="1"/>
              <a:t>Thường trong đặc tả yêu cầu có một danh mục các yêu cầu,</a:t>
            </a:r>
            <a:r>
              <a:rPr lang="vi-VN" b="1" baseline="0"/>
              <a:t> testing nên bắt đầu từ danh mục này để biết cần cái gì cần test, cái gì không, nên ưu tiên yêu cầu dựa vào  mức độ rủi ro và dựa vào đó để ưu tiên test, để đảm bảo những yêu cầu quan trọng được test kỹ.</a:t>
            </a:r>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Sử dụng kiến thức của các qui</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trình kinh doanh, các</a:t>
            </a:r>
            <a:r>
              <a:rPr lang="en-US" sz="1200" b="0" i="0" kern="1200" baseline="0">
                <a:solidFill>
                  <a:schemeClr val="tx1"/>
                </a:solidFill>
                <a:effectLst/>
                <a:latin typeface="+mn-lt"/>
                <a:ea typeface="+mn-ea"/>
                <a:cs typeface="+mn-cs"/>
              </a:rPr>
              <a:t> quy trình nghiệp vụ bao gồm:</a:t>
            </a:r>
            <a:endParaRPr lang="en-US" sz="1200" b="0" i="0" kern="120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 Kịch</a:t>
            </a:r>
            <a:r>
              <a:rPr lang="en-US" sz="1200" b="0" i="0" kern="1200" baseline="0">
                <a:solidFill>
                  <a:schemeClr val="tx1"/>
                </a:solidFill>
                <a:effectLst/>
                <a:latin typeface="+mn-lt"/>
                <a:ea typeface="+mn-ea"/>
                <a:cs typeface="+mn-cs"/>
              </a:rPr>
              <a:t> bản nghiệp vụ: </a:t>
            </a:r>
            <a:r>
              <a:rPr lang="en-US" sz="1200" b="1" i="0" kern="1200" baseline="0">
                <a:solidFill>
                  <a:schemeClr val="tx1"/>
                </a:solidFill>
                <a:effectLst/>
                <a:latin typeface="+mn-lt"/>
                <a:ea typeface="+mn-ea"/>
                <a:cs typeface="+mn-cs"/>
              </a:rPr>
              <a:t>LIÊN QUAN ĐẾN THỰC HIỆN NGHIỆP VỤ HÀNG NGÀY. VD/</a:t>
            </a:r>
            <a:r>
              <a:rPr lang="vi-VN" sz="1200" b="1" i="0" kern="1200" baseline="0">
                <a:solidFill>
                  <a:schemeClr val="tx1"/>
                </a:solidFill>
                <a:effectLst/>
                <a:latin typeface="+mn-lt"/>
                <a:ea typeface="+mn-ea"/>
                <a:cs typeface="+mn-cs"/>
              </a:rPr>
              <a:t>HỆ THỐNG QUẢN LÝ NHÂN SỰ VÀ TIỀN LƯƠNG CÓ NGHIỆP VỤ: MỘT NV BẮT ĐẦU VÀO CTY, ĐƯỢC TRẢ LƯƠNG, KẾT THÚC HỢP ĐỒNG - NGHỈ VIỆC</a:t>
            </a:r>
            <a:endParaRPr lang="en-US" sz="1200" b="1" i="0" kern="1200" baseline="0">
              <a:solidFill>
                <a:schemeClr val="tx1"/>
              </a:solidFill>
              <a:effectLst/>
              <a:latin typeface="+mn-lt"/>
              <a:ea typeface="+mn-ea"/>
              <a:cs typeface="+mn-cs"/>
            </a:endParaRPr>
          </a:p>
          <a:p>
            <a:pPr marL="457200" lvl="1" indent="0">
              <a:buFontTx/>
              <a:buNone/>
            </a:pPr>
            <a:r>
              <a:rPr lang="en-US" sz="1200" b="0" i="0" kern="1200">
                <a:solidFill>
                  <a:schemeClr val="tx1"/>
                </a:solidFill>
                <a:effectLst/>
                <a:latin typeface="+mn-lt"/>
                <a:ea typeface="+mn-ea"/>
                <a:cs typeface="+mn-cs"/>
              </a:rPr>
              <a:t>- Use case: </a:t>
            </a:r>
            <a:r>
              <a:rPr lang="en-US" b="1" i="0" kern="1200" baseline="0">
                <a:solidFill>
                  <a:schemeClr val="tx1"/>
                </a:solidFill>
                <a:effectLst/>
                <a:latin typeface="+mn-lt"/>
                <a:ea typeface="+mn-ea"/>
                <a:cs typeface="+mn-cs"/>
              </a:rPr>
              <a:t>TRƯỚC ĐÂY CHỈ SD CHO PT HƯỚNG ĐỐI TƯỢNG, NHƯNG GIỜ NÓ PHỔ BIẾN CHO NHIỀU MÔ HÌNH PT</a:t>
            </a:r>
            <a:endParaRPr lang="en-US" b="1" i="0" kern="1200" baseline="0">
              <a:solidFill>
                <a:schemeClr val="tx1"/>
              </a:solidFill>
              <a:effectLst/>
              <a:latin typeface="+mn-lt"/>
              <a:ea typeface="+mn-ea"/>
              <a:cs typeface="+mn-cs"/>
            </a:endParaRPr>
          </a:p>
          <a:p>
            <a:pPr marL="457200" lvl="1" indent="0">
              <a:buFontTx/>
              <a:buNone/>
            </a:pPr>
            <a:endParaRPr lang="en-US"/>
          </a:p>
          <a:p>
            <a:pPr marL="0" marR="0" lvl="0" indent="0" algn="l" defTabSz="914400" rtl="0" eaLnBrk="1" fontAlgn="auto" latinLnBrk="0" hangingPunct="1">
              <a:lnSpc>
                <a:spcPct val="100000"/>
              </a:lnSpc>
              <a:spcBef>
                <a:spcPts val="0"/>
              </a:spcBef>
              <a:spcAft>
                <a:spcPts val="0"/>
              </a:spcAft>
              <a:buClrTx/>
              <a:buSzTx/>
              <a:buFontTx/>
              <a:buNone/>
              <a:defRPr/>
            </a:pPr>
            <a:r>
              <a:rPr lang="vi-VN" b="0" i="0" baseline="0">
                <a:sym typeface="Wingdings" panose="05000000000000000000" pitchFamily="2" charset="2"/>
              </a:rPr>
              <a:t>KIỂM THỬ CHỨC NĂNG LÀ VERIFICATION HAY VALIDATION?</a:t>
            </a:r>
            <a:r>
              <a:rPr lang="en-US" b="0" i="0" baseline="0">
                <a:sym typeface="Wingdings" panose="05000000000000000000" pitchFamily="2" charset="2"/>
              </a:rPr>
              <a:t> - </a:t>
            </a:r>
            <a:r>
              <a:rPr lang="vi-VN" b="0" i="0" baseline="0">
                <a:sym typeface="Wingdings" panose="05000000000000000000" pitchFamily="2" charset="2"/>
              </a:rPr>
              <a:t>VERIFICATION </a:t>
            </a:r>
            <a:endParaRPr lang="vi-VN" b="0" i="0" baseline="0">
              <a:sym typeface="Wingdings" panose="05000000000000000000" pitchFamily="2" charset="2"/>
            </a:endParaRPr>
          </a:p>
          <a:p>
            <a:pPr marL="0" lvl="0" indent="0">
              <a:buFontTx/>
              <a:buNone/>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p:txBody>
          <a:bodyPr/>
          <a:lstStyle/>
          <a:p>
            <a:fld id="{FFF5D94C-1740-404D-831A-5E50788BF9E7}" type="slidenum">
              <a:rPr lang="en-GB"/>
            </a:fld>
            <a:endParaRPr lang="en-GB"/>
          </a:p>
        </p:txBody>
      </p:sp>
      <p:sp>
        <p:nvSpPr>
          <p:cNvPr id="59394" name="Rectangle 2"/>
          <p:cNvSpPr>
            <a:spLocks noGrp="1" noRot="1" noChangeAspect="1" noChangeArrowheads="1" noTextEdit="1"/>
          </p:cNvSpPr>
          <p:nvPr>
            <p:ph type="sldImg"/>
          </p:nvPr>
        </p:nvSpPr>
        <p:spPr>
          <a:ln cap="flat"/>
        </p:spPr>
      </p:sp>
      <p:sp>
        <p:nvSpPr>
          <p:cNvPr id="2" name="Notes Placeholder 1"/>
          <p:cNvSpPr>
            <a:spLocks noGrp="1"/>
          </p:cNvSpPr>
          <p:nvPr>
            <p:ph type="body" idx="1"/>
          </p:nvPr>
        </p:nvSpPr>
        <p:spPr/>
        <p:txBody>
          <a:bodyPr/>
          <a:lstStyle/>
          <a:p>
            <a:pPr marL="0" indent="0">
              <a:buFontTx/>
              <a:buNone/>
            </a:pPr>
            <a:r>
              <a:rPr lang="en-US" baseline="0"/>
              <a:t>Đó là test HỆ THỐNG LÀM TỐT NHƯ THẾ NÀO</a:t>
            </a:r>
            <a:r>
              <a:rPr lang="vi-VN" baseline="0"/>
              <a:t>, </a:t>
            </a:r>
            <a:r>
              <a:rPr lang="en-US" baseline="0"/>
              <a:t>i.e. cta </a:t>
            </a:r>
            <a:r>
              <a:rPr lang="en-US" b="1" baseline="0"/>
              <a:t>cần test cái gì đó mà cta có thể đo lường đc</a:t>
            </a:r>
            <a:r>
              <a:rPr lang="en-US" baseline="0"/>
              <a:t>, vd/ thời gian hồi đáp</a:t>
            </a:r>
            <a:endParaRPr lang="en-US" baseline="0"/>
          </a:p>
          <a:p>
            <a:pPr marL="0" indent="0">
              <a:buFontTx/>
              <a:buNone/>
            </a:pPr>
            <a:endParaRPr lang="en-US" sz="1200" b="0" i="0" kern="1200">
              <a:solidFill>
                <a:schemeClr val="tx1"/>
              </a:solidFill>
              <a:effectLst/>
              <a:latin typeface="+mn-lt"/>
              <a:ea typeface="+mn-ea"/>
              <a:cs typeface="+mn-cs"/>
            </a:endParaRPr>
          </a:p>
          <a:p>
            <a:pPr marL="0" indent="0">
              <a:buFontTx/>
              <a:buNone/>
            </a:pPr>
            <a:r>
              <a:rPr lang="vi-VN"/>
              <a:t>■</a:t>
            </a:r>
            <a:r>
              <a:rPr lang="en-US"/>
              <a:t> </a:t>
            </a:r>
            <a:r>
              <a:rPr lang="en-US" b="1" i="0"/>
              <a:t>PERFORMANCE</a:t>
            </a:r>
            <a:r>
              <a:rPr lang="vi-VN" b="1" i="0"/>
              <a:t> TESTING</a:t>
            </a:r>
            <a:r>
              <a:rPr lang="vi-VN" b="1" i="0" baseline="0"/>
              <a:t>: </a:t>
            </a:r>
            <a:r>
              <a:rPr lang="en-US" b="1" i="0"/>
              <a:t>time behavior</a:t>
            </a:r>
            <a:r>
              <a:rPr lang="vi-VN" b="1" i="0"/>
              <a:t>, </a:t>
            </a:r>
            <a:r>
              <a:rPr lang="vi-VN" sz="1200" b="1" i="0" kern="1200">
                <a:solidFill>
                  <a:schemeClr val="tx1"/>
                </a:solidFill>
                <a:effectLst/>
                <a:latin typeface="+mn-lt"/>
                <a:ea typeface="+mn-ea"/>
                <a:cs typeface="+mn-cs"/>
              </a:rPr>
              <a:t>sử dụng tài nguyên</a:t>
            </a:r>
            <a:endParaRPr lang="en-US" sz="1200" b="1" i="0" kern="1200">
              <a:solidFill>
                <a:schemeClr val="tx1"/>
              </a:solidFill>
              <a:effectLst/>
              <a:latin typeface="+mn-lt"/>
              <a:ea typeface="+mn-ea"/>
              <a:cs typeface="+mn-cs"/>
            </a:endParaRPr>
          </a:p>
          <a:p>
            <a:pPr marL="0" indent="0">
              <a:buFontTx/>
              <a:buNone/>
            </a:pPr>
            <a:r>
              <a:rPr lang="vi-VN"/>
              <a:t>■</a:t>
            </a:r>
            <a:r>
              <a:rPr lang="en-US"/>
              <a:t> </a:t>
            </a:r>
            <a:r>
              <a:rPr lang="en-US" sz="1200" b="1" i="0"/>
              <a:t>LOAD TESTING</a:t>
            </a:r>
            <a:r>
              <a:rPr lang="vi-VN" sz="1200" b="1" i="0"/>
              <a:t>: đánh giá hệ thống khi nó vượt qua giới hạn cho phép</a:t>
            </a:r>
            <a:endParaRPr lang="en-US" sz="1200" b="1" i="0"/>
          </a:p>
          <a:p>
            <a:pPr marL="0" indent="0">
              <a:buFontTx/>
              <a:buNone/>
            </a:pPr>
            <a:r>
              <a:rPr lang="vi-VN"/>
              <a:t>■</a:t>
            </a:r>
            <a:r>
              <a:rPr lang="en-US"/>
              <a:t> </a:t>
            </a:r>
            <a:r>
              <a:rPr lang="en-US" sz="1200" b="1" i="0"/>
              <a:t>STRESS TESTING</a:t>
            </a:r>
            <a:r>
              <a:rPr lang="vi-VN" sz="1200" b="1" i="0"/>
              <a:t> (MỨC ĐỘ ĐÁP ỨNG):</a:t>
            </a:r>
            <a:endParaRPr lang="en-US" sz="1200" b="1" i="0"/>
          </a:p>
          <a:p>
            <a:pPr marL="0" indent="0">
              <a:buFontTx/>
              <a:buNone/>
            </a:pPr>
            <a:r>
              <a:rPr lang="vi-VN"/>
              <a:t>■</a:t>
            </a:r>
            <a:r>
              <a:rPr lang="en-US"/>
              <a:t> </a:t>
            </a:r>
            <a:r>
              <a:rPr lang="en-US" sz="1200" b="1" i="0"/>
              <a:t>USABILITY TESTING</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liên</a:t>
            </a:r>
            <a:r>
              <a:rPr lang="en-US" sz="1200" b="1" i="0" kern="1200" baseline="0">
                <a:solidFill>
                  <a:schemeClr val="tx1"/>
                </a:solidFill>
                <a:effectLst/>
                <a:latin typeface="+mn-lt"/>
                <a:ea typeface="+mn-ea"/>
                <a:cs typeface="+mn-cs"/>
              </a:rPr>
              <a:t> quan đến </a:t>
            </a:r>
            <a:r>
              <a:rPr lang="vi-VN" sz="1200" b="1" i="0" kern="1200">
                <a:solidFill>
                  <a:schemeClr val="tx1"/>
                </a:solidFill>
                <a:effectLst/>
                <a:latin typeface="+mn-lt"/>
                <a:ea typeface="+mn-ea"/>
                <a:cs typeface="+mn-cs"/>
              </a:rPr>
              <a:t>kiểm tra giao diện người dùng có dễ sử dụng và dễ hiểu hay không</a:t>
            </a:r>
            <a:endParaRPr lang="en-US" sz="1200" b="1" i="0" kern="1200">
              <a:solidFill>
                <a:schemeClr val="tx1"/>
              </a:solidFill>
              <a:effectLst/>
              <a:latin typeface="+mn-lt"/>
              <a:ea typeface="+mn-ea"/>
              <a:cs typeface="+mn-cs"/>
            </a:endParaRPr>
          </a:p>
          <a:p>
            <a:pPr marL="0" indent="0">
              <a:buFontTx/>
              <a:buNone/>
            </a:pPr>
            <a:r>
              <a:rPr lang="vi-VN"/>
              <a:t>■</a:t>
            </a:r>
            <a:r>
              <a:rPr lang="en-US"/>
              <a:t> </a:t>
            </a:r>
            <a:r>
              <a:rPr lang="en-US" sz="1200" b="1" i="0"/>
              <a:t>MAINTAINABILITY</a:t>
            </a:r>
            <a:r>
              <a:rPr lang="vi-VN" sz="1200" b="1" i="0"/>
              <a:t>:</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khả</a:t>
            </a:r>
            <a:r>
              <a:rPr lang="en-US" sz="1200" b="1" i="0" kern="1200" baseline="0">
                <a:solidFill>
                  <a:schemeClr val="tx1"/>
                </a:solidFill>
                <a:effectLst/>
                <a:latin typeface="+mn-lt"/>
                <a:ea typeface="+mn-ea"/>
                <a:cs typeface="+mn-cs"/>
              </a:rPr>
              <a:t> năng pt,</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khả</a:t>
            </a:r>
            <a:r>
              <a:rPr lang="en-US" sz="1200" b="1" i="0" kern="1200" baseline="0">
                <a:solidFill>
                  <a:schemeClr val="tx1"/>
                </a:solidFill>
                <a:effectLst/>
                <a:latin typeface="+mn-lt"/>
                <a:ea typeface="+mn-ea"/>
                <a:cs typeface="+mn-cs"/>
              </a:rPr>
              <a:t> năng </a:t>
            </a:r>
            <a:r>
              <a:rPr lang="vi-VN" sz="1200" b="1" i="0" kern="1200">
                <a:solidFill>
                  <a:schemeClr val="tx1"/>
                </a:solidFill>
                <a:effectLst/>
                <a:latin typeface="+mn-lt"/>
                <a:ea typeface="+mn-ea"/>
                <a:cs typeface="+mn-cs"/>
              </a:rPr>
              <a:t>thay đổi</a:t>
            </a:r>
            <a:endParaRPr lang="en-US" sz="1200" b="1" i="0" kern="1200">
              <a:solidFill>
                <a:schemeClr val="tx1"/>
              </a:solidFill>
              <a:effectLst/>
              <a:latin typeface="+mn-lt"/>
              <a:ea typeface="+mn-ea"/>
              <a:cs typeface="+mn-cs"/>
            </a:endParaRPr>
          </a:p>
          <a:p>
            <a:pPr marL="0" indent="0">
              <a:buFontTx/>
              <a:buNone/>
            </a:pPr>
            <a:r>
              <a:rPr lang="vi-VN"/>
              <a:t>■</a:t>
            </a:r>
            <a:r>
              <a:rPr lang="en-US"/>
              <a:t> </a:t>
            </a:r>
            <a:r>
              <a:rPr lang="en-US" sz="1200" b="1" i="0"/>
              <a:t>RELIABILITY TESTING </a:t>
            </a:r>
            <a:r>
              <a:rPr lang="vi-VN" sz="1200" b="1" i="0"/>
              <a:t>(</a:t>
            </a:r>
            <a:r>
              <a:rPr lang="vi-VN" sz="1200" b="1" i="0" kern="1200">
                <a:solidFill>
                  <a:schemeClr val="tx1"/>
                </a:solidFill>
                <a:effectLst/>
                <a:latin typeface="+mn-lt"/>
                <a:ea typeface="+mn-ea"/>
                <a:cs typeface="+mn-cs"/>
              </a:rPr>
              <a:t>ĐỘ TIN CẬY): chịu lỗi, khả năng </a:t>
            </a:r>
            <a:r>
              <a:rPr lang="en-US" sz="1200" b="1" i="0" kern="1200">
                <a:solidFill>
                  <a:schemeClr val="tx1"/>
                </a:solidFill>
                <a:effectLst/>
                <a:latin typeface="+mn-lt"/>
                <a:ea typeface="+mn-ea"/>
                <a:cs typeface="+mn-cs"/>
              </a:rPr>
              <a:t>phục</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hồi </a:t>
            </a:r>
            <a:endParaRPr lang="en-US" sz="1200" b="1" i="0" kern="1200">
              <a:solidFill>
                <a:schemeClr val="tx1"/>
              </a:solidFill>
              <a:effectLst/>
              <a:latin typeface="+mn-lt"/>
              <a:ea typeface="+mn-ea"/>
              <a:cs typeface="+mn-cs"/>
            </a:endParaRPr>
          </a:p>
          <a:p>
            <a:pPr marL="0" indent="0">
              <a:buFontTx/>
              <a:buNone/>
            </a:pPr>
            <a:r>
              <a:rPr lang="vi-VN"/>
              <a:t>■</a:t>
            </a:r>
            <a:r>
              <a:rPr lang="en-US"/>
              <a:t> </a:t>
            </a:r>
            <a:r>
              <a:rPr lang="en-US" sz="1200" b="1" i="0"/>
              <a:t>PORTABILITY TESTING</a:t>
            </a:r>
            <a:r>
              <a:rPr lang="vi-VN" sz="1200" b="1" i="0"/>
              <a:t> (</a:t>
            </a:r>
            <a:r>
              <a:rPr lang="en-US" sz="1200" b="1" i="0" kern="1200">
                <a:solidFill>
                  <a:schemeClr val="tx1"/>
                </a:solidFill>
                <a:effectLst/>
                <a:latin typeface="+mn-lt"/>
                <a:ea typeface="+mn-ea"/>
                <a:cs typeface="+mn-cs"/>
              </a:rPr>
              <a:t>TÍNH KHẢ CHUYỂN</a:t>
            </a:r>
            <a:r>
              <a:rPr lang="vi-VN" sz="1200" b="1" i="0" kern="1200">
                <a:solidFill>
                  <a:schemeClr val="tx1"/>
                </a:solidFill>
                <a:effectLst/>
                <a:latin typeface="+mn-lt"/>
                <a:ea typeface="+mn-ea"/>
                <a:cs typeface="+mn-cs"/>
              </a:rPr>
              <a:t>):khả năng thích ứng</a:t>
            </a:r>
            <a:endParaRPr lang="en-US" sz="1200" b="1" i="0" kern="1200">
              <a:solidFill>
                <a:schemeClr val="tx1"/>
              </a:solidFill>
              <a:effectLst/>
              <a:latin typeface="+mn-lt"/>
              <a:ea typeface="+mn-ea"/>
              <a:cs typeface="+mn-cs"/>
            </a:endParaRPr>
          </a:p>
          <a:p>
            <a:pPr marL="0" indent="0">
              <a:buFontTx/>
              <a:buNone/>
            </a:pPr>
            <a:endParaRPr lang="en-US" sz="1200" b="1" i="0" kern="1200">
              <a:solidFill>
                <a:schemeClr val="tx1"/>
              </a:solidFill>
              <a:effectLst/>
              <a:latin typeface="+mn-lt"/>
              <a:ea typeface="+mn-ea"/>
              <a:cs typeface="+mn-cs"/>
            </a:endParaRPr>
          </a:p>
          <a:p>
            <a:pPr marL="0" indent="0">
              <a:buFontTx/>
              <a:buNone/>
            </a:pPr>
            <a:endParaRPr lang="en-US" sz="1200" b="1" i="0" kern="1200">
              <a:solidFill>
                <a:schemeClr val="tx1"/>
              </a:solidFill>
              <a:effectLst/>
              <a:latin typeface="+mn-lt"/>
              <a:ea typeface="+mn-ea"/>
              <a:cs typeface="+mn-cs"/>
            </a:endParaRPr>
          </a:p>
          <a:p>
            <a:pPr marL="0" indent="0">
              <a:buFontTx/>
              <a:buNone/>
            </a:pPr>
            <a:endParaRPr lang="en-US" sz="1200" b="1" i="0" kern="1200">
              <a:solidFill>
                <a:schemeClr val="tx1"/>
              </a:solidFill>
              <a:effectLst/>
              <a:latin typeface="+mn-lt"/>
              <a:ea typeface="+mn-ea"/>
              <a:cs typeface="+mn-cs"/>
            </a:endParaRPr>
          </a:p>
          <a:p>
            <a:pPr marL="0" indent="0">
              <a:buFontTx/>
              <a:buNone/>
            </a:pPr>
            <a:endParaRPr lang="en-US" sz="1200" b="1" i="0" kern="1200">
              <a:solidFill>
                <a:schemeClr val="tx1"/>
              </a:solidFill>
              <a:effectLst/>
              <a:latin typeface="+mn-lt"/>
              <a:ea typeface="+mn-ea"/>
              <a:cs typeface="+mn-cs"/>
            </a:endParaRPr>
          </a:p>
          <a:p>
            <a:pPr marL="0" indent="0">
              <a:buFontTx/>
              <a:buNone/>
            </a:pPr>
            <a:r>
              <a:rPr lang="en-US" sz="1200" b="1" i="0" kern="1200">
                <a:solidFill>
                  <a:schemeClr val="tx1"/>
                </a:solidFill>
                <a:effectLst/>
                <a:latin typeface="+mn-lt"/>
                <a:ea typeface="+mn-ea"/>
                <a:cs typeface="+mn-cs"/>
              </a:rPr>
              <a:t>Performance testing</a:t>
            </a:r>
            <a:br>
              <a:rPr lang="en-US"/>
            </a:br>
            <a:r>
              <a:rPr lang="en-US" sz="1200" b="1" i="0" kern="1200">
                <a:solidFill>
                  <a:schemeClr val="tx1"/>
                </a:solidFill>
                <a:effectLst/>
                <a:latin typeface="+mn-lt"/>
                <a:ea typeface="+mn-ea"/>
                <a:cs typeface="+mn-cs"/>
              </a:rPr>
              <a:t>Performance testing</a:t>
            </a:r>
            <a:r>
              <a:rPr lang="en-US" sz="1200" b="0" i="0" kern="1200">
                <a:solidFill>
                  <a:schemeClr val="tx1"/>
                </a:solidFill>
                <a:effectLst/>
                <a:latin typeface="+mn-lt"/>
                <a:ea typeface="+mn-ea"/>
                <a:cs typeface="+mn-cs"/>
              </a:rPr>
              <a:t> is executed to determine how fast a system or sub-system performs under a particular workload. It can also serve to validate and verify other quality attributes of the system, such as scalability, reliability and resource usage. Load testing is primarily concerned with testing that can continue to operate under a specific load, whether that be large quantities of data or a large number of users. This is generally referred to as software scalability. The related load testing activity of when performed as a non-functional activity is often referred to as endurance testing.</a:t>
            </a:r>
            <a:br>
              <a:rPr lang="en-US"/>
            </a:br>
            <a:br>
              <a:rPr lang="en-US"/>
            </a:br>
            <a:r>
              <a:rPr lang="en-US" sz="1200" b="0" i="0" kern="1200">
                <a:solidFill>
                  <a:schemeClr val="tx1"/>
                </a:solidFill>
                <a:effectLst/>
                <a:latin typeface="+mn-lt"/>
                <a:ea typeface="+mn-ea"/>
                <a:cs typeface="+mn-cs"/>
              </a:rPr>
              <a:t>Volume testing is a way to test functionality. Stress testing is a way to test reliability. Load testing is a way to test performance. There is little agreement on what the specific goals of load testing are. The terms load testing, performance testing, reliability testing, and volume testing, are often used interchangeably.</a:t>
            </a:r>
            <a:br>
              <a:rPr lang="en-US"/>
            </a:br>
            <a:br>
              <a:rPr lang="en-US"/>
            </a:br>
            <a:r>
              <a:rPr lang="en-US" sz="1200" b="1" i="0" kern="1200">
                <a:solidFill>
                  <a:schemeClr val="tx1"/>
                </a:solidFill>
                <a:effectLst/>
                <a:latin typeface="+mn-lt"/>
                <a:ea typeface="+mn-ea"/>
                <a:cs typeface="+mn-cs"/>
              </a:rPr>
              <a:t>Load testing</a:t>
            </a:r>
            <a:br>
              <a:rPr lang="en-US"/>
            </a:br>
            <a:r>
              <a:rPr lang="en-US" sz="1200" b="1" i="0" kern="1200">
                <a:solidFill>
                  <a:schemeClr val="tx1"/>
                </a:solidFill>
                <a:effectLst/>
                <a:latin typeface="+mn-lt"/>
                <a:ea typeface="+mn-ea"/>
                <a:cs typeface="+mn-cs"/>
              </a:rPr>
              <a:t>Load testing</a:t>
            </a:r>
            <a:r>
              <a:rPr lang="en-US" sz="1200" b="0" i="0" kern="1200">
                <a:solidFill>
                  <a:schemeClr val="tx1"/>
                </a:solidFill>
                <a:effectLst/>
                <a:latin typeface="+mn-lt"/>
                <a:ea typeface="+mn-ea"/>
                <a:cs typeface="+mn-cs"/>
              </a:rPr>
              <a:t> is the process of putting demand on a system or device and measuring its response. Load testing is performed to determine a system’s behavior under both normal and anticipated peak load conditions. It helps to identify the maximum operating capacity of an application as well as any bottlenecks and determine which element is causing degradation. When the load placed on the system is raised beyond normal usage patterns, in order to test the system's response at unusually high or peak loads, it is known as stress testing. The load is usually so great that error conditions are the expected result, although no clear boundary exists when an activity ceases to be a load test and becomes a stress test</a:t>
            </a:r>
            <a:br>
              <a:rPr lang="en-US"/>
            </a:br>
            <a:br>
              <a:rPr lang="en-US"/>
            </a:br>
            <a:r>
              <a:rPr lang="en-US" sz="1200" b="1" i="0" kern="1200">
                <a:solidFill>
                  <a:schemeClr val="tx1"/>
                </a:solidFill>
                <a:effectLst/>
                <a:latin typeface="+mn-lt"/>
                <a:ea typeface="+mn-ea"/>
                <a:cs typeface="+mn-cs"/>
              </a:rPr>
              <a:t>Volume testing</a:t>
            </a:r>
            <a:br>
              <a:rPr lang="en-US"/>
            </a:br>
            <a:r>
              <a:rPr lang="en-US" sz="1200" b="1" i="0" kern="1200">
                <a:solidFill>
                  <a:schemeClr val="tx1"/>
                </a:solidFill>
                <a:effectLst/>
                <a:latin typeface="+mn-lt"/>
                <a:ea typeface="+mn-ea"/>
                <a:cs typeface="+mn-cs"/>
              </a:rPr>
              <a:t>Volume Testing</a:t>
            </a:r>
            <a:r>
              <a:rPr lang="en-US" sz="1200" b="0" i="0" kern="1200">
                <a:solidFill>
                  <a:schemeClr val="tx1"/>
                </a:solidFill>
                <a:effectLst/>
                <a:latin typeface="+mn-lt"/>
                <a:ea typeface="+mn-ea"/>
                <a:cs typeface="+mn-cs"/>
              </a:rPr>
              <a:t> belongs to the group of non-functional tests, which are often misunderstood and/or used interchangeably. Volume testing refers to testing a software application with a certain amount of data. This amount can, in generic terms, be the database size or it could also be the size of an interface file that is the subject of volume testing. For example, if you want to volume test your application with a specific database size, you will expand your database to that size and then test the application's performance on it. Another example could be when there is a requirement for your application to interact with an interface file (could be any file such as .dat, .xml); this interaction could be reading and/or writing on to/from the file. You will create a sample file of the size you want and then test the application's functionality with that file in order to test the performance.</a:t>
            </a:r>
            <a:br>
              <a:rPr lang="en-US"/>
            </a:br>
            <a:br>
              <a:rPr lang="en-US"/>
            </a:br>
            <a:r>
              <a:rPr lang="en-US" sz="1200" b="1" i="0" kern="1200">
                <a:solidFill>
                  <a:schemeClr val="tx1"/>
                </a:solidFill>
                <a:effectLst/>
                <a:latin typeface="+mn-lt"/>
                <a:ea typeface="+mn-ea"/>
                <a:cs typeface="+mn-cs"/>
              </a:rPr>
              <a:t>Stress testing</a:t>
            </a:r>
            <a:br>
              <a:rPr lang="en-US"/>
            </a:br>
            <a:r>
              <a:rPr lang="en-US" sz="1200" b="1" i="0" kern="1200">
                <a:solidFill>
                  <a:schemeClr val="tx1"/>
                </a:solidFill>
                <a:effectLst/>
                <a:latin typeface="+mn-lt"/>
                <a:ea typeface="+mn-ea"/>
                <a:cs typeface="+mn-cs"/>
              </a:rPr>
              <a:t>Stress testing</a:t>
            </a:r>
            <a:r>
              <a:rPr lang="en-US" sz="1200" b="0" i="0" kern="1200">
                <a:solidFill>
                  <a:schemeClr val="tx1"/>
                </a:solidFill>
                <a:effectLst/>
                <a:latin typeface="+mn-lt"/>
                <a:ea typeface="+mn-ea"/>
                <a:cs typeface="+mn-cs"/>
              </a:rPr>
              <a:t> is a form of testing that is used to determine the stability of a given system or entity. It involves testing beyond normal operational capacity, often to a breaking point, in order to observe the results. Stress testing may have a more specific meaning in certain industries, such as fatigue testing for materials.</a:t>
            </a:r>
            <a:br>
              <a:rPr lang="en-US"/>
            </a:br>
            <a:br>
              <a:rPr lang="en-US"/>
            </a:br>
            <a:r>
              <a:rPr lang="en-US" sz="1200" b="1" i="0" kern="1200">
                <a:solidFill>
                  <a:schemeClr val="tx1"/>
                </a:solidFill>
                <a:effectLst/>
                <a:latin typeface="+mn-lt"/>
                <a:ea typeface="+mn-ea"/>
                <a:cs typeface="+mn-cs"/>
              </a:rPr>
              <a:t>VÍ DỤ:</a:t>
            </a:r>
            <a:br>
              <a:rPr lang="en-US"/>
            </a:br>
            <a:br>
              <a:rPr lang="en-US"/>
            </a:br>
            <a:r>
              <a:rPr lang="en-US" sz="1200" b="1" i="0" kern="1200">
                <a:solidFill>
                  <a:schemeClr val="tx1"/>
                </a:solidFill>
                <a:effectLst/>
                <a:latin typeface="+mn-lt"/>
                <a:ea typeface="+mn-ea"/>
                <a:cs typeface="+mn-cs"/>
              </a:rPr>
              <a:t>Load test</a:t>
            </a:r>
            <a:br>
              <a:rPr lang="en-US"/>
            </a:br>
            <a:r>
              <a:rPr lang="en-US" sz="1200" b="0" i="0" kern="1200">
                <a:solidFill>
                  <a:schemeClr val="tx1"/>
                </a:solidFill>
                <a:effectLst/>
                <a:latin typeface="+mn-lt"/>
                <a:ea typeface="+mn-ea"/>
                <a:cs typeface="+mn-cs"/>
              </a:rPr>
              <a:t>Kiểm thử load test cho Website A: cho 100user login cùng lúc, sau đó thử 200user, 500user, 1000user,...</a:t>
            </a:r>
            <a:br>
              <a:rPr lang="en-US"/>
            </a:br>
            <a:r>
              <a:rPr lang="en-US" sz="1200" b="0" i="0" kern="1200">
                <a:solidFill>
                  <a:schemeClr val="tx1"/>
                </a:solidFill>
                <a:effectLst/>
                <a:latin typeface="+mn-lt"/>
                <a:ea typeface="+mn-ea"/>
                <a:cs typeface="+mn-cs"/>
              </a:rPr>
              <a:t>và xem kết quả xử lý của website: thời gian đáp ứng bao nhiêu ms, mỗi user thực hiện một chức năng khác nhau =&gt; có chức năng nào không đáp ứng được hay không? có xảy ra lỗi gì hay không?...</a:t>
            </a:r>
            <a:br>
              <a:rPr lang="en-US"/>
            </a:br>
            <a:br>
              <a:rPr lang="en-US"/>
            </a:br>
            <a:r>
              <a:rPr lang="en-US" sz="1200" b="1" i="0" kern="1200">
                <a:solidFill>
                  <a:schemeClr val="tx1"/>
                </a:solidFill>
                <a:effectLst/>
                <a:latin typeface="+mn-lt"/>
                <a:ea typeface="+mn-ea"/>
                <a:cs typeface="+mn-cs"/>
              </a:rPr>
              <a:t>Stress test</a:t>
            </a:r>
            <a:br>
              <a:rPr lang="en-US"/>
            </a:br>
            <a:r>
              <a:rPr lang="en-US" sz="1200" b="0" i="0" kern="1200">
                <a:solidFill>
                  <a:schemeClr val="tx1"/>
                </a:solidFill>
                <a:effectLst/>
                <a:latin typeface="+mn-lt"/>
                <a:ea typeface="+mn-ea"/>
                <a:cs typeface="+mn-cs"/>
              </a:rPr>
              <a:t>Mong muốn của chủ website là 1000user online cùng lúc. vậy chúng ta sẽ thử 900user, 999user, 1000user, 1100user =&gt; xem có lỗi gì không?</a:t>
            </a:r>
            <a:br>
              <a:rPr lang="en-US"/>
            </a:br>
            <a:r>
              <a:rPr lang="en-US" sz="1200" b="0" i="0" kern="1200">
                <a:solidFill>
                  <a:schemeClr val="tx1"/>
                </a:solidFill>
                <a:effectLst/>
                <a:latin typeface="+mn-lt"/>
                <a:ea typeface="+mn-ea"/>
                <a:cs typeface="+mn-cs"/>
              </a:rPr>
              <a:t>Hoặc mong muốn server chạy trên cấu hình Pentium i3, RAM 2GB, HDD 500GB =&gt; chúng ta cho website chạy trên server có cấu hình tương tự nhưng lần lượt thay thế CPU, RAM, HDD thấp hơn 1/2 xem thử có xảy ra lỗi gì không? lúc đó chương trình còn thực hiện đúng nữa không?...</a:t>
            </a:r>
            <a:endParaRPr lang="en-US" sz="1200" b="1" i="0" kern="1200">
              <a:solidFill>
                <a:schemeClr val="tx1"/>
              </a:solidFill>
              <a:effectLst/>
              <a:latin typeface="+mn-lt"/>
              <a:ea typeface="+mn-ea"/>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a:t>Ngtac kiểm thử sớm đc thể hiện cụ thể qua:</a:t>
            </a:r>
            <a:endParaRPr lang="en-US" baseline="0"/>
          </a:p>
          <a:p>
            <a:pPr marL="171450" indent="-171450">
              <a:buFont typeface="Wingdings" panose="05000000000000000000" pitchFamily="2" charset="2"/>
              <a:buChar char="à"/>
            </a:pPr>
            <a:r>
              <a:rPr lang="en-US"/>
              <a:t>Nên</a:t>
            </a:r>
            <a:r>
              <a:rPr lang="en-US" baseline="0"/>
              <a:t> có hoạt động test tương ứng hoạt động phát triển.</a:t>
            </a:r>
            <a:endParaRPr lang="en-US" baseline="0"/>
          </a:p>
          <a:p>
            <a:pPr marL="171450" indent="-171450">
              <a:buFont typeface="Wingdings" panose="05000000000000000000" pitchFamily="2" charset="2"/>
              <a:buChar char="à"/>
            </a:pPr>
            <a:r>
              <a:rPr lang="en-US" baseline="0"/>
              <a:t>Việc pt và tk dữ liệu kiểm thử ở từng mức kt phải bắt đầu trong suốt hoạt động pt tương ứng.</a:t>
            </a:r>
            <a:endParaRPr lang="en-US" baseline="0"/>
          </a:p>
          <a:p>
            <a:pPr marL="171450" indent="-171450">
              <a:buFont typeface="Wingdings" panose="05000000000000000000" pitchFamily="2" charset="2"/>
              <a:buChar char="à"/>
            </a:pPr>
            <a:r>
              <a:rPr lang="en-US" baseline="0"/>
              <a:t>Tester nên review tài liệu có đc càng sớm càng tốt, ngay khi có bản nháp của tài liệu.</a:t>
            </a:r>
            <a:endParaRPr lang="en-US"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7200" lvl="1" indent="0">
              <a:buFontTx/>
              <a:buNone/>
            </a:pPr>
            <a:endParaRPr lang="en-US" baseline="0"/>
          </a:p>
          <a:p>
            <a:pPr marL="457200" marR="0" lvl="1" indent="0" algn="l" defTabSz="914400" rtl="0" eaLnBrk="1" fontAlgn="auto" latinLnBrk="0" hangingPunct="1">
              <a:lnSpc>
                <a:spcPct val="100000"/>
              </a:lnSpc>
              <a:spcBef>
                <a:spcPts val="0"/>
              </a:spcBef>
              <a:spcAft>
                <a:spcPts val="0"/>
              </a:spcAft>
              <a:buClrTx/>
              <a:buSzTx/>
              <a:buFontTx/>
              <a:buNone/>
              <a:defRPr/>
            </a:pPr>
            <a:r>
              <a:rPr lang="en-US" sz="1200" b="1" i="0" kern="1200">
                <a:solidFill>
                  <a:schemeClr val="tx1"/>
                </a:solidFill>
                <a:effectLst/>
                <a:latin typeface="+mn-lt"/>
                <a:ea typeface="+mn-ea"/>
                <a:cs typeface="+mn-cs"/>
              </a:rPr>
              <a:t>VD/ Ban đầu</a:t>
            </a:r>
            <a:r>
              <a:rPr lang="en-US" sz="1200" b="1" i="0" kern="1200" baseline="0">
                <a:solidFill>
                  <a:schemeClr val="tx1"/>
                </a:solidFill>
                <a:effectLst/>
                <a:latin typeface="+mn-lt"/>
                <a:ea typeface="+mn-ea"/>
                <a:cs typeface="+mn-cs"/>
              </a:rPr>
              <a:t> test có 5 test case, thì có 2 test case bị fail. Ct sẽ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gởi về cho coder sửa. Sau khi sửa xong gởi ct về cho tester test lại thì chỉ cần chạy lại 2 test case bị fail thôi. Với test hồi quy thì phải test lại cả 5 test case đó, VÀ CÓ THỂ TEST THÊM NHỮNG CHỖ KHÁC NẾU VIỆC SỬA CÓ ẢNH HƯỞNG ĐẾN NHỮNG PHẦN ĐÓ (SINH THÊM TEST CASE)</a:t>
            </a:r>
            <a:endParaRPr lang="en-US" sz="1200" b="1" i="0" kern="1200">
              <a:solidFill>
                <a:schemeClr val="tx1"/>
              </a:solidFill>
              <a:effectLst/>
              <a:latin typeface="+mn-lt"/>
              <a:ea typeface="+mn-ea"/>
              <a:cs typeface="+mn-cs"/>
            </a:endParaRPr>
          </a:p>
          <a:p>
            <a:pPr marL="457200" lvl="1" indent="0">
              <a:buFontTx/>
              <a:buNone/>
            </a:pP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sz="1200" b="0" i="0" kern="1200">
                <a:solidFill>
                  <a:schemeClr val="tx1"/>
                </a:solidFill>
                <a:effectLst/>
                <a:latin typeface="+mn-lt"/>
                <a:ea typeface="+mn-ea"/>
                <a:cs typeface="+mn-cs"/>
              </a:rPr>
              <a:t>+ …</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Nếu </a:t>
            </a:r>
            <a:r>
              <a:rPr lang="en-US" sz="1200" b="0" i="0" kern="1200">
                <a:solidFill>
                  <a:schemeClr val="tx1"/>
                </a:solidFill>
                <a:effectLst/>
                <a:latin typeface="+mn-lt"/>
                <a:ea typeface="+mn-ea"/>
                <a:cs typeface="+mn-cs"/>
              </a:rPr>
              <a:t>kiểm</a:t>
            </a:r>
            <a:r>
              <a:rPr lang="en-US" sz="1200" b="0" i="0" kern="1200" baseline="0">
                <a:solidFill>
                  <a:schemeClr val="tx1"/>
                </a:solidFill>
                <a:effectLst/>
                <a:latin typeface="+mn-lt"/>
                <a:ea typeface="+mn-ea"/>
                <a:cs typeface="+mn-cs"/>
              </a:rPr>
              <a:t> thử</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pass, nghĩa</a:t>
            </a:r>
            <a:r>
              <a:rPr lang="en-US" sz="1200" b="0" i="0" kern="1200" baseline="0">
                <a:solidFill>
                  <a:schemeClr val="tx1"/>
                </a:solidFill>
                <a:effectLst/>
                <a:latin typeface="+mn-lt"/>
                <a:ea typeface="+mn-ea"/>
                <a:cs typeface="+mn-cs"/>
              </a:rPr>
              <a:t> là:</a:t>
            </a:r>
            <a:endParaRPr lang="en-US" sz="1200" b="0" i="0" kern="1200" baseline="0">
              <a:solidFill>
                <a:schemeClr val="tx1"/>
              </a:solidFill>
              <a:effectLst/>
              <a:latin typeface="+mn-lt"/>
              <a:ea typeface="+mn-ea"/>
              <a:cs typeface="+mn-cs"/>
            </a:endParaRPr>
          </a:p>
          <a:p>
            <a:pPr marL="0" lvl="0" indent="0">
              <a:buFontTx/>
              <a:buNone/>
            </a:pPr>
            <a:r>
              <a:rPr lang="en-US" sz="1200" b="0" i="0" kern="1200" baseline="0">
                <a:solidFill>
                  <a:schemeClr val="tx1"/>
                </a:solidFill>
                <a:effectLst/>
                <a:latin typeface="+mn-lt"/>
                <a:ea typeface="+mn-ea"/>
                <a:cs typeface="+mn-cs"/>
              </a:rPr>
              <a:t>   + PM đã chính xác? -</a:t>
            </a:r>
            <a:r>
              <a:rPr lang="en-US"/>
              <a:t> </a:t>
            </a:r>
            <a:r>
              <a:rPr lang="en-US" sz="1200" b="0" i="0" kern="1200" baseline="0">
                <a:solidFill>
                  <a:schemeClr val="tx1"/>
                </a:solidFill>
                <a:effectLst/>
                <a:latin typeface="+mn-lt"/>
                <a:ea typeface="+mn-ea"/>
                <a:cs typeface="+mn-cs"/>
              </a:rPr>
              <a:t>Đúng</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ít</a:t>
            </a:r>
            <a:r>
              <a:rPr lang="en-US" sz="1200" b="0" i="0" kern="1200" baseline="0">
                <a:solidFill>
                  <a:schemeClr val="tx1"/>
                </a:solidFill>
                <a:effectLst/>
                <a:latin typeface="+mn-lt"/>
                <a:ea typeface="+mn-ea"/>
                <a:cs typeface="+mn-cs"/>
              </a:rPr>
              <a:t> ra là phần được sửa là chính xác. N</a:t>
            </a:r>
            <a:r>
              <a:rPr lang="vi-VN" sz="1200" b="0" i="0" kern="1200">
                <a:solidFill>
                  <a:schemeClr val="tx1"/>
                </a:solidFill>
                <a:effectLst/>
                <a:latin typeface="+mn-lt"/>
                <a:ea typeface="+mn-ea"/>
                <a:cs typeface="+mn-cs"/>
              </a:rPr>
              <a:t>hưng điều này </a:t>
            </a:r>
            <a:r>
              <a:rPr lang="en-US" sz="1200" b="0" i="0" kern="1200">
                <a:solidFill>
                  <a:schemeClr val="tx1"/>
                </a:solidFill>
                <a:effectLst/>
                <a:latin typeface="+mn-lt"/>
                <a:ea typeface="+mn-ea"/>
                <a:cs typeface="+mn-cs"/>
              </a:rPr>
              <a:t>vẫn</a:t>
            </a:r>
            <a:r>
              <a:rPr lang="en-US" sz="1200" b="0" i="0" kern="1200" baseline="0">
                <a:solidFill>
                  <a:schemeClr val="tx1"/>
                </a:solidFill>
                <a:effectLst/>
                <a:latin typeface="+mn-lt"/>
                <a:ea typeface="+mn-ea"/>
                <a:cs typeface="+mn-cs"/>
              </a:rPr>
              <a:t> chưa </a:t>
            </a:r>
            <a:r>
              <a:rPr lang="vi-VN" sz="1200" b="0" i="0" kern="1200">
                <a:solidFill>
                  <a:schemeClr val="tx1"/>
                </a:solidFill>
                <a:effectLst/>
                <a:latin typeface="+mn-lt"/>
                <a:ea typeface="+mn-ea"/>
                <a:cs typeface="+mn-cs"/>
              </a:rPr>
              <a:t>đủ. </a:t>
            </a:r>
            <a:endParaRPr lang="en-US" sz="1200" b="0" i="0" kern="1200" baseline="0">
              <a:solidFill>
                <a:schemeClr val="tx1"/>
              </a:solidFill>
              <a:effectLst/>
              <a:latin typeface="+mn-lt"/>
              <a:ea typeface="+mn-ea"/>
              <a:cs typeface="+mn-cs"/>
            </a:endParaRPr>
          </a:p>
          <a:p>
            <a:pPr marL="0" lvl="0" indent="0">
              <a:buFontTx/>
              <a:buNone/>
            </a:pPr>
            <a:r>
              <a:rPr lang="en-US" sz="1200" b="0" i="0" kern="1200" baseline="0">
                <a:solidFill>
                  <a:schemeClr val="tx1"/>
                </a:solidFill>
                <a:effectLst/>
                <a:latin typeface="+mn-lt"/>
                <a:ea typeface="+mn-ea"/>
                <a:cs typeface="+mn-cs"/>
              </a:rPr>
              <a:t>   + sản sinh 1 defect ở chỗ khác trong PM? - </a:t>
            </a:r>
            <a:r>
              <a:rPr lang="vi-VN" sz="1200" b="1" i="0" kern="1200">
                <a:solidFill>
                  <a:schemeClr val="tx1"/>
                </a:solidFill>
                <a:effectLst/>
                <a:latin typeface="+mn-lt"/>
                <a:ea typeface="+mn-ea"/>
                <a:cs typeface="+mn-cs"/>
              </a:rPr>
              <a:t>VIỆC SỬA CHỮA </a:t>
            </a:r>
            <a:r>
              <a:rPr lang="en-US" sz="1200" b="1" i="0" kern="1200">
                <a:solidFill>
                  <a:schemeClr val="tx1"/>
                </a:solidFill>
                <a:effectLst/>
                <a:latin typeface="+mn-lt"/>
                <a:ea typeface="+mn-ea"/>
                <a:cs typeface="+mn-cs"/>
              </a:rPr>
              <a:t>NÀY</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CÓ THỂ </a:t>
            </a:r>
            <a:r>
              <a:rPr lang="en-US" sz="1200" b="1" i="0" kern="1200" baseline="0">
                <a:solidFill>
                  <a:schemeClr val="tx1"/>
                </a:solidFill>
                <a:effectLst/>
                <a:latin typeface="+mn-lt"/>
                <a:ea typeface="+mn-ea"/>
                <a:cs typeface="+mn-cs"/>
              </a:rPr>
              <a:t>LÀ 1 PHẦN BẮT ĐẦU CỦA MỘT LỖI KHÁC TRONG HỆ THỐNG</a:t>
            </a:r>
            <a:r>
              <a:rPr lang="vi-VN" sz="1200" b="1"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0" lvl="0" indent="0">
              <a:buFontTx/>
              <a:buNone/>
            </a:pPr>
            <a:r>
              <a:rPr lang="en-US" sz="1200" b="1" i="0" kern="1200" baseline="0">
                <a:solidFill>
                  <a:schemeClr val="tx1"/>
                </a:solidFill>
                <a:effectLst/>
                <a:latin typeface="+mn-lt"/>
                <a:ea typeface="+mn-ea"/>
                <a:cs typeface="+mn-cs"/>
              </a:rPr>
              <a:t>--&gt; C</a:t>
            </a:r>
            <a:r>
              <a:rPr lang="vi-VN" sz="1200" b="1" i="0" kern="1200">
                <a:solidFill>
                  <a:schemeClr val="tx1"/>
                </a:solidFill>
                <a:effectLst/>
                <a:latin typeface="+mn-lt"/>
                <a:ea typeface="+mn-ea"/>
                <a:cs typeface="+mn-cs"/>
              </a:rPr>
              <a:t>ÁCH ĐỂ </a:t>
            </a:r>
            <a:r>
              <a:rPr lang="en-US" sz="1200" b="1" i="0" kern="1200">
                <a:solidFill>
                  <a:schemeClr val="tx1"/>
                </a:solidFill>
                <a:effectLst/>
                <a:latin typeface="+mn-lt"/>
                <a:ea typeface="+mn-ea"/>
                <a:cs typeface="+mn-cs"/>
              </a:rPr>
              <a:t>DÒ</a:t>
            </a:r>
            <a:r>
              <a:rPr lang="en-US" sz="1200" b="1" i="0" kern="1200" baseline="0">
                <a:solidFill>
                  <a:schemeClr val="tx1"/>
                </a:solidFill>
                <a:effectLst/>
                <a:latin typeface="+mn-lt"/>
                <a:ea typeface="+mn-ea"/>
                <a:cs typeface="+mn-cs"/>
              </a:rPr>
              <a:t> TÌM NHỮNG TÁC DỤNG KHÔNG MONG MUỐN</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NÀY</a:t>
            </a:r>
            <a:r>
              <a:rPr lang="en-US" sz="1200" b="1" i="0" kern="1200" baseline="0">
                <a:solidFill>
                  <a:schemeClr val="tx1"/>
                </a:solidFill>
                <a:effectLst/>
                <a:latin typeface="+mn-lt"/>
                <a:ea typeface="+mn-ea"/>
                <a:cs typeface="+mn-cs"/>
              </a:rPr>
              <a:t> LÀ LÀM TEST HỒI QUI</a:t>
            </a:r>
            <a:endParaRPr lang="en-US" sz="1200" b="1"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sz="1200" kern="1200" baseline="0">
                <a:solidFill>
                  <a:schemeClr val="tx1"/>
                </a:solidFill>
                <a:effectLst/>
                <a:latin typeface="+mn-lt"/>
                <a:ea typeface="+mn-ea"/>
                <a:cs typeface="+mn-cs"/>
              </a:rPr>
              <a:t>- Thực thi lại những test đã thực thi, </a:t>
            </a:r>
            <a:r>
              <a:rPr lang="en-US" sz="1200" b="1" kern="1200" baseline="0">
                <a:solidFill>
                  <a:schemeClr val="tx1"/>
                </a:solidFill>
                <a:effectLst/>
                <a:latin typeface="+mn-lt"/>
                <a:ea typeface="+mn-ea"/>
                <a:cs typeface="+mn-cs"/>
              </a:rPr>
              <a:t>giống như re-test,</a:t>
            </a:r>
            <a:r>
              <a:rPr lang="en-US"/>
              <a:t> </a:t>
            </a:r>
            <a:r>
              <a:rPr lang="en-US" sz="1200" kern="1200">
                <a:solidFill>
                  <a:schemeClr val="tx1"/>
                </a:solidFill>
                <a:effectLst/>
                <a:latin typeface="+mn-lt"/>
                <a:ea typeface="+mn-ea"/>
                <a:cs typeface="+mn-cs"/>
              </a:rPr>
              <a:t>nhưng</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điểm</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khác</a:t>
            </a:r>
            <a:r>
              <a:rPr lang="en-US" sz="1200" kern="1200" baseline="0">
                <a:solidFill>
                  <a:schemeClr val="tx1"/>
                </a:solidFill>
                <a:effectLst/>
                <a:latin typeface="+mn-lt"/>
                <a:ea typeface="+mn-ea"/>
                <a:cs typeface="+mn-cs"/>
              </a:rPr>
              <a:t> là: những test được thực thi lại có thể trước đó pass</a:t>
            </a:r>
            <a:endParaRPr lang="en-US" sz="120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VD/ KT 5 tc,</a:t>
            </a:r>
            <a:r>
              <a:rPr lang="en-US" sz="1200" b="0" i="0" kern="1200" baseline="0">
                <a:solidFill>
                  <a:schemeClr val="tx1"/>
                </a:solidFill>
                <a:effectLst/>
                <a:latin typeface="+mn-lt"/>
                <a:ea typeface="+mn-ea"/>
                <a:cs typeface="+mn-cs"/>
              </a:rPr>
              <a:t> trong đó có 2 tc bị fail </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baseline="0">
                <a:solidFill>
                  <a:schemeClr val="tx1"/>
                </a:solidFill>
                <a:effectLst/>
                <a:latin typeface="+mn-lt"/>
                <a:ea typeface="+mn-ea"/>
                <a:cs typeface="+mn-cs"/>
              </a:rPr>
              <a:t>--&gt; re-test sẽ chỉ kiểm thử lại 2 tc bị fail đó nếu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sửa xong</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--&gt; Test hồi</a:t>
            </a:r>
            <a:r>
              <a:rPr lang="en-US" sz="1200" b="0" i="0" kern="1200" baseline="0">
                <a:solidFill>
                  <a:schemeClr val="tx1"/>
                </a:solidFill>
                <a:effectLst/>
                <a:latin typeface="+mn-lt"/>
                <a:ea typeface="+mn-ea"/>
                <a:cs typeface="+mn-cs"/>
              </a:rPr>
              <a:t> quy sẽ test lại cả 5 tc đó sau khi 2 tc bị fail </a:t>
            </a:r>
            <a:r>
              <a:rPr lang="vi-VN" sz="1200" b="0" i="0" kern="1200" baseline="0">
                <a:solidFill>
                  <a:schemeClr val="tx1"/>
                </a:solidFill>
                <a:effectLst/>
                <a:latin typeface="+mn-lt"/>
                <a:ea typeface="+mn-ea"/>
                <a:cs typeface="+mn-cs"/>
              </a:rPr>
              <a:t>đượ</a:t>
            </a:r>
            <a:r>
              <a:rPr lang="en-US" sz="1200" b="0" i="0" kern="1200" baseline="0">
                <a:solidFill>
                  <a:schemeClr val="tx1"/>
                </a:solidFill>
                <a:effectLst/>
                <a:latin typeface="+mn-lt"/>
                <a:ea typeface="+mn-ea"/>
                <a:cs typeface="+mn-cs"/>
              </a:rPr>
              <a:t>c sửa xong</a:t>
            </a:r>
            <a:endParaRPr lang="en-US" sz="1200" b="0" i="0" kern="1200">
              <a:solidFill>
                <a:schemeClr val="tx1"/>
              </a:solidFill>
              <a:effectLst/>
              <a:latin typeface="+mn-lt"/>
              <a:ea typeface="+mn-ea"/>
              <a:cs typeface="+mn-cs"/>
            </a:endParaRPr>
          </a:p>
          <a:p>
            <a:pPr marL="0" lvl="0" indent="0">
              <a:buFontTx/>
              <a:buNone/>
            </a:pPr>
            <a:endParaRPr lang="en-US" sz="1200" b="0" kern="1200">
              <a:solidFill>
                <a:schemeClr val="tx1"/>
              </a:solidFill>
              <a:effectLst/>
              <a:latin typeface="+mn-lt"/>
              <a:ea typeface="+mn-ea"/>
              <a:cs typeface="+mn-cs"/>
            </a:endParaRPr>
          </a:p>
          <a:p>
            <a:pPr marL="0" lvl="0" indent="0">
              <a:buFontTx/>
              <a:buNone/>
            </a:pPr>
            <a:endParaRPr lang="en-US" sz="1200" b="0" kern="1200">
              <a:solidFill>
                <a:schemeClr val="tx1"/>
              </a:solidFill>
              <a:effectLst/>
              <a:latin typeface="+mn-lt"/>
              <a:ea typeface="+mn-ea"/>
              <a:cs typeface="+mn-cs"/>
            </a:endParaRPr>
          </a:p>
          <a:p>
            <a:pPr marL="0" lvl="0" indent="0">
              <a:buFontTx/>
              <a:buNone/>
            </a:pPr>
            <a:endParaRPr lang="en-US" sz="1200" b="0" kern="1200">
              <a:solidFill>
                <a:schemeClr val="tx1"/>
              </a:solidFill>
              <a:effectLst/>
              <a:latin typeface="+mn-lt"/>
              <a:ea typeface="+mn-ea"/>
              <a:cs typeface="+mn-cs"/>
            </a:endParaRPr>
          </a:p>
          <a:p>
            <a:pPr marL="0" lvl="0" indent="0">
              <a:buFontTx/>
              <a:buNone/>
            </a:pPr>
            <a:endParaRPr lang="en-US" sz="1200" b="0" kern="1200">
              <a:solidFill>
                <a:schemeClr val="tx1"/>
              </a:solidFill>
              <a:effectLst/>
              <a:latin typeface="+mn-lt"/>
              <a:ea typeface="+mn-ea"/>
              <a:cs typeface="+mn-cs"/>
            </a:endParaRPr>
          </a:p>
          <a:p>
            <a:pPr marL="0" lvl="0" indent="0">
              <a:buFontTx/>
              <a:buNone/>
            </a:pPr>
            <a:endParaRPr lang="en-US" sz="1200" b="0" kern="1200">
              <a:solidFill>
                <a:schemeClr val="tx1"/>
              </a:solidFill>
              <a:effectLst/>
              <a:latin typeface="+mn-lt"/>
              <a:ea typeface="+mn-ea"/>
              <a:cs typeface="+mn-cs"/>
            </a:endParaRPr>
          </a:p>
          <a:p>
            <a:r>
              <a:rPr lang="en-GB"/>
              <a:t>Using </a:t>
            </a:r>
            <a:r>
              <a:rPr lang="en-GB" b="1"/>
              <a:t>regression test suites</a:t>
            </a:r>
            <a:endParaRPr lang="en-GB" b="1"/>
          </a:p>
          <a:p>
            <a:pPr lvl="1"/>
            <a:r>
              <a:rPr lang="en-GB"/>
              <a:t>evolve over time </a:t>
            </a:r>
            <a:r>
              <a:rPr lang="en-US"/>
              <a:t>in line with the software</a:t>
            </a:r>
            <a:endParaRPr lang="en-GB"/>
          </a:p>
          <a:p>
            <a:pPr lvl="1"/>
            <a:r>
              <a:rPr lang="en-GB"/>
              <a:t>are run often</a:t>
            </a:r>
            <a:endParaRPr lang="en-GB"/>
          </a:p>
          <a:p>
            <a:pPr lvl="1"/>
            <a:r>
              <a:rPr lang="en-GB"/>
              <a:t>may become rather large</a:t>
            </a:r>
            <a:endParaRPr lang="en-US" sz="1200" b="0" kern="1200">
              <a:solidFill>
                <a:schemeClr val="tx1"/>
              </a:solidFill>
              <a:effectLst/>
              <a:latin typeface="+mn-lt"/>
              <a:ea typeface="+mn-ea"/>
              <a:cs typeface="+mn-cs"/>
            </a:endParaRPr>
          </a:p>
          <a:p>
            <a:pPr marL="0" lvl="0" indent="0">
              <a:buFontTx/>
              <a:buNone/>
            </a:pPr>
            <a:r>
              <a:rPr lang="en-US" sz="1200" b="0" kern="1200">
                <a:solidFill>
                  <a:schemeClr val="tx1"/>
                </a:solidFill>
                <a:effectLst/>
                <a:latin typeface="+mn-lt"/>
                <a:ea typeface="+mn-ea"/>
                <a:cs typeface="+mn-cs"/>
              </a:rPr>
              <a:t>…</a:t>
            </a:r>
            <a:endParaRPr lang="en-US" sz="1200" b="0" kern="1200">
              <a:solidFill>
                <a:schemeClr val="tx1"/>
              </a:solidFill>
              <a:effectLst/>
              <a:latin typeface="+mn-lt"/>
              <a:ea typeface="+mn-ea"/>
              <a:cs typeface="+mn-cs"/>
            </a:endParaRPr>
          </a:p>
          <a:p>
            <a:pPr marL="0" lvl="0" indent="0">
              <a:buFontTx/>
              <a:buNone/>
            </a:pPr>
            <a:r>
              <a:rPr lang="en-US" sz="1200" b="0" kern="1200">
                <a:solidFill>
                  <a:schemeClr val="tx1"/>
                </a:solidFill>
                <a:effectLst/>
                <a:latin typeface="+mn-lt"/>
                <a:ea typeface="+mn-ea"/>
                <a:cs typeface="+mn-cs"/>
              </a:rPr>
              <a:t>Trong qt phát triển phần mềm, thường</a:t>
            </a:r>
            <a:r>
              <a:rPr lang="en-US" sz="1200" b="0" kern="1200" baseline="0">
                <a:solidFill>
                  <a:schemeClr val="tx1"/>
                </a:solidFill>
                <a:effectLst/>
                <a:latin typeface="+mn-lt"/>
                <a:ea typeface="+mn-ea"/>
                <a:cs typeface="+mn-cs"/>
              </a:rPr>
              <a:t> có nhiều phiên bản phần mềm. Mỗi phiên bản bao gồm những tính năng mới hay tính năng cũ </a:t>
            </a:r>
            <a:r>
              <a:rPr lang="vi-VN" sz="1200" b="0" kern="1200" baseline="0">
                <a:solidFill>
                  <a:schemeClr val="tx1"/>
                </a:solidFill>
                <a:effectLst/>
                <a:latin typeface="+mn-lt"/>
                <a:ea typeface="+mn-ea"/>
                <a:cs typeface="+mn-cs"/>
              </a:rPr>
              <a:t>đượ</a:t>
            </a:r>
            <a:r>
              <a:rPr lang="en-US" sz="1200" b="0" kern="1200" baseline="0">
                <a:solidFill>
                  <a:schemeClr val="tx1"/>
                </a:solidFill>
                <a:effectLst/>
                <a:latin typeface="+mn-lt"/>
                <a:ea typeface="+mn-ea"/>
                <a:cs typeface="+mn-cs"/>
              </a:rPr>
              <a:t>c sửa đổi, nâng cấp. Việc bổ sung hoặc sửa đổi code có thể làm cho những tính năng khác đã kiểm thử tốt lại chạy sai. Để khắc phục điều này, đối với từng phiên bản, tester không chỉ kiểm thử tính năng mới mà phải kiểm thử tất cả những tính năng đã kiểm thử trước đó </a:t>
            </a:r>
            <a:r>
              <a:rPr lang="en-US" sz="1200" b="0" kern="1200" baseline="0">
                <a:solidFill>
                  <a:schemeClr val="tx1"/>
                </a:solidFill>
                <a:effectLst/>
                <a:latin typeface="+mn-lt"/>
                <a:ea typeface="+mn-ea"/>
                <a:cs typeface="+mn-cs"/>
                <a:sym typeface="Wingdings" panose="05000000000000000000" pitchFamily="2" charset="2"/>
              </a:rPr>
              <a:t></a:t>
            </a:r>
            <a:r>
              <a:rPr lang="en-US" sz="1200" b="0" kern="1200" baseline="0">
                <a:solidFill>
                  <a:schemeClr val="tx1"/>
                </a:solidFill>
                <a:effectLst/>
                <a:latin typeface="+mn-lt"/>
                <a:ea typeface="+mn-ea"/>
                <a:cs typeface="+mn-cs"/>
              </a:rPr>
              <a:t> Điều này khó khả thi về mặt time nếu kiểm tra thủ công.</a:t>
            </a:r>
            <a:endParaRPr lang="en-US" sz="1200" b="0" kern="1200">
              <a:solidFill>
                <a:schemeClr val="tx1"/>
              </a:solidFill>
              <a:effectLst/>
              <a:latin typeface="+mn-lt"/>
              <a:ea typeface="+mn-ea"/>
              <a:cs typeface="+mn-cs"/>
            </a:endParaRPr>
          </a:p>
          <a:p>
            <a:pPr marL="0" lvl="0" indent="0">
              <a:buFontTx/>
              <a:buNone/>
            </a:pPr>
            <a:r>
              <a:rPr lang="en-US" sz="1200" b="0" kern="1200">
                <a:solidFill>
                  <a:schemeClr val="tx1"/>
                </a:solidFill>
                <a:effectLst/>
                <a:latin typeface="+mn-lt"/>
                <a:ea typeface="+mn-ea"/>
                <a:cs typeface="+mn-cs"/>
              </a:rPr>
              <a:t>-</a:t>
            </a:r>
            <a:r>
              <a:rPr lang="en-US" sz="1200" b="0" kern="1200" baseline="0">
                <a:solidFill>
                  <a:schemeClr val="tx1"/>
                </a:solidFill>
                <a:effectLst/>
                <a:latin typeface="+mn-lt"/>
                <a:ea typeface="+mn-ea"/>
                <a:cs typeface="+mn-cs"/>
              </a:rPr>
              <a:t> </a:t>
            </a:r>
            <a:r>
              <a:rPr lang="en-US" sz="1200" b="1" kern="1200">
                <a:solidFill>
                  <a:schemeClr val="tx1"/>
                </a:solidFill>
                <a:effectLst/>
                <a:latin typeface="+mn-lt"/>
                <a:ea typeface="+mn-ea"/>
                <a:cs typeface="+mn-cs"/>
              </a:rPr>
              <a:t>Do test lặp</a:t>
            </a:r>
            <a:r>
              <a:rPr lang="en-US" sz="1200" b="1" kern="1200" baseline="0">
                <a:solidFill>
                  <a:schemeClr val="tx1"/>
                </a:solidFill>
                <a:effectLst/>
                <a:latin typeface="+mn-lt"/>
                <a:ea typeface="+mn-ea"/>
                <a:cs typeface="+mn-cs"/>
              </a:rPr>
              <a:t> nên c</a:t>
            </a:r>
            <a:r>
              <a:rPr lang="en-US" sz="1200" b="1" kern="1200">
                <a:solidFill>
                  <a:schemeClr val="tx1"/>
                </a:solidFill>
                <a:effectLst/>
                <a:latin typeface="+mn-lt"/>
                <a:ea typeface="+mn-ea"/>
                <a:cs typeface="+mn-cs"/>
              </a:rPr>
              <a:t>ần</a:t>
            </a:r>
            <a:r>
              <a:rPr lang="en-US" sz="1200" b="1" kern="1200" baseline="0">
                <a:solidFill>
                  <a:schemeClr val="tx1"/>
                </a:solidFill>
                <a:effectLst/>
                <a:latin typeface="+mn-lt"/>
                <a:ea typeface="+mn-ea"/>
                <a:cs typeface="+mn-cs"/>
              </a:rPr>
              <a:t> tập các test case cho kiểm tra hồi qui. </a:t>
            </a:r>
            <a:r>
              <a:rPr lang="en-US" sz="1200" kern="1200" baseline="0">
                <a:solidFill>
                  <a:schemeClr val="tx1"/>
                </a:solidFill>
                <a:effectLst/>
                <a:latin typeface="+mn-lt"/>
                <a:ea typeface="+mn-ea"/>
                <a:cs typeface="+mn-cs"/>
              </a:rPr>
              <a:t>Khi sử dụng cần chú ý các đặc tính của bộ kiểm tra hồi quy:</a:t>
            </a:r>
            <a:endParaRPr lang="en-US" sz="1200" b="0"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u="none" kern="1200">
                <a:solidFill>
                  <a:schemeClr val="tx1"/>
                </a:solidFill>
                <a:effectLst/>
                <a:latin typeface="+mn-lt"/>
                <a:ea typeface="+mn-ea"/>
                <a:cs typeface="+mn-cs"/>
              </a:rPr>
              <a:t>phát triển theo thời gian</a:t>
            </a:r>
            <a:r>
              <a:rPr lang="en-US" sz="1200" b="0" i="0" u="none" kern="1200">
                <a:solidFill>
                  <a:schemeClr val="tx1"/>
                </a:solidFill>
                <a:effectLst/>
                <a:latin typeface="+mn-lt"/>
                <a:ea typeface="+mn-ea"/>
                <a:cs typeface="+mn-cs"/>
              </a:rPr>
              <a:t> cùng</a:t>
            </a:r>
            <a:r>
              <a:rPr lang="en-US" sz="1200" b="0" i="0" u="none" kern="1200" baseline="0">
                <a:solidFill>
                  <a:schemeClr val="tx1"/>
                </a:solidFill>
                <a:effectLst/>
                <a:latin typeface="+mn-lt"/>
                <a:ea typeface="+mn-ea"/>
                <a:cs typeface="+mn-cs"/>
              </a:rPr>
              <a:t> với PM</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MỖI</a:t>
            </a:r>
            <a:r>
              <a:rPr lang="en-US" sz="1200" b="1" i="0" kern="1200" baseline="0">
                <a:solidFill>
                  <a:schemeClr val="tx1"/>
                </a:solidFill>
                <a:effectLst/>
                <a:latin typeface="+mn-lt"/>
                <a:ea typeface="+mn-ea"/>
                <a:cs typeface="+mn-cs"/>
              </a:rPr>
              <a:t> KHI THÊM, XÓA, SỬA CHỨC NĂNG NÀO ĐÓ TRONG PM THÌ DỮ LIỆU TRONG BỘ TEST NÀY CŨNG ĐƯỢC THÊM, XÓA HOẶC SỬA TƯƠNG ỨNG</a:t>
            </a:r>
            <a:endParaRPr lang="en-US" sz="1200" b="1" i="0"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chạy</a:t>
            </a:r>
            <a:r>
              <a:rPr lang="en-US" baseline="0"/>
              <a:t> thường xuyên</a:t>
            </a:r>
            <a:endParaRPr lang="en-US"/>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sz="1200" b="0" i="0" u="none" kern="1200">
                <a:solidFill>
                  <a:schemeClr val="tx1"/>
                </a:solidFill>
                <a:effectLst/>
                <a:latin typeface="+mn-lt"/>
                <a:ea typeface="+mn-ea"/>
                <a:cs typeface="+mn-cs"/>
              </a:rPr>
              <a:t>có thể trở nên khá lớn</a:t>
            </a:r>
            <a:r>
              <a:rPr lang="en-US" sz="1200" b="0" i="0" u="none" kern="1200">
                <a:solidFill>
                  <a:schemeClr val="tx1"/>
                </a:solidFill>
                <a:effectLst/>
                <a:latin typeface="+mn-lt"/>
                <a:ea typeface="+mn-ea"/>
                <a:cs typeface="+mn-cs"/>
              </a:rPr>
              <a:t>, </a:t>
            </a:r>
            <a:r>
              <a:rPr lang="en-US" sz="1200" b="1" i="0" u="none" kern="1200">
                <a:solidFill>
                  <a:schemeClr val="tx1"/>
                </a:solidFill>
                <a:effectLst/>
                <a:latin typeface="+mn-lt"/>
                <a:ea typeface="+mn-ea"/>
                <a:cs typeface="+mn-cs"/>
              </a:rPr>
              <a:t>cần</a:t>
            </a:r>
            <a:r>
              <a:rPr lang="en-US" sz="1200" b="1" i="0" u="none" kern="1200" baseline="0">
                <a:solidFill>
                  <a:schemeClr val="tx1"/>
                </a:solidFill>
                <a:effectLst/>
                <a:latin typeface="+mn-lt"/>
                <a:ea typeface="+mn-ea"/>
                <a:cs typeface="+mn-cs"/>
              </a:rPr>
              <a:t> phải quản lý nó</a:t>
            </a:r>
            <a:endParaRPr lang="en-US" sz="1200" b="1" i="0" u="none" kern="1200" baseline="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sym typeface="Wingdings" panose="05000000000000000000" pitchFamily="2" charset="2"/>
              </a:rPr>
              <a:t>==&gt; </a:t>
            </a:r>
            <a:r>
              <a:rPr lang="en-US" sz="1200" b="1" i="0" kern="1200">
                <a:solidFill>
                  <a:schemeClr val="tx1"/>
                </a:solidFill>
                <a:effectLst/>
                <a:latin typeface="+mn-lt"/>
                <a:ea typeface="+mn-ea"/>
                <a:cs typeface="+mn-cs"/>
              </a:rPr>
              <a:t>ĐIỀU</a:t>
            </a:r>
            <a:r>
              <a:rPr lang="en-US" sz="1200" b="1" i="0" kern="1200" baseline="0">
                <a:solidFill>
                  <a:schemeClr val="tx1"/>
                </a:solidFill>
                <a:effectLst/>
                <a:latin typeface="+mn-lt"/>
                <a:ea typeface="+mn-ea"/>
                <a:cs typeface="+mn-cs"/>
              </a:rPr>
              <a:t> NÀY LÀM SẢN SINH Ý TƯỞNG CHO TEST TỰ ĐỘNG.</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Test basic: </a:t>
            </a:r>
            <a:r>
              <a:rPr lang="vi-VN" sz="1200" b="0" i="0" kern="1200">
                <a:solidFill>
                  <a:schemeClr val="tx1"/>
                </a:solidFill>
                <a:effectLst/>
                <a:latin typeface="+mn-lt"/>
                <a:ea typeface="+mn-ea"/>
                <a:cs typeface="+mn-cs"/>
              </a:rPr>
              <a:t>Tất cả các tài liệu mà từ đó các yêu cầu của </a:t>
            </a:r>
            <a:r>
              <a:rPr lang="en-US"/>
              <a:t>component</a:t>
            </a:r>
            <a:r>
              <a:rPr lang="vi-VN" sz="1200" b="0" i="0" kern="1200">
                <a:solidFill>
                  <a:schemeClr val="tx1"/>
                </a:solidFill>
                <a:effectLst/>
                <a:latin typeface="+mn-lt"/>
                <a:ea typeface="+mn-ea"/>
                <a:cs typeface="+mn-cs"/>
              </a:rPr>
              <a:t> hoặc </a:t>
            </a:r>
            <a:r>
              <a:rPr lang="en-US"/>
              <a:t>system </a:t>
            </a:r>
            <a:r>
              <a:rPr lang="vi-VN" sz="1200" b="0" i="0" kern="1200">
                <a:solidFill>
                  <a:schemeClr val="tx1"/>
                </a:solidFill>
                <a:effectLst/>
                <a:latin typeface="+mn-lt"/>
                <a:ea typeface="+mn-ea"/>
                <a:cs typeface="+mn-cs"/>
              </a:rPr>
              <a:t>có thể được suy ra. Các tài liệu </a:t>
            </a:r>
            <a:r>
              <a:rPr lang="en-US" sz="1200" b="0" i="0" kern="1200">
                <a:solidFill>
                  <a:schemeClr val="tx1"/>
                </a:solidFill>
                <a:effectLst/>
                <a:latin typeface="+mn-lt"/>
                <a:ea typeface="+mn-ea"/>
                <a:cs typeface="+mn-cs"/>
              </a:rPr>
              <a:t>này</a:t>
            </a:r>
            <a:r>
              <a:rPr lang="en-US" sz="1200" b="0" i="0" kern="1200" baseline="0">
                <a:solidFill>
                  <a:schemeClr val="tx1"/>
                </a:solidFill>
                <a:effectLst/>
                <a:latin typeface="+mn-lt"/>
                <a:ea typeface="+mn-ea"/>
                <a:cs typeface="+mn-cs"/>
              </a:rPr>
              <a:t> đặt cơ sở cho các</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test case.</a:t>
            </a:r>
            <a:endParaRPr lang="en-US" sz="1200" b="0" i="0" kern="1200">
              <a:solidFill>
                <a:schemeClr val="tx1"/>
              </a:solidFill>
              <a:effectLst/>
              <a:latin typeface="+mn-lt"/>
              <a:ea typeface="+mn-ea"/>
              <a:cs typeface="+mn-cs"/>
            </a:endParaRPr>
          </a:p>
          <a:p>
            <a:pPr marL="0" lvl="0" indent="0">
              <a:buFontTx/>
              <a:buNone/>
            </a:pPr>
            <a:r>
              <a:rPr lang="en-US" sz="1200" b="0" i="0" kern="1200">
                <a:solidFill>
                  <a:schemeClr val="tx1"/>
                </a:solidFill>
                <a:effectLst/>
                <a:latin typeface="+mn-lt"/>
                <a:ea typeface="+mn-ea"/>
                <a:cs typeface="+mn-cs"/>
              </a:rPr>
              <a:t>- Test condition: </a:t>
            </a:r>
            <a:r>
              <a:rPr lang="vi-VN" sz="1200" b="0" i="0" kern="1200">
                <a:solidFill>
                  <a:schemeClr val="tx1"/>
                </a:solidFill>
                <a:effectLst/>
                <a:latin typeface="+mn-lt"/>
                <a:ea typeface="+mn-ea"/>
                <a:cs typeface="+mn-cs"/>
              </a:rPr>
              <a:t>Một mục hoặc sự kiện của </a:t>
            </a:r>
            <a:r>
              <a:rPr lang="en-US"/>
              <a:t>component</a:t>
            </a:r>
            <a:r>
              <a:rPr lang="vi-VN" sz="1200" b="0" i="0" kern="1200">
                <a:solidFill>
                  <a:schemeClr val="tx1"/>
                </a:solidFill>
                <a:effectLst/>
                <a:latin typeface="+mn-lt"/>
                <a:ea typeface="+mn-ea"/>
                <a:cs typeface="+mn-cs"/>
              </a:rPr>
              <a:t> hoặc </a:t>
            </a:r>
            <a:r>
              <a:rPr lang="en-US"/>
              <a:t>system </a:t>
            </a:r>
            <a:r>
              <a:rPr lang="vi-VN" sz="1200" b="0" i="0" kern="1200">
                <a:solidFill>
                  <a:schemeClr val="tx1"/>
                </a:solidFill>
                <a:effectLst/>
                <a:latin typeface="+mn-lt"/>
                <a:ea typeface="+mn-ea"/>
                <a:cs typeface="+mn-cs"/>
              </a:rPr>
              <a:t>có thể được xác nhận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bởi một hoặc nhiều trường hợp thử nghiệm.</a:t>
            </a:r>
            <a:endParaRPr lang="en-US" sz="1200" b="0" i="0" kern="1200">
              <a:solidFill>
                <a:schemeClr val="tx1"/>
              </a:solidFill>
              <a:effectLst/>
              <a:latin typeface="+mn-lt"/>
              <a:ea typeface="+mn-ea"/>
              <a:cs typeface="+mn-cs"/>
            </a:endParaRPr>
          </a:p>
          <a:p>
            <a:pPr marL="171450" lvl="0" indent="-171450">
              <a:buFontTx/>
              <a:buChar char="-"/>
            </a:pPr>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Test case:</a:t>
            </a:r>
            <a:endParaRPr lang="en-US" sz="1200" b="0" i="0" kern="1200">
              <a:solidFill>
                <a:schemeClr val="tx1"/>
              </a:solidFill>
              <a:effectLst/>
              <a:latin typeface="+mn-lt"/>
              <a:ea typeface="+mn-ea"/>
              <a:cs typeface="+mn-cs"/>
            </a:endParaRPr>
          </a:p>
          <a:p>
            <a:pPr marL="171450" indent="-171450">
              <a:buFontTx/>
              <a:buChar char="-"/>
            </a:pPr>
            <a:r>
              <a:rPr lang="en-US" sz="1200" b="0" i="0" kern="1200" baseline="0">
                <a:solidFill>
                  <a:schemeClr val="tx1"/>
                </a:solidFill>
                <a:effectLst/>
                <a:latin typeface="+mn-lt"/>
                <a:ea typeface="+mn-ea"/>
                <a:cs typeface="+mn-cs"/>
              </a:rPr>
              <a:t>Test suite: Một tập vài test case, mà ở đó điều kiện sau của test case này thường sd như là tiền điều kiện cho test case kế tiếp.</a:t>
            </a:r>
            <a:endParaRPr lang="en-US" sz="1200" b="0" i="0" kern="1200">
              <a:solidFill>
                <a:schemeClr val="tx1"/>
              </a:solidFill>
              <a:effectLst/>
              <a:latin typeface="+mn-lt"/>
              <a:ea typeface="+mn-ea"/>
              <a:cs typeface="+mn-cs"/>
            </a:endParaRPr>
          </a:p>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r>
              <a:rPr lang="vi-VN"/>
              <a:t>Verification</a:t>
            </a:r>
            <a:r>
              <a:rPr lang="en-US" baseline="0"/>
              <a:t> (</a:t>
            </a:r>
            <a:r>
              <a:rPr lang="vi-VN"/>
              <a:t>Kiểm</a:t>
            </a:r>
            <a:r>
              <a:rPr lang="en-US"/>
              <a:t> </a:t>
            </a:r>
            <a:r>
              <a:rPr lang="vi-VN"/>
              <a:t>chứng</a:t>
            </a:r>
            <a:r>
              <a:rPr lang="en-US"/>
              <a:t>)</a:t>
            </a:r>
            <a:endParaRPr lang="en-US"/>
          </a:p>
          <a:p>
            <a:pPr marL="628650" lvl="1" indent="-171450">
              <a:buFontTx/>
              <a:buChar char="-"/>
            </a:pPr>
            <a:r>
              <a:rPr lang="en-US"/>
              <a:t>kiểm</a:t>
            </a:r>
            <a:r>
              <a:rPr lang="en-US" baseline="0"/>
              <a:t> tra sp xem </a:t>
            </a:r>
            <a:r>
              <a:rPr lang="vi-VN"/>
              <a:t>có đúng đặc</a:t>
            </a:r>
            <a:r>
              <a:rPr lang="en-US"/>
              <a:t> </a:t>
            </a:r>
            <a:r>
              <a:rPr lang="vi-VN"/>
              <a:t>tả không, có đúng thiết</a:t>
            </a:r>
            <a:r>
              <a:rPr lang="en-US"/>
              <a:t> </a:t>
            </a:r>
            <a:r>
              <a:rPr lang="vi-VN"/>
              <a:t>kế không</a:t>
            </a:r>
            <a:r>
              <a:rPr lang="en-US"/>
              <a:t>?</a:t>
            </a:r>
            <a:endParaRPr lang="en-US"/>
          </a:p>
          <a:p>
            <a:pPr marL="628650" lvl="1" indent="-171450">
              <a:buFontTx/>
              <a:buChar char="-"/>
            </a:pPr>
            <a:r>
              <a:rPr lang="en-US"/>
              <a:t>‘Thành</a:t>
            </a:r>
            <a:r>
              <a:rPr lang="en-US" baseline="0"/>
              <a:t> phẩm có đc xây dựng theo đặc tả ko?’</a:t>
            </a:r>
            <a:endParaRPr lang="en-US"/>
          </a:p>
          <a:p>
            <a:pPr marL="0" lvl="0" indent="0">
              <a:buFontTx/>
              <a:buNone/>
            </a:pPr>
            <a:r>
              <a:rPr lang="en-US"/>
              <a:t>- </a:t>
            </a:r>
            <a:r>
              <a:rPr lang="vi-VN"/>
              <a:t>Validation</a:t>
            </a:r>
            <a:r>
              <a:rPr lang="en-US"/>
              <a:t> (Xác</a:t>
            </a:r>
            <a:r>
              <a:rPr lang="en-US" baseline="0"/>
              <a:t> nhận</a:t>
            </a:r>
            <a:r>
              <a:rPr lang="en-US"/>
              <a:t>)</a:t>
            </a:r>
            <a:endParaRPr lang="en-US"/>
          </a:p>
          <a:p>
            <a:pPr marL="628650" lvl="1" indent="-171450">
              <a:buFontTx/>
              <a:buChar char="-"/>
            </a:pPr>
            <a:r>
              <a:rPr lang="en-US"/>
              <a:t>kiểm</a:t>
            </a:r>
            <a:r>
              <a:rPr lang="en-US" baseline="0"/>
              <a:t> tra sp xem </a:t>
            </a:r>
            <a:r>
              <a:rPr lang="vi-VN"/>
              <a:t>có đáp ứng nhu cầu</a:t>
            </a:r>
            <a:r>
              <a:rPr lang="en-US"/>
              <a:t> </a:t>
            </a:r>
            <a:r>
              <a:rPr lang="vi-VN"/>
              <a:t>người dùng không</a:t>
            </a:r>
            <a:r>
              <a:rPr lang="en-US"/>
              <a:t>? </a:t>
            </a:r>
            <a:endParaRPr lang="en-US"/>
          </a:p>
          <a:p>
            <a:pPr marL="628650" lvl="1" indent="-171450">
              <a:buFontTx/>
              <a:buChar char="-"/>
            </a:pPr>
            <a:r>
              <a:rPr lang="en-US"/>
              <a:t>‘Thành</a:t>
            </a:r>
            <a:r>
              <a:rPr lang="en-US" baseline="0"/>
              <a:t> phẩm có phù hợp với mục đích ko, e.g nó có phải là giải pháp cho vấn đề hay ko?’</a:t>
            </a:r>
            <a:endParaRPr lang="vi-VN"/>
          </a:p>
          <a:p>
            <a:pPr marL="0" indent="0">
              <a:buFontTx/>
              <a:buNone/>
            </a:pPr>
            <a:r>
              <a:rPr lang="en-US" sz="1200" b="0" i="0" kern="1200">
                <a:solidFill>
                  <a:schemeClr val="tx1"/>
                </a:solidFill>
                <a:effectLst/>
                <a:latin typeface="+mn-lt"/>
                <a:ea typeface="+mn-ea"/>
                <a:cs typeface="+mn-cs"/>
              </a:rPr>
              <a:t>- Thứ</a:t>
            </a:r>
            <a:r>
              <a:rPr lang="en-US" sz="1200" b="0" i="0" kern="1200" baseline="0">
                <a:solidFill>
                  <a:schemeClr val="tx1"/>
                </a:solidFill>
                <a:effectLst/>
                <a:latin typeface="+mn-lt"/>
                <a:ea typeface="+mn-ea"/>
                <a:cs typeface="+mn-cs"/>
              </a:rPr>
              <a:t> tự thực hiện: </a:t>
            </a:r>
            <a:r>
              <a:rPr lang="vi-VN"/>
              <a:t>Verification</a:t>
            </a:r>
            <a:r>
              <a:rPr lang="en-US" baseline="0"/>
              <a:t> </a:t>
            </a:r>
            <a:r>
              <a:rPr lang="en-US" baseline="0">
                <a:sym typeface="Wingdings" panose="05000000000000000000" pitchFamily="2" charset="2"/>
              </a:rPr>
              <a:t> </a:t>
            </a:r>
            <a:r>
              <a:rPr lang="vi-VN"/>
              <a:t>Validation</a:t>
            </a:r>
            <a:r>
              <a:rPr lang="en-US"/>
              <a:t> </a:t>
            </a:r>
            <a:endParaRPr lang="en-US"/>
          </a:p>
          <a:p>
            <a:pPr marL="171450" indent="-171450">
              <a:buFontTx/>
              <a:buChar char="-"/>
            </a:pPr>
            <a:endParaRPr lang="en-US" sz="1200" b="0" i="0" kern="1200">
              <a:solidFill>
                <a:schemeClr val="tx1"/>
              </a:solidFill>
              <a:effectLst/>
              <a:latin typeface="+mn-lt"/>
              <a:ea typeface="+mn-ea"/>
              <a:cs typeface="+mn-cs"/>
            </a:endParaRPr>
          </a:p>
          <a:p>
            <a:pPr marL="171450" indent="-171450">
              <a:buFontTx/>
              <a:buChar char="-"/>
            </a:pPr>
            <a:endParaRPr lang="en-US" sz="1200" b="0" i="0" kern="1200">
              <a:solidFill>
                <a:schemeClr val="tx1"/>
              </a:solidFill>
              <a:effectLst/>
              <a:latin typeface="+mn-lt"/>
              <a:ea typeface="+mn-ea"/>
              <a:cs typeface="+mn-cs"/>
            </a:endParaRPr>
          </a:p>
          <a:p>
            <a:pPr marL="171450" indent="-171450">
              <a:buFontTx/>
              <a:buChar char="-"/>
            </a:pPr>
            <a:endParaRPr lang="en-US" sz="1200" b="0" i="0" kern="1200">
              <a:solidFill>
                <a:schemeClr val="tx1"/>
              </a:solidFill>
              <a:effectLst/>
              <a:latin typeface="+mn-lt"/>
              <a:ea typeface="+mn-ea"/>
              <a:cs typeface="+mn-cs"/>
            </a:endParaRPr>
          </a:p>
          <a:p>
            <a:pPr marL="171450" indent="-171450">
              <a:buFontTx/>
              <a:buChar char="-"/>
            </a:pPr>
            <a:r>
              <a:rPr lang="en-US" sz="1200" b="0" i="0" kern="1200">
                <a:solidFill>
                  <a:schemeClr val="tx1"/>
                </a:solidFill>
                <a:effectLst/>
                <a:latin typeface="+mn-lt"/>
                <a:ea typeface="+mn-ea"/>
                <a:cs typeface="+mn-cs"/>
              </a:rPr>
              <a:t>Verification is concerned with evaluating a work product, component or system to determine whether it meets the requirements set. In fact, verification focuses on the question 'Is the deliverable built according to the specification?'. Validation is concerned with evaluating a work product, component or system to determine whether it meets the user needs and requirements. </a:t>
            </a:r>
            <a:endParaRPr lang="en-US" sz="1200" b="0" i="0" kern="1200">
              <a:solidFill>
                <a:schemeClr val="tx1"/>
              </a:solidFill>
              <a:effectLst/>
              <a:latin typeface="+mn-lt"/>
              <a:ea typeface="+mn-ea"/>
              <a:cs typeface="+mn-cs"/>
            </a:endParaRPr>
          </a:p>
          <a:p>
            <a:pPr marL="171450" indent="-171450">
              <a:buFontTx/>
              <a:buChar char="-"/>
            </a:pPr>
            <a:r>
              <a:rPr lang="en-US" sz="1200" b="0" i="0" kern="1200">
                <a:solidFill>
                  <a:schemeClr val="tx1"/>
                </a:solidFill>
                <a:effectLst/>
                <a:latin typeface="+mn-lt"/>
                <a:ea typeface="+mn-ea"/>
                <a:cs typeface="+mn-cs"/>
              </a:rPr>
              <a:t>Validation focuses on the question  'Is the deliverable fit for purpose, e.g. does it provide a solution to the problem?'.</a:t>
            </a:r>
            <a:endParaRPr lang="en-US" sz="1200" b="0" i="0" kern="1200">
              <a:solidFill>
                <a:schemeClr val="tx1"/>
              </a:solidFill>
              <a:effectLst/>
              <a:latin typeface="+mn-lt"/>
              <a:ea typeface="+mn-ea"/>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 117</a:t>
            </a:r>
            <a:r>
              <a:rPr lang="en-US" baseline="0"/>
              <a:t> CSTE</a:t>
            </a:r>
            <a:endParaRPr lang="en-US" baseline="0"/>
          </a:p>
          <a:p>
            <a:pPr marL="0" indent="0">
              <a:buFontTx/>
              <a:buNone/>
            </a:pPr>
            <a:r>
              <a:rPr lang="en-US" sz="1200" b="0" i="0" kern="1200">
                <a:solidFill>
                  <a:schemeClr val="tx1"/>
                </a:solidFill>
                <a:effectLst/>
                <a:latin typeface="+mn-lt"/>
                <a:ea typeface="+mn-ea"/>
                <a:cs typeface="+mn-cs"/>
              </a:rPr>
              <a:t>- T</a:t>
            </a:r>
            <a:r>
              <a:rPr lang="vi-VN" sz="1200" b="0" i="0" kern="1200">
                <a:solidFill>
                  <a:schemeClr val="tx1"/>
                </a:solidFill>
                <a:effectLst/>
                <a:latin typeface="+mn-lt"/>
                <a:ea typeface="+mn-ea"/>
                <a:cs typeface="+mn-cs"/>
              </a:rPr>
              <a:t>hử nghiệm</a:t>
            </a:r>
            <a:r>
              <a:rPr lang="en-US" sz="1200" b="0" i="0" kern="1200">
                <a:solidFill>
                  <a:schemeClr val="tx1"/>
                </a:solidFill>
                <a:effectLst/>
                <a:latin typeface="+mn-lt"/>
                <a:ea typeface="+mn-ea"/>
                <a:cs typeface="+mn-cs"/>
              </a:rPr>
              <a:t> t</a:t>
            </a:r>
            <a:r>
              <a:rPr lang="vi-VN" sz="1200" b="0" i="0" kern="1200">
                <a:solidFill>
                  <a:schemeClr val="tx1"/>
                </a:solidFill>
                <a:effectLst/>
                <a:latin typeface="+mn-lt"/>
                <a:ea typeface="+mn-ea"/>
                <a:cs typeface="+mn-cs"/>
              </a:rPr>
              <a:t>ĩnh</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thử nghiệm mà không cần chạy mã</a:t>
            </a:r>
            <a:endParaRPr lang="en-US" sz="1200" b="0" i="0" kern="1200">
              <a:solidFill>
                <a:schemeClr val="tx1"/>
              </a:solidFill>
              <a:effectLst/>
              <a:latin typeface="+mn-lt"/>
              <a:ea typeface="+mn-ea"/>
              <a:cs typeface="+mn-cs"/>
            </a:endParaRPr>
          </a:p>
          <a:p>
            <a:pPr marL="628650" lvl="1" indent="-171450">
              <a:buFontTx/>
              <a:buChar char="-"/>
            </a:pPr>
            <a:r>
              <a:rPr lang="vi-VN" sz="1200" b="0" i="0" kern="1200">
                <a:solidFill>
                  <a:schemeClr val="tx1"/>
                </a:solidFill>
                <a:effectLst/>
                <a:latin typeface="+mn-lt"/>
                <a:ea typeface="+mn-ea"/>
                <a:cs typeface="+mn-cs"/>
              </a:rPr>
              <a:t>kiểm tra tĩnh được thực hiện bằng cách sử dụng các tài liệu hướng dẫn phần mềm</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(chẳng hạn </a:t>
            </a:r>
            <a:r>
              <a:rPr lang="en-US" sz="1200" b="0" i="0" kern="1200">
                <a:solidFill>
                  <a:schemeClr val="tx1"/>
                </a:solidFill>
                <a:effectLst/>
                <a:latin typeface="+mn-lt"/>
                <a:ea typeface="+mn-ea"/>
                <a:cs typeface="+mn-cs"/>
              </a:rPr>
              <a:t>đặc</a:t>
            </a:r>
            <a:r>
              <a:rPr lang="en-US" sz="1200" b="0" i="0" kern="1200" baseline="0">
                <a:solidFill>
                  <a:schemeClr val="tx1"/>
                </a:solidFill>
                <a:effectLst/>
                <a:latin typeface="+mn-lt"/>
                <a:ea typeface="+mn-ea"/>
                <a:cs typeface="+mn-cs"/>
              </a:rPr>
              <a:t> tả</a:t>
            </a:r>
            <a:r>
              <a:rPr lang="vi-VN"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628650" lvl="1" indent="-171450">
              <a:buFontTx/>
              <a:buChar char="-"/>
            </a:pPr>
            <a:r>
              <a:rPr lang="vi-VN" sz="1200" b="0" i="0" kern="1200">
                <a:solidFill>
                  <a:schemeClr val="tx1"/>
                </a:solidFill>
                <a:effectLst/>
                <a:latin typeface="+mn-lt"/>
                <a:ea typeface="+mn-ea"/>
                <a:cs typeface="+mn-cs"/>
              </a:rPr>
              <a:t>hầu hết </a:t>
            </a:r>
            <a:r>
              <a:rPr lang="en-US"/>
              <a:t>verification là</a:t>
            </a:r>
            <a:r>
              <a:rPr lang="vi-VN" sz="1200" b="0" i="0" kern="1200">
                <a:solidFill>
                  <a:schemeClr val="tx1"/>
                </a:solidFill>
                <a:effectLst/>
                <a:latin typeface="+mn-lt"/>
                <a:ea typeface="+mn-ea"/>
                <a:cs typeface="+mn-cs"/>
              </a:rPr>
              <a:t> kiểm tra tĩnh</a:t>
            </a:r>
            <a:r>
              <a:rPr lang="en-US" sz="1200" b="0" i="0" kern="1200" baseline="0">
                <a:solidFill>
                  <a:schemeClr val="tx1"/>
                </a:solidFill>
                <a:effectLst/>
                <a:latin typeface="+mn-lt"/>
                <a:ea typeface="+mn-ea"/>
                <a:cs typeface="+mn-cs"/>
              </a:rPr>
              <a:t> (vd/ </a:t>
            </a:r>
            <a:r>
              <a:rPr lang="vi-VN" sz="1200" b="0" i="0" kern="1200">
                <a:solidFill>
                  <a:schemeClr val="tx1"/>
                </a:solidFill>
                <a:effectLst/>
                <a:latin typeface="+mn-lt"/>
                <a:ea typeface="+mn-ea"/>
                <a:cs typeface="+mn-cs"/>
              </a:rPr>
              <a:t>đánh giá tính khả thi, đánh giá yêu cầu</a:t>
            </a:r>
            <a:r>
              <a:rPr lang="en-US"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pPr marL="171450" lvl="0" indent="-171450">
              <a:buFontTx/>
              <a:buChar char="-"/>
            </a:pPr>
            <a:r>
              <a:rPr lang="en-US"/>
              <a:t>...</a:t>
            </a:r>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a:solidFill>
                  <a:schemeClr val="tx1"/>
                </a:solidFill>
                <a:effectLst/>
                <a:latin typeface="+mn-lt"/>
                <a:ea typeface="+mn-ea"/>
                <a:cs typeface="+mn-cs"/>
              </a:rPr>
              <a:t>Nhiều</a:t>
            </a:r>
            <a:r>
              <a:rPr lang="en-US" sz="1200" b="0" i="0" u="none" kern="1200" baseline="0">
                <a:solidFill>
                  <a:schemeClr val="tx1"/>
                </a:solidFill>
                <a:effectLst/>
                <a:latin typeface="+mn-lt"/>
                <a:ea typeface="+mn-ea"/>
                <a:cs typeface="+mn-cs"/>
              </a:rPr>
              <a:t> project khi hoàn thành thì cuối cùng đ</a:t>
            </a:r>
            <a:r>
              <a:rPr lang="en-US" sz="1200" b="0" i="0" u="none" kern="1200">
                <a:solidFill>
                  <a:schemeClr val="tx1"/>
                </a:solidFill>
                <a:effectLst/>
                <a:latin typeface="+mn-lt"/>
                <a:ea typeface="+mn-ea"/>
                <a:cs typeface="+mn-cs"/>
              </a:rPr>
              <a:t>ược</a:t>
            </a:r>
            <a:r>
              <a:rPr lang="en-US" sz="1200" b="0" i="0" u="none" kern="1200" baseline="0">
                <a:solidFill>
                  <a:schemeClr val="tx1"/>
                </a:solidFill>
                <a:effectLst/>
                <a:latin typeface="+mn-lt"/>
                <a:ea typeface="+mn-ea"/>
                <a:cs typeface="+mn-cs"/>
              </a:rPr>
              <a:t> </a:t>
            </a:r>
            <a:r>
              <a:rPr lang="vi-VN" sz="1200" b="0" i="0" u="none" kern="1200">
                <a:solidFill>
                  <a:schemeClr val="tx1"/>
                </a:solidFill>
                <a:effectLst/>
                <a:latin typeface="+mn-lt"/>
                <a:ea typeface="+mn-ea"/>
                <a:cs typeface="+mn-cs"/>
              </a:rPr>
              <a:t>triển khai, </a:t>
            </a:r>
            <a:r>
              <a:rPr lang="en-US" sz="1200" b="0" i="0" u="none" kern="1200">
                <a:solidFill>
                  <a:schemeClr val="tx1"/>
                </a:solidFill>
                <a:effectLst/>
                <a:latin typeface="+mn-lt"/>
                <a:ea typeface="+mn-ea"/>
                <a:cs typeface="+mn-cs"/>
              </a:rPr>
              <a:t>nó</a:t>
            </a:r>
            <a:r>
              <a:rPr lang="en-US" sz="1200" b="0" i="0" u="none" kern="1200" baseline="0">
                <a:solidFill>
                  <a:schemeClr val="tx1"/>
                </a:solidFill>
                <a:effectLst/>
                <a:latin typeface="+mn-lt"/>
                <a:ea typeface="+mn-ea"/>
                <a:cs typeface="+mn-cs"/>
              </a:rPr>
              <a:t> sẽ có thể </a:t>
            </a:r>
            <a:r>
              <a:rPr lang="vi-VN" sz="1200" b="0" i="0" u="none" kern="1200">
                <a:solidFill>
                  <a:schemeClr val="tx1"/>
                </a:solidFill>
                <a:effectLst/>
                <a:latin typeface="+mn-lt"/>
                <a:ea typeface="+mn-ea"/>
                <a:cs typeface="+mn-cs"/>
              </a:rPr>
              <a:t>phục vụ </a:t>
            </a:r>
            <a:r>
              <a:rPr lang="en-US" sz="1200" b="0" i="0" u="none" kern="1200">
                <a:solidFill>
                  <a:schemeClr val="tx1"/>
                </a:solidFill>
                <a:effectLst/>
                <a:latin typeface="+mn-lt"/>
                <a:ea typeface="+mn-ea"/>
                <a:cs typeface="+mn-cs"/>
              </a:rPr>
              <a:t>nhiều</a:t>
            </a:r>
            <a:r>
              <a:rPr lang="vi-VN" sz="1200" b="0" i="0" u="none" kern="1200">
                <a:solidFill>
                  <a:schemeClr val="tx1"/>
                </a:solidFill>
                <a:effectLst/>
                <a:latin typeface="+mn-lt"/>
                <a:ea typeface="+mn-ea"/>
                <a:cs typeface="+mn-cs"/>
              </a:rPr>
              <a:t> năm hoặc thậm chí nhiều thập kỷ.</a:t>
            </a:r>
            <a:r>
              <a:rPr lang="en-US" sz="1200" b="0" i="0" u="none" kern="1200">
                <a:solidFill>
                  <a:schemeClr val="tx1"/>
                </a:solidFill>
                <a:effectLst/>
                <a:latin typeface="+mn-lt"/>
                <a:ea typeface="+mn-ea"/>
                <a:cs typeface="+mn-cs"/>
              </a:rPr>
              <a:t> </a:t>
            </a:r>
            <a:endParaRPr lang="en-US" sz="1200" b="0" i="0" u="none" kern="1200">
              <a:solidFill>
                <a:schemeClr val="tx1"/>
              </a:solidFill>
              <a:effectLst/>
              <a:latin typeface="+mn-lt"/>
              <a:ea typeface="+mn-ea"/>
              <a:cs typeface="+mn-cs"/>
            </a:endParaRPr>
          </a:p>
          <a:p>
            <a:r>
              <a:rPr lang="en-US" sz="1200" b="0" i="0" u="none" kern="1200">
                <a:solidFill>
                  <a:schemeClr val="tx1"/>
                </a:solidFill>
                <a:effectLst/>
                <a:latin typeface="+mn-lt"/>
                <a:ea typeface="+mn-ea"/>
                <a:cs typeface="+mn-cs"/>
              </a:rPr>
              <a:t>?THẾ</a:t>
            </a:r>
            <a:r>
              <a:rPr lang="en-US" sz="1200" b="0" i="0" u="none" kern="1200" baseline="0">
                <a:solidFill>
                  <a:schemeClr val="tx1"/>
                </a:solidFill>
                <a:effectLst/>
                <a:latin typeface="+mn-lt"/>
                <a:ea typeface="+mn-ea"/>
                <a:cs typeface="+mn-cs"/>
              </a:rPr>
              <a:t> THÌ CÁI GÌ LÀM CHO USER CÓ THỂ SỬ DỤNG VÀ HÀI LÒNG VỚI PM LÂU NHƯ VẬY, TRONG KHI HỌ CÓ THỂ TỪ BỎ HT NÀY ĐỂ YC 1 HT MỚI HOÀN TOÀN ĐỂ PHÙ HỢP VỚI CÔNG NGHỆ? </a:t>
            </a:r>
            <a:endParaRPr lang="en-US" sz="1200" b="0" i="0" u="none" kern="1200" baseline="0">
              <a:solidFill>
                <a:schemeClr val="tx1"/>
              </a:solidFill>
              <a:effectLst/>
              <a:latin typeface="+mn-lt"/>
              <a:ea typeface="+mn-ea"/>
              <a:cs typeface="+mn-cs"/>
            </a:endParaRPr>
          </a:p>
          <a:p>
            <a:r>
              <a:rPr lang="en-US" sz="1200" b="0" i="0" kern="1200" baseline="0">
                <a:solidFill>
                  <a:schemeClr val="tx1"/>
                </a:solidFill>
                <a:effectLst/>
                <a:latin typeface="+mn-lt"/>
                <a:ea typeface="+mn-ea"/>
                <a:cs typeface="+mn-cs"/>
              </a:rPr>
              <a:t>- Câu trả lời là chất lượng của bảo trì, c</a:t>
            </a:r>
            <a:r>
              <a:rPr lang="vi-VN" b="0"/>
              <a:t>ác yếu tố chính chịu trách nhiệm về dịch vụ lâu dài và thành công là chất lượng của bảo trì.</a:t>
            </a:r>
            <a:endParaRPr lang="en-US" b="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a:solidFill>
                  <a:schemeClr val="tx1"/>
                </a:solidFill>
                <a:effectLst/>
                <a:latin typeface="+mn-lt"/>
                <a:ea typeface="+mn-ea"/>
                <a:cs typeface="+mn-cs"/>
              </a:rPr>
              <a:t>Theo </a:t>
            </a:r>
            <a:r>
              <a:rPr lang="vi-VN" sz="1200" b="0" i="0" u="none" strike="noStrike" kern="1200">
                <a:solidFill>
                  <a:schemeClr val="tx1"/>
                </a:solidFill>
                <a:effectLst/>
                <a:latin typeface="+mn-lt"/>
                <a:ea typeface="+mn-ea"/>
                <a:cs typeface="+mn-cs"/>
                <a:hlinkClick r:id="rId3" tooltip="IEEE"/>
              </a:rPr>
              <a:t>IEEE</a:t>
            </a:r>
            <a:r>
              <a:rPr lang="vi-VN" sz="1200" b="0" i="0" kern="1200">
                <a:solidFill>
                  <a:schemeClr val="tx1"/>
                </a:solidFill>
                <a:effectLst/>
                <a:latin typeface="+mn-lt"/>
                <a:ea typeface="+mn-ea"/>
                <a:cs typeface="+mn-cs"/>
              </a:rPr>
              <a:t> (1993):</a:t>
            </a:r>
            <a:endParaRPr lang="vi-VN"/>
          </a:p>
          <a:p>
            <a:pPr marL="457200" lvl="1" indent="0">
              <a:buFontTx/>
              <a:buNone/>
            </a:pPr>
            <a:r>
              <a:rPr lang="vi-VN"/>
              <a:t>■</a:t>
            </a:r>
            <a:r>
              <a:rPr lang="en-US"/>
              <a:t> </a:t>
            </a:r>
            <a:r>
              <a:rPr lang="vi-VN"/>
              <a:t>Bảo trì </a:t>
            </a:r>
            <a:r>
              <a:rPr lang="en-US"/>
              <a:t>dạng</a:t>
            </a:r>
            <a:r>
              <a:rPr lang="en-US" baseline="0"/>
              <a:t> </a:t>
            </a:r>
            <a:r>
              <a:rPr lang="vi-VN"/>
              <a:t>sửa chữa</a:t>
            </a:r>
            <a:r>
              <a:rPr lang="en-US"/>
              <a:t>:</a:t>
            </a:r>
            <a:r>
              <a:rPr lang="en-US" baseline="0"/>
              <a:t> </a:t>
            </a:r>
            <a:r>
              <a:rPr lang="en-US" b="0"/>
              <a:t>gồm các</a:t>
            </a:r>
            <a:r>
              <a:rPr lang="en-US" b="0" baseline="0"/>
              <a:t> </a:t>
            </a:r>
            <a:r>
              <a:rPr lang="vi-VN" b="0"/>
              <a:t>dịch vụ </a:t>
            </a:r>
            <a:r>
              <a:rPr lang="en-US" b="0"/>
              <a:t>sửa</a:t>
            </a:r>
            <a:r>
              <a:rPr lang="en-US" b="0" baseline="0"/>
              <a:t> lỗi PM và </a:t>
            </a:r>
            <a:r>
              <a:rPr lang="vi-VN" b="0"/>
              <a:t>hỗ trợ </a:t>
            </a:r>
            <a:r>
              <a:rPr lang="en-US" b="0"/>
              <a:t>người</a:t>
            </a:r>
            <a:r>
              <a:rPr lang="en-US" b="0" baseline="0"/>
              <a:t> dùng </a:t>
            </a:r>
            <a:r>
              <a:rPr lang="en-US" b="1" baseline="0"/>
              <a:t>(LÀ GIẢI QUYẾT NHỮNG KHÓ KHĂN PHÁT SINH CỦA USER KHI SỬ DỤNG PM: TÀI LIỆU HDSD HAY MÀN HÌNH HDSD KHÓ HIỂU; THAO TÁC SAI LÀM CT CHẠY SAI…) </a:t>
            </a:r>
            <a:r>
              <a:rPr lang="en-US" b="1" baseline="0">
                <a:sym typeface="Wingdings" panose="05000000000000000000" pitchFamily="2" charset="2"/>
              </a:rPr>
              <a:t> là hoạt động thuộc về dịch vụ (làm miễn phí).</a:t>
            </a:r>
            <a:endParaRPr lang="vi-VN" b="1"/>
          </a:p>
          <a:p>
            <a:pPr marL="457200" lvl="1" indent="0">
              <a:buFontTx/>
              <a:buNone/>
            </a:pPr>
            <a:endParaRPr lang="en-US"/>
          </a:p>
          <a:p>
            <a:pPr marL="457200" lvl="1" indent="0">
              <a:buFontTx/>
              <a:buNone/>
            </a:pPr>
            <a:r>
              <a:rPr lang="vi-VN"/>
              <a:t>■</a:t>
            </a:r>
            <a:r>
              <a:rPr lang="en-US"/>
              <a:t> </a:t>
            </a:r>
            <a:r>
              <a:rPr lang="en-US" sz="1200" b="0" i="0" kern="1200" baseline="0">
                <a:solidFill>
                  <a:schemeClr val="tx1"/>
                </a:solidFill>
                <a:effectLst/>
                <a:latin typeface="+mn-lt"/>
                <a:ea typeface="+mn-ea"/>
                <a:cs typeface="+mn-cs"/>
              </a:rPr>
              <a:t>Bảo trì dạng </a:t>
            </a:r>
            <a:r>
              <a:rPr lang="vi-VN" sz="1200" b="0" i="0" kern="1200">
                <a:solidFill>
                  <a:schemeClr val="tx1"/>
                </a:solidFill>
                <a:effectLst/>
                <a:latin typeface="+mn-lt"/>
                <a:ea typeface="+mn-ea"/>
                <a:cs typeface="+mn-cs"/>
              </a:rPr>
              <a:t>thích ứng</a:t>
            </a:r>
            <a:r>
              <a:rPr lang="en-US" sz="1200" b="0" i="0" kern="120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Điều chỉnh PM theo yc của người dùng mới hoặc theo sự thay đổi môi trường hoạt động </a:t>
            </a:r>
            <a:r>
              <a:rPr lang="en-US" sz="1200" b="1" i="0" kern="1200" baseline="0">
                <a:solidFill>
                  <a:schemeClr val="tx1"/>
                </a:solidFill>
                <a:effectLst/>
                <a:latin typeface="+mn-lt"/>
                <a:ea typeface="+mn-ea"/>
                <a:cs typeface="+mn-cs"/>
              </a:rPr>
              <a:t>(VD/LÀM PM T</a:t>
            </a:r>
            <a:r>
              <a:rPr lang="vi-VN" sz="1200" b="1" i="0" kern="1200">
                <a:solidFill>
                  <a:schemeClr val="tx1"/>
                </a:solidFill>
                <a:effectLst/>
                <a:latin typeface="+mn-lt"/>
                <a:ea typeface="+mn-ea"/>
                <a:cs typeface="+mn-cs"/>
              </a:rPr>
              <a:t>HÍCH </a:t>
            </a:r>
            <a:r>
              <a:rPr lang="en-US" sz="1200" b="1" i="0" kern="1200">
                <a:solidFill>
                  <a:schemeClr val="tx1"/>
                </a:solidFill>
                <a:effectLst/>
                <a:latin typeface="+mn-lt"/>
                <a:ea typeface="+mn-ea"/>
                <a:cs typeface="+mn-cs"/>
              </a:rPr>
              <a:t>ỨNG</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VỚI </a:t>
            </a:r>
            <a:r>
              <a:rPr lang="en-US" sz="1200" b="1" i="0" kern="1200">
                <a:solidFill>
                  <a:schemeClr val="tx1"/>
                </a:solidFill>
                <a:effectLst/>
                <a:latin typeface="+mn-lt"/>
                <a:ea typeface="+mn-ea"/>
                <a:cs typeface="+mn-cs"/>
              </a:rPr>
              <a:t>SỰ</a:t>
            </a:r>
            <a:r>
              <a:rPr lang="vi-VN" sz="1200" b="1" i="0" kern="1200">
                <a:solidFill>
                  <a:schemeClr val="tx1"/>
                </a:solidFill>
                <a:effectLst/>
                <a:latin typeface="+mn-lt"/>
                <a:ea typeface="+mn-ea"/>
                <a:cs typeface="+mn-cs"/>
              </a:rPr>
              <a:t> THAY</a:t>
            </a:r>
            <a:r>
              <a:rPr lang="en-US" sz="1200" b="1" i="0" kern="1200" baseline="0">
                <a:solidFill>
                  <a:schemeClr val="tx1"/>
                </a:solidFill>
                <a:effectLst/>
                <a:latin typeface="+mn-lt"/>
                <a:ea typeface="+mn-ea"/>
                <a:cs typeface="+mn-cs"/>
              </a:rPr>
              <a:t>_</a:t>
            </a:r>
            <a:r>
              <a:rPr lang="vi-VN" sz="1200" b="1" i="0" kern="1200">
                <a:solidFill>
                  <a:schemeClr val="tx1"/>
                </a:solidFill>
                <a:effectLst/>
                <a:latin typeface="+mn-lt"/>
                <a:ea typeface="+mn-ea"/>
                <a:cs typeface="+mn-cs"/>
              </a:rPr>
              <a:t>ĐỔI MÔI TRƯỜNG NHƯ PHẦN CỨNG</a:t>
            </a:r>
            <a:r>
              <a:rPr lang="en-US" sz="1200" b="1"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MỚI, HỆ </a:t>
            </a:r>
            <a:r>
              <a:rPr lang="en-US" sz="1200" b="1" i="0" kern="1200">
                <a:solidFill>
                  <a:schemeClr val="tx1"/>
                </a:solidFill>
                <a:effectLst/>
                <a:latin typeface="+mn-lt"/>
                <a:ea typeface="+mn-ea"/>
                <a:cs typeface="+mn-cs"/>
              </a:rPr>
              <a:t>ĐIỀU</a:t>
            </a:r>
            <a:r>
              <a:rPr lang="en-US" sz="1200" b="1" i="0" kern="1200" baseline="0">
                <a:solidFill>
                  <a:schemeClr val="tx1"/>
                </a:solidFill>
                <a:effectLst/>
                <a:latin typeface="+mn-lt"/>
                <a:ea typeface="+mn-ea"/>
                <a:cs typeface="+mn-cs"/>
              </a:rPr>
              <a:t> HÀNH</a:t>
            </a:r>
            <a:r>
              <a:rPr lang="vi-VN" sz="1200" b="1" i="0" kern="1200">
                <a:solidFill>
                  <a:schemeClr val="tx1"/>
                </a:solidFill>
                <a:effectLst/>
                <a:latin typeface="+mn-lt"/>
                <a:ea typeface="+mn-ea"/>
                <a:cs typeface="+mn-cs"/>
              </a:rPr>
              <a:t> MỚI; </a:t>
            </a:r>
            <a:r>
              <a:rPr lang="vi-VN" sz="1200" b="0" i="0" kern="1200">
                <a:solidFill>
                  <a:schemeClr val="tx1"/>
                </a:solidFill>
                <a:effectLst/>
                <a:latin typeface="+mn-lt"/>
                <a:ea typeface="+mn-ea"/>
                <a:cs typeface="+mn-cs"/>
              </a:rPr>
              <a:t>CÁC YẾU TỐ BÊN NGOÀI SẢN PHẨM NHƯ QUY TẮC KINH DOANH, LUẬT PHÁP, PHƯƠNG THỨC LÀM VIỆC,...</a:t>
            </a:r>
            <a:r>
              <a:rPr lang="en-US"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sym typeface="Wingdings" panose="05000000000000000000" pitchFamily="2" charset="2"/>
              </a:rPr>
              <a:t> hoạt</a:t>
            </a:r>
            <a:r>
              <a:rPr lang="en-US" sz="1200" b="0" i="0" kern="1200" baseline="0">
                <a:solidFill>
                  <a:schemeClr val="tx1"/>
                </a:solidFill>
                <a:effectLst/>
                <a:latin typeface="+mn-lt"/>
                <a:ea typeface="+mn-ea"/>
                <a:cs typeface="+mn-cs"/>
                <a:sym typeface="Wingdings" panose="05000000000000000000" pitchFamily="2" charset="2"/>
              </a:rPr>
              <a:t> động tính phí, có sự kiểm tra giám sát.</a:t>
            </a:r>
            <a:endParaRPr lang="vi-VN" sz="1200" b="0" i="0" kern="1200">
              <a:solidFill>
                <a:schemeClr val="tx1"/>
              </a:solidFill>
              <a:effectLst/>
              <a:latin typeface="+mn-lt"/>
              <a:ea typeface="+mn-ea"/>
              <a:cs typeface="+mn-cs"/>
            </a:endParaRPr>
          </a:p>
          <a:p>
            <a:pPr marL="457200" lvl="1" indent="0">
              <a:buFontTx/>
              <a:buNone/>
            </a:pPr>
            <a:endParaRPr lang="en-US"/>
          </a:p>
          <a:p>
            <a:pPr marL="457200" lvl="1" indent="0">
              <a:buFontTx/>
              <a:buNone/>
            </a:pPr>
            <a:r>
              <a:rPr lang="vi-VN"/>
              <a:t>■</a:t>
            </a:r>
            <a:r>
              <a:rPr lang="en-US"/>
              <a:t> </a:t>
            </a:r>
            <a:r>
              <a:rPr lang="vi-VN"/>
              <a:t>Bảo trì cải </a:t>
            </a:r>
            <a:r>
              <a:rPr lang="en-US"/>
              <a:t>tiến</a:t>
            </a:r>
            <a:r>
              <a:rPr lang="en-US" baseline="0"/>
              <a:t> </a:t>
            </a:r>
            <a:r>
              <a:rPr lang="vi-VN"/>
              <a:t>chức năng</a:t>
            </a:r>
            <a:r>
              <a:rPr lang="en-US"/>
              <a:t>: </a:t>
            </a:r>
            <a:r>
              <a:rPr lang="en-US" b="0"/>
              <a:t>là</a:t>
            </a:r>
            <a:r>
              <a:rPr lang="en-US" b="0" baseline="0"/>
              <a:t> </a:t>
            </a:r>
            <a:r>
              <a:rPr lang="vi-VN" b="0"/>
              <a:t>kết hợp</a:t>
            </a:r>
            <a:r>
              <a:rPr lang="en-US" b="0"/>
              <a:t> của:</a:t>
            </a:r>
            <a:r>
              <a:rPr lang="vi-VN" b="0"/>
              <a:t> làm hoàn thiện</a:t>
            </a:r>
            <a:r>
              <a:rPr lang="vi-VN" b="0" baseline="0"/>
              <a:t> (</a:t>
            </a:r>
            <a:r>
              <a:rPr lang="fr-FR"/>
              <a:t>perfective maintenance</a:t>
            </a:r>
            <a:r>
              <a:rPr lang="vi-VN"/>
              <a:t>)</a:t>
            </a:r>
            <a:r>
              <a:rPr lang="en-US" b="1" baseline="0"/>
              <a:t> </a:t>
            </a:r>
            <a:r>
              <a:rPr lang="vi-VN" b="0" baseline="0"/>
              <a:t>và</a:t>
            </a:r>
            <a:r>
              <a:rPr lang="vi-VN" b="1" baseline="0"/>
              <a:t> </a:t>
            </a:r>
            <a:r>
              <a:rPr lang="vi-VN" sz="1200" b="0" i="0" kern="1200">
                <a:solidFill>
                  <a:schemeClr val="tx1"/>
                </a:solidFill>
                <a:effectLst/>
                <a:latin typeface="+mn-lt"/>
                <a:ea typeface="+mn-ea"/>
                <a:cs typeface="+mn-cs"/>
              </a:rPr>
              <a:t>làm hệ thống dễ dàng bảo trì hơn trong những lần tiếp theo (</a:t>
            </a:r>
            <a:r>
              <a:rPr lang="fr-FR"/>
              <a:t>preventive maintenance</a:t>
            </a:r>
            <a:r>
              <a:rPr lang="vi-VN"/>
              <a:t>)</a:t>
            </a:r>
            <a:r>
              <a:rPr lang="en-US" baseline="0"/>
              <a:t> </a:t>
            </a:r>
            <a:r>
              <a:rPr lang="en-US" sz="1200" b="0" i="0" kern="1200">
                <a:solidFill>
                  <a:schemeClr val="tx1"/>
                </a:solidFill>
                <a:effectLst/>
                <a:latin typeface="+mn-lt"/>
                <a:ea typeface="+mn-ea"/>
                <a:cs typeface="+mn-cs"/>
                <a:sym typeface="Wingdings" panose="05000000000000000000" pitchFamily="2" charset="2"/>
              </a:rPr>
              <a:t> hoạt</a:t>
            </a:r>
            <a:r>
              <a:rPr lang="en-US" sz="1200" b="0" i="0" kern="1200" baseline="0">
                <a:solidFill>
                  <a:schemeClr val="tx1"/>
                </a:solidFill>
                <a:effectLst/>
                <a:latin typeface="+mn-lt"/>
                <a:ea typeface="+mn-ea"/>
                <a:cs typeface="+mn-cs"/>
                <a:sym typeface="Wingdings" panose="05000000000000000000" pitchFamily="2" charset="2"/>
              </a:rPr>
              <a:t> động tính phí, có sự kiểm tra giám sát.</a:t>
            </a:r>
            <a:endParaRPr lang="en-US" baseline="0"/>
          </a:p>
          <a:p>
            <a:pPr marL="457200" lvl="1" indent="0">
              <a:buFontTx/>
              <a:buNone/>
            </a:pPr>
            <a:r>
              <a:rPr lang="en-US" b="1" baseline="0"/>
              <a:t>                - TẠI SAO PHẢI </a:t>
            </a:r>
            <a:r>
              <a:rPr lang="vi-VN" b="1"/>
              <a:t>LÀM HOÀN THIỆN</a:t>
            </a:r>
            <a:r>
              <a:rPr lang="en-US" b="1"/>
              <a:t>? - Đ</a:t>
            </a:r>
            <a:r>
              <a:rPr lang="vi-VN" sz="1200" b="1" i="0" kern="1200">
                <a:solidFill>
                  <a:schemeClr val="tx1"/>
                </a:solidFill>
                <a:effectLst/>
                <a:latin typeface="+mn-lt"/>
                <a:ea typeface="+mn-ea"/>
                <a:cs typeface="+mn-cs"/>
              </a:rPr>
              <a:t>Ể ĐÁP ỨNG CÁC YÊU CẦU MỚI HOẶC THAY ĐỔI CỦA </a:t>
            </a:r>
            <a:r>
              <a:rPr lang="en-US" sz="1200" b="1" i="0" kern="1200">
                <a:solidFill>
                  <a:schemeClr val="tx1"/>
                </a:solidFill>
                <a:effectLst/>
                <a:latin typeface="+mn-lt"/>
                <a:ea typeface="+mn-ea"/>
                <a:cs typeface="+mn-cs"/>
              </a:rPr>
              <a:t>USER.</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THƯỜNG</a:t>
            </a:r>
            <a:r>
              <a:rPr lang="en-US" sz="1200" b="1" i="0" kern="1200" baseline="0">
                <a:solidFill>
                  <a:schemeClr val="tx1"/>
                </a:solidFill>
                <a:effectLst/>
                <a:latin typeface="+mn-lt"/>
                <a:ea typeface="+mn-ea"/>
                <a:cs typeface="+mn-cs"/>
              </a:rPr>
              <a:t> LÀ</a:t>
            </a:r>
            <a:r>
              <a:rPr lang="vi-VN" sz="1200" b="1" i="0" kern="1200">
                <a:solidFill>
                  <a:schemeClr val="tx1"/>
                </a:solidFill>
                <a:effectLst/>
                <a:latin typeface="+mn-lt"/>
                <a:ea typeface="+mn-ea"/>
                <a:cs typeface="+mn-cs"/>
              </a:rPr>
              <a:t> CÁC HOẠT ĐỘNG TĂNG CƯỜNG HIỆU NĂNG CỦA HỆ THỐNG, HOẶC ĐƠN GIẢN LÀ CẢI THIỆN GIAO DIỆN.</a:t>
            </a:r>
            <a:endParaRPr lang="en-US" sz="1200" b="1" i="0" kern="1200">
              <a:solidFill>
                <a:schemeClr val="tx1"/>
              </a:solidFill>
              <a:effectLst/>
              <a:latin typeface="+mn-lt"/>
              <a:ea typeface="+mn-ea"/>
              <a:cs typeface="+mn-cs"/>
            </a:endParaRPr>
          </a:p>
          <a:p>
            <a:pPr marL="457200" lvl="1" indent="0">
              <a:buFontTx/>
              <a:buNone/>
            </a:pPr>
            <a:r>
              <a:rPr lang="vi-VN" sz="1200" b="1" i="0" kern="1200">
                <a:solidFill>
                  <a:schemeClr val="tx1"/>
                </a:solidFill>
                <a:effectLst/>
                <a:latin typeface="+mn-lt"/>
                <a:ea typeface="+mn-ea"/>
                <a:cs typeface="+mn-cs"/>
              </a:rPr>
              <a:t>NGUYÊN NHÂN LÀ </a:t>
            </a:r>
            <a:r>
              <a:rPr lang="en-US" sz="1200" b="1" i="0" kern="1200">
                <a:solidFill>
                  <a:schemeClr val="tx1"/>
                </a:solidFill>
                <a:effectLst/>
                <a:latin typeface="+mn-lt"/>
                <a:ea typeface="+mn-ea"/>
                <a:cs typeface="+mn-cs"/>
              </a:rPr>
              <a:t>SAU MỘT</a:t>
            </a:r>
            <a:r>
              <a:rPr lang="en-US" sz="1200" b="1" i="0" kern="1200" baseline="0">
                <a:solidFill>
                  <a:schemeClr val="tx1"/>
                </a:solidFill>
                <a:effectLst/>
                <a:latin typeface="+mn-lt"/>
                <a:ea typeface="+mn-ea"/>
                <a:cs typeface="+mn-cs"/>
              </a:rPr>
              <a:t> THỜI GIAN SỬ DỤNG</a:t>
            </a:r>
            <a:r>
              <a:rPr lang="vi-VN" sz="1200" b="1" i="0" kern="1200">
                <a:solidFill>
                  <a:schemeClr val="tx1"/>
                </a:solidFill>
                <a:effectLst/>
                <a:latin typeface="+mn-lt"/>
                <a:ea typeface="+mn-ea"/>
                <a:cs typeface="+mn-cs"/>
              </a:rPr>
              <a:t>, NGƯỜI SỬ DỤNG SẼ BẮT ĐẦU KHÁM PHÁ NHỮNG YÊU CẦU MỚI, NGOÀI YÊU CẦU MÀ HỌ ĐÃ ĐỀ RA BAN ĐẦU, DO ĐÓ, CẦN CẢI TIẾN CÁC CHỨC NĂNG.</a:t>
            </a:r>
            <a:endParaRPr lang="vi-VN" b="1" u="sng"/>
          </a:p>
          <a:p>
            <a:r>
              <a:rPr lang="vi-VN" sz="1200" b="0" i="0" kern="1200">
                <a:solidFill>
                  <a:schemeClr val="tx1"/>
                </a:solidFill>
                <a:effectLst/>
                <a:latin typeface="+mn-lt"/>
                <a:ea typeface="+mn-ea"/>
                <a:cs typeface="+mn-cs"/>
              </a:rPr>
              <a:t>Bảo trì phần mềm có thể chiếm đến 65%-75% công sức trong chu kỳ sống của một phần mềm</a:t>
            </a:r>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baseline="0"/>
              <a:t>L</a:t>
            </a:r>
            <a:r>
              <a:rPr lang="en-US" b="1" baseline="0"/>
              <a:t>àm thế nào để bảo trì có chất lượng</a:t>
            </a:r>
            <a:r>
              <a:rPr lang="vi-VN" b="1" baseline="0"/>
              <a:t>?</a:t>
            </a:r>
            <a:r>
              <a:rPr lang="en-US" b="1" baseline="0"/>
              <a:t> Có 2 cơ sở:</a:t>
            </a:r>
            <a:endParaRPr lang="en-US" b="1" baseline="0"/>
          </a:p>
          <a:p>
            <a:pPr marL="0" indent="0">
              <a:buFontTx/>
              <a:buNone/>
            </a:pPr>
            <a:r>
              <a:rPr lang="en-US" b="0" baseline="0"/>
              <a:t>CS thứ nhất: Chất lượng của gói PM (quan trọng nhất)</a:t>
            </a:r>
            <a:endParaRPr lang="en-US" b="0" baseline="0"/>
          </a:p>
          <a:p>
            <a:pPr marL="0" indent="0">
              <a:buFontTx/>
              <a:buNone/>
            </a:pPr>
            <a:r>
              <a:rPr lang="en-US" b="0" baseline="0"/>
              <a:t>CS thứ hai: Chính sách bảo trì (phụ)</a:t>
            </a:r>
            <a:endParaRPr lang="en-US" b="0" baseline="0"/>
          </a:p>
          <a:p>
            <a:endParaRPr lang="en-US"/>
          </a:p>
          <a:p>
            <a:endParaRPr lang="en-US"/>
          </a:p>
          <a:p>
            <a:endParaRPr lang="en-US"/>
          </a:p>
          <a:p>
            <a:endParaRPr lang="en-US"/>
          </a:p>
          <a:p>
            <a:endParaRPr lang="en-US"/>
          </a:p>
          <a:p>
            <a:endParaRPr lang="en-US"/>
          </a:p>
          <a:p>
            <a:endParaRPr lang="en-US"/>
          </a:p>
          <a:p>
            <a:endParaRPr lang="en-US"/>
          </a:p>
          <a:p>
            <a:endParaRPr lang="en-US"/>
          </a:p>
          <a:p>
            <a:endParaRPr lang="vi-VN"/>
          </a:p>
          <a:p>
            <a:r>
              <a:rPr lang="en-US"/>
              <a:t>Quy trình</a:t>
            </a:r>
            <a:r>
              <a:rPr lang="en-US" baseline="0"/>
              <a:t> chung của việc bảo trì phần mềm :</a:t>
            </a:r>
            <a:endParaRPr lang="en-US" baseline="0"/>
          </a:p>
          <a:p>
            <a:pPr marL="0" indent="0">
              <a:buFontTx/>
              <a:buNone/>
            </a:pPr>
            <a:r>
              <a:rPr lang="en-US" baseline="0"/>
              <a:t>- Khách hàng thay đổi yêu cầu phần mềm</a:t>
            </a:r>
            <a:endParaRPr lang="en-US" baseline="0"/>
          </a:p>
          <a:p>
            <a:pPr marL="0" indent="0">
              <a:buFontTx/>
              <a:buNone/>
            </a:pPr>
            <a:r>
              <a:rPr lang="en-US" baseline="0"/>
              <a:t>- Bên chịu trách nhiệm bảo trì chuyển thành yêu cầu bảo trì (Maintenance Request) rồi chuyển cho người quản lí </a:t>
            </a:r>
            <a:r>
              <a:rPr lang="vi-VN" baseline="0"/>
              <a:t>tiến </a:t>
            </a:r>
            <a:r>
              <a:rPr lang="en-US" baseline="0"/>
              <a:t>trình bảo trì (Maintenance manager)</a:t>
            </a:r>
            <a:endParaRPr lang="en-US" baseline="0"/>
          </a:p>
          <a:p>
            <a:pPr marL="0" indent="0">
              <a:buFontTx/>
              <a:buNone/>
            </a:pPr>
            <a:r>
              <a:rPr lang="en-US" baseline="0"/>
              <a:t>- Maintenance manager nếu chấp nhận việc bảo trì thì sẽ chuyển tài liệu và source code cho các lập trình viên</a:t>
            </a:r>
            <a:endParaRPr lang="en-US" baseline="0"/>
          </a:p>
          <a:p>
            <a:pPr marL="0" indent="0">
              <a:buFontTx/>
              <a:buNone/>
            </a:pPr>
            <a:r>
              <a:rPr lang="en-US" baseline="0"/>
              <a:t>- Lập trình viên chỉnh sửa tài liệu và source code cho phù hợp với yêu cầu mới, sau đó chuyển ngược lại cho Maintenance manager và giao cho khách hàng</a:t>
            </a:r>
            <a:endParaRPr lang="en-US"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Các nội dung: </a:t>
            </a:r>
            <a:r>
              <a:rPr lang="vi-VN" b="1" baseline="0"/>
              <a:t>ĐỊ</a:t>
            </a:r>
            <a:r>
              <a:rPr lang="en-US" b="1" baseline="0"/>
              <a:t>NH NGHĨA; </a:t>
            </a:r>
            <a:r>
              <a:rPr lang="en-US" b="1"/>
              <a:t>MỤC TIÊU; CÁC</a:t>
            </a:r>
            <a:r>
              <a:rPr lang="en-US" b="1" baseline="0"/>
              <a:t> PHƯƠNG PHÁP</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baseline="0">
                <a:solidFill>
                  <a:schemeClr val="tx1"/>
                </a:solidFill>
                <a:effectLst/>
                <a:latin typeface="+mn-lt"/>
                <a:ea typeface="+mn-ea"/>
                <a:cs typeface="+mn-cs"/>
              </a:rPr>
              <a:t>NGTA RÚT RA ĐC KINH NGHIỆM: Viết mã chạy </a:t>
            </a:r>
            <a:r>
              <a:rPr lang="vi-VN" sz="1200" b="1" i="0" kern="1200" baseline="0">
                <a:solidFill>
                  <a:schemeClr val="tx1"/>
                </a:solidFill>
                <a:effectLst/>
                <a:latin typeface="+mn-lt"/>
                <a:ea typeface="+mn-ea"/>
                <a:cs typeface="+mn-cs"/>
              </a:rPr>
              <a:t>đượ</a:t>
            </a:r>
            <a:r>
              <a:rPr lang="en-US" sz="1200" b="1" i="0" kern="1200" baseline="0">
                <a:solidFill>
                  <a:schemeClr val="tx1"/>
                </a:solidFill>
                <a:effectLst/>
                <a:latin typeface="+mn-lt"/>
                <a:ea typeface="+mn-ea"/>
                <a:cs typeface="+mn-cs"/>
              </a:rPr>
              <a:t>c đúng là quan trọng nhưng có khi không quan trọng bằng viết mã sao cho dễ hiểu, dễ sửa. Vì thực tế ngta thấy là có những đoạn mã rất phức tạp, khó hiểu, và </a:t>
            </a:r>
            <a:r>
              <a:rPr lang="en-US" sz="1200" b="1" i="0" u="none" kern="1200" baseline="0">
                <a:solidFill>
                  <a:schemeClr val="tx1"/>
                </a:solidFill>
                <a:effectLst/>
                <a:latin typeface="+mn-lt"/>
                <a:ea typeface="+mn-ea"/>
                <a:cs typeface="+mn-cs"/>
              </a:rPr>
              <a:t>điều tệ nhất </a:t>
            </a:r>
            <a:r>
              <a:rPr lang="en-US" sz="1200" b="1" i="0" kern="1200" baseline="0">
                <a:solidFill>
                  <a:schemeClr val="tx1"/>
                </a:solidFill>
                <a:effectLst/>
                <a:latin typeface="+mn-lt"/>
                <a:ea typeface="+mn-ea"/>
                <a:cs typeface="+mn-cs"/>
              </a:rPr>
              <a:t>là sẽ phải bỏ rất nhiều thời gian và công sức để bảo trì đoạn mã cũ, rồi sau đó mới nhận ra rằng VIẾT LẠI ĐOẠN MÃ MỚI THÌ RẺ HƠN.</a:t>
            </a:r>
            <a:endParaRPr lang="en-US" sz="1200" b="1" i="0" u="none"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BỞI</a:t>
            </a:r>
            <a:r>
              <a:rPr lang="en-US" sz="1200" b="0" i="0" kern="1200" baseline="0">
                <a:solidFill>
                  <a:schemeClr val="tx1"/>
                </a:solidFill>
                <a:effectLst/>
                <a:latin typeface="+mn-lt"/>
                <a:ea typeface="+mn-ea"/>
                <a:cs typeface="+mn-cs"/>
              </a:rPr>
              <a:t> VÌ: NẾU NÓ KHÔNG LÀM VIỆC THÌ CÓ THỂ SỬA, NHƯNG NẾU NÓ KHÔNG THỂ BẢO TRÌ THÌ CHỈ CÓ VỨT MÀ THÔI.</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a:solidFill>
                  <a:schemeClr val="tx1"/>
                </a:solidFill>
                <a:effectLst/>
                <a:latin typeface="+mn-lt"/>
                <a:ea typeface="+mn-ea"/>
                <a:cs typeface="+mn-cs"/>
              </a:rPr>
              <a:t>scrap</a:t>
            </a:r>
            <a:r>
              <a:rPr lang="vi-VN" sz="1200" b="0" i="0" kern="1200">
                <a:solidFill>
                  <a:schemeClr val="tx1"/>
                </a:solidFill>
                <a:effectLst/>
                <a:latin typeface="+mn-lt"/>
                <a:ea typeface="+mn-ea"/>
                <a:cs typeface="+mn-cs"/>
              </a:rPr>
              <a:t>: </a:t>
            </a:r>
            <a:r>
              <a:rPr lang="en-US" sz="1200" b="0" i="0" kern="1200" baseline="0">
                <a:solidFill>
                  <a:schemeClr val="tx1"/>
                </a:solidFill>
                <a:effectLst/>
                <a:latin typeface="+mn-lt"/>
                <a:ea typeface="+mn-ea"/>
                <a:cs typeface="+mn-cs"/>
              </a:rPr>
              <a:t>phế liệu</a:t>
            </a:r>
            <a:endParaRPr lang="en-US" sz="1200" b="0" i="0" kern="1200" baseline="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b="0" baseline="0"/>
          </a:p>
          <a:p>
            <a:pPr marL="0" indent="0">
              <a:buFontTx/>
              <a:buNone/>
            </a:pPr>
            <a:r>
              <a:rPr lang="en-US" b="0" baseline="0"/>
              <a:t>- Nhớ lại chương trước, có 11 yếu tố chất lượng theo mccall, trong đó có 7/11 yếu tố này có ảnh hưởng trực tiếp đến bảo trì pm, </a:t>
            </a:r>
            <a:r>
              <a:rPr lang="en-US" b="1" baseline="0"/>
              <a:t>có nghĩa PM có các yếu tố này thì khả năng bảo trì cao:</a:t>
            </a:r>
            <a:endParaRPr lang="en-US" b="1" baseline="0"/>
          </a:p>
          <a:p>
            <a:pPr marL="457200" lvl="1" indent="0">
              <a:buFontTx/>
              <a:buNone/>
            </a:pPr>
            <a:r>
              <a:rPr lang="vi-VN" i="0"/>
              <a:t>■</a:t>
            </a:r>
            <a:r>
              <a:rPr lang="en-US" i="0"/>
              <a:t> </a:t>
            </a:r>
            <a:r>
              <a:rPr lang="en-US" b="0" i="0" baseline="0"/>
              <a:t>Product operation factors: CORRECTNESS (Output correctness; Documentation correctness – tài liệu cho user, cho người lập trình đầy đủ, chính xác; Coding qualification – theo coding standard); RELIABILITY (Tần suất lỗi ht cũng như khả năng phục hồi). </a:t>
            </a:r>
            <a:r>
              <a:rPr lang="en-US" b="0" i="0" strike="sngStrike" baseline="0"/>
              <a:t>Còn lại: </a:t>
            </a:r>
            <a:r>
              <a:rPr lang="en-US" sz="1200" strike="sngStrike"/>
              <a:t>Efficiency,</a:t>
            </a:r>
            <a:r>
              <a:rPr lang="en-US" sz="1200" strike="sngStrike" baseline="0"/>
              <a:t> </a:t>
            </a:r>
            <a:r>
              <a:rPr lang="en-US" sz="1200" strike="sngStrike"/>
              <a:t>Integrity,</a:t>
            </a:r>
            <a:r>
              <a:rPr lang="en-US" sz="1200" strike="sngStrike" baseline="0"/>
              <a:t> </a:t>
            </a:r>
            <a:r>
              <a:rPr lang="en-US" sz="1200" strike="sngStrike"/>
              <a:t>Usability</a:t>
            </a:r>
            <a:endParaRPr lang="en-US" b="0" i="0" strike="sngStrike" baseline="0"/>
          </a:p>
          <a:p>
            <a:pPr marL="457200" lvl="1" indent="0">
              <a:buFontTx/>
              <a:buNone/>
            </a:pPr>
            <a:r>
              <a:rPr lang="vi-VN" i="0"/>
              <a:t>■</a:t>
            </a:r>
            <a:r>
              <a:rPr lang="en-US" i="0"/>
              <a:t> </a:t>
            </a:r>
            <a:r>
              <a:rPr lang="en-US" b="0" i="0" baseline="0"/>
              <a:t>Product revision (sửa </a:t>
            </a:r>
            <a:r>
              <a:rPr lang="vi-VN" b="0" i="0" baseline="0"/>
              <a:t>đổ</a:t>
            </a:r>
            <a:r>
              <a:rPr lang="en-US" b="0" i="0" baseline="0"/>
              <a:t>i) factors: MAINTAINABILITY (làm theo yêu cầu, kiểu mẫu định sẵn,</a:t>
            </a:r>
            <a:r>
              <a:rPr lang="vi-VN" b="0" i="0" baseline="0"/>
              <a:t> thực hiện </a:t>
            </a:r>
            <a:r>
              <a:rPr lang="en-US" b="0" i="0" baseline="0"/>
              <a:t>theo </a:t>
            </a:r>
            <a:r>
              <a:rPr lang="vi-VN" b="0" i="0" baseline="0"/>
              <a:t>yêu cầu tài liệu hướng dẫn lập trình</a:t>
            </a:r>
            <a:r>
              <a:rPr lang="en-US" b="0" i="0" baseline="0"/>
              <a:t>), FLEXIBILITY (cung cấp tính năng có tính mở rộng trong tương lai), TESTABILITY (khả năng tìm đc lỗi)</a:t>
            </a:r>
            <a:endParaRPr lang="en-US" b="0" i="0" baseline="0"/>
          </a:p>
          <a:p>
            <a:pPr marL="457200" lvl="1" indent="0">
              <a:buFontTx/>
              <a:buNone/>
            </a:pPr>
            <a:r>
              <a:rPr lang="vi-VN" i="0"/>
              <a:t>■</a:t>
            </a:r>
            <a:r>
              <a:rPr lang="en-US" i="0"/>
              <a:t> </a:t>
            </a:r>
            <a:r>
              <a:rPr lang="en-US" b="0" i="0" baseline="0"/>
              <a:t>Product transition factors: PORTABILITY (tương thích với nhiều môi trường); INTEROPERABILITY (khả năng tương tác: có khả năng vận hành cùng với các thiết bị khác). </a:t>
            </a:r>
            <a:r>
              <a:rPr lang="en-US" b="0" i="0" strike="sngStrike" baseline="0"/>
              <a:t>Còn lại: </a:t>
            </a:r>
            <a:r>
              <a:rPr lang="en-US" sz="1200" strike="sngStrike"/>
              <a:t>Reusability</a:t>
            </a:r>
            <a:endParaRPr lang="en-US" b="0" i="0" strike="sngStrike"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Nhắc</a:t>
            </a:r>
            <a:r>
              <a:rPr lang="en-US" baseline="0"/>
              <a:t> tính chất liên quan đến bảo trì: </a:t>
            </a:r>
            <a:r>
              <a:rPr lang="en-US"/>
              <a:t>documentation correctness, coding qualification</a:t>
            </a:r>
            <a:endParaRPr lang="en-US"/>
          </a:p>
          <a:p>
            <a:pPr marL="0" marR="0" lvl="0" indent="0" algn="l" defTabSz="914400" rtl="0" eaLnBrk="1" fontAlgn="auto" latinLnBrk="0" hangingPunct="1">
              <a:lnSpc>
                <a:spcPct val="100000"/>
              </a:lnSpc>
              <a:spcBef>
                <a:spcPts val="0"/>
              </a:spcBef>
              <a:spcAft>
                <a:spcPts val="0"/>
              </a:spcAft>
              <a:buClrTx/>
              <a:buSzTx/>
              <a:buFontTx/>
              <a:buNone/>
              <a:defRPr/>
            </a:pPr>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sz="1200" b="0" u="sng"/>
              <a:t>Product Operation:</a:t>
            </a:r>
            <a:endParaRPr lang="en-US" sz="1200" b="0" u="sng"/>
          </a:p>
          <a:p>
            <a:pPr marL="0" marR="0" indent="0" algn="l" defTabSz="914400" rtl="0" eaLnBrk="1" fontAlgn="auto" latinLnBrk="0" hangingPunct="1">
              <a:lnSpc>
                <a:spcPct val="100000"/>
              </a:lnSpc>
              <a:spcBef>
                <a:spcPts val="0"/>
              </a:spcBef>
              <a:spcAft>
                <a:spcPts val="0"/>
              </a:spcAft>
              <a:buClrTx/>
              <a:buSzTx/>
              <a:buFontTx/>
              <a:buNone/>
              <a:defRPr/>
            </a:pPr>
            <a:r>
              <a:rPr lang="en-US" sz="1200"/>
              <a:t>Correctness    Reliability    Efficiency     Integrity    Usability    </a:t>
            </a:r>
            <a:endParaRPr lang="en-US" sz="1200"/>
          </a:p>
          <a:p>
            <a:pPr marL="0" marR="0" indent="0" algn="l" defTabSz="914400" rtl="0" eaLnBrk="1" fontAlgn="auto" latinLnBrk="0" hangingPunct="1">
              <a:lnSpc>
                <a:spcPct val="100000"/>
              </a:lnSpc>
              <a:spcBef>
                <a:spcPts val="0"/>
              </a:spcBef>
              <a:spcAft>
                <a:spcPts val="0"/>
              </a:spcAft>
              <a:buClrTx/>
              <a:buSzTx/>
              <a:buFontTx/>
              <a:buNone/>
              <a:defRPr/>
            </a:pPr>
            <a:endParaRPr lang="en-US" b="0"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baseline="0"/>
              <a:t>Testability: </a:t>
            </a:r>
            <a:endParaRPr lang="en-US" b="0" baseline="0"/>
          </a:p>
          <a:p>
            <a:pPr marL="628650" marR="0" lvl="1" indent="-171450" algn="l" defTabSz="914400" rtl="0" eaLnBrk="1" fontAlgn="auto" latinLnBrk="0" hangingPunct="1">
              <a:lnSpc>
                <a:spcPct val="100000"/>
              </a:lnSpc>
              <a:spcBef>
                <a:spcPts val="0"/>
              </a:spcBef>
              <a:spcAft>
                <a:spcPts val="0"/>
              </a:spcAft>
              <a:buClrTx/>
              <a:buSzTx/>
              <a:buFontTx/>
              <a:buChar char="-"/>
              <a:defRPr/>
            </a:pPr>
            <a:r>
              <a:rPr lang="en-US" b="1" baseline="0"/>
              <a:t>KHẢ NĂNG TÌM ĐC LỖI: CUNG CẤP TÍNH NĂNG CHO NGƯỜI DÙNG BÁO CÁO LỖI (SEND/DON’T SEND), TÍNH NĂNG CHO NGƯỜI BẢO TRÌ DÒ TÌM LỖI</a:t>
            </a:r>
            <a:endParaRPr lang="en-US" b="1" baseline="0"/>
          </a:p>
          <a:p>
            <a:endParaRPr lang="en-US"/>
          </a:p>
          <a:p>
            <a:pPr marL="0" marR="0" indent="0" algn="l" defTabSz="914400" rtl="0" eaLnBrk="1" fontAlgn="auto" latinLnBrk="0" hangingPunct="1">
              <a:lnSpc>
                <a:spcPct val="100000"/>
              </a:lnSpc>
              <a:spcBef>
                <a:spcPts val="0"/>
              </a:spcBef>
              <a:spcAft>
                <a:spcPts val="0"/>
              </a:spcAft>
              <a:buClrTx/>
              <a:buSzTx/>
              <a:buFontTx/>
              <a:buNone/>
              <a:defRPr/>
            </a:pPr>
            <a:r>
              <a:rPr lang="en-US" sz="1200" b="0" u="sng"/>
              <a:t>Product Revision:</a:t>
            </a:r>
            <a:endParaRPr lang="en-US" sz="1200" b="0" u="sng"/>
          </a:p>
          <a:p>
            <a:r>
              <a:rPr lang="en-US" sz="1200"/>
              <a:t>Maintainability 	Flexibility	Testability</a:t>
            </a:r>
            <a:endParaRPr lang="en-US" sz="120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u="sng"/>
              <a:t>Product Transition:</a:t>
            </a:r>
            <a:endParaRPr lang="en-US" sz="1200" b="0" u="sng"/>
          </a:p>
          <a:p>
            <a:r>
              <a:rPr lang="en-US" sz="1200"/>
              <a:t>Portability	Reusability	Interoperability</a:t>
            </a:r>
            <a:endParaRPr lang="en-US"/>
          </a:p>
          <a:p>
            <a:pPr marL="0" lvl="0" indent="0">
              <a:buFontTx/>
              <a:buNone/>
            </a:pPr>
            <a:endParaRPr lang="en-US" b="0"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ẢNH HƯỞNG ĐẶC BIỆT CỦA 7 YẾU TỐ TRÊN CÁC THÀNH PHẦN PHẦN MỀM BẢO TRÌ KHÁC NHAU</a:t>
            </a:r>
            <a:r>
              <a:rPr lang="en-US" b="1"/>
              <a:t> NHƯ</a:t>
            </a:r>
            <a:r>
              <a:rPr lang="en-US" b="1" baseline="0"/>
              <a:t> HÌNH.</a:t>
            </a:r>
            <a:endParaRPr lang="en-US" b="1" baseline="0"/>
          </a:p>
          <a:p>
            <a:r>
              <a:rPr lang="en-US" b="1" baseline="0"/>
              <a:t>TÓM LẠI, VC ĐẢM BẢO CL BẢO TRÌ NÊN BẮT ĐẦU SỚM TỪ CÁC GIAI ĐOẠN PT PM.</a:t>
            </a:r>
            <a:endParaRPr lang="en-US" b="1"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1 số</a:t>
            </a:r>
            <a:r>
              <a:rPr lang="en-US" baseline="0"/>
              <a:t> tình huống sau về vấn đề mà nhóm bảo trì gặp phải với khách hàng gồm: các khiếu nại, phàn nàn trong thời gian sử dụng pm. SV đưa ra </a:t>
            </a:r>
            <a:r>
              <a:rPr lang="en-US"/>
              <a:t>lý do để</a:t>
            </a:r>
            <a:r>
              <a:rPr lang="en-US" baseline="0"/>
              <a:t> giải thích cho tình trạng trên (có nghĩa: XÁC ĐỊNH YẾU TỐ CHẤT LƯỢNG BẢO TRÌ NÀO BỊ VI PHẠM VÀ GIẢI THÍCH)</a:t>
            </a:r>
            <a:endParaRPr lang="en-US"/>
          </a:p>
          <a:p>
            <a:endParaRPr lang="en-US"/>
          </a:p>
          <a:p>
            <a:r>
              <a:rPr lang="en-US"/>
              <a:t>*</a:t>
            </a:r>
            <a:r>
              <a:rPr lang="vi-VN"/>
              <a:t> </a:t>
            </a:r>
            <a:r>
              <a:rPr lang="en-US"/>
              <a:t>Nhiều</a:t>
            </a:r>
            <a:r>
              <a:rPr lang="en-US" baseline="0"/>
              <a:t> </a:t>
            </a:r>
            <a:r>
              <a:rPr lang="vi-VN"/>
              <a:t>khách hàng</a:t>
            </a:r>
            <a:r>
              <a:rPr lang="en-US"/>
              <a:t> </a:t>
            </a:r>
            <a:r>
              <a:rPr lang="en-US" baseline="0"/>
              <a:t>cứ </a:t>
            </a:r>
            <a:r>
              <a:rPr lang="vi-VN"/>
              <a:t>KHIẾU NẠI </a:t>
            </a:r>
            <a:r>
              <a:rPr lang="en-US"/>
              <a:t>rằng</a:t>
            </a:r>
            <a:r>
              <a:rPr lang="vi-VN"/>
              <a:t>: kỹ thuật viên bảo trì phần mềm</a:t>
            </a:r>
            <a:r>
              <a:rPr lang="en-US"/>
              <a:t> </a:t>
            </a:r>
            <a:r>
              <a:rPr lang="vi-VN"/>
              <a:t>không thể giải quyết vấn đề</a:t>
            </a:r>
            <a:r>
              <a:rPr lang="en-US"/>
              <a:t> ngay</a:t>
            </a:r>
            <a:r>
              <a:rPr lang="vi-VN"/>
              <a:t> tại chỗ</a:t>
            </a:r>
            <a:r>
              <a:rPr lang="en-US"/>
              <a:t> khi KH yêu</a:t>
            </a:r>
            <a:r>
              <a:rPr lang="en-US" baseline="0"/>
              <a:t> cầu</a:t>
            </a:r>
            <a:r>
              <a:rPr lang="vi-VN"/>
              <a:t>, </a:t>
            </a:r>
            <a:r>
              <a:rPr lang="en-US"/>
              <a:t>KTV</a:t>
            </a:r>
            <a:r>
              <a:rPr lang="en-US" baseline="0"/>
              <a:t> đó nói </a:t>
            </a:r>
            <a:r>
              <a:rPr lang="vi-VN"/>
              <a:t>rằng</a:t>
            </a:r>
            <a:r>
              <a:rPr lang="en-US"/>
              <a:t> không phải</a:t>
            </a:r>
            <a:r>
              <a:rPr lang="en-US" baseline="0"/>
              <a:t> lúc nào ông cũng mang kè kè </a:t>
            </a:r>
            <a:r>
              <a:rPr lang="en-US"/>
              <a:t>‘software programmers’ manual’ </a:t>
            </a:r>
            <a:r>
              <a:rPr lang="vi-VN"/>
              <a:t>mọi lúc; do đó, không thể giải quyết vấn đề </a:t>
            </a:r>
            <a:r>
              <a:rPr lang="en-US"/>
              <a:t>kịp</a:t>
            </a:r>
            <a:r>
              <a:rPr lang="en-US" baseline="0"/>
              <a:t> lúc.</a:t>
            </a:r>
            <a:endParaRPr lang="en-US" baseline="0"/>
          </a:p>
          <a:p>
            <a:r>
              <a:rPr lang="en-US" baseline="0"/>
              <a:t>-&gt; </a:t>
            </a:r>
            <a:r>
              <a:rPr lang="en-US"/>
              <a:t>Product OPERATION factors: </a:t>
            </a:r>
            <a:r>
              <a:rPr lang="en-US" sz="1200"/>
              <a:t>CORRECTNESS, </a:t>
            </a:r>
            <a:r>
              <a:rPr lang="en-US"/>
              <a:t>RELIABILITY, có</a:t>
            </a:r>
            <a:r>
              <a:rPr lang="en-US" baseline="0"/>
              <a:t> thể thêm USABILITY</a:t>
            </a:r>
            <a:endParaRPr lang="vi-VN"/>
          </a:p>
          <a:p>
            <a:endParaRPr lang="en-US"/>
          </a:p>
          <a:p>
            <a:r>
              <a:rPr lang="en-US"/>
              <a:t>*</a:t>
            </a:r>
            <a:r>
              <a:rPr lang="vi-VN"/>
              <a:t> </a:t>
            </a:r>
            <a:r>
              <a:rPr lang="en-US"/>
              <a:t>Một</a:t>
            </a:r>
            <a:r>
              <a:rPr lang="en-US" baseline="0"/>
              <a:t> đ</a:t>
            </a:r>
            <a:r>
              <a:rPr lang="vi-VN"/>
              <a:t>ơn KHIẾU NẠI của </a:t>
            </a:r>
            <a:r>
              <a:rPr lang="en-US"/>
              <a:t>người</a:t>
            </a:r>
            <a:r>
              <a:rPr lang="en-US" baseline="0"/>
              <a:t> quản lý</a:t>
            </a:r>
            <a:r>
              <a:rPr lang="vi-VN"/>
              <a:t> chuỗi siêu thị: Nhóm bảo trì phần mềm đã cố gắng sửa phần mềm ba lần</a:t>
            </a:r>
            <a:r>
              <a:rPr lang="en-US"/>
              <a:t> nhưng</a:t>
            </a:r>
            <a:r>
              <a:rPr lang="vi-VN"/>
              <a:t> không thành công;</a:t>
            </a:r>
            <a:r>
              <a:rPr lang="en-US"/>
              <a:t> qua</a:t>
            </a:r>
            <a:r>
              <a:rPr lang="en-US" baseline="0"/>
              <a:t> 4 ngày mà </a:t>
            </a:r>
            <a:r>
              <a:rPr lang="vi-VN"/>
              <a:t>một số chức năng quan trọng không thể </a:t>
            </a:r>
            <a:r>
              <a:rPr lang="en-US"/>
              <a:t>xài</a:t>
            </a:r>
            <a:r>
              <a:rPr lang="en-US" baseline="0"/>
              <a:t> </a:t>
            </a:r>
            <a:r>
              <a:rPr lang="vi-VN" baseline="0"/>
              <a:t>đượ</a:t>
            </a:r>
            <a:r>
              <a:rPr lang="en-US" baseline="0"/>
              <a:t>c</a:t>
            </a:r>
            <a:r>
              <a:rPr lang="vi-VN"/>
              <a:t>.</a:t>
            </a:r>
            <a:endParaRPr lang="en-US"/>
          </a:p>
          <a:p>
            <a:r>
              <a:rPr lang="en-US"/>
              <a:t>-&gt; Product REVISION factors: </a:t>
            </a:r>
            <a:r>
              <a:rPr lang="en-US" sz="1200"/>
              <a:t>MAINTAINABILITY, </a:t>
            </a:r>
            <a:r>
              <a:rPr lang="en-US"/>
              <a:t>TESTABILITY (</a:t>
            </a:r>
            <a:r>
              <a:rPr lang="en-US" sz="1200"/>
              <a:t>Flexibility?)</a:t>
            </a:r>
            <a:endParaRPr lang="vi-VN"/>
          </a:p>
          <a:p>
            <a:endParaRPr lang="en-US"/>
          </a:p>
          <a:p>
            <a:r>
              <a:rPr lang="en-US"/>
              <a:t>*</a:t>
            </a:r>
            <a:r>
              <a:rPr lang="vi-VN"/>
              <a:t> </a:t>
            </a:r>
            <a:r>
              <a:rPr lang="en-US"/>
              <a:t>Một</a:t>
            </a:r>
            <a:r>
              <a:rPr lang="en-US" baseline="0"/>
              <a:t> k</a:t>
            </a:r>
            <a:r>
              <a:rPr lang="en-US"/>
              <a:t>hách</a:t>
            </a:r>
            <a:r>
              <a:rPr lang="en-US" baseline="0"/>
              <a:t> hàng có vẻ rất tức giận gởi m</a:t>
            </a:r>
            <a:r>
              <a:rPr lang="vi-VN"/>
              <a:t>ột lá thư PHÀN NÀN về ước tính chi phí không </a:t>
            </a:r>
            <a:r>
              <a:rPr lang="en-US"/>
              <a:t>hợp</a:t>
            </a:r>
            <a:r>
              <a:rPr lang="en-US" baseline="0"/>
              <a:t> lý </a:t>
            </a:r>
            <a:r>
              <a:rPr lang="vi-VN"/>
              <a:t>cho một </a:t>
            </a:r>
            <a:r>
              <a:rPr lang="en-US"/>
              <a:t>yêu</a:t>
            </a:r>
            <a:r>
              <a:rPr lang="en-US" baseline="0"/>
              <a:t> cầu </a:t>
            </a:r>
            <a:r>
              <a:rPr lang="vi-VN"/>
              <a:t>cải tiến </a:t>
            </a:r>
            <a:r>
              <a:rPr lang="en-US"/>
              <a:t>nhỏ</a:t>
            </a:r>
            <a:r>
              <a:rPr lang="en-US" baseline="0"/>
              <a:t> </a:t>
            </a:r>
            <a:r>
              <a:rPr lang="vi-VN"/>
              <a:t>là 60 ngày công. Ông </a:t>
            </a:r>
            <a:r>
              <a:rPr lang="en-US"/>
              <a:t>còn</a:t>
            </a:r>
            <a:r>
              <a:rPr lang="en-US" baseline="0"/>
              <a:t> </a:t>
            </a:r>
            <a:r>
              <a:rPr lang="en-US"/>
              <a:t>cho biết</a:t>
            </a:r>
            <a:r>
              <a:rPr lang="en-US" baseline="0"/>
              <a:t> thêm </a:t>
            </a:r>
            <a:r>
              <a:rPr lang="en-US"/>
              <a:t>leader </a:t>
            </a:r>
            <a:r>
              <a:rPr lang="vi-VN"/>
              <a:t>của </a:t>
            </a:r>
            <a:r>
              <a:rPr lang="en-US"/>
              <a:t>“Software Functional Improvement Team” </a:t>
            </a:r>
            <a:r>
              <a:rPr lang="vi-VN"/>
              <a:t>nói rằng ước tính cao là </a:t>
            </a:r>
            <a:r>
              <a:rPr lang="en-US"/>
              <a:t>do </a:t>
            </a:r>
            <a:r>
              <a:rPr lang="vi-VN"/>
              <a:t>thiếu tài liệu và </a:t>
            </a:r>
            <a:r>
              <a:rPr lang="en-US"/>
              <a:t>non-standard coding </a:t>
            </a:r>
            <a:r>
              <a:rPr lang="vi-VN"/>
              <a:t>của gói ban đầu.</a:t>
            </a:r>
            <a:endParaRPr lang="en-US"/>
          </a:p>
          <a:p>
            <a:r>
              <a:rPr lang="en-US"/>
              <a:t>-&gt; CORRECTNESS, </a:t>
            </a:r>
            <a:r>
              <a:rPr lang="en-US" sz="1200"/>
              <a:t>MAINTAINABILITY, FLEXIBILITY</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vi-VN" b="1" baseline="0"/>
              <a:t>GỒM: </a:t>
            </a:r>
            <a:r>
              <a:rPr lang="en-US" b="1" baseline="0"/>
              <a:t>Chính sách phát triển phiên bản </a:t>
            </a:r>
            <a:r>
              <a:rPr lang="en-US" b="0" baseline="0"/>
              <a:t>và</a:t>
            </a:r>
            <a:r>
              <a:rPr lang="en-US" b="1" baseline="0"/>
              <a:t> Chính sách thay đổi </a:t>
            </a:r>
            <a:r>
              <a:rPr lang="en-US" b="1" u="sng" baseline="0"/>
              <a:t>đc áp dụng trong suốt vòng đời PM</a:t>
            </a:r>
            <a:r>
              <a:rPr lang="en-US" b="1" baseline="0"/>
              <a:t>.</a:t>
            </a:r>
            <a:endParaRPr lang="en-US" b="1"/>
          </a:p>
          <a:p>
            <a:pPr marL="0" indent="0">
              <a:buFontTx/>
              <a:buNone/>
            </a:pPr>
            <a:r>
              <a:rPr lang="en-US" b="0" baseline="0"/>
              <a:t>- Chính sách phát triển phiên bản: </a:t>
            </a:r>
            <a:r>
              <a:rPr lang="en-US" b="1" baseline="0"/>
              <a:t>CÓ LIÊN QUAN ĐẾN SỐ LƯỢNG PHIÊN BẢN ĐC PHÁT HÀNH, ĐIỀU NÀY CÓ Ý NGHĨA VỚI NHỮNG PM COTS - </a:t>
            </a:r>
            <a:r>
              <a:rPr lang="en-US" sz="1200" b="0" i="0" kern="1200">
                <a:solidFill>
                  <a:schemeClr val="tx1"/>
                </a:solidFill>
                <a:effectLst/>
                <a:latin typeface="+mn-lt"/>
                <a:ea typeface="+mn-ea"/>
                <a:cs typeface="+mn-cs"/>
              </a:rPr>
              <a:t>Commercial off-the-shelf</a:t>
            </a:r>
            <a:r>
              <a:rPr lang="vi-VN" sz="1200" b="0" i="0" kern="1200">
                <a:solidFill>
                  <a:schemeClr val="tx1"/>
                </a:solidFill>
                <a:effectLst/>
                <a:latin typeface="+mn-lt"/>
                <a:ea typeface="+mn-ea"/>
                <a:cs typeface="+mn-cs"/>
              </a:rPr>
              <a:t>.</a:t>
            </a:r>
            <a:endParaRPr lang="en-US" b="0" baseline="0"/>
          </a:p>
          <a:p>
            <a:pPr marL="0" indent="0">
              <a:buFontTx/>
              <a:buNone/>
            </a:pPr>
            <a:r>
              <a:rPr lang="en-US"/>
              <a:t>        </a:t>
            </a:r>
            <a:r>
              <a:rPr lang="en-US" baseline="0"/>
              <a:t> </a:t>
            </a:r>
            <a:r>
              <a:rPr lang="vi-VN"/>
              <a:t>■</a:t>
            </a:r>
            <a:r>
              <a:rPr lang="en-US"/>
              <a:t> </a:t>
            </a:r>
            <a:r>
              <a:rPr lang="en-US" b="0" baseline="0"/>
              <a:t>Kiểu tuần tự:</a:t>
            </a:r>
            <a:endParaRPr lang="en-US" b="0" baseline="0"/>
          </a:p>
          <a:p>
            <a:pPr marL="914400" lvl="2" indent="0">
              <a:buFontTx/>
              <a:buNone/>
            </a:pPr>
            <a:r>
              <a:rPr lang="en-US" b="0"/>
              <a:t>- </a:t>
            </a:r>
            <a:r>
              <a:rPr lang="vi-VN" b="0"/>
              <a:t>chỉ có một phiên bản được làm sẵn cho toàn bộ </a:t>
            </a:r>
            <a:r>
              <a:rPr lang="en-US" b="0"/>
              <a:t>KH,</a:t>
            </a:r>
            <a:r>
              <a:rPr lang="en-US" b="0" baseline="0"/>
              <a:t> </a:t>
            </a:r>
            <a:r>
              <a:rPr lang="en-US" b="0"/>
              <a:t>phục</a:t>
            </a:r>
            <a:r>
              <a:rPr lang="en-US" b="0" baseline="0"/>
              <a:t> vụ cho toàn bộ KH </a:t>
            </a:r>
            <a:r>
              <a:rPr lang="en-US" b="1" baseline="0"/>
              <a:t>(CHO NÊN THƯỜNG CÓ TÍNH DƯ THỪA CHỨC NĂNG CAO, VD/ CÓ THỂ KO SD HẾT CHỨC NĂNG CỦA WINDOW, OFFICE, Visual…);</a:t>
            </a:r>
            <a:endParaRPr lang="en-US" b="1" baseline="0"/>
          </a:p>
          <a:p>
            <a:pPr marL="914400" lvl="2" indent="0">
              <a:buFontTx/>
              <a:buNone/>
            </a:pPr>
            <a:r>
              <a:rPr lang="en-US" b="1"/>
              <a:t>-</a:t>
            </a:r>
            <a:r>
              <a:rPr lang="en-US" b="1" baseline="0"/>
              <a:t> </a:t>
            </a:r>
            <a:r>
              <a:rPr lang="en-US" b="1"/>
              <a:t>PM </a:t>
            </a:r>
            <a:r>
              <a:rPr lang="vi-VN" b="1"/>
              <a:t>PHẢI ĐƯỢC ĐIỀU CHỈNH ĐỊNH KỲ NHƯNG MỘT KHI PHIÊN BẢN MỚI ĐƯỢC HOÀN THÀNH,</a:t>
            </a:r>
            <a:r>
              <a:rPr lang="vi-VN" b="0"/>
              <a:t> nó sẽ thay thế phiên bản hiện đang được sử dụng</a:t>
            </a:r>
            <a:r>
              <a:rPr lang="en-US" b="0"/>
              <a:t>.</a:t>
            </a:r>
            <a:endParaRPr lang="en-US" b="0"/>
          </a:p>
          <a:p>
            <a:pPr marL="0" lvl="0" indent="0">
              <a:buFontTx/>
              <a:buNone/>
            </a:pPr>
            <a:r>
              <a:rPr lang="en-US" b="0"/>
              <a:t>         </a:t>
            </a:r>
            <a:r>
              <a:rPr lang="vi-VN"/>
              <a:t>■</a:t>
            </a:r>
            <a:r>
              <a:rPr lang="en-US"/>
              <a:t> </a:t>
            </a:r>
            <a:r>
              <a:rPr lang="en-US" b="0"/>
              <a:t>Kiểu cây:</a:t>
            </a:r>
            <a:r>
              <a:rPr lang="en-US" b="0" baseline="0"/>
              <a:t> </a:t>
            </a:r>
            <a:r>
              <a:rPr lang="vi-VN" b="0" baseline="0"/>
              <a:t> </a:t>
            </a:r>
            <a:endParaRPr lang="en-US" b="0" baseline="0"/>
          </a:p>
          <a:p>
            <a:pPr marL="1085850" lvl="2" indent="-171450">
              <a:buFontTx/>
              <a:buChar char="-"/>
            </a:pPr>
            <a:r>
              <a:rPr lang="en-US" b="0" baseline="0"/>
              <a:t>phát triển một phiên bản chuyên biệt và nhắm đến mục tiêu cho các nhóm khách hàng hoặc một khách hàng lớn, nghĩa là </a:t>
            </a:r>
            <a:r>
              <a:rPr lang="vi-VN" b="1" baseline="0"/>
              <a:t>MỘT PHIÊN BẢN MỚI ĐƯỢC </a:t>
            </a:r>
            <a:r>
              <a:rPr lang="en-US" b="1" baseline="0"/>
              <a:t>PHÁT HÀNH </a:t>
            </a:r>
            <a:r>
              <a:rPr lang="vi-VN" b="1" baseline="0"/>
              <a:t>BẰNG CÁCH THÊM CÁC ỨNG DỤNG ĐẶC BIỆT HOẶC BỎ </a:t>
            </a:r>
            <a:r>
              <a:rPr lang="en-US" b="1" baseline="0"/>
              <a:t>BỚT </a:t>
            </a:r>
            <a:r>
              <a:rPr lang="vi-VN" b="1" baseline="0"/>
              <a:t>CÁC ỨNG DỤNG, TÙY THUỘC VÀO NHU CẦU CỦA KHÁCH HÀNG</a:t>
            </a:r>
            <a:r>
              <a:rPr lang="en-US" b="1" baseline="0"/>
              <a:t>. </a:t>
            </a:r>
            <a:endParaRPr lang="en-US" b="1" baseline="0"/>
          </a:p>
          <a:p>
            <a:pPr marL="1085850" lvl="2" indent="-171450">
              <a:buFontTx/>
              <a:buChar char="-"/>
            </a:pPr>
            <a:r>
              <a:rPr lang="en-US" b="1" baseline="0"/>
              <a:t>THEO CHÍNH SÁCH NÀY PM</a:t>
            </a:r>
            <a:r>
              <a:rPr lang="vi-VN" b="1" baseline="0"/>
              <a:t> CÓ THỂ PHÁT TRIỂN THÀNH MỘT GÓI </a:t>
            </a:r>
            <a:r>
              <a:rPr lang="en-US" b="1" baseline="0"/>
              <a:t>PM </a:t>
            </a:r>
            <a:r>
              <a:rPr lang="vi-VN" b="1" baseline="0"/>
              <a:t>ĐA PHIÊN BẢN </a:t>
            </a:r>
            <a:r>
              <a:rPr lang="en-US" b="1" baseline="0"/>
              <a:t>QUA </a:t>
            </a:r>
            <a:r>
              <a:rPr lang="vi-VN" b="1" baseline="0"/>
              <a:t>NHIỀU NĂM, CÓ NGHĨA LÀ NÓ SẼ GIỐNG NHƯ MỘT CÁI CÂY, VỚI MỘT VÀI NHÁNH CHÍNH VÀ NHIỀU CÀNH, </a:t>
            </a:r>
            <a:r>
              <a:rPr lang="vi-VN" b="1" u="sng" baseline="0"/>
              <a:t>MỖI NHÁNH ĐẠI DIỆN CHO MỘT PHIÊN BẢN </a:t>
            </a:r>
            <a:r>
              <a:rPr lang="en-US" b="1" baseline="0"/>
              <a:t>ĐC CHUYÊN BIỆT HÓA CHO MỘT ĐỐI TƯỢNG CỤ THỂ.</a:t>
            </a:r>
            <a:endParaRPr lang="en-US" b="1" baseline="0"/>
          </a:p>
          <a:p>
            <a:pPr marL="1085850" lvl="2" indent="-171450">
              <a:buFontTx/>
              <a:buChar char="-"/>
            </a:pPr>
            <a:endParaRPr lang="en-US" b="1" baseline="0"/>
          </a:p>
          <a:p>
            <a:pPr marL="1085850" lvl="2" indent="-171450">
              <a:buFontTx/>
              <a:buChar char="-"/>
            </a:pPr>
            <a:r>
              <a:rPr lang="en-US" b="1" baseline="0"/>
              <a:t>Ví dụ: Sau nhiều n</a:t>
            </a:r>
            <a:r>
              <a:rPr lang="vi-VN" b="1" baseline="0"/>
              <a:t>ă</a:t>
            </a:r>
            <a:r>
              <a:rPr lang="en-US" b="1" baseline="0"/>
              <a:t>m phát triển, gói phần mềm QL TỒN KHO </a:t>
            </a:r>
            <a:r>
              <a:rPr lang="vi-VN" b="1" baseline="0"/>
              <a:t>đượ</a:t>
            </a:r>
            <a:r>
              <a:rPr lang="en-US" b="1" baseline="0"/>
              <a:t>c phát triển theo dạng cây: có 7 phiên bản gồm D</a:t>
            </a:r>
            <a:r>
              <a:rPr lang="vi-VN" b="1" baseline="0"/>
              <a:t>ƯỢ</a:t>
            </a:r>
            <a:r>
              <a:rPr lang="en-US" b="1" baseline="0"/>
              <a:t>C, ĐIỆN TỬ, BỆNH VIỆN, NHÀ SÁCH, SIÊU THỊ, SỬA CHỮA XE, NHÀ MÁY HOÁ HỌC. Mỗi nhánh gồm 4-5 nhánh phụ thay </a:t>
            </a:r>
            <a:r>
              <a:rPr lang="vi-VN" b="1" baseline="0"/>
              <a:t>đổ</a:t>
            </a:r>
            <a:r>
              <a:rPr lang="en-US" b="1" baseline="0"/>
              <a:t>i theo module, mức </a:t>
            </a:r>
            <a:r>
              <a:rPr lang="vi-VN" b="1" baseline="0"/>
              <a:t>độ</a:t>
            </a:r>
            <a:r>
              <a:rPr lang="en-US" b="1" baseline="0"/>
              <a:t> hiện thực hoặc yêu cầu cụ thể của KHÁCH HÀNG. Ví dụ, QL TỒN KHO NHÀ SÁCH có 5 nhánh phụ (phiên bản) gồm: nhà sách đơn, chuỗi nhà sách,</a:t>
            </a:r>
            <a:r>
              <a:rPr lang="en-US" sz="1200"/>
              <a:t> </a:t>
            </a:r>
            <a:r>
              <a:rPr lang="en-US" sz="1200" b="1"/>
              <a:t>thư</a:t>
            </a:r>
            <a:r>
              <a:rPr lang="en-US" sz="1200" b="1" baseline="0"/>
              <a:t> viện,…)</a:t>
            </a:r>
            <a:r>
              <a:rPr lang="en-US" sz="1200" b="1"/>
              <a:t>.</a:t>
            </a:r>
            <a:endParaRPr lang="en-US" b="1" baseline="0"/>
          </a:p>
          <a:p>
            <a:pPr marL="1085850" lvl="2" indent="-171450">
              <a:buFontTx/>
              <a:buChar char="-"/>
            </a:pPr>
            <a:r>
              <a:rPr lang="en-US" b="1" baseline="0"/>
              <a:t>TRÁI VỚI PHIÊN BẢN THEO DẠNG TUẦN TỰ, </a:t>
            </a:r>
            <a:r>
              <a:rPr lang="en-US" b="1" u="none" baseline="0"/>
              <a:t>VC BẢO TRÌ VÀ QUẢN LÝ CÁC PHIÊN BẢN DẠNG CÂY KHÓ KHĂN VÀ TỐN THỜI GIAN HƠN. CHO NÊN </a:t>
            </a:r>
            <a:r>
              <a:rPr lang="vi-VN" b="1" u="none" baseline="0"/>
              <a:t>TỔ CHỨC PHÁT TRIỂN PHẦN MỀM CỐ GẮNG ÁP DỤNG MỘT CHÍNH SÁCH CÂY PHIÊN BẢN </a:t>
            </a:r>
            <a:r>
              <a:rPr lang="en-US" b="1" u="none" baseline="0"/>
              <a:t>CÓ </a:t>
            </a:r>
            <a:r>
              <a:rPr lang="vi-VN" b="1" u="none" baseline="0"/>
              <a:t>GIỚI HẠN, CHO PHÉP CHỈ MỘT SỐ ÍT CÁC PHIÊN BẢN PHẦN MỀM ĐƯỢC PHÁT TRIỂN.</a:t>
            </a:r>
            <a:endParaRPr lang="en-US" b="1" u="none" baseline="0"/>
          </a:p>
          <a:p>
            <a:endParaRPr lang="en-US" b="1" baseline="0"/>
          </a:p>
          <a:p>
            <a:pPr marL="0" lvl="0" indent="0">
              <a:buFontTx/>
              <a:buNone/>
            </a:pPr>
            <a:r>
              <a:rPr lang="en-US" b="0" baseline="0"/>
              <a:t>- Chính sách thay đổi (</a:t>
            </a:r>
            <a:r>
              <a:rPr lang="en-US" b="1" baseline="0"/>
              <a:t>XEM THÊM CHƯƠNG VỀ QUẢN LÝ CẤU HÌNH)</a:t>
            </a:r>
            <a:endParaRPr lang="en-US" b="0" baseline="0"/>
          </a:p>
          <a:p>
            <a:pPr marL="0" lvl="0" indent="0">
              <a:buFontTx/>
              <a:buNone/>
            </a:pPr>
            <a:r>
              <a:rPr lang="en-US" b="0" baseline="0"/>
              <a:t>          - Ý nói đến ph</a:t>
            </a:r>
            <a:r>
              <a:rPr lang="vi-VN" b="0" baseline="0"/>
              <a:t>ươn</a:t>
            </a:r>
            <a:r>
              <a:rPr lang="en-US" b="0" baseline="0"/>
              <a:t>g thức kiểm tra </a:t>
            </a:r>
            <a:r>
              <a:rPr lang="vi-VN" b="0" baseline="0"/>
              <a:t>từng yêu cầu thay đổi và các tiêu chuẩn </a:t>
            </a:r>
            <a:r>
              <a:rPr lang="en-US" b="0" baseline="0"/>
              <a:t>chấp nhận thay đổi </a:t>
            </a:r>
            <a:endParaRPr lang="en-US" b="0" baseline="0"/>
          </a:p>
          <a:p>
            <a:pPr marL="0" lvl="0" indent="0">
              <a:buFontTx/>
              <a:buNone/>
            </a:pPr>
            <a:r>
              <a:rPr lang="vi-VN" u="sng" baseline="0"/>
              <a:t>Bướ</a:t>
            </a:r>
            <a:r>
              <a:rPr lang="en-US" u="sng" baseline="0"/>
              <a:t>c 1. </a:t>
            </a:r>
            <a:r>
              <a:rPr lang="en-US" baseline="0"/>
              <a:t>Khi có yêu cầu cần thay đổi sẽ tiến hành PHÂN TÍCH MỨC ĐỘ ẢNH HƯỞNG CỦA SỰ THAY ĐỔI đến các thành phần hiện có của hệ thống. </a:t>
            </a:r>
            <a:endParaRPr lang="en-US" baseline="0"/>
          </a:p>
          <a:p>
            <a:pPr marL="0" lvl="0" indent="0">
              <a:buFontTx/>
              <a:buNone/>
            </a:pPr>
            <a:r>
              <a:rPr lang="en-US" u="sng" baseline="0"/>
              <a:t>Bước 2.</a:t>
            </a:r>
            <a:r>
              <a:rPr lang="en-US" baseline="0"/>
              <a:t> Dựa vào đó để QUYẾT ĐỊNH PHẠM VI BẢO TRÌ ở mức độ nào: làm tất các các yêu cầu, chỉ làm việc sửa lại lỗi hay là không làm gì cả …</a:t>
            </a:r>
            <a:endParaRPr lang="en-US" baseline="0"/>
          </a:p>
          <a:p>
            <a:pPr marL="0" lvl="0" indent="0">
              <a:buFontTx/>
              <a:buNone/>
            </a:pPr>
            <a:r>
              <a:rPr lang="en-US" u="sng" baseline="0"/>
              <a:t>Bước 3.</a:t>
            </a:r>
            <a:r>
              <a:rPr lang="en-US" baseline="0"/>
              <a:t> Nếu những thay đổi được phê duyệt, bắt đầu LÊN KẾ HOẠCH CHO PHIÊN BẢN SỬA ĐỔI (về nhân sự, hướng tiếp cận bảo trì, …), thực thi những thay đổi và release hệ thống.</a:t>
            </a:r>
            <a:endParaRPr lang="en-US" baseline="0"/>
          </a:p>
          <a:p>
            <a:endParaRPr lang="en-US" sz="1200"/>
          </a:p>
          <a:p>
            <a:endParaRPr lang="en-US" sz="1200"/>
          </a:p>
          <a:p>
            <a:endParaRPr lang="en-US" sz="1200"/>
          </a:p>
          <a:p>
            <a:endParaRPr lang="en-US" sz="1200"/>
          </a:p>
          <a:p>
            <a:endParaRPr lang="en-US" sz="1200"/>
          </a:p>
          <a:p>
            <a:endParaRPr lang="en-US" sz="1200"/>
          </a:p>
          <a:p>
            <a:endParaRPr lang="en-US" sz="1200"/>
          </a:p>
          <a:p>
            <a:r>
              <a:rPr lang="en-US" sz="1200"/>
              <a:t>Example: After a few years of application,  Inventory Perfect, an inventory management (QL tồn kho) package developed according to the </a:t>
            </a:r>
            <a:r>
              <a:rPr lang="en-US" sz="1200" b="1"/>
              <a:t>Tree Policy</a:t>
            </a:r>
            <a:r>
              <a:rPr lang="en-US" sz="1200"/>
              <a:t>, has evolved into a SEVEN-VERSION software package with these main branches: PHARMACIES, ELECTRONICS, HOSPITALS, BOOKSTORES, SUPERMARKETS, GARAGES–AUTO REPAIRS, AND CHEMICAL PLANTS. Each of the branches includes four or five secondary branches that vary by number of software modules, level of implementation or specific customer-oriented applications. For example, the Bookstores version has the following five secondary branches (versions): BOOKSTORE CHAINS, SINGLE BOOKSTORES, ADVANCED MANAGEMENT BOOKSTORES, AND SPECIAL VERSIONS FOR THE LP BOOKSTORE CHAIN AND FOR CUCB (CITY UNIVERSITY CAMPUS BOOKSTORES).</a:t>
            </a:r>
            <a:endParaRPr lang="en-US" sz="1200"/>
          </a:p>
          <a:p>
            <a:r>
              <a:rPr lang="en-US" sz="1200"/>
              <a:t>The software maintenance team tends to a total of 30 different versions of the software package simultaneously, with each version revised periodically</a:t>
            </a:r>
            <a:endParaRPr lang="en-US" sz="1200"/>
          </a:p>
          <a:p>
            <a:r>
              <a:rPr lang="en-US" sz="1200"/>
              <a:t>according to customer requests and the team’s technical innovations. </a:t>
            </a:r>
            <a:endParaRPr lang="en-US" sz="1200"/>
          </a:p>
          <a:p>
            <a:pPr marL="0" lvl="0" indent="0">
              <a:buFontTx/>
              <a:buNone/>
            </a:pPr>
            <a:endParaRPr lang="en-US"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SV TỰ</a:t>
            </a:r>
            <a:r>
              <a:rPr lang="en-US" b="1" baseline="0"/>
              <a:t> ĐỌC</a:t>
            </a:r>
            <a:endParaRPr lang="en-US" b="1"/>
          </a:p>
          <a:p>
            <a:r>
              <a:rPr lang="en-US" b="0"/>
              <a:t>GIỐNG</a:t>
            </a:r>
            <a:r>
              <a:rPr lang="en-US" b="0" baseline="0"/>
              <a:t> NHƯ CÁC THÀNH PHẦN SQA CHO TIỀN PROJECT, CÁC HOẠT ĐỘNG </a:t>
            </a:r>
            <a:r>
              <a:rPr lang="en-US" b="0" u="sng" baseline="0"/>
              <a:t>SQA TIỀN BẢO TRÌ </a:t>
            </a:r>
            <a:r>
              <a:rPr lang="en-US" b="0" baseline="0"/>
              <a:t>CŨNG CẦN PHẢI CÓ TRƯỚC KHI THỰC HIỆN CÁC CV BẢO TRÌ. BAO GỒM:</a:t>
            </a:r>
            <a:endParaRPr lang="en-US" b="0" baseline="0"/>
          </a:p>
          <a:p>
            <a:pPr marL="0" indent="0">
              <a:buFontTx/>
              <a:buNone/>
            </a:pPr>
            <a:r>
              <a:rPr lang="en-US" b="0" baseline="0"/>
              <a:t>- </a:t>
            </a:r>
            <a:r>
              <a:rPr lang="vi-VN" b="0" baseline="0"/>
              <a:t>Rà soát </a:t>
            </a:r>
            <a:r>
              <a:rPr lang="en-US" b="0" baseline="0"/>
              <a:t>hợp đồng bảo trì</a:t>
            </a:r>
            <a:r>
              <a:rPr lang="vi-VN" b="0" baseline="0"/>
              <a:t>: </a:t>
            </a:r>
            <a:r>
              <a:rPr lang="vi-VN" b="0" u="sng" baseline="0"/>
              <a:t>TRƯỚC KHI BẮT ĐẦU CUNG CẤP DỊCH VỤ BẢO TRÌ PHẦN MỀM CHO BẤT KỲ KHÁCH HÀNG</a:t>
            </a:r>
            <a:r>
              <a:rPr lang="en-US" b="0" u="sng" baseline="0"/>
              <a:t> NÀO</a:t>
            </a:r>
            <a:r>
              <a:rPr lang="vi-VN" b="0" u="sng" baseline="0"/>
              <a:t>, </a:t>
            </a:r>
            <a:r>
              <a:rPr lang="en-US" b="0" u="sng" baseline="0"/>
              <a:t>CẦN PHẢI LÀM XONG </a:t>
            </a:r>
            <a:r>
              <a:rPr lang="vi-VN" b="0" u="sng" baseline="0"/>
              <a:t>HỢP ĐỒNG BẢO TRÌ ĐẦY ĐỦ</a:t>
            </a:r>
            <a:r>
              <a:rPr lang="en-US" b="0" u="sng" baseline="0"/>
              <a:t>, TRONG ĐÓ XÁC ĐỊNH RÕ RÀNG NHỮNG GÌ CẦN ĐƯỢC BẢO TRÌ, DỰA VÀO QUYẾT ĐỊNH CỦA CẢ 2 BÊN </a:t>
            </a:r>
            <a:r>
              <a:rPr lang="en-US" b="0" baseline="0"/>
              <a:t>(KH VÀ ĐỘI BẢO TRÌ):</a:t>
            </a:r>
            <a:endParaRPr lang="en-US" b="0" baseline="0"/>
          </a:p>
          <a:p>
            <a:pPr marL="457200" lvl="1" indent="0">
              <a:buFontTx/>
              <a:buNone/>
            </a:pPr>
            <a:r>
              <a:rPr lang="vi-VN"/>
              <a:t>■</a:t>
            </a:r>
            <a:r>
              <a:rPr lang="en-US"/>
              <a:t> </a:t>
            </a:r>
            <a:r>
              <a:rPr lang="en-US" b="0" baseline="0"/>
              <a:t>Hợp đồng này cần đc “</a:t>
            </a:r>
            <a:r>
              <a:rPr lang="vi-VN" b="0" baseline="0"/>
              <a:t>rà soát</a:t>
            </a:r>
            <a:r>
              <a:rPr lang="en-US" b="0" baseline="0"/>
              <a:t>”</a:t>
            </a:r>
            <a:r>
              <a:rPr lang="vi-VN" b="0" baseline="0"/>
              <a:t>, </a:t>
            </a:r>
            <a:r>
              <a:rPr lang="en-US" b="0" u="sng" baseline="0"/>
              <a:t>cần đc thực hiện ở cả 2 giai đoạn </a:t>
            </a:r>
            <a:r>
              <a:rPr lang="en-US" b="0" baseline="0"/>
              <a:t>(giống như đánh giá tiền project):</a:t>
            </a:r>
            <a:r>
              <a:rPr lang="vi-VN" b="0" baseline="0"/>
              <a:t> đánh giá </a:t>
            </a:r>
            <a:r>
              <a:rPr lang="en-US" b="0" baseline="0"/>
              <a:t>bản phác thảo</a:t>
            </a:r>
            <a:r>
              <a:rPr lang="vi-VN" b="0" baseline="0"/>
              <a:t> </a:t>
            </a:r>
            <a:r>
              <a:rPr lang="en-US" b="0" baseline="0"/>
              <a:t>đề xuất (“proposal draft review”) và </a:t>
            </a:r>
            <a:r>
              <a:rPr lang="vi-VN" b="0" baseline="0"/>
              <a:t>đánh giá </a:t>
            </a:r>
            <a:r>
              <a:rPr lang="en-US" b="0" baseline="0"/>
              <a:t>bản phác thảo</a:t>
            </a:r>
            <a:r>
              <a:rPr lang="vi-VN" b="0" baseline="0"/>
              <a:t> hợp đồng</a:t>
            </a:r>
            <a:r>
              <a:rPr lang="en-US" b="0" baseline="0"/>
              <a:t> (“contract draft review”). </a:t>
            </a:r>
            <a:endParaRPr lang="vi-VN" b="0" baseline="0"/>
          </a:p>
          <a:p>
            <a:pPr marL="457200" lvl="1" indent="0">
              <a:buFontTx/>
              <a:buNone/>
            </a:pPr>
            <a:r>
              <a:rPr lang="vi-VN"/>
              <a:t>■</a:t>
            </a:r>
            <a:r>
              <a:rPr lang="en-US"/>
              <a:t> </a:t>
            </a:r>
            <a:r>
              <a:rPr lang="en-US" b="0" baseline="0"/>
              <a:t>Việc </a:t>
            </a:r>
            <a:r>
              <a:rPr lang="vi-VN" b="0" baseline="0"/>
              <a:t>rà soát </a:t>
            </a:r>
            <a:r>
              <a:rPr lang="en-US" b="0" baseline="0"/>
              <a:t>này với </a:t>
            </a:r>
            <a:r>
              <a:rPr lang="en-US" b="0" u="sng" baseline="0"/>
              <a:t>mục tiêu </a:t>
            </a:r>
            <a:r>
              <a:rPr lang="en-US" b="0" baseline="0"/>
              <a:t>là:</a:t>
            </a:r>
            <a:endParaRPr lang="en-US" b="0" baseline="0"/>
          </a:p>
          <a:p>
            <a:pPr marL="1085850" marR="0" lvl="2" indent="-171450" algn="l" defTabSz="914400" rtl="0" eaLnBrk="1" fontAlgn="auto" latinLnBrk="0" hangingPunct="1">
              <a:lnSpc>
                <a:spcPct val="100000"/>
              </a:lnSpc>
              <a:spcBef>
                <a:spcPts val="0"/>
              </a:spcBef>
              <a:spcAft>
                <a:spcPts val="0"/>
              </a:spcAft>
              <a:buClrTx/>
              <a:buSzTx/>
              <a:buFontTx/>
              <a:buChar char="-"/>
              <a:defRPr/>
            </a:pPr>
            <a:r>
              <a:rPr lang="vi-VN" baseline="0"/>
              <a:t>làm rõ</a:t>
            </a:r>
            <a:r>
              <a:rPr lang="en-US" baseline="0"/>
              <a:t> </a:t>
            </a:r>
            <a:r>
              <a:rPr lang="vi-VN" baseline="0"/>
              <a:t>yêu cầu khách hàng </a:t>
            </a:r>
            <a:endParaRPr lang="en-US" baseline="0"/>
          </a:p>
          <a:p>
            <a:pPr marL="1085850" marR="0" lvl="2" indent="-171450" algn="l" defTabSz="914400" rtl="0" eaLnBrk="1" fontAlgn="auto" latinLnBrk="0" hangingPunct="1">
              <a:lnSpc>
                <a:spcPct val="100000"/>
              </a:lnSpc>
              <a:spcBef>
                <a:spcPts val="0"/>
              </a:spcBef>
              <a:spcAft>
                <a:spcPts val="0"/>
              </a:spcAft>
              <a:buClrTx/>
              <a:buSzTx/>
              <a:buFontTx/>
              <a:buChar char="-"/>
              <a:defRPr/>
            </a:pPr>
            <a:r>
              <a:rPr lang="vi-VN" baseline="0"/>
              <a:t>xem xét các phương pháp tiếp cận thay thế </a:t>
            </a:r>
            <a:r>
              <a:rPr lang="en-US" baseline="0"/>
              <a:t>cho vc </a:t>
            </a:r>
            <a:r>
              <a:rPr lang="vi-VN" baseline="0"/>
              <a:t>bảo trì</a:t>
            </a:r>
            <a:endParaRPr lang="vi-VN" baseline="0"/>
          </a:p>
          <a:p>
            <a:pPr marL="1085850" lvl="2" indent="-171450">
              <a:buFontTx/>
              <a:buChar char="-"/>
            </a:pPr>
            <a:r>
              <a:rPr lang="vi-VN" baseline="0"/>
              <a:t>xem xét dự toán các nguồn tài nguyên bảo dưỡng</a:t>
            </a:r>
            <a:r>
              <a:rPr lang="en-US" baseline="0"/>
              <a:t> </a:t>
            </a:r>
            <a:r>
              <a:rPr lang="vi-VN" baseline="0"/>
              <a:t>yêu cầu</a:t>
            </a:r>
            <a:endParaRPr lang="en-US" baseline="0"/>
          </a:p>
          <a:p>
            <a:pPr marL="1543050" lvl="3" indent="-171450">
              <a:buFontTx/>
              <a:buChar char="-"/>
            </a:pPr>
            <a:r>
              <a:rPr lang="en-US" i="1" baseline="0"/>
              <a:t>First, these estimates should be examined on the basis of the required maintenance services, clarified by the proposal team. Then, the company’s capacity to meet its commitments with respect to professional competence as well as availability of maintenance teams should be analyzed. </a:t>
            </a:r>
            <a:endParaRPr lang="vi-VN" i="1" baseline="0"/>
          </a:p>
          <a:p>
            <a:pPr marL="1085850" lvl="2" indent="-171450">
              <a:buFontTx/>
              <a:buChar char="-"/>
            </a:pPr>
            <a:r>
              <a:rPr lang="vi-VN" baseline="0"/>
              <a:t>xem xét các dịch vụ bảo trì được cung cấp bởi các nhà thầu phụ và / hoặc khách hàng</a:t>
            </a:r>
            <a:endParaRPr lang="vi-VN" baseline="0"/>
          </a:p>
          <a:p>
            <a:pPr marL="1085850" lvl="2" indent="-171450">
              <a:buFontTx/>
              <a:buChar char="-"/>
            </a:pPr>
            <a:r>
              <a:rPr lang="vi-VN" baseline="0"/>
              <a:t>xem xét các ước tính</a:t>
            </a:r>
            <a:r>
              <a:rPr lang="en-US" baseline="0"/>
              <a:t> </a:t>
            </a:r>
            <a:r>
              <a:rPr lang="vi-VN" baseline="0"/>
              <a:t>chi phí bảo trì</a:t>
            </a:r>
            <a:endParaRPr lang="en-US"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baseline="0"/>
              <a:t>SV TỰ ĐỌC</a:t>
            </a:r>
            <a:endParaRPr lang="en-US" b="1" baseline="0"/>
          </a:p>
          <a:p>
            <a:pPr marL="0" marR="0" indent="0" algn="l" defTabSz="914400" rtl="0" eaLnBrk="1" fontAlgn="auto" latinLnBrk="0" hangingPunct="1">
              <a:lnSpc>
                <a:spcPct val="100000"/>
              </a:lnSpc>
              <a:spcBef>
                <a:spcPts val="0"/>
              </a:spcBef>
              <a:spcAft>
                <a:spcPts val="0"/>
              </a:spcAft>
              <a:buClrTx/>
              <a:buSzTx/>
              <a:buFontTx/>
              <a:buNone/>
              <a:defRPr/>
            </a:pPr>
            <a:r>
              <a:rPr lang="en-US" baseline="0"/>
              <a:t>Xây dựng KH bảo trì:</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0" baseline="0"/>
              <a:t>          </a:t>
            </a:r>
            <a:r>
              <a:rPr lang="vi-VN"/>
              <a:t>■</a:t>
            </a:r>
            <a:r>
              <a:rPr lang="en-US"/>
              <a:t> </a:t>
            </a:r>
            <a:r>
              <a:rPr lang="vi-VN" b="0" baseline="0"/>
              <a:t>Phải được chuẩn bị sẵn sàng cho tất cả các khách hàng, bên trong và bên ngoài</a:t>
            </a:r>
            <a:endParaRPr lang="en-US" b="0" baseline="0"/>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en-US" baseline="0"/>
              <a:t>Gồm những việc sau đây </a:t>
            </a:r>
            <a:r>
              <a:rPr lang="en-US" u="sng" baseline="0"/>
              <a:t>(</a:t>
            </a:r>
            <a:r>
              <a:rPr lang="en-US" b="1" u="sng" baseline="0"/>
              <a:t>ĐỌC THÊM PHẦN 11.3.2</a:t>
            </a:r>
            <a:r>
              <a:rPr lang="en-US" u="sng" baseline="0"/>
              <a:t>)</a:t>
            </a:r>
            <a:endParaRPr lang="en-US" u="sng" baseline="0"/>
          </a:p>
          <a:p>
            <a:pPr marL="914400" marR="0" lvl="2" indent="0" algn="l" defTabSz="914400" rtl="0" eaLnBrk="1" fontAlgn="auto" latinLnBrk="0" hangingPunct="1">
              <a:lnSpc>
                <a:spcPct val="100000"/>
              </a:lnSpc>
              <a:spcBef>
                <a:spcPts val="0"/>
              </a:spcBef>
              <a:spcAft>
                <a:spcPts val="0"/>
              </a:spcAft>
              <a:buClrTx/>
              <a:buSzTx/>
              <a:buFontTx/>
              <a:buNone/>
              <a:defRPr/>
            </a:pPr>
            <a:r>
              <a:rPr lang="en-US" baseline="0"/>
              <a:t>- </a:t>
            </a:r>
            <a:r>
              <a:rPr lang="vi-VN" baseline="0"/>
              <a:t>Một danh sách các dịch vụ bảo trì theo hợp đồng</a:t>
            </a:r>
            <a:endParaRPr lang="vi-VN" baseline="0"/>
          </a:p>
          <a:p>
            <a:pPr marL="914400" marR="0" lvl="2" indent="0" algn="l" defTabSz="914400" rtl="0" eaLnBrk="1" fontAlgn="auto" latinLnBrk="0" hangingPunct="1">
              <a:lnSpc>
                <a:spcPct val="100000"/>
              </a:lnSpc>
              <a:spcBef>
                <a:spcPts val="0"/>
              </a:spcBef>
              <a:spcAft>
                <a:spcPts val="0"/>
              </a:spcAft>
              <a:buClrTx/>
              <a:buSzTx/>
              <a:buFontTx/>
              <a:buNone/>
              <a:defRPr/>
            </a:pPr>
            <a:r>
              <a:rPr lang="en-US" baseline="0"/>
              <a:t>- </a:t>
            </a:r>
            <a:r>
              <a:rPr lang="vi-VN" baseline="0"/>
              <a:t>Mô tả </a:t>
            </a:r>
            <a:r>
              <a:rPr lang="en-US" baseline="0"/>
              <a:t>sự </a:t>
            </a:r>
            <a:r>
              <a:rPr lang="vi-VN" baseline="0"/>
              <a:t>tổ chức </a:t>
            </a:r>
            <a:r>
              <a:rPr lang="en-US" baseline="0"/>
              <a:t>của </a:t>
            </a:r>
            <a:r>
              <a:rPr lang="vi-VN" baseline="0"/>
              <a:t>nhóm bảo trì</a:t>
            </a:r>
            <a:r>
              <a:rPr lang="en-US" baseline="0"/>
              <a:t>:  </a:t>
            </a:r>
            <a:r>
              <a:rPr lang="en-US" b="1" baseline="0"/>
              <a:t>SỐ LƯỢNG THÀNH VIÊN TRONG NHÓM, YÊU CẦU VỀ TRÌNH ĐỘ, CƠ CẤU TỔ CHỨC, XÁC ĐỊNH NHIỆM VỤ CHO MỖI ĐỘI, NHU CẦU ĐÀO TẠO.</a:t>
            </a:r>
            <a:endParaRPr lang="vi-VN" b="1" baseline="0"/>
          </a:p>
          <a:p>
            <a:pPr marL="914400" marR="0" lvl="2" indent="0" algn="l" defTabSz="914400" rtl="0" eaLnBrk="1" fontAlgn="auto" latinLnBrk="0" hangingPunct="1">
              <a:lnSpc>
                <a:spcPct val="100000"/>
              </a:lnSpc>
              <a:spcBef>
                <a:spcPts val="0"/>
              </a:spcBef>
              <a:spcAft>
                <a:spcPts val="0"/>
              </a:spcAft>
              <a:buClrTx/>
              <a:buSzTx/>
              <a:buFontTx/>
              <a:buNone/>
              <a:defRPr/>
            </a:pPr>
            <a:r>
              <a:rPr lang="en-US" baseline="0"/>
              <a:t>- </a:t>
            </a:r>
            <a:r>
              <a:rPr lang="vi-VN" baseline="0"/>
              <a:t>Một danh sách các cơ sở bảo dưỡng</a:t>
            </a:r>
            <a:r>
              <a:rPr lang="en-US" baseline="0"/>
              <a:t>: </a:t>
            </a:r>
            <a:r>
              <a:rPr lang="en-US" b="1" baseline="0"/>
              <a:t>LÀ CSHT CUNG CẤP CÁC DỊCH VỤ, GỒM: TRUNG TÂM HỖ TRỢ - BẢO TRÌ, TRUNG TÂM TÀI LIỆU (CHỨA ALL NHỮNG TÀI LIỆU LIÊN QUAN ĐẾN HT VÀ BẢO TRÌ)</a:t>
            </a:r>
            <a:endParaRPr lang="vi-VN" b="1" baseline="0"/>
          </a:p>
          <a:p>
            <a:pPr marL="914400" marR="0" lvl="2" indent="0" algn="l" defTabSz="914400" rtl="0" eaLnBrk="1" fontAlgn="auto" latinLnBrk="0" hangingPunct="1">
              <a:lnSpc>
                <a:spcPct val="100000"/>
              </a:lnSpc>
              <a:spcBef>
                <a:spcPts val="0"/>
              </a:spcBef>
              <a:spcAft>
                <a:spcPts val="0"/>
              </a:spcAft>
              <a:buClrTx/>
              <a:buSzTx/>
              <a:buFontTx/>
              <a:buNone/>
              <a:defRPr/>
            </a:pPr>
            <a:r>
              <a:rPr lang="en-US" baseline="0"/>
              <a:t>- </a:t>
            </a:r>
            <a:r>
              <a:rPr lang="vi-VN" baseline="0"/>
              <a:t>Một danh sách các rủi ro bảo trì</a:t>
            </a:r>
            <a:r>
              <a:rPr lang="en-US" baseline="0"/>
              <a:t>:  </a:t>
            </a:r>
            <a:r>
              <a:rPr lang="en-US" b="1" baseline="0"/>
              <a:t>LIÊN QUAN ĐẾN VIỆC BẢO TRÌ THẤT BẠI: THIẾU NV, CHUYÊN MÔN KO ĐỦ</a:t>
            </a:r>
            <a:endParaRPr lang="vi-VN" b="1" baseline="0"/>
          </a:p>
          <a:p>
            <a:pPr marL="914400" marR="0" lvl="2" indent="0" algn="l" defTabSz="914400" rtl="0" eaLnBrk="1" fontAlgn="auto" latinLnBrk="0" hangingPunct="1">
              <a:lnSpc>
                <a:spcPct val="100000"/>
              </a:lnSpc>
              <a:spcBef>
                <a:spcPts val="0"/>
              </a:spcBef>
              <a:spcAft>
                <a:spcPts val="0"/>
              </a:spcAft>
              <a:buClrTx/>
              <a:buSzTx/>
              <a:buFontTx/>
              <a:buNone/>
              <a:defRPr/>
            </a:pPr>
            <a:r>
              <a:rPr lang="en-US" baseline="0"/>
              <a:t>- </a:t>
            </a:r>
            <a:r>
              <a:rPr lang="vi-VN" baseline="0"/>
              <a:t>Một danh sách các thủ tục và kiểm soát</a:t>
            </a:r>
            <a:r>
              <a:rPr lang="en-US" baseline="0"/>
              <a:t> </a:t>
            </a:r>
            <a:r>
              <a:rPr lang="vi-VN" baseline="0"/>
              <a:t>bảo dưỡng phần mềm</a:t>
            </a:r>
            <a:r>
              <a:rPr lang="en-US" baseline="0"/>
              <a:t>, e.g. </a:t>
            </a:r>
            <a:r>
              <a:rPr lang="en-US" b="1" baseline="0"/>
              <a:t>B</a:t>
            </a:r>
            <a:r>
              <a:rPr lang="vi-VN" b="1" baseline="0"/>
              <a:t>ÁO CÁO ĐỊNH KỲ VÀ THEO DÕI CÁC DỊCH VỤ HỖ TRỢ NGƯỜI DÙNG</a:t>
            </a:r>
            <a:r>
              <a:rPr lang="en-US" b="1" baseline="0"/>
              <a:t>;  </a:t>
            </a:r>
            <a:r>
              <a:rPr lang="vi-VN" b="1" baseline="0"/>
              <a:t>BÁO CÁO ĐỊNH KỲ VÀ THEO DÕI CÁC DỊCH VỤ BẢO TRÌ SỬA CHỮA</a:t>
            </a:r>
            <a:endParaRPr lang="en-US" b="1" baseline="0"/>
          </a:p>
          <a:p>
            <a:pPr marL="914400" marR="0" lvl="2" indent="0" algn="l" defTabSz="914400" rtl="0" eaLnBrk="1" fontAlgn="auto" latinLnBrk="0" hangingPunct="1">
              <a:lnSpc>
                <a:spcPct val="100000"/>
              </a:lnSpc>
              <a:spcBef>
                <a:spcPts val="0"/>
              </a:spcBef>
              <a:spcAft>
                <a:spcPts val="0"/>
              </a:spcAft>
              <a:buClrTx/>
              <a:buSzTx/>
              <a:buFontTx/>
              <a:buNone/>
              <a:defRPr/>
            </a:pPr>
            <a:r>
              <a:rPr lang="en-US" baseline="0"/>
              <a:t>- </a:t>
            </a:r>
            <a:r>
              <a:rPr lang="vi-VN" baseline="0"/>
              <a:t>Ngân sách</a:t>
            </a:r>
            <a:r>
              <a:rPr lang="en-US" baseline="0"/>
              <a:t> </a:t>
            </a:r>
            <a:r>
              <a:rPr lang="vi-VN" baseline="0"/>
              <a:t>bảo trì phần mềm</a:t>
            </a:r>
            <a:endParaRPr lang="en-US" baseline="0"/>
          </a:p>
          <a:p>
            <a:pPr marL="0" marR="0" lvl="0" indent="0" algn="l" defTabSz="914400" rtl="0" eaLnBrk="1" fontAlgn="auto" latinLnBrk="0" hangingPunct="1">
              <a:lnSpc>
                <a:spcPct val="100000"/>
              </a:lnSpc>
              <a:spcBef>
                <a:spcPts val="0"/>
              </a:spcBef>
              <a:spcAft>
                <a:spcPts val="0"/>
              </a:spcAft>
              <a:buClrTx/>
              <a:buSzTx/>
              <a:buFontTx/>
              <a:buNone/>
              <a:defRPr/>
            </a:pPr>
            <a:r>
              <a:rPr lang="en-US" b="1" baseline="0"/>
              <a:t>XEM THÊM GIÁO TRÌNH CÁC CÔNG CỤ ĐỂ ĐẢM BẢO CHẤT LƯỢNG BẢO TRÌ (11.4)</a:t>
            </a:r>
            <a:endParaRPr lang="en-US" b="1" baseline="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a:t>Đảm bảo chất lượng các khoản đóng góp của </a:t>
            </a:r>
            <a:r>
              <a:rPr lang="en-US" b="0"/>
              <a:t>những</a:t>
            </a:r>
            <a:r>
              <a:rPr lang="en-US" b="0" baseline="0"/>
              <a:t> </a:t>
            </a:r>
            <a:r>
              <a:rPr lang="vi-VN" b="0"/>
              <a:t>người tham gia bên ngoài</a:t>
            </a:r>
            <a:endParaRPr lang="en-US" b="0"/>
          </a:p>
          <a:p>
            <a:pPr marL="0" indent="0">
              <a:buFontTx/>
              <a:buNone/>
            </a:pPr>
            <a:endParaRPr lang="en-US" b="1" u="none" baseline="0"/>
          </a:p>
          <a:p>
            <a:pPr marL="0" indent="0">
              <a:buFontTx/>
              <a:buNone/>
            </a:pPr>
            <a:r>
              <a:rPr lang="en-US" b="0" baseline="0"/>
              <a:t>Phần này sẽ:</a:t>
            </a:r>
            <a:endParaRPr lang="en-US" b="0"/>
          </a:p>
          <a:p>
            <a:pPr marL="0" indent="0">
              <a:buFontTx/>
              <a:buNone/>
            </a:pPr>
            <a:r>
              <a:rPr lang="en-US" b="0"/>
              <a:t>- </a:t>
            </a:r>
            <a:r>
              <a:rPr lang="vi-VN" b="0"/>
              <a:t>Giải thích sự khác biệt giữa các nhà thầu và người tham gia bên ngoài.</a:t>
            </a:r>
            <a:endParaRPr lang="en-US" b="0"/>
          </a:p>
          <a:p>
            <a:pPr marL="0" indent="0">
              <a:buFontTx/>
              <a:buNone/>
            </a:pPr>
            <a:r>
              <a:rPr lang="en-US" b="0"/>
              <a:t>- </a:t>
            </a:r>
            <a:r>
              <a:rPr lang="vi-VN" b="0"/>
              <a:t>Liệt kê các loại những người tham gia bên ngoài, và giải thích các lợi ích mà họ cung cấp cho nhà thầu.</a:t>
            </a:r>
            <a:endParaRPr lang="en-US" b="0"/>
          </a:p>
          <a:p>
            <a:pPr marL="0" indent="0">
              <a:buFontTx/>
              <a:buNone/>
            </a:pPr>
            <a:r>
              <a:rPr lang="en-US" b="0"/>
              <a:t>- </a:t>
            </a:r>
            <a:r>
              <a:rPr lang="vi-VN" b="0"/>
              <a:t>Mô tả những rủi ro cho các nhà thầu liên quan đến việc chuyển cho những người tham gia bên ngoài.</a:t>
            </a:r>
            <a:endParaRPr lang="vi-VN" b="0"/>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vi-VN"/>
              <a:t>Một </a:t>
            </a:r>
            <a:r>
              <a:rPr lang="en-US"/>
              <a:t>tiến</a:t>
            </a:r>
            <a:r>
              <a:rPr lang="en-US" baseline="0"/>
              <a:t> </a:t>
            </a:r>
            <a:r>
              <a:rPr lang="vi-VN"/>
              <a:t>trình hay </a:t>
            </a:r>
            <a:r>
              <a:rPr lang="en-US"/>
              <a:t>cuộc </a:t>
            </a:r>
            <a:r>
              <a:rPr lang="vi-VN"/>
              <a:t>họp trong đó </a:t>
            </a:r>
            <a:r>
              <a:rPr lang="en-US"/>
              <a:t>một</a:t>
            </a:r>
            <a:r>
              <a:rPr lang="en-US" baseline="0"/>
              <a:t> hoặc nhiều </a:t>
            </a:r>
            <a:r>
              <a:rPr lang="vi-VN"/>
              <a:t>sản phẩm công việc được trình bày cho nhân viên dự án, các nhà quản lý, người sử dụng, khách hàng, hoặc các bên liên quan khác để </a:t>
            </a:r>
            <a:r>
              <a:rPr lang="en-US"/>
              <a:t>lấy</a:t>
            </a:r>
            <a:r>
              <a:rPr lang="en-US" baseline="0"/>
              <a:t> ý kiến </a:t>
            </a:r>
            <a:r>
              <a:rPr lang="vi-VN"/>
              <a:t>hoặc phê duyệt.</a:t>
            </a:r>
            <a:r>
              <a:rPr lang="en-US"/>
              <a:t>”</a:t>
            </a:r>
            <a:endParaRPr lang="en-US"/>
          </a:p>
          <a:p>
            <a:r>
              <a:rPr lang="vi-VN" b="1"/>
              <a:t>SẢN PHẨM CÔNG VIỆC</a:t>
            </a:r>
            <a:r>
              <a:rPr lang="en-US" b="1"/>
              <a:t>? – TÀI</a:t>
            </a:r>
            <a:r>
              <a:rPr lang="en-US" b="1" baseline="0"/>
              <a:t> LIỆU, CODE, CHƯƠNG TRÌNH…</a:t>
            </a:r>
            <a:endParaRPr lang="en-US" b="1" baseline="0"/>
          </a:p>
          <a:p>
            <a:endParaRPr lang="en-US" b="1" baseline="0"/>
          </a:p>
          <a:p>
            <a:endParaRPr lang="en-US" b="1" baseline="0"/>
          </a:p>
          <a:p>
            <a:endParaRPr lang="en-US" b="1" baseline="0"/>
          </a:p>
          <a:p>
            <a:endParaRPr lang="en-US" b="1" baseline="0"/>
          </a:p>
          <a:p>
            <a:r>
              <a:rPr lang="en-US" b="1" baseline="0"/>
              <a:t>VIỆC REVIEW NÀY CÓ THỂ ĐƯỢC THỰC HIỆN BỞI AI? – TÁC GIẢ, NHỮNG NGƯỜI KHÁC </a:t>
            </a:r>
            <a:r>
              <a:rPr lang="en-US" b="0" baseline="0"/>
              <a:t>(như đồng nghiệp, cấp trên, </a:t>
            </a:r>
            <a:r>
              <a:rPr lang="vi-VN" b="0" baseline="0"/>
              <a:t>các chuyên gia, và các khách hàng đại diện</a:t>
            </a:r>
            <a:r>
              <a:rPr lang="en-US" b="0" baseline="0"/>
              <a:t>)</a:t>
            </a:r>
            <a:r>
              <a:rPr lang="vi-VN" b="0" baseline="0"/>
              <a:t> </a:t>
            </a:r>
            <a:r>
              <a:rPr lang="en-US" b="0" baseline="0"/>
              <a:t>- là những người </a:t>
            </a:r>
            <a:r>
              <a:rPr lang="vi-VN" b="0" baseline="0"/>
              <a:t>có kinh nghiệm và quan điểm</a:t>
            </a:r>
            <a:r>
              <a:rPr lang="en-US" b="0" baseline="0"/>
              <a:t> </a:t>
            </a:r>
            <a:r>
              <a:rPr lang="vi-VN" b="0" baseline="0"/>
              <a:t>khác nhau, </a:t>
            </a:r>
            <a:r>
              <a:rPr lang="en-US" b="0" baseline="0"/>
              <a:t>và </a:t>
            </a:r>
            <a:r>
              <a:rPr lang="vi-VN" b="0" baseline="0"/>
              <a:t>không trực tiếp tham gia trong việc tạo ra các tài liệu – </a:t>
            </a:r>
            <a:r>
              <a:rPr lang="en-US" b="0" baseline="0"/>
              <a:t>để </a:t>
            </a:r>
            <a:r>
              <a:rPr lang="vi-VN" b="0" baseline="0"/>
              <a:t>xem xét sản phẩm và phát hiện lỗi</a:t>
            </a:r>
            <a:r>
              <a:rPr lang="en-US" b="0" baseline="0"/>
              <a:t>.</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a:t>- Nhà thầu phụ:</a:t>
            </a:r>
            <a:endParaRPr lang="en-US"/>
          </a:p>
          <a:p>
            <a:pPr marL="457200" lvl="1" indent="0">
              <a:buFontTx/>
              <a:buNone/>
            </a:pPr>
            <a:r>
              <a:rPr lang="vi-VN"/>
              <a:t>■</a:t>
            </a:r>
            <a:r>
              <a:rPr lang="en-US"/>
              <a:t> Còn</a:t>
            </a:r>
            <a:r>
              <a:rPr lang="en-US" baseline="0"/>
              <a:t> đc gọi là “outsourcing” (</a:t>
            </a:r>
            <a:r>
              <a:rPr lang="en-US" sz="1200" b="0" i="0" kern="1200">
                <a:solidFill>
                  <a:schemeClr val="tx1"/>
                </a:solidFill>
                <a:effectLst/>
                <a:latin typeface="+mn-lt"/>
                <a:ea typeface="+mn-ea"/>
                <a:cs typeface="+mn-cs"/>
              </a:rPr>
              <a:t>dịch vụ </a:t>
            </a:r>
            <a:r>
              <a:rPr lang="en-US" sz="1200" b="1" i="0" kern="1200">
                <a:solidFill>
                  <a:schemeClr val="tx1"/>
                </a:solidFill>
                <a:effectLst/>
                <a:latin typeface="+mn-lt"/>
                <a:ea typeface="+mn-ea"/>
                <a:cs typeface="+mn-cs"/>
              </a:rPr>
              <a:t>gia công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LÀ HÌNH THỨC CHUYỂN MỘT PHẦN </a:t>
            </a:r>
            <a:r>
              <a:rPr lang="en-US" sz="1200" b="0" i="0" kern="1200">
                <a:solidFill>
                  <a:schemeClr val="tx1"/>
                </a:solidFill>
                <a:effectLst/>
                <a:latin typeface="+mn-lt"/>
                <a:ea typeface="+mn-ea"/>
                <a:cs typeface="+mn-cs"/>
              </a:rPr>
              <a:t>CÔNG</a:t>
            </a:r>
            <a:r>
              <a:rPr lang="en-US" sz="1200" b="0" i="0" kern="1200" baseline="0">
                <a:solidFill>
                  <a:schemeClr val="tx1"/>
                </a:solidFill>
                <a:effectLst/>
                <a:latin typeface="+mn-lt"/>
                <a:ea typeface="+mn-ea"/>
                <a:cs typeface="+mn-cs"/>
              </a:rPr>
              <a:t> VIỆC </a:t>
            </a:r>
            <a:r>
              <a:rPr lang="vi-VN" sz="1200" b="0" i="0" kern="1200">
                <a:solidFill>
                  <a:schemeClr val="tx1"/>
                </a:solidFill>
                <a:effectLst/>
                <a:latin typeface="+mn-lt"/>
                <a:ea typeface="+mn-ea"/>
                <a:cs typeface="+mn-cs"/>
              </a:rPr>
              <a:t>RA GIA CÔNG BÊN NGOÀI</a:t>
            </a:r>
            <a:r>
              <a:rPr lang="en-US" sz="1200" b="0" i="1" kern="1200">
                <a:solidFill>
                  <a:schemeClr val="tx1"/>
                </a:solidFill>
                <a:effectLst/>
                <a:latin typeface="+mn-lt"/>
                <a:ea typeface="+mn-ea"/>
                <a:cs typeface="+mn-cs"/>
              </a:rPr>
              <a:t>) </a:t>
            </a:r>
            <a:endParaRPr lang="vi-VN" sz="1200" b="0" i="1" kern="1200">
              <a:solidFill>
                <a:schemeClr val="tx1"/>
              </a:solidFill>
              <a:effectLst/>
              <a:latin typeface="+mn-lt"/>
              <a:ea typeface="+mn-ea"/>
              <a:cs typeface="+mn-cs"/>
            </a:endParaRPr>
          </a:p>
          <a:p>
            <a:pPr marL="457200" lvl="1" indent="0">
              <a:buFontTx/>
              <a:buNone/>
            </a:pPr>
            <a:r>
              <a:rPr lang="vi-VN"/>
              <a:t>■</a:t>
            </a:r>
            <a:r>
              <a:rPr lang="en-US"/>
              <a:t> </a:t>
            </a:r>
            <a:r>
              <a:rPr lang="en-US" sz="1200" b="0" i="0" kern="1200" baseline="0">
                <a:solidFill>
                  <a:schemeClr val="tx1"/>
                </a:solidFill>
                <a:effectLst/>
                <a:latin typeface="+mn-lt"/>
                <a:ea typeface="+mn-ea"/>
                <a:cs typeface="+mn-cs"/>
              </a:rPr>
              <a:t>Lợi ích: </a:t>
            </a:r>
            <a:r>
              <a:rPr lang="vi-VN" sz="1200" b="0" i="0" kern="1200" baseline="0">
                <a:solidFill>
                  <a:schemeClr val="tx1"/>
                </a:solidFill>
                <a:effectLst/>
                <a:latin typeface="+mn-lt"/>
                <a:ea typeface="+mn-ea"/>
                <a:cs typeface="+mn-cs"/>
              </a:rPr>
              <a:t>nhân viên sẵn có, chuyên môn đặc biệt hoặc giá thấp</a:t>
            </a:r>
            <a:r>
              <a:rPr lang="en-US" sz="1200" b="0" i="0" kern="1200" baseline="0">
                <a:solidFill>
                  <a:schemeClr val="tx1"/>
                </a:solidFill>
                <a:effectLst/>
                <a:latin typeface="+mn-lt"/>
                <a:ea typeface="+mn-ea"/>
                <a:cs typeface="+mn-cs"/>
              </a:rPr>
              <a:t>: </a:t>
            </a:r>
            <a:endParaRPr lang="en-US" sz="1200" b="0" i="0" kern="1200" baseline="0">
              <a:solidFill>
                <a:schemeClr val="tx1"/>
              </a:solidFill>
              <a:effectLst/>
              <a:latin typeface="+mn-lt"/>
              <a:ea typeface="+mn-ea"/>
              <a:cs typeface="+mn-cs"/>
            </a:endParaRPr>
          </a:p>
          <a:p>
            <a:pPr marL="457200" lvl="1" indent="0">
              <a:buFontTx/>
              <a:buNone/>
            </a:pP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HỆ THỐNG </a:t>
            </a:r>
            <a:r>
              <a:rPr lang="vi-VN" sz="1200" b="1" i="0" u="sng" kern="1200">
                <a:solidFill>
                  <a:schemeClr val="tx1"/>
                </a:solidFill>
                <a:effectLst/>
                <a:latin typeface="+mn-lt"/>
                <a:ea typeface="+mn-ea"/>
                <a:cs typeface="+mn-cs"/>
              </a:rPr>
              <a:t>ĐÀO TẠO BÀI BẢN </a:t>
            </a:r>
            <a:r>
              <a:rPr lang="vi-VN" sz="1200" b="1" i="0" kern="1200">
                <a:solidFill>
                  <a:schemeClr val="tx1"/>
                </a:solidFill>
                <a:effectLst/>
                <a:latin typeface="+mn-lt"/>
                <a:ea typeface="+mn-ea"/>
                <a:cs typeface="+mn-cs"/>
              </a:rPr>
              <a:t>CHO NHÂN VIÊN</a:t>
            </a:r>
            <a:r>
              <a:rPr lang="en-US" sz="1200" b="1"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457200" lvl="1" indent="0">
              <a:buFontTx/>
              <a:buNone/>
            </a:pP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a:t>
            </a:r>
            <a:r>
              <a:rPr lang="vi-VN" sz="1200" b="1" i="0" u="sng" kern="1200">
                <a:solidFill>
                  <a:schemeClr val="tx1"/>
                </a:solidFill>
                <a:effectLst/>
                <a:latin typeface="+mn-lt"/>
                <a:ea typeface="+mn-ea"/>
                <a:cs typeface="+mn-cs"/>
              </a:rPr>
              <a:t>PHÒNG LAB </a:t>
            </a:r>
            <a:r>
              <a:rPr lang="vi-VN" sz="1200" b="1" i="0" kern="1200">
                <a:solidFill>
                  <a:schemeClr val="tx1"/>
                </a:solidFill>
                <a:effectLst/>
                <a:latin typeface="+mn-lt"/>
                <a:ea typeface="+mn-ea"/>
                <a:cs typeface="+mn-cs"/>
              </a:rPr>
              <a:t>ĐỂ THỬ NGHIỆM GIẢI PHÁP TRƯỚC KHI ĐƯA RA CHO KHÁCH HÀNG</a:t>
            </a:r>
            <a:r>
              <a:rPr lang="en-US" sz="1200" b="1"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a:t>
            </a:r>
            <a:endParaRPr lang="en-US" sz="1200" b="1" i="0" kern="1200">
              <a:solidFill>
                <a:schemeClr val="tx1"/>
              </a:solidFill>
              <a:effectLst/>
              <a:latin typeface="+mn-lt"/>
              <a:ea typeface="+mn-ea"/>
              <a:cs typeface="+mn-cs"/>
            </a:endParaRPr>
          </a:p>
          <a:p>
            <a:pPr marL="457200" lvl="1" indent="0">
              <a:buFontTx/>
              <a:buNone/>
            </a:pPr>
            <a:r>
              <a:rPr lang="en-US" sz="1200" b="1" i="0" kern="1200" baseline="0">
                <a:solidFill>
                  <a:schemeClr val="tx1"/>
                </a:solidFill>
                <a:effectLst/>
                <a:latin typeface="+mn-lt"/>
                <a:ea typeface="+mn-ea"/>
                <a:cs typeface="+mn-cs"/>
              </a:rPr>
              <a:t>CÓ </a:t>
            </a:r>
            <a:r>
              <a:rPr lang="vi-VN" sz="1200" b="1" i="0" kern="1200">
                <a:solidFill>
                  <a:schemeClr val="tx1"/>
                </a:solidFill>
                <a:effectLst/>
                <a:latin typeface="+mn-lt"/>
                <a:ea typeface="+mn-ea"/>
                <a:cs typeface="+mn-cs"/>
              </a:rPr>
              <a:t>HỆ THỐNG </a:t>
            </a:r>
            <a:r>
              <a:rPr lang="vi-VN" sz="1200" b="1" i="0" u="sng" kern="1200">
                <a:solidFill>
                  <a:schemeClr val="tx1"/>
                </a:solidFill>
                <a:effectLst/>
                <a:latin typeface="+mn-lt"/>
                <a:ea typeface="+mn-ea"/>
                <a:cs typeface="+mn-cs"/>
              </a:rPr>
              <a:t>GIÁM SÁT CHẤT LƯỢNG CÔNG VIỆC</a:t>
            </a:r>
            <a:r>
              <a:rPr lang="vi-VN" sz="1200" b="1" i="0" kern="1200">
                <a:solidFill>
                  <a:schemeClr val="tx1"/>
                </a:solidFill>
                <a:effectLst/>
                <a:latin typeface="+mn-lt"/>
                <a:ea typeface="+mn-ea"/>
                <a:cs typeface="+mn-cs"/>
              </a:rPr>
              <a:t> CỦA NHÂN VIÊN VÀ ĐẢM BẢO QUY TRÌNH DỊCH VỤ.</a:t>
            </a:r>
            <a:endParaRPr lang="en-US" b="1"/>
          </a:p>
          <a:p>
            <a:pPr marL="0" lvl="0" indent="0">
              <a:buFontTx/>
              <a:buNone/>
            </a:pPr>
            <a:endParaRPr lang="en-US"/>
          </a:p>
          <a:p>
            <a:pPr marL="0" lvl="0" indent="0">
              <a:buFontTx/>
              <a:buNone/>
            </a:pPr>
            <a:r>
              <a:rPr lang="en-US"/>
              <a:t>-</a:t>
            </a:r>
            <a:r>
              <a:rPr lang="en-US" baseline="0"/>
              <a:t> </a:t>
            </a:r>
            <a:r>
              <a:rPr lang="en-US"/>
              <a:t>Nhà</a:t>
            </a:r>
            <a:r>
              <a:rPr lang="en-US" baseline="0"/>
              <a:t> cung cấp các module PM tái sd: </a:t>
            </a:r>
            <a:r>
              <a:rPr lang="en-US" i="1" baseline="0"/>
              <a:t>i.e. mua lại các module đã qua sử dụng</a:t>
            </a:r>
            <a:endParaRPr lang="en-US" i="1" baseline="0"/>
          </a:p>
          <a:p>
            <a:pPr marL="457200" lvl="1" indent="0">
              <a:buFontTx/>
              <a:buNone/>
            </a:pPr>
            <a:r>
              <a:rPr lang="vi-VN"/>
              <a:t>■</a:t>
            </a:r>
            <a:r>
              <a:rPr lang="en-US" b="0" baseline="0"/>
              <a:t> Lợi ích: </a:t>
            </a:r>
            <a:r>
              <a:rPr lang="vi-VN" b="0" baseline="0"/>
              <a:t>tiết kiệm nguồn lực,</a:t>
            </a:r>
            <a:r>
              <a:rPr lang="en-US" b="0" baseline="0"/>
              <a:t> tiết kiệm</a:t>
            </a:r>
            <a:r>
              <a:rPr lang="vi-VN" b="0" baseline="0"/>
              <a:t> thời gian và phần mềm chất lượng cao hơn</a:t>
            </a:r>
            <a:r>
              <a:rPr lang="en-US" b="0" baseline="0"/>
              <a:t> </a:t>
            </a:r>
            <a:r>
              <a:rPr lang="en-US" b="1" baseline="0"/>
              <a:t>(VÌ </a:t>
            </a:r>
            <a:r>
              <a:rPr lang="vi-VN" b="1" baseline="0"/>
              <a:t>ĐÃ ĐƯỢC </a:t>
            </a:r>
            <a:r>
              <a:rPr lang="en-US" b="1" baseline="0"/>
              <a:t>TEST </a:t>
            </a:r>
            <a:r>
              <a:rPr lang="vi-VN" b="1" baseline="0"/>
              <a:t>VÀ SỬA CHỮA </a:t>
            </a:r>
            <a:r>
              <a:rPr lang="en-US" b="1" baseline="0"/>
              <a:t>NHIỀU LẦN </a:t>
            </a:r>
            <a:r>
              <a:rPr lang="vi-VN" b="1" baseline="0"/>
              <a:t>BỞI </a:t>
            </a:r>
            <a:r>
              <a:rPr lang="en-US" b="1" baseline="0"/>
              <a:t>DEVELOPER, CŨNG </a:t>
            </a:r>
            <a:r>
              <a:rPr lang="vi-VN" b="1" baseline="0"/>
              <a:t>NHƯ SỬA CHỮA </a:t>
            </a:r>
            <a:r>
              <a:rPr lang="en-US" b="1" baseline="0"/>
              <a:t>CÁC LỖI ĐƯỢC PHÁT HIỆN </a:t>
            </a:r>
            <a:r>
              <a:rPr lang="vi-VN" b="1" baseline="0"/>
              <a:t>BỞI KHÁCH HÀNG TRƯỚC Đ</a:t>
            </a:r>
            <a:r>
              <a:rPr lang="en-US" b="1" baseline="0"/>
              <a:t>Ó - CÁC MODULE ĐÃ Đ</a:t>
            </a:r>
            <a:r>
              <a:rPr lang="vi-VN" b="1" baseline="0"/>
              <a:t>ƯỢC</a:t>
            </a:r>
            <a:r>
              <a:rPr lang="en-US" b="1" baseline="0"/>
              <a:t>TEST QUA NHIỀU SP SỬ DỤNG)</a:t>
            </a:r>
            <a:endParaRPr lang="en-US" b="1" baseline="0"/>
          </a:p>
          <a:p>
            <a:pPr marL="0" lvl="0" indent="0">
              <a:buFontTx/>
              <a:buNone/>
            </a:pPr>
            <a:endParaRPr lang="en-US" baseline="0"/>
          </a:p>
          <a:p>
            <a:pPr marL="0" lvl="0" indent="0">
              <a:buFontTx/>
              <a:buNone/>
            </a:pPr>
            <a:r>
              <a:rPr lang="en-US" baseline="0"/>
              <a:t>- Bản thân KH là người tham gia thực hiện dự án </a:t>
            </a:r>
            <a:r>
              <a:rPr lang="vi-VN" baseline="0"/>
              <a:t>(</a:t>
            </a:r>
            <a:r>
              <a:rPr lang="en-US" baseline="0"/>
              <a:t>Khá thông dụng</a:t>
            </a:r>
            <a:r>
              <a:rPr lang="vi-VN" baseline="0"/>
              <a:t>)</a:t>
            </a:r>
            <a:r>
              <a:rPr lang="en-US" baseline="0"/>
              <a:t>:</a:t>
            </a:r>
            <a:endParaRPr lang="en-US" baseline="0"/>
          </a:p>
          <a:p>
            <a:pPr marL="457200" lvl="1" indent="0">
              <a:buFontTx/>
              <a:buNone/>
            </a:pPr>
            <a:r>
              <a:rPr lang="vi-VN"/>
              <a:t>■</a:t>
            </a:r>
            <a:r>
              <a:rPr lang="en-US"/>
              <a:t> </a:t>
            </a:r>
            <a:r>
              <a:rPr lang="vi-VN"/>
              <a:t>áp dụng chuyên môn đặc biệt của khách hàng</a:t>
            </a:r>
            <a:r>
              <a:rPr lang="en-US" baseline="0"/>
              <a:t> </a:t>
            </a:r>
            <a:r>
              <a:rPr lang="en-US" b="1" baseline="0"/>
              <a:t>(nghiệp vụ), hoặc vì lý do thương mại – bảo mật ht,… (p.310). Ví dụ, trong nội bộ KHÁCH HÀNG có bộ phận IT có thể hỗ trợ phát triển phần mềm </a:t>
            </a:r>
            <a:endParaRPr lang="en-US" b="1"/>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a:t>Lúc</a:t>
            </a:r>
            <a:r>
              <a:rPr lang="en-US" b="1" baseline="0"/>
              <a:t> trước, trong 1 dự án thường chỉ gồm 2 bên tham gia: </a:t>
            </a:r>
            <a:r>
              <a:rPr lang="vi-VN" b="1" baseline="0"/>
              <a:t>thứ nhất,</a:t>
            </a:r>
            <a:r>
              <a:rPr lang="en-US" b="1" baseline="0"/>
              <a:t> là</a:t>
            </a:r>
            <a:r>
              <a:rPr lang="vi-VN" b="1" baseline="0"/>
              <a:t> </a:t>
            </a:r>
            <a:r>
              <a:rPr lang="en-US" b="1" u="none" baseline="0"/>
              <a:t>CUSTOMER</a:t>
            </a:r>
            <a:r>
              <a:rPr lang="en-US" b="1" u="sng" baseline="0"/>
              <a:t> </a:t>
            </a:r>
            <a:r>
              <a:rPr lang="en-US" b="1" u="none" baseline="0"/>
              <a:t>- </a:t>
            </a:r>
            <a:r>
              <a:rPr lang="vi-VN" b="1" baseline="0"/>
              <a:t>là </a:t>
            </a:r>
            <a:r>
              <a:rPr lang="en-US" b="1" baseline="0"/>
              <a:t>tổ chức mon</a:t>
            </a:r>
            <a:r>
              <a:rPr lang="vi-VN" b="1" baseline="0"/>
              <a:t>g muốn có được hệ thống phần mềm</a:t>
            </a:r>
            <a:r>
              <a:rPr lang="en-US" b="1" baseline="0"/>
              <a:t>; t</a:t>
            </a:r>
            <a:r>
              <a:rPr lang="vi-VN" b="1" baseline="0"/>
              <a:t>hứ hai là các "nhà thầu</a:t>
            </a:r>
            <a:r>
              <a:rPr lang="en-US" b="1" baseline="0"/>
              <a:t>" (</a:t>
            </a:r>
            <a:r>
              <a:rPr lang="en-US" b="1" u="none" baseline="0"/>
              <a:t>CONTRACTOR)</a:t>
            </a:r>
            <a:r>
              <a:rPr lang="en-US" b="1" u="sng" baseline="0"/>
              <a:t> </a:t>
            </a:r>
            <a:r>
              <a:rPr lang="en-US" b="1" u="none" baseline="0"/>
              <a:t>- </a:t>
            </a:r>
            <a:r>
              <a:rPr lang="en-US" b="1" baseline="0"/>
              <a:t>là tổ chức </a:t>
            </a:r>
            <a:r>
              <a:rPr lang="vi-VN" b="1" baseline="0"/>
              <a:t>mà khách hàng </a:t>
            </a:r>
            <a:r>
              <a:rPr lang="en-US" b="1" baseline="0"/>
              <a:t>giao nhiệm vụ </a:t>
            </a:r>
            <a:r>
              <a:rPr lang="vi-VN" b="1" baseline="0"/>
              <a:t>hoàn thành dự án</a:t>
            </a:r>
            <a:endParaRPr lang="en-US" b="1" baseline="0"/>
          </a:p>
          <a:p>
            <a:pPr marL="0" indent="0">
              <a:buFontTx/>
              <a:buNone/>
            </a:pPr>
            <a:r>
              <a:rPr lang="en-US" b="1" baseline="0"/>
              <a:t>Ngày nay, còn có c</a:t>
            </a:r>
            <a:r>
              <a:rPr lang="vi-VN" b="1" baseline="0"/>
              <a:t>ác tổ chức khác đóng góp vào dự án với nhà thầu</a:t>
            </a:r>
            <a:r>
              <a:rPr lang="en-US" b="1" baseline="0"/>
              <a:t>, </a:t>
            </a:r>
            <a:r>
              <a:rPr lang="vi-VN" b="1" baseline="0"/>
              <a:t>có thể được xem là "người tham gia bên ngoài“</a:t>
            </a:r>
            <a:r>
              <a:rPr lang="en-US" b="1" baseline="0"/>
              <a:t> (“external participants”) </a:t>
            </a:r>
            <a:r>
              <a:rPr lang="en-US" b="1" u="none"/>
              <a:t>các</a:t>
            </a:r>
            <a:r>
              <a:rPr lang="en-US" b="1" u="none" baseline="0"/>
              <a:t> dự án càng lớn và càng phức tạp thì khả năng càng cần đến những người tham gia bên ngoài càng cao.</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Lợi</a:t>
            </a:r>
            <a:r>
              <a:rPr lang="en-US" baseline="0"/>
              <a:t> ích </a:t>
            </a:r>
            <a:r>
              <a:rPr lang="vi-VN" baseline="0"/>
              <a:t>đối với nhà thầu</a:t>
            </a:r>
            <a:r>
              <a:rPr lang="en-US" baseline="0"/>
              <a:t>:</a:t>
            </a:r>
            <a:endParaRPr lang="en-US" baseline="0"/>
          </a:p>
          <a:p>
            <a:pPr marL="457200" lvl="1" indent="0">
              <a:buFontTx/>
              <a:buNone/>
            </a:pPr>
            <a:r>
              <a:rPr lang="vi-VN"/>
              <a:t>■</a:t>
            </a:r>
            <a:r>
              <a:rPr lang="en-US"/>
              <a:t> </a:t>
            </a:r>
            <a:r>
              <a:rPr lang="vi-VN" baseline="0"/>
              <a:t>ngân sách </a:t>
            </a:r>
            <a:r>
              <a:rPr lang="en-US" baseline="0"/>
              <a:t>thực hiện </a:t>
            </a:r>
            <a:r>
              <a:rPr lang="vi-VN" baseline="0"/>
              <a:t>giảm</a:t>
            </a:r>
            <a:endParaRPr lang="en-US" baseline="0"/>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en-US" baseline="0"/>
              <a:t>tiến độ thi công </a:t>
            </a:r>
            <a:r>
              <a:rPr lang="vi-VN" baseline="0"/>
              <a:t>dự án</a:t>
            </a:r>
            <a:r>
              <a:rPr lang="en-US" baseline="0"/>
              <a:t> </a:t>
            </a:r>
            <a:r>
              <a:rPr lang="vi-VN" baseline="0"/>
              <a:t>ngắn hơn</a:t>
            </a:r>
            <a:endParaRPr lang="en-US" baseline="0"/>
          </a:p>
          <a:p>
            <a:pPr marL="457200" lvl="1" indent="0">
              <a:buFontTx/>
              <a:buNone/>
            </a:pPr>
            <a:r>
              <a:rPr lang="vi-VN"/>
              <a:t>■</a:t>
            </a:r>
            <a:r>
              <a:rPr lang="en-US"/>
              <a:t> </a:t>
            </a:r>
            <a:r>
              <a:rPr lang="vi-VN" baseline="0"/>
              <a:t>khắc phục tình trạng thiếu đội ngũ nhân viên chuyên nghiệp</a:t>
            </a:r>
            <a:endParaRPr lang="en-US" baseline="0"/>
          </a:p>
          <a:p>
            <a:pPr marL="457200" lvl="1" indent="0">
              <a:buFontTx/>
              <a:buNone/>
            </a:pPr>
            <a:r>
              <a:rPr lang="vi-VN"/>
              <a:t>■</a:t>
            </a:r>
            <a:r>
              <a:rPr lang="en-US"/>
              <a:t> </a:t>
            </a:r>
            <a:r>
              <a:rPr lang="en-US" baseline="0"/>
              <a:t>có tính chuyên môn: </a:t>
            </a:r>
            <a:r>
              <a:rPr lang="en-US" sz="1200" b="1" i="0" kern="1200">
                <a:solidFill>
                  <a:schemeClr val="tx1"/>
                </a:solidFill>
                <a:effectLst/>
                <a:latin typeface="+mn-lt"/>
                <a:ea typeface="+mn-ea"/>
                <a:cs typeface="+mn-cs"/>
              </a:rPr>
              <a:t>CÓ</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HỆ THỐNG ĐÀO TẠO BÀI BẢN CHO NHÂN VIÊN, CŨNG NHƯ CÁC PHÒNG LAB ĐỂ THỬ NGHIỆM GIẢI PHÁP TRƯỚC KHI ĐƯA RA CHO KHÁCH HÀNG</a:t>
            </a:r>
            <a:r>
              <a:rPr lang="en-US" sz="1200" b="1"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 CŨNG CÓ CÁC HỆ THỐNG GIÁM SÁT VỀ CHẤT LƯỢNG CÔNG VIỆC CỦA NHÂN VIÊN VÀ ĐẢM BẢO QUY TRÌNH DỊCH VỤ.</a:t>
            </a:r>
            <a:endParaRPr lang="en-US" b="1" i="0" baseline="0"/>
          </a:p>
          <a:p>
            <a:pPr marL="0" lvl="0" indent="0">
              <a:buFontTx/>
              <a:buNone/>
            </a:pPr>
            <a:r>
              <a:rPr lang="en-US"/>
              <a:t>- Lợi</a:t>
            </a:r>
            <a:r>
              <a:rPr lang="en-US" baseline="0"/>
              <a:t> ích </a:t>
            </a:r>
            <a:r>
              <a:rPr lang="vi-VN" baseline="0"/>
              <a:t>đối với khách hàng</a:t>
            </a:r>
            <a:endParaRPr lang="en-US" baseline="0"/>
          </a:p>
          <a:p>
            <a:pPr marL="457200" marR="0" lvl="1" indent="0" algn="l" defTabSz="914400" rtl="0" eaLnBrk="1" fontAlgn="auto" latinLnBrk="0" hangingPunct="1">
              <a:lnSpc>
                <a:spcPct val="100000"/>
              </a:lnSpc>
              <a:spcBef>
                <a:spcPts val="0"/>
              </a:spcBef>
              <a:spcAft>
                <a:spcPts val="0"/>
              </a:spcAft>
              <a:buClrTx/>
              <a:buSzTx/>
              <a:buFontTx/>
              <a:buNone/>
              <a:defRPr/>
            </a:pPr>
            <a:r>
              <a:rPr lang="vi-VN"/>
              <a:t>■</a:t>
            </a:r>
            <a:r>
              <a:rPr lang="en-US"/>
              <a:t> </a:t>
            </a:r>
            <a:r>
              <a:rPr lang="vi-VN" baseline="0"/>
              <a:t>giảm chi phí</a:t>
            </a:r>
            <a:r>
              <a:rPr lang="en-US" baseline="0"/>
              <a:t> mua</a:t>
            </a:r>
            <a:endParaRPr lang="en-US" baseline="0"/>
          </a:p>
          <a:p>
            <a:pPr marL="457200" lvl="1" indent="0">
              <a:buFontTx/>
              <a:buNone/>
            </a:pPr>
            <a:r>
              <a:rPr lang="vi-VN"/>
              <a:t>■</a:t>
            </a:r>
            <a:r>
              <a:rPr lang="en-US"/>
              <a:t> </a:t>
            </a:r>
            <a:r>
              <a:rPr lang="vi-VN" baseline="0"/>
              <a:t>bảo vệ bí mật thương mại</a:t>
            </a:r>
            <a:r>
              <a:rPr lang="en-US" baseline="0"/>
              <a:t>: </a:t>
            </a:r>
            <a:r>
              <a:rPr lang="en-US" sz="1200" b="1" i="0" u="none">
                <a:solidFill>
                  <a:srgbClr val="A40800"/>
                </a:solidFill>
                <a:latin typeface="Lucida Grande" charset="0"/>
                <a:ea typeface="Lucida Grande" charset="0"/>
                <a:cs typeface="Lucida Grande" charset="0"/>
                <a:sym typeface="Lucida Grande" charset="0"/>
              </a:rPr>
              <a:t>DO</a:t>
            </a:r>
            <a:r>
              <a:rPr lang="en-US" sz="1200" b="1" i="0" u="none" baseline="0">
                <a:solidFill>
                  <a:srgbClr val="A40800"/>
                </a:solidFill>
                <a:latin typeface="Lucida Grande" charset="0"/>
                <a:ea typeface="Lucida Grande" charset="0"/>
                <a:cs typeface="Lucida Grande" charset="0"/>
                <a:sym typeface="Lucida Grande" charset="0"/>
              </a:rPr>
              <a:t> CÓ SỰ THAM GIA CỦA KH</a:t>
            </a:r>
            <a:endParaRPr lang="en-US" b="1" i="0" u="none" baseline="0"/>
          </a:p>
          <a:p>
            <a:pPr marL="457200" lvl="1" indent="0">
              <a:buFontTx/>
              <a:buNone/>
            </a:pPr>
            <a:r>
              <a:rPr lang="vi-VN"/>
              <a:t>■</a:t>
            </a:r>
            <a:r>
              <a:rPr lang="en-US"/>
              <a:t> </a:t>
            </a:r>
            <a:r>
              <a:rPr lang="vi-VN" baseline="0"/>
              <a:t>cung cấp việc làm cho bộ phận phát triển phần mềm nội bộ</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7650" name="Rectangle 2"/>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0005" indent="0">
              <a:buFontTx/>
              <a:buNone/>
            </a:pPr>
            <a:r>
              <a:rPr lang="en-US" sz="2200">
                <a:solidFill>
                  <a:srgbClr val="000000"/>
                </a:solidFill>
                <a:latin typeface="Lucida Grande" charset="0"/>
                <a:ea typeface="Lucida Grande" charset="0"/>
                <a:cs typeface="Lucida Grande" charset="0"/>
                <a:sym typeface="Lucida Grande" charset="0"/>
              </a:rPr>
              <a:t>- Chậm trễ</a:t>
            </a:r>
            <a:r>
              <a:rPr lang="en-US" sz="2200" baseline="0">
                <a:solidFill>
                  <a:srgbClr val="000000"/>
                </a:solidFill>
                <a:latin typeface="Lucida Grande" charset="0"/>
                <a:ea typeface="Lucida Grande" charset="0"/>
                <a:cs typeface="Lucida Grande" charset="0"/>
                <a:sym typeface="Lucida Grande" charset="0"/>
              </a:rPr>
              <a:t>: </a:t>
            </a:r>
            <a:r>
              <a:rPr lang="en-US" sz="2200" b="0" baseline="0">
                <a:solidFill>
                  <a:srgbClr val="000000"/>
                </a:solidFill>
                <a:latin typeface="Lucida Grande" charset="0"/>
                <a:ea typeface="Lucida Grande" charset="0"/>
                <a:cs typeface="Lucida Grande" charset="0"/>
                <a:sym typeface="Lucida Grande" charset="0"/>
              </a:rPr>
              <a:t> khi nhóm bên ngoài giao sp trễ thì cả project bị trì hoãn.</a:t>
            </a:r>
            <a:endParaRPr lang="en-US" sz="2200" b="0" baseline="0">
              <a:solidFill>
                <a:srgbClr val="000000"/>
              </a:solidFill>
              <a:latin typeface="Lucida Grande" charset="0"/>
              <a:ea typeface="Lucida Grande" charset="0"/>
              <a:cs typeface="Lucida Grande" charset="0"/>
              <a:sym typeface="Lucida Grande" charset="0"/>
            </a:endParaRPr>
          </a:p>
          <a:p>
            <a:pPr marL="954405" lvl="2" indent="0">
              <a:buFontTx/>
              <a:buNone/>
            </a:pPr>
            <a:r>
              <a:rPr lang="vi-VN" sz="2400"/>
              <a:t>■</a:t>
            </a:r>
            <a:r>
              <a:rPr lang="en-US" sz="2400"/>
              <a:t> </a:t>
            </a:r>
            <a:r>
              <a:rPr lang="en-US" sz="2200" b="1" baseline="0">
                <a:solidFill>
                  <a:srgbClr val="000000"/>
                </a:solidFill>
                <a:latin typeface="Lucida Grande" charset="0"/>
                <a:ea typeface="Lucida Grande" charset="0"/>
                <a:cs typeface="Lucida Grande" charset="0"/>
                <a:sym typeface="Lucida Grande" charset="0"/>
              </a:rPr>
              <a:t>NGUYÊN NHÂN THƯỜNG LÀ DO VIỆC KIỂM SOÁT LỎNG LẺO</a:t>
            </a:r>
            <a:endParaRPr lang="en-US" sz="2200" b="1" baseline="0">
              <a:solidFill>
                <a:srgbClr val="000000"/>
              </a:solidFill>
              <a:latin typeface="Lucida Grande" charset="0"/>
              <a:ea typeface="Lucida Grande" charset="0"/>
              <a:cs typeface="Lucida Grande" charset="0"/>
              <a:sym typeface="Lucida Grande" charset="0"/>
            </a:endParaRPr>
          </a:p>
          <a:p>
            <a:pPr marL="40005" indent="0">
              <a:buFontTx/>
              <a:buNone/>
            </a:pPr>
            <a:endParaRPr lang="en-US" sz="2200" baseline="0">
              <a:solidFill>
                <a:srgbClr val="000000"/>
              </a:solidFill>
              <a:latin typeface="Lucida Grande" charset="0"/>
              <a:ea typeface="Lucida Grande" charset="0"/>
              <a:cs typeface="Lucida Grande" charset="0"/>
              <a:sym typeface="Lucida Grande" charset="0"/>
            </a:endParaRPr>
          </a:p>
          <a:p>
            <a:pPr marL="40005" indent="0">
              <a:buFontTx/>
              <a:buNone/>
            </a:pPr>
            <a:r>
              <a:rPr lang="en-US" sz="2200" baseline="0">
                <a:solidFill>
                  <a:srgbClr val="000000"/>
                </a:solidFill>
                <a:latin typeface="Lucida Grande" charset="0"/>
                <a:ea typeface="Lucida Grande" charset="0"/>
                <a:cs typeface="Lucida Grande" charset="0"/>
                <a:sym typeface="Lucida Grande" charset="0"/>
              </a:rPr>
              <a:t>- CL thấp:</a:t>
            </a:r>
            <a:endParaRPr lang="en-US" sz="2200" baseline="0">
              <a:solidFill>
                <a:srgbClr val="000000"/>
              </a:solidFill>
              <a:latin typeface="Lucida Grande" charset="0"/>
              <a:ea typeface="Lucida Grande" charset="0"/>
              <a:cs typeface="Lucida Grande" charset="0"/>
              <a:sym typeface="Lucida Grande" charset="0"/>
            </a:endParaRPr>
          </a:p>
          <a:p>
            <a:pPr marL="497205" lvl="1" indent="0">
              <a:buFontTx/>
              <a:buNone/>
            </a:pPr>
            <a:r>
              <a:rPr lang="en-US" sz="2200" b="0" baseline="0">
                <a:solidFill>
                  <a:srgbClr val="000000"/>
                </a:solidFill>
                <a:latin typeface="Lucida Grande" charset="0"/>
                <a:ea typeface="Lucida Grande" charset="0"/>
                <a:cs typeface="Lucida Grande" charset="0"/>
                <a:sym typeface="Lucida Grande" charset="0"/>
              </a:rPr>
              <a:t>(a) Nhiều lỗi hoặc lỗi nghiêm trọng hơn dự kiến; </a:t>
            </a:r>
            <a:endParaRPr lang="en-US" sz="2200" b="0" baseline="0">
              <a:solidFill>
                <a:srgbClr val="000000"/>
              </a:solidFill>
              <a:latin typeface="Lucida Grande" charset="0"/>
              <a:ea typeface="Lucida Grande" charset="0"/>
              <a:cs typeface="Lucida Grande" charset="0"/>
              <a:sym typeface="Lucida Grande" charset="0"/>
            </a:endParaRPr>
          </a:p>
          <a:p>
            <a:pPr marL="497205" lvl="1" indent="0">
              <a:buFontTx/>
              <a:buNone/>
            </a:pPr>
            <a:r>
              <a:rPr lang="en-US" sz="2200" b="0" baseline="0">
                <a:solidFill>
                  <a:srgbClr val="000000"/>
                </a:solidFill>
                <a:latin typeface="Lucida Grande" charset="0"/>
                <a:ea typeface="Lucida Grande" charset="0"/>
                <a:cs typeface="Lucida Grande" charset="0"/>
                <a:sym typeface="Lucida Grande" charset="0"/>
              </a:rPr>
              <a:t>(b) Không theo chuẩn mã nguồn và tài liệu, vi phạm cấu trúc của HDCV và TT</a:t>
            </a:r>
            <a:r>
              <a:rPr lang="en-US" sz="2200" b="1" baseline="0">
                <a:solidFill>
                  <a:srgbClr val="000000"/>
                </a:solidFill>
                <a:latin typeface="Lucida Grande" charset="0"/>
                <a:ea typeface="Lucida Grande" charset="0"/>
                <a:cs typeface="Lucida Grande" charset="0"/>
                <a:sym typeface="Lucida Grande" charset="0"/>
              </a:rPr>
              <a:t> </a:t>
            </a:r>
            <a:r>
              <a:rPr lang="en-US" sz="2200" b="0" baseline="0">
                <a:solidFill>
                  <a:srgbClr val="000000"/>
                </a:solidFill>
                <a:latin typeface="Lucida Grande" charset="0"/>
                <a:ea typeface="Lucida Grande" charset="0"/>
                <a:cs typeface="Lucida Grande" charset="0"/>
                <a:sym typeface="Wingdings" panose="05000000000000000000" pitchFamily="2" charset="2"/>
              </a:rPr>
              <a:t> </a:t>
            </a:r>
            <a:r>
              <a:rPr lang="en-US" sz="2200" b="0" baseline="0">
                <a:solidFill>
                  <a:srgbClr val="000000"/>
                </a:solidFill>
                <a:latin typeface="Lucida Grande" charset="0"/>
                <a:ea typeface="Lucida Grande" charset="0"/>
                <a:cs typeface="Lucida Grande" charset="0"/>
                <a:sym typeface="Lucida Grande" charset="0"/>
              </a:rPr>
              <a:t>sau này sẽ khó khăn trong test và bảo trì</a:t>
            </a:r>
            <a:endParaRPr lang="en-US" sz="2200" b="0" baseline="0">
              <a:solidFill>
                <a:srgbClr val="000000"/>
              </a:solidFill>
              <a:latin typeface="Lucida Grande" charset="0"/>
              <a:ea typeface="Lucida Grande" charset="0"/>
              <a:cs typeface="Lucida Grande" charset="0"/>
              <a:sym typeface="Lucida Grande" charset="0"/>
            </a:endParaRPr>
          </a:p>
          <a:p>
            <a:pPr marL="40005" lvl="0" indent="0">
              <a:buFontTx/>
              <a:buNone/>
            </a:pPr>
            <a:endParaRPr lang="en-US" sz="2200" baseline="0">
              <a:solidFill>
                <a:srgbClr val="000000"/>
              </a:solidFill>
              <a:latin typeface="Lucida Grande" charset="0"/>
              <a:ea typeface="Lucida Grande" charset="0"/>
              <a:cs typeface="Lucida Grande" charset="0"/>
              <a:sym typeface="Lucida Grande" charset="0"/>
            </a:endParaRPr>
          </a:p>
          <a:p>
            <a:pPr marL="40005" lvl="0" indent="0">
              <a:buFontTx/>
              <a:buNone/>
            </a:pPr>
            <a:r>
              <a:rPr lang="en-US" sz="2200" baseline="0">
                <a:solidFill>
                  <a:srgbClr val="000000"/>
                </a:solidFill>
                <a:latin typeface="Lucida Grande" charset="0"/>
                <a:ea typeface="Lucida Grande" charset="0"/>
                <a:cs typeface="Lucida Grande" charset="0"/>
                <a:sym typeface="Lucida Grande" charset="0"/>
              </a:rPr>
              <a:t>- </a:t>
            </a:r>
            <a:r>
              <a:rPr lang="vi-VN" sz="2200" baseline="0">
                <a:solidFill>
                  <a:srgbClr val="000000"/>
                </a:solidFill>
                <a:latin typeface="Lucida Grande" charset="0"/>
                <a:ea typeface="Lucida Grande" charset="0"/>
                <a:cs typeface="Lucida Grande" charset="0"/>
                <a:sym typeface="Lucida Grande" charset="0"/>
              </a:rPr>
              <a:t>Tăng xác suất khó khăn trong việc bảo trì</a:t>
            </a:r>
            <a:r>
              <a:rPr lang="en-US" sz="2200" baseline="0">
                <a:solidFill>
                  <a:srgbClr val="000000"/>
                </a:solidFill>
                <a:latin typeface="Lucida Grande" charset="0"/>
                <a:ea typeface="Lucida Grande" charset="0"/>
                <a:cs typeface="Lucida Grande" charset="0"/>
                <a:sym typeface="Lucida Grande" charset="0"/>
              </a:rPr>
              <a:t>: </a:t>
            </a:r>
            <a:r>
              <a:rPr lang="en-US" sz="2200" b="1" baseline="0">
                <a:solidFill>
                  <a:srgbClr val="000000"/>
                </a:solidFill>
                <a:latin typeface="Lucida Grande" charset="0"/>
                <a:ea typeface="Lucida Grande" charset="0"/>
                <a:cs typeface="Lucida Grande" charset="0"/>
                <a:sym typeface="Lucida Grande" charset="0"/>
              </a:rPr>
              <a:t>RÕ RÀNG, NHIỀU TỔ CHỨC THAM GIA VÀO PT PM NHƯNG CHỈ CÓ 1 TỔ CHỨC CHỊU TRÁCH NHIỆM CHÍNH, ĐÓ LÀ CONTRACTOR </a:t>
            </a:r>
            <a:endParaRPr lang="en-US" sz="2200" b="0" baseline="0">
              <a:solidFill>
                <a:srgbClr val="000000"/>
              </a:solidFill>
              <a:latin typeface="Lucida Grande" charset="0"/>
              <a:ea typeface="Lucida Grande" charset="0"/>
              <a:cs typeface="Lucida Grande" charset="0"/>
              <a:sym typeface="Lucida Grande" charset="0"/>
            </a:endParaRPr>
          </a:p>
          <a:p>
            <a:pPr marL="40005" lvl="0" indent="0">
              <a:buFontTx/>
              <a:buNone/>
            </a:pPr>
            <a:endParaRPr lang="en-US" sz="2200">
              <a:solidFill>
                <a:srgbClr val="000000"/>
              </a:solidFill>
              <a:latin typeface="Lucida Grande" charset="0"/>
              <a:ea typeface="Lucida Grande" charset="0"/>
              <a:cs typeface="Lucida Grande" charset="0"/>
              <a:sym typeface="Lucida Grande" charset="0"/>
            </a:endParaRPr>
          </a:p>
          <a:p>
            <a:pPr marL="40005" lvl="0" indent="0">
              <a:buFontTx/>
              <a:buNone/>
            </a:pPr>
            <a:r>
              <a:rPr lang="en-US" sz="2200">
                <a:solidFill>
                  <a:srgbClr val="000000"/>
                </a:solidFill>
                <a:latin typeface="Lucida Grande" charset="0"/>
                <a:ea typeface="Lucida Grande" charset="0"/>
                <a:cs typeface="Lucida Grande" charset="0"/>
                <a:sym typeface="Lucida Grande" charset="0"/>
              </a:rPr>
              <a:t>-</a:t>
            </a:r>
            <a:r>
              <a:rPr lang="en-US" sz="2200" baseline="0">
                <a:solidFill>
                  <a:srgbClr val="000000"/>
                </a:solidFill>
                <a:latin typeface="Lucida Grande" charset="0"/>
                <a:ea typeface="Lucida Grande" charset="0"/>
                <a:cs typeface="Lucida Grande" charset="0"/>
                <a:sym typeface="Lucida Grande" charset="0"/>
              </a:rPr>
              <a:t> </a:t>
            </a:r>
            <a:r>
              <a:rPr lang="en-US" sz="2200">
                <a:solidFill>
                  <a:srgbClr val="000000"/>
                </a:solidFill>
                <a:latin typeface="Lucida Grande" charset="0"/>
                <a:ea typeface="Lucida Grande" charset="0"/>
                <a:cs typeface="Lucida Grande" charset="0"/>
                <a:sym typeface="Lucida Grande" charset="0"/>
              </a:rPr>
              <a:t>Mất kiểm soát phát triển</a:t>
            </a:r>
            <a:endParaRPr lang="en-US" sz="2200">
              <a:solidFill>
                <a:srgbClr val="000000"/>
              </a:solidFill>
              <a:latin typeface="Lucida Grande" charset="0"/>
              <a:ea typeface="Lucida Grande" charset="0"/>
              <a:cs typeface="Lucida Grande" charset="0"/>
              <a:sym typeface="Lucida Grande" charset="0"/>
            </a:endParaRPr>
          </a:p>
          <a:p>
            <a:pPr marL="497205" marR="0" lvl="1" indent="0" algn="l" defTabSz="914400" rtl="0" eaLnBrk="1" fontAlgn="auto" latinLnBrk="0" hangingPunct="1">
              <a:lnSpc>
                <a:spcPct val="100000"/>
              </a:lnSpc>
              <a:spcBef>
                <a:spcPts val="0"/>
              </a:spcBef>
              <a:spcAft>
                <a:spcPts val="0"/>
              </a:spcAft>
              <a:buClrTx/>
              <a:buSzTx/>
              <a:buFontTx/>
              <a:buNone/>
              <a:defRPr/>
            </a:pPr>
            <a:r>
              <a:rPr lang="vi-VN" sz="2400"/>
              <a:t>■</a:t>
            </a:r>
            <a:r>
              <a:rPr lang="en-US" sz="2400"/>
              <a:t> </a:t>
            </a:r>
            <a:r>
              <a:rPr lang="en-US" sz="2200" b="1" u="none">
                <a:solidFill>
                  <a:srgbClr val="D90B00"/>
                </a:solidFill>
                <a:latin typeface="Lucida Grande" charset="0"/>
                <a:ea typeface="Lucida Grande" charset="0"/>
                <a:cs typeface="Lucida Grande" charset="0"/>
                <a:sym typeface="Lucida Grande" charset="0"/>
              </a:rPr>
              <a:t>Do tin tưởng</a:t>
            </a:r>
            <a:r>
              <a:rPr lang="en-US" sz="2200" b="1" u="none" baseline="0">
                <a:solidFill>
                  <a:srgbClr val="D90B00"/>
                </a:solidFill>
                <a:latin typeface="Lucida Grande" charset="0"/>
                <a:ea typeface="Lucida Grande" charset="0"/>
                <a:cs typeface="Lucida Grande" charset="0"/>
                <a:sym typeface="Lucida Grande" charset="0"/>
              </a:rPr>
              <a:t> vào tiến độ và CL của </a:t>
            </a:r>
            <a:r>
              <a:rPr lang="en-US" sz="2400"/>
              <a:t>external participants, </a:t>
            </a:r>
            <a:r>
              <a:rPr lang="en-US" sz="2200" b="0" u="none">
                <a:solidFill>
                  <a:srgbClr val="D90B00"/>
                </a:solidFill>
                <a:latin typeface="Lucida Grande" charset="0"/>
                <a:ea typeface="Lucida Grande" charset="0"/>
                <a:cs typeface="Lucida Grande" charset="0"/>
                <a:sym typeface="Lucida Grande" charset="0"/>
              </a:rPr>
              <a:t>contractor có</a:t>
            </a:r>
            <a:r>
              <a:rPr lang="en-US" sz="2200" b="0" u="none" baseline="0">
                <a:solidFill>
                  <a:srgbClr val="D90B00"/>
                </a:solidFill>
                <a:latin typeface="Lucida Grande" charset="0"/>
                <a:ea typeface="Lucida Grande" charset="0"/>
                <a:cs typeface="Lucida Grande" charset="0"/>
                <a:sym typeface="Lucida Grande" charset="0"/>
              </a:rPr>
              <a:t> thể để mặc </a:t>
            </a:r>
            <a:r>
              <a:rPr lang="en-US" sz="2400" b="0"/>
              <a:t>external participants </a:t>
            </a:r>
            <a:r>
              <a:rPr lang="en-US" sz="2200" b="0" u="none" baseline="0">
                <a:solidFill>
                  <a:srgbClr val="D90B00"/>
                </a:solidFill>
                <a:latin typeface="Lucida Grande" charset="0"/>
                <a:ea typeface="Lucida Grande" charset="0"/>
                <a:cs typeface="Lucida Grande" charset="0"/>
                <a:sym typeface="Lucida Grande" charset="0"/>
              </a:rPr>
              <a:t>phát triển sp</a:t>
            </a:r>
            <a:r>
              <a:rPr lang="en-US" sz="2200" b="1" u="none" baseline="0">
                <a:solidFill>
                  <a:srgbClr val="D90B00"/>
                </a:solidFill>
                <a:latin typeface="Lucida Grande" charset="0"/>
                <a:ea typeface="Lucida Grande" charset="0"/>
                <a:cs typeface="Lucida Grande" charset="0"/>
                <a:sym typeface="Lucida Grande" charset="0"/>
              </a:rPr>
              <a:t>. Kết quả là </a:t>
            </a:r>
            <a:r>
              <a:rPr lang="vi-VN" sz="2200" b="1" u="none" baseline="0">
                <a:solidFill>
                  <a:srgbClr val="D90B00"/>
                </a:solidFill>
                <a:latin typeface="Lucida Grande" charset="0"/>
                <a:ea typeface="Lucida Grande" charset="0"/>
                <a:cs typeface="Lucida Grande" charset="0"/>
                <a:sym typeface="Lucida Grande" charset="0"/>
              </a:rPr>
              <a:t>những </a:t>
            </a:r>
            <a:r>
              <a:rPr lang="vi-VN" sz="2200" b="1" u="sng" baseline="0">
                <a:solidFill>
                  <a:srgbClr val="D90B00"/>
                </a:solidFill>
                <a:latin typeface="Lucida Grande" charset="0"/>
                <a:ea typeface="Lucida Grande" charset="0"/>
                <a:cs typeface="Lucida Grande" charset="0"/>
                <a:sym typeface="Lucida Grande" charset="0"/>
              </a:rPr>
              <a:t>khó khăn </a:t>
            </a:r>
            <a:r>
              <a:rPr lang="en-US" sz="2200" b="1" u="sng" baseline="0">
                <a:solidFill>
                  <a:srgbClr val="D90B00"/>
                </a:solidFill>
                <a:latin typeface="Lucida Grande" charset="0"/>
                <a:ea typeface="Lucida Grande" charset="0"/>
                <a:cs typeface="Lucida Grande" charset="0"/>
                <a:sym typeface="Lucida Grande" charset="0"/>
              </a:rPr>
              <a:t>về </a:t>
            </a:r>
            <a:r>
              <a:rPr lang="vi-VN" sz="2200" b="1" u="sng" baseline="0">
                <a:solidFill>
                  <a:srgbClr val="D90B00"/>
                </a:solidFill>
                <a:latin typeface="Lucida Grande" charset="0"/>
                <a:ea typeface="Lucida Grande" charset="0"/>
                <a:cs typeface="Lucida Grande" charset="0"/>
                <a:sym typeface="Lucida Grande" charset="0"/>
              </a:rPr>
              <a:t>phát triển, tình trạng thiếu nhân viên </a:t>
            </a:r>
            <a:r>
              <a:rPr lang="en-US" sz="2200" b="1" u="none" baseline="0">
                <a:solidFill>
                  <a:srgbClr val="D90B00"/>
                </a:solidFill>
                <a:latin typeface="Lucida Grande" charset="0"/>
                <a:ea typeface="Lucida Grande" charset="0"/>
                <a:cs typeface="Lucida Grande" charset="0"/>
                <a:sym typeface="Lucida Grande" charset="0"/>
              </a:rPr>
              <a:t>hay </a:t>
            </a:r>
            <a:r>
              <a:rPr lang="vi-VN" sz="2200" b="1" u="none" baseline="0">
                <a:solidFill>
                  <a:srgbClr val="D90B00"/>
                </a:solidFill>
                <a:latin typeface="Lucida Grande" charset="0"/>
                <a:ea typeface="Lucida Grande" charset="0"/>
                <a:cs typeface="Lucida Grande" charset="0"/>
                <a:sym typeface="Lucida Grande" charset="0"/>
              </a:rPr>
              <a:t>các vấn đề khác đến nhà thầu </a:t>
            </a:r>
            <a:r>
              <a:rPr lang="en-US" sz="2200" b="1" u="none" baseline="0">
                <a:solidFill>
                  <a:srgbClr val="D90B00"/>
                </a:solidFill>
                <a:latin typeface="Lucida Grande" charset="0"/>
                <a:ea typeface="Lucida Grande" charset="0"/>
                <a:cs typeface="Lucida Grande" charset="0"/>
                <a:sym typeface="Lucida Grande" charset="0"/>
              </a:rPr>
              <a:t>đc </a:t>
            </a:r>
            <a:r>
              <a:rPr lang="vi-VN" sz="2200" b="1" u="none" baseline="0">
                <a:solidFill>
                  <a:srgbClr val="D90B00"/>
                </a:solidFill>
                <a:latin typeface="Lucida Grande" charset="0"/>
                <a:ea typeface="Lucida Grande" charset="0"/>
                <a:cs typeface="Lucida Grande" charset="0"/>
                <a:sym typeface="Lucida Grande" charset="0"/>
              </a:rPr>
              <a:t>cảnh báo</a:t>
            </a:r>
            <a:r>
              <a:rPr lang="en-US" sz="2200" b="1" u="none" baseline="0">
                <a:solidFill>
                  <a:srgbClr val="D90B00"/>
                </a:solidFill>
                <a:latin typeface="Lucida Grande" charset="0"/>
                <a:ea typeface="Lucida Grande" charset="0"/>
                <a:cs typeface="Lucida Grande" charset="0"/>
                <a:sym typeface="Lucida Grande" charset="0"/>
              </a:rPr>
              <a:t> trễ</a:t>
            </a:r>
            <a:r>
              <a:rPr lang="vi-VN" sz="2200" b="1" u="none" baseline="0">
                <a:solidFill>
                  <a:srgbClr val="D90B00"/>
                </a:solidFill>
                <a:latin typeface="Lucida Grande" charset="0"/>
                <a:ea typeface="Lucida Grande" charset="0"/>
                <a:cs typeface="Lucida Grande" charset="0"/>
                <a:sym typeface="Lucida Grande" charset="0"/>
              </a:rPr>
              <a:t>.</a:t>
            </a:r>
            <a:r>
              <a:rPr lang="en-US" sz="2200" b="1" u="none" baseline="0">
                <a:solidFill>
                  <a:srgbClr val="D90B00"/>
                </a:solidFill>
                <a:latin typeface="Lucida Grande" charset="0"/>
                <a:ea typeface="Lucida Grande" charset="0"/>
                <a:cs typeface="Lucida Grande" charset="0"/>
                <a:sym typeface="Lucida Grande" charset="0"/>
              </a:rPr>
              <a:t> </a:t>
            </a:r>
            <a:r>
              <a:rPr lang="vi-VN" sz="2200" b="1" u="none" baseline="0">
                <a:solidFill>
                  <a:srgbClr val="D90B00"/>
                </a:solidFill>
                <a:latin typeface="Lucida Grande" charset="0"/>
                <a:ea typeface="Lucida Grande" charset="0"/>
                <a:cs typeface="Lucida Grande" charset="0"/>
                <a:sym typeface="Lucida Grande" charset="0"/>
              </a:rPr>
              <a:t>Do đó khả năng kịp thời giải quyết những khó khăn</a:t>
            </a:r>
            <a:r>
              <a:rPr lang="en-US" sz="2200" b="1" u="none" baseline="0">
                <a:solidFill>
                  <a:srgbClr val="D90B00"/>
                </a:solidFill>
                <a:latin typeface="Lucida Grande" charset="0"/>
                <a:ea typeface="Lucida Grande" charset="0"/>
                <a:cs typeface="Lucida Grande" charset="0"/>
                <a:sym typeface="Lucida Grande" charset="0"/>
              </a:rPr>
              <a:t> </a:t>
            </a:r>
            <a:r>
              <a:rPr lang="vi-VN" sz="2200" b="1" u="none" baseline="0">
                <a:solidFill>
                  <a:srgbClr val="D90B00"/>
                </a:solidFill>
                <a:latin typeface="Lucida Grande" charset="0"/>
                <a:ea typeface="Lucida Grande" charset="0"/>
                <a:cs typeface="Lucida Grande" charset="0"/>
                <a:sym typeface="Lucida Grande" charset="0"/>
              </a:rPr>
              <a:t>thường giảm mạnh</a:t>
            </a:r>
            <a:r>
              <a:rPr lang="en-US" sz="2200" b="1" u="none" baseline="0">
                <a:solidFill>
                  <a:srgbClr val="D90B00"/>
                </a:solidFill>
                <a:latin typeface="Lucida Grande" charset="0"/>
                <a:ea typeface="Lucida Grande" charset="0"/>
                <a:cs typeface="Lucida Grande" charset="0"/>
                <a:sym typeface="Lucida Grande" charset="0"/>
              </a:rPr>
              <a:t>.</a:t>
            </a:r>
            <a:endParaRPr lang="en-US" sz="2200" b="1" u="none" baseline="0">
              <a:solidFill>
                <a:srgbClr val="D90B00"/>
              </a:solidFill>
              <a:latin typeface="Lucida Grande" charset="0"/>
              <a:ea typeface="Lucida Grande" charset="0"/>
              <a:cs typeface="Lucida Grande" charset="0"/>
              <a:sym typeface="Lucida Grande" charset="0"/>
            </a:endParaRPr>
          </a:p>
          <a:p>
            <a:pPr marL="497205" marR="0" lvl="1" indent="0" algn="l" defTabSz="914400" rtl="0" eaLnBrk="1" fontAlgn="auto" latinLnBrk="0" hangingPunct="1">
              <a:lnSpc>
                <a:spcPct val="100000"/>
              </a:lnSpc>
              <a:spcBef>
                <a:spcPts val="0"/>
              </a:spcBef>
              <a:spcAft>
                <a:spcPts val="0"/>
              </a:spcAft>
              <a:buClrTx/>
              <a:buSzTx/>
              <a:buFontTx/>
              <a:buNone/>
              <a:defRPr/>
            </a:pPr>
            <a:endParaRPr lang="en-US" sz="2200" b="1" u="none" baseline="0">
              <a:solidFill>
                <a:srgbClr val="D90B00"/>
              </a:solidFill>
              <a:latin typeface="Lucida Grande" charset="0"/>
              <a:ea typeface="Lucida Grande" charset="0"/>
              <a:cs typeface="Lucida Grande" charset="0"/>
              <a:sym typeface="Lucida Grande" charset="0"/>
            </a:endParaRPr>
          </a:p>
          <a:p>
            <a:pPr marL="497205" marR="0" lvl="1" indent="0" algn="l" defTabSz="914400" rtl="0" eaLnBrk="1" fontAlgn="auto" latinLnBrk="0" hangingPunct="1">
              <a:lnSpc>
                <a:spcPct val="100000"/>
              </a:lnSpc>
              <a:spcBef>
                <a:spcPts val="0"/>
              </a:spcBef>
              <a:spcAft>
                <a:spcPts val="0"/>
              </a:spcAft>
              <a:buClrTx/>
              <a:buSzTx/>
              <a:buFontTx/>
              <a:buNone/>
              <a:defRPr/>
            </a:pPr>
            <a:endParaRPr lang="en-US" sz="2200" b="1" u="none" baseline="0">
              <a:solidFill>
                <a:srgbClr val="D90B00"/>
              </a:solidFill>
              <a:latin typeface="Lucida Grande" charset="0"/>
              <a:ea typeface="Lucida Grande" charset="0"/>
              <a:cs typeface="Lucida Grande" charset="0"/>
              <a:sym typeface="Lucida Grande" charset="0"/>
            </a:endParaRPr>
          </a:p>
          <a:p>
            <a:pPr marL="497205" marR="0" lvl="1" indent="0" algn="l" defTabSz="914400" rtl="0" eaLnBrk="1" fontAlgn="auto" latinLnBrk="0" hangingPunct="1">
              <a:lnSpc>
                <a:spcPct val="100000"/>
              </a:lnSpc>
              <a:spcBef>
                <a:spcPts val="0"/>
              </a:spcBef>
              <a:spcAft>
                <a:spcPts val="0"/>
              </a:spcAft>
              <a:buClrTx/>
              <a:buSzTx/>
              <a:buFontTx/>
              <a:buNone/>
              <a:defRPr/>
            </a:pPr>
            <a:endParaRPr lang="en-US" sz="2200" b="1" u="none" baseline="0">
              <a:solidFill>
                <a:srgbClr val="D90B00"/>
              </a:solidFill>
              <a:latin typeface="Lucida Grande" charset="0"/>
              <a:ea typeface="Lucida Grande" charset="0"/>
              <a:cs typeface="Lucida Grande" charset="0"/>
              <a:sym typeface="Lucida Grande" charset="0"/>
            </a:endParaRPr>
          </a:p>
          <a:p>
            <a:pPr marL="497205" marR="0" lvl="1" indent="0" algn="l" defTabSz="914400" rtl="0" eaLnBrk="1" fontAlgn="auto" latinLnBrk="0" hangingPunct="1">
              <a:lnSpc>
                <a:spcPct val="100000"/>
              </a:lnSpc>
              <a:spcBef>
                <a:spcPts val="0"/>
              </a:spcBef>
              <a:spcAft>
                <a:spcPts val="0"/>
              </a:spcAft>
              <a:buClrTx/>
              <a:buSzTx/>
              <a:buFontTx/>
              <a:buNone/>
              <a:defRPr/>
            </a:pPr>
            <a:endParaRPr lang="en-US" sz="2200" b="1" u="none" baseline="0">
              <a:solidFill>
                <a:srgbClr val="D90B00"/>
              </a:solidFill>
              <a:latin typeface="Lucida Grande" charset="0"/>
              <a:ea typeface="Lucida Grande" charset="0"/>
              <a:cs typeface="Lucida Grande" charset="0"/>
              <a:sym typeface="Lucida Grande" charset="0"/>
            </a:endParaRPr>
          </a:p>
          <a:p>
            <a:pPr marL="497205" marR="0" lvl="1" indent="0" algn="l" defTabSz="914400" rtl="0" eaLnBrk="1" fontAlgn="auto" latinLnBrk="0" hangingPunct="1">
              <a:lnSpc>
                <a:spcPct val="100000"/>
              </a:lnSpc>
              <a:spcBef>
                <a:spcPts val="0"/>
              </a:spcBef>
              <a:spcAft>
                <a:spcPts val="0"/>
              </a:spcAft>
              <a:buClrTx/>
              <a:buSzTx/>
              <a:buFontTx/>
              <a:buNone/>
              <a:defRPr/>
            </a:pPr>
            <a:endParaRPr lang="en-US" sz="2200" b="1" u="none" baseline="0">
              <a:solidFill>
                <a:srgbClr val="D90B00"/>
              </a:solidFill>
              <a:latin typeface="Lucida Grande" charset="0"/>
              <a:ea typeface="Lucida Grande" charset="0"/>
              <a:cs typeface="Lucida Grande" charset="0"/>
              <a:sym typeface="Lucida Grande" charset="0"/>
            </a:endParaRPr>
          </a:p>
          <a:p>
            <a:pPr marL="497205" marR="0" lvl="1" indent="0" algn="l" defTabSz="914400" rtl="0" eaLnBrk="1" fontAlgn="auto" latinLnBrk="0" hangingPunct="1">
              <a:lnSpc>
                <a:spcPct val="100000"/>
              </a:lnSpc>
              <a:spcBef>
                <a:spcPts val="0"/>
              </a:spcBef>
              <a:spcAft>
                <a:spcPts val="0"/>
              </a:spcAft>
              <a:buClrTx/>
              <a:buSzTx/>
              <a:buFontTx/>
              <a:buNone/>
              <a:defRPr/>
            </a:pPr>
            <a:endParaRPr lang="en-US" sz="2200" b="1" u="none" baseline="0">
              <a:solidFill>
                <a:srgbClr val="D90B00"/>
              </a:solidFill>
              <a:latin typeface="Lucida Grande" charset="0"/>
              <a:ea typeface="Lucida Grande" charset="0"/>
              <a:cs typeface="Lucida Grande" charset="0"/>
              <a:sym typeface="Lucida Grande" charset="0"/>
            </a:endParaRPr>
          </a:p>
          <a:p>
            <a:pPr marL="497205" marR="0" lvl="1" indent="0" algn="l" defTabSz="914400" rtl="0" eaLnBrk="1" fontAlgn="auto" latinLnBrk="0" hangingPunct="1">
              <a:lnSpc>
                <a:spcPct val="100000"/>
              </a:lnSpc>
              <a:spcBef>
                <a:spcPts val="0"/>
              </a:spcBef>
              <a:spcAft>
                <a:spcPts val="0"/>
              </a:spcAft>
              <a:buClrTx/>
              <a:buSzTx/>
              <a:buFontTx/>
              <a:buNone/>
              <a:defRPr/>
            </a:pPr>
            <a:r>
              <a:rPr lang="en-US" sz="2400"/>
              <a:t>Increased probability of </a:t>
            </a:r>
            <a:r>
              <a:rPr lang="en-US" sz="2400" b="1"/>
              <a:t>difficulties in maintenance:</a:t>
            </a:r>
            <a:endParaRPr lang="en-US" sz="2400" b="1"/>
          </a:p>
          <a:p>
            <a:pPr lvl="1"/>
            <a:r>
              <a:rPr lang="en-US" sz="2400"/>
              <a:t>the contractor is responsible for maintenance of the whole project + the external participants supply incomplete and/or non-standard coding and documentation </a:t>
            </a:r>
            <a:r>
              <a:rPr lang="en-US" sz="2400">
                <a:sym typeface="Wingdings" panose="05000000000000000000" pitchFamily="2" charset="2"/>
              </a:rPr>
              <a:t> lower-quality maintenance, higher costs</a:t>
            </a:r>
            <a:endParaRPr lang="en-US" sz="2400">
              <a:sym typeface="Wingdings" panose="05000000000000000000" pitchFamily="2" charset="2"/>
            </a:endParaRPr>
          </a:p>
          <a:p>
            <a:pPr lvl="1"/>
            <a:r>
              <a:rPr lang="en-US" sz="2400"/>
              <a:t>maintenance services are supplied by more than one organization + software failure </a:t>
            </a:r>
            <a:r>
              <a:rPr lang="en-US" sz="2400">
                <a:sym typeface="Wingdings" panose="05000000000000000000" pitchFamily="2" charset="2"/>
              </a:rPr>
              <a:t> the customer must search for responsible body</a:t>
            </a:r>
            <a:endParaRPr lang="en-US" sz="2400">
              <a:sym typeface="Wingdings" panose="05000000000000000000" pitchFamily="2" charset="2"/>
            </a:endParaRPr>
          </a:p>
          <a:p>
            <a:pPr marL="40005" lvl="0" indent="0">
              <a:buFontTx/>
              <a:buNone/>
            </a:pPr>
            <a:r>
              <a:rPr lang="en-US" sz="2200" b="1" baseline="0">
                <a:solidFill>
                  <a:srgbClr val="000000"/>
                </a:solidFill>
                <a:latin typeface="Lucida Grande" charset="0"/>
                <a:ea typeface="Lucida Grande" charset="0"/>
                <a:cs typeface="Lucida Grande" charset="0"/>
                <a:sym typeface="Lucida Grande" charset="0"/>
              </a:rPr>
              <a:t>CÓ 2 TÌNH HUỐNG XẢY RA:</a:t>
            </a:r>
            <a:endParaRPr lang="en-US" sz="2200" b="1" baseline="0">
              <a:solidFill>
                <a:srgbClr val="000000"/>
              </a:solidFill>
              <a:latin typeface="Lucida Grande" charset="0"/>
              <a:ea typeface="Lucida Grande" charset="0"/>
              <a:cs typeface="Lucida Grande" charset="0"/>
              <a:sym typeface="Lucida Grande" charset="0"/>
            </a:endParaRPr>
          </a:p>
          <a:p>
            <a:pPr marL="497205" lvl="1" indent="0">
              <a:buFontTx/>
              <a:buNone/>
            </a:pPr>
            <a:r>
              <a:rPr lang="vi-VN" sz="2400"/>
              <a:t>■</a:t>
            </a:r>
            <a:r>
              <a:rPr lang="en-US" sz="2400"/>
              <a:t> </a:t>
            </a:r>
            <a:r>
              <a:rPr lang="en-US" sz="2200" b="0" u="none">
                <a:solidFill>
                  <a:srgbClr val="D90B00"/>
                </a:solidFill>
                <a:latin typeface="Lucida Grande" charset="0"/>
                <a:ea typeface="Lucida Grande" charset="0"/>
                <a:cs typeface="Lucida Grande" charset="0"/>
                <a:sym typeface="Lucida Grande" charset="0"/>
              </a:rPr>
              <a:t>Khi </a:t>
            </a:r>
            <a:r>
              <a:rPr lang="en-US" sz="2200" b="0" u="none" baseline="0">
                <a:solidFill>
                  <a:srgbClr val="D90B00"/>
                </a:solidFill>
                <a:latin typeface="Lucida Grande" charset="0"/>
                <a:ea typeface="Lucida Grande" charset="0"/>
                <a:cs typeface="Lucida Grande" charset="0"/>
                <a:sym typeface="Lucida Grande" charset="0"/>
              </a:rPr>
              <a:t>c</a:t>
            </a:r>
            <a:r>
              <a:rPr lang="en-US" sz="2200" b="0" u="none">
                <a:solidFill>
                  <a:srgbClr val="D90B00"/>
                </a:solidFill>
                <a:latin typeface="Lucida Grande" charset="0"/>
                <a:ea typeface="Lucida Grande" charset="0"/>
                <a:cs typeface="Lucida Grande" charset="0"/>
                <a:sym typeface="Lucida Grande" charset="0"/>
              </a:rPr>
              <a:t>ontractor </a:t>
            </a:r>
            <a:r>
              <a:rPr lang="en-US" sz="2200" b="0" u="none" baseline="0">
                <a:solidFill>
                  <a:srgbClr val="D90B00"/>
                </a:solidFill>
                <a:latin typeface="Lucida Grande" charset="0"/>
                <a:ea typeface="Lucida Grande" charset="0"/>
                <a:cs typeface="Lucida Grande" charset="0"/>
                <a:sym typeface="Lucida Grande" charset="0"/>
              </a:rPr>
              <a:t>là bên chịu trách nhiệm bảo trì toàn bộ sả</a:t>
            </a:r>
            <a:r>
              <a:rPr lang="vi-VN" sz="2200" b="0" u="none" baseline="0">
                <a:solidFill>
                  <a:srgbClr val="D90B00"/>
                </a:solidFill>
                <a:latin typeface="Lucida Grande" charset="0"/>
                <a:ea typeface="Lucida Grande" charset="0"/>
                <a:cs typeface="Lucida Grande" charset="0"/>
                <a:sym typeface="Lucida Grande" charset="0"/>
              </a:rPr>
              <a:t>n phẩm</a:t>
            </a:r>
            <a:r>
              <a:rPr lang="en-US" sz="2200" b="0" u="none" baseline="0">
                <a:solidFill>
                  <a:srgbClr val="D90B00"/>
                </a:solidFill>
                <a:latin typeface="Lucida Grande" charset="0"/>
                <a:ea typeface="Lucida Grande" charset="0"/>
                <a:cs typeface="Lucida Grande" charset="0"/>
                <a:sym typeface="Lucida Grande" charset="0"/>
              </a:rPr>
              <a:t> </a:t>
            </a:r>
            <a:r>
              <a:rPr lang="en-US" sz="2200" b="0" u="none" baseline="0">
                <a:solidFill>
                  <a:srgbClr val="D90B00"/>
                </a:solidFill>
                <a:latin typeface="Lucida Grande" charset="0"/>
                <a:ea typeface="Lucida Grande" charset="0"/>
                <a:cs typeface="Lucida Grande" charset="0"/>
                <a:sym typeface="Wingdings" panose="05000000000000000000" pitchFamily="2" charset="2"/>
              </a:rPr>
              <a:t>+ nếu một phần sản phẩm do bên thứ 3 cung cấp lại có chất lượng thấp (ko theo chuẩn lập trình, tài liệu ko hoàn chỉnh…)  CL bảo trì thấp và tốn kém.</a:t>
            </a:r>
            <a:endParaRPr lang="en-US" sz="2200" b="0" u="none" baseline="0">
              <a:solidFill>
                <a:srgbClr val="D90B00"/>
              </a:solidFill>
              <a:latin typeface="Lucida Grande" charset="0"/>
              <a:ea typeface="Lucida Grande" charset="0"/>
              <a:cs typeface="Lucida Grande" charset="0"/>
              <a:sym typeface="Wingdings" panose="05000000000000000000" pitchFamily="2" charset="2"/>
            </a:endParaRPr>
          </a:p>
          <a:p>
            <a:pPr marL="497205" lvl="1" indent="0">
              <a:buFontTx/>
              <a:buNone/>
            </a:pPr>
            <a:r>
              <a:rPr lang="vi-VN" sz="2400"/>
              <a:t>■</a:t>
            </a:r>
            <a:r>
              <a:rPr lang="en-US" sz="2400"/>
              <a:t> </a:t>
            </a:r>
            <a:r>
              <a:rPr lang="en-US" sz="2200" b="0" u="none" baseline="0">
                <a:solidFill>
                  <a:srgbClr val="000000"/>
                </a:solidFill>
                <a:latin typeface="Lucida Grande" charset="0"/>
                <a:ea typeface="Lucida Grande" charset="0"/>
                <a:cs typeface="Lucida Grande" charset="0"/>
                <a:sym typeface="Lucida Grande" charset="0"/>
              </a:rPr>
              <a:t>Khi việc bảo trì do nhiều tổ chức khác cùng chịu trách nhiệm </a:t>
            </a:r>
            <a:r>
              <a:rPr lang="en-US" sz="2200" b="1" u="none" baseline="0">
                <a:solidFill>
                  <a:srgbClr val="000000"/>
                </a:solidFill>
                <a:latin typeface="Lucida Grande" charset="0"/>
                <a:ea typeface="Lucida Grande" charset="0"/>
                <a:cs typeface="Lucida Grande" charset="0"/>
                <a:sym typeface="Lucida Grande" charset="0"/>
              </a:rPr>
              <a:t>(supplier of COTS, subcontractors), </a:t>
            </a:r>
            <a:r>
              <a:rPr lang="en-US" sz="2200" b="0" u="none" baseline="0">
                <a:solidFill>
                  <a:srgbClr val="000000"/>
                </a:solidFill>
                <a:latin typeface="Lucida Grande" charset="0"/>
                <a:ea typeface="Lucida Grande" charset="0"/>
                <a:cs typeface="Lucida Grande" charset="0"/>
                <a:sym typeface="Lucida Grande" charset="0"/>
              </a:rPr>
              <a:t>tuy nhiên khi phát hiện lỗi, KH sẽ phải xác định tổ chức nào chịu trách nhiệm </a:t>
            </a:r>
            <a:r>
              <a:rPr lang="en-US" sz="2200" b="0" u="none" baseline="0">
                <a:solidFill>
                  <a:srgbClr val="000000"/>
                </a:solidFill>
                <a:latin typeface="Lucida Grande" charset="0"/>
                <a:ea typeface="Lucida Grande" charset="0"/>
                <a:cs typeface="Lucida Grande" charset="0"/>
                <a:sym typeface="Wingdings" panose="05000000000000000000" pitchFamily="2" charset="2"/>
              </a:rPr>
              <a:t> thiệt hại trong TH này sẽ tăng đáng kế</a:t>
            </a:r>
            <a:endParaRPr lang="en-US" sz="240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29698" name="Rectangle 2"/>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0005" indent="0">
              <a:buFontTx/>
              <a:buNone/>
              <a:tabLst>
                <a:tab pos="495300" algn="l"/>
                <a:tab pos="495300" algn="l"/>
                <a:tab pos="495300" algn="l"/>
                <a:tab pos="495300" algn="l"/>
                <a:tab pos="939800" algn="l"/>
                <a:tab pos="939800" algn="l"/>
                <a:tab pos="939800" algn="l"/>
                <a:tab pos="939800" algn="l"/>
                <a:tab pos="1384300" algn="l"/>
                <a:tab pos="1384300" algn="l"/>
                <a:tab pos="1384300" algn="l"/>
                <a:tab pos="1384300" algn="l"/>
                <a:tab pos="1841500" algn="l"/>
                <a:tab pos="1841500" algn="l"/>
                <a:tab pos="1841500" algn="l"/>
                <a:tab pos="1841500" algn="l"/>
                <a:tab pos="2286000" algn="l"/>
                <a:tab pos="2286000" algn="l"/>
                <a:tab pos="2286000" algn="l"/>
                <a:tab pos="2286000" algn="l"/>
                <a:tab pos="2743200" algn="l"/>
                <a:tab pos="2743200" algn="l"/>
                <a:tab pos="2743200" algn="l"/>
                <a:tab pos="2743200" algn="l"/>
                <a:tab pos="3187700" algn="l"/>
                <a:tab pos="3187700" algn="l"/>
                <a:tab pos="3187700" algn="l"/>
                <a:tab pos="3187700" algn="l"/>
                <a:tab pos="3644900" algn="l"/>
                <a:tab pos="3644900" algn="l"/>
                <a:tab pos="3644900" algn="l"/>
                <a:tab pos="3644900" algn="l"/>
              </a:tabLst>
            </a:pPr>
            <a:r>
              <a:rPr lang="en-US" sz="1800" b="1" baseline="0">
                <a:solidFill>
                  <a:srgbClr val="000000"/>
                </a:solidFill>
                <a:latin typeface="Arial" panose="020B0604020202020204" pitchFamily="34" charset="0"/>
                <a:cs typeface="Arial" panose="020B0604020202020204" pitchFamily="34" charset="0"/>
                <a:sym typeface="Arial" panose="020B0604020202020204" pitchFamily="34" charset="0"/>
              </a:rPr>
              <a:t>Để </a:t>
            </a:r>
            <a:r>
              <a:rPr lang="vi-VN" sz="1800" b="1" baseline="0">
                <a:solidFill>
                  <a:srgbClr val="000000"/>
                </a:solidFill>
                <a:latin typeface="Arial" panose="020B0604020202020204" pitchFamily="34" charset="0"/>
                <a:cs typeface="Arial" panose="020B0604020202020204" pitchFamily="34" charset="0"/>
                <a:sym typeface="Arial" panose="020B0604020202020204" pitchFamily="34" charset="0"/>
              </a:rPr>
              <a:t>đảm bảo chất lượng của các khoản đóng góp của người tham gia bên ngoài</a:t>
            </a:r>
            <a:r>
              <a:rPr lang="en-US" sz="1800" b="1" baseline="0">
                <a:solidFill>
                  <a:srgbClr val="000000"/>
                </a:solidFill>
                <a:latin typeface="Arial" panose="020B0604020202020204" pitchFamily="34" charset="0"/>
                <a:cs typeface="Arial" panose="020B0604020202020204" pitchFamily="34" charset="0"/>
                <a:sym typeface="Arial" panose="020B0604020202020204" pitchFamily="34" charset="0"/>
              </a:rPr>
              <a:t>, SQA cần có các mục tiêu gì? – Các mục tiêu này xuất phát từ những rủi ro nói trên:</a:t>
            </a:r>
            <a:endParaRPr lang="en-US" sz="1800" b="1" baseline="0">
              <a:solidFill>
                <a:srgbClr val="000000"/>
              </a:solidFill>
              <a:latin typeface="Arial" panose="020B0604020202020204" pitchFamily="34" charset="0"/>
              <a:cs typeface="Arial" panose="020B0604020202020204" pitchFamily="34" charset="0"/>
              <a:sym typeface="Arial" panose="020B0604020202020204" pitchFamily="34" charset="0"/>
            </a:endParaRPr>
          </a:p>
          <a:p>
            <a:pPr marL="40005" indent="0">
              <a:buFontTx/>
              <a:buNone/>
              <a:tabLst>
                <a:tab pos="495300" algn="l"/>
                <a:tab pos="495300" algn="l"/>
                <a:tab pos="495300" algn="l"/>
                <a:tab pos="495300" algn="l"/>
                <a:tab pos="939800" algn="l"/>
                <a:tab pos="939800" algn="l"/>
                <a:tab pos="939800" algn="l"/>
                <a:tab pos="939800" algn="l"/>
                <a:tab pos="1384300" algn="l"/>
                <a:tab pos="1384300" algn="l"/>
                <a:tab pos="1384300" algn="l"/>
                <a:tab pos="1384300" algn="l"/>
                <a:tab pos="1841500" algn="l"/>
                <a:tab pos="1841500" algn="l"/>
                <a:tab pos="1841500" algn="l"/>
                <a:tab pos="1841500" algn="l"/>
                <a:tab pos="2286000" algn="l"/>
                <a:tab pos="2286000" algn="l"/>
                <a:tab pos="2286000" algn="l"/>
                <a:tab pos="2286000" algn="l"/>
                <a:tab pos="2743200" algn="l"/>
                <a:tab pos="2743200" algn="l"/>
                <a:tab pos="2743200" algn="l"/>
                <a:tab pos="2743200" algn="l"/>
                <a:tab pos="3187700" algn="l"/>
                <a:tab pos="3187700" algn="l"/>
                <a:tab pos="3187700" algn="l"/>
                <a:tab pos="3187700" algn="l"/>
                <a:tab pos="3644900" algn="l"/>
                <a:tab pos="3644900" algn="l"/>
                <a:tab pos="3644900" algn="l"/>
                <a:tab pos="3644900" algn="l"/>
              </a:tabLst>
            </a:pPr>
            <a:r>
              <a:rPr lang="vi-VN" sz="1800">
                <a:solidFill>
                  <a:srgbClr val="000000"/>
                </a:solidFill>
                <a:latin typeface="Arial" panose="020B0604020202020204" pitchFamily="34" charset="0"/>
                <a:cs typeface="Arial" panose="020B0604020202020204" pitchFamily="34" charset="0"/>
                <a:sym typeface="Arial" panose="020B0604020202020204" pitchFamily="34" charset="0"/>
              </a:rPr>
              <a:t>1. Ngăn </a:t>
            </a:r>
            <a:r>
              <a:rPr lang="en-US" sz="1800">
                <a:solidFill>
                  <a:srgbClr val="000000"/>
                </a:solidFill>
                <a:latin typeface="Arial" panose="020B0604020202020204" pitchFamily="34" charset="0"/>
                <a:cs typeface="Arial" panose="020B0604020202020204" pitchFamily="34" charset="0"/>
                <a:sym typeface="Arial" panose="020B0604020202020204" pitchFamily="34" charset="0"/>
              </a:rPr>
              <a:t>chặn</a:t>
            </a:r>
            <a:r>
              <a:rPr lang="en-US" sz="1800" baseline="0">
                <a:solidFill>
                  <a:srgbClr val="000000"/>
                </a:solidFill>
                <a:latin typeface="Arial" panose="020B0604020202020204" pitchFamily="34" charset="0"/>
                <a:cs typeface="Arial" panose="020B0604020202020204" pitchFamily="34" charset="0"/>
                <a:sym typeface="Arial" panose="020B0604020202020204" pitchFamily="34" charset="0"/>
              </a:rPr>
              <a:t> sự chậm trễ, </a:t>
            </a:r>
            <a:r>
              <a:rPr lang="vi-VN" sz="1800" b="1">
                <a:solidFill>
                  <a:srgbClr val="000000"/>
                </a:solidFill>
                <a:latin typeface="Arial" panose="020B0604020202020204" pitchFamily="34" charset="0"/>
                <a:cs typeface="Arial" panose="020B0604020202020204" pitchFamily="34" charset="0"/>
                <a:sym typeface="Arial" panose="020B0604020202020204" pitchFamily="34" charset="0"/>
              </a:rPr>
              <a:t>ĐẢM BẢO THÔNG BÁO SỚM SỰ CHẬM TRỄ.</a:t>
            </a:r>
            <a:endParaRPr lang="vi-VN" sz="1800" b="1">
              <a:solidFill>
                <a:srgbClr val="000000"/>
              </a:solidFill>
              <a:latin typeface="Arial" panose="020B0604020202020204" pitchFamily="34" charset="0"/>
              <a:cs typeface="Arial" panose="020B0604020202020204" pitchFamily="34" charset="0"/>
              <a:sym typeface="Arial" panose="020B0604020202020204" pitchFamily="34" charset="0"/>
            </a:endParaRPr>
          </a:p>
          <a:p>
            <a:pPr marL="40005" indent="0">
              <a:buFontTx/>
              <a:buNone/>
              <a:tabLst>
                <a:tab pos="495300" algn="l"/>
                <a:tab pos="495300" algn="l"/>
                <a:tab pos="495300" algn="l"/>
                <a:tab pos="495300" algn="l"/>
                <a:tab pos="939800" algn="l"/>
                <a:tab pos="939800" algn="l"/>
                <a:tab pos="939800" algn="l"/>
                <a:tab pos="939800" algn="l"/>
                <a:tab pos="1384300" algn="l"/>
                <a:tab pos="1384300" algn="l"/>
                <a:tab pos="1384300" algn="l"/>
                <a:tab pos="1384300" algn="l"/>
                <a:tab pos="1841500" algn="l"/>
                <a:tab pos="1841500" algn="l"/>
                <a:tab pos="1841500" algn="l"/>
                <a:tab pos="1841500" algn="l"/>
                <a:tab pos="2286000" algn="l"/>
                <a:tab pos="2286000" algn="l"/>
                <a:tab pos="2286000" algn="l"/>
                <a:tab pos="2286000" algn="l"/>
                <a:tab pos="2743200" algn="l"/>
                <a:tab pos="2743200" algn="l"/>
                <a:tab pos="2743200" algn="l"/>
                <a:tab pos="2743200" algn="l"/>
                <a:tab pos="3187700" algn="l"/>
                <a:tab pos="3187700" algn="l"/>
                <a:tab pos="3187700" algn="l"/>
                <a:tab pos="3187700" algn="l"/>
                <a:tab pos="3644900" algn="l"/>
                <a:tab pos="3644900" algn="l"/>
                <a:tab pos="3644900" algn="l"/>
                <a:tab pos="3644900" algn="l"/>
              </a:tabLst>
            </a:pPr>
            <a:r>
              <a:rPr lang="vi-VN" sz="1800">
                <a:solidFill>
                  <a:srgbClr val="000000"/>
                </a:solidFill>
                <a:latin typeface="Arial" panose="020B0604020202020204" pitchFamily="34" charset="0"/>
                <a:cs typeface="Arial" panose="020B0604020202020204" pitchFamily="34" charset="0"/>
                <a:sym typeface="Arial" panose="020B0604020202020204" pitchFamily="34" charset="0"/>
              </a:rPr>
              <a:t>2. Đảm bảo chất lượng công việc </a:t>
            </a:r>
            <a:r>
              <a:rPr lang="vi-VN" sz="1800" b="1">
                <a:solidFill>
                  <a:srgbClr val="000000"/>
                </a:solidFill>
                <a:latin typeface="Arial" panose="020B0604020202020204" pitchFamily="34" charset="0"/>
                <a:cs typeface="Arial" panose="020B0604020202020204" pitchFamily="34" charset="0"/>
                <a:sym typeface="Arial" panose="020B0604020202020204" pitchFamily="34" charset="0"/>
              </a:rPr>
              <a:t>LÀ THỎA ĐÁNG</a:t>
            </a:r>
            <a:endParaRPr lang="vi-VN" sz="1800" b="1">
              <a:solidFill>
                <a:srgbClr val="000000"/>
              </a:solidFill>
              <a:latin typeface="Arial" panose="020B0604020202020204" pitchFamily="34" charset="0"/>
              <a:cs typeface="Arial" panose="020B0604020202020204" pitchFamily="34" charset="0"/>
              <a:sym typeface="Arial" panose="020B0604020202020204" pitchFamily="34" charset="0"/>
            </a:endParaRPr>
          </a:p>
          <a:p>
            <a:pPr marL="40005" indent="0">
              <a:buFontTx/>
              <a:buNone/>
              <a:tabLst>
                <a:tab pos="495300" algn="l"/>
                <a:tab pos="495300" algn="l"/>
                <a:tab pos="495300" algn="l"/>
                <a:tab pos="495300" algn="l"/>
                <a:tab pos="939800" algn="l"/>
                <a:tab pos="939800" algn="l"/>
                <a:tab pos="939800" algn="l"/>
                <a:tab pos="939800" algn="l"/>
                <a:tab pos="1384300" algn="l"/>
                <a:tab pos="1384300" algn="l"/>
                <a:tab pos="1384300" algn="l"/>
                <a:tab pos="1384300" algn="l"/>
                <a:tab pos="1841500" algn="l"/>
                <a:tab pos="1841500" algn="l"/>
                <a:tab pos="1841500" algn="l"/>
                <a:tab pos="1841500" algn="l"/>
                <a:tab pos="2286000" algn="l"/>
                <a:tab pos="2286000" algn="l"/>
                <a:tab pos="2286000" algn="l"/>
                <a:tab pos="2286000" algn="l"/>
                <a:tab pos="2743200" algn="l"/>
                <a:tab pos="2743200" algn="l"/>
                <a:tab pos="2743200" algn="l"/>
                <a:tab pos="2743200" algn="l"/>
                <a:tab pos="3187700" algn="l"/>
                <a:tab pos="3187700" algn="l"/>
                <a:tab pos="3187700" algn="l"/>
                <a:tab pos="3187700" algn="l"/>
                <a:tab pos="3644900" algn="l"/>
                <a:tab pos="3644900" algn="l"/>
                <a:tab pos="3644900" algn="l"/>
                <a:tab pos="3644900" algn="l"/>
              </a:tabLst>
            </a:pPr>
            <a:r>
              <a:rPr lang="vi-VN" sz="1800">
                <a:solidFill>
                  <a:srgbClr val="000000"/>
                </a:solidFill>
                <a:latin typeface="Arial" panose="020B0604020202020204" pitchFamily="34" charset="0"/>
                <a:cs typeface="Arial" panose="020B0604020202020204" pitchFamily="34" charset="0"/>
                <a:sym typeface="Arial" panose="020B0604020202020204" pitchFamily="34" charset="0"/>
              </a:rPr>
              <a:t>3. Bảo đảm đủ tài liệu có sẵn </a:t>
            </a:r>
            <a:r>
              <a:rPr lang="vi-VN" sz="1800" b="1">
                <a:solidFill>
                  <a:srgbClr val="000000"/>
                </a:solidFill>
                <a:latin typeface="Arial" panose="020B0604020202020204" pitchFamily="34" charset="0"/>
                <a:cs typeface="Arial" panose="020B0604020202020204" pitchFamily="34" charset="0"/>
                <a:sym typeface="Arial" panose="020B0604020202020204" pitchFamily="34" charset="0"/>
              </a:rPr>
              <a:t>ĐỂ PHỤC VỤ CHO NHÓM BẢO TRÌ.</a:t>
            </a:r>
            <a:endParaRPr lang="vi-VN" sz="1800" b="1">
              <a:solidFill>
                <a:srgbClr val="000000"/>
              </a:solidFill>
              <a:latin typeface="Arial" panose="020B0604020202020204" pitchFamily="34" charset="0"/>
              <a:cs typeface="Arial" panose="020B0604020202020204" pitchFamily="34" charset="0"/>
              <a:sym typeface="Arial" panose="020B0604020202020204" pitchFamily="34" charset="0"/>
            </a:endParaRPr>
          </a:p>
          <a:p>
            <a:pPr marL="40005" indent="0">
              <a:buFontTx/>
              <a:buNone/>
              <a:tabLst>
                <a:tab pos="495300" algn="l"/>
                <a:tab pos="495300" algn="l"/>
                <a:tab pos="495300" algn="l"/>
                <a:tab pos="495300" algn="l"/>
                <a:tab pos="939800" algn="l"/>
                <a:tab pos="939800" algn="l"/>
                <a:tab pos="939800" algn="l"/>
                <a:tab pos="939800" algn="l"/>
                <a:tab pos="1384300" algn="l"/>
                <a:tab pos="1384300" algn="l"/>
                <a:tab pos="1384300" algn="l"/>
                <a:tab pos="1384300" algn="l"/>
                <a:tab pos="1841500" algn="l"/>
                <a:tab pos="1841500" algn="l"/>
                <a:tab pos="1841500" algn="l"/>
                <a:tab pos="1841500" algn="l"/>
                <a:tab pos="2286000" algn="l"/>
                <a:tab pos="2286000" algn="l"/>
                <a:tab pos="2286000" algn="l"/>
                <a:tab pos="2286000" algn="l"/>
                <a:tab pos="2743200" algn="l"/>
                <a:tab pos="2743200" algn="l"/>
                <a:tab pos="2743200" algn="l"/>
                <a:tab pos="2743200" algn="l"/>
                <a:tab pos="3187700" algn="l"/>
                <a:tab pos="3187700" algn="l"/>
                <a:tab pos="3187700" algn="l"/>
                <a:tab pos="3187700" algn="l"/>
                <a:tab pos="3644900" algn="l"/>
                <a:tab pos="3644900" algn="l"/>
                <a:tab pos="3644900" algn="l"/>
                <a:tab pos="3644900" algn="l"/>
              </a:tabLst>
            </a:pPr>
            <a:r>
              <a:rPr lang="vi-VN" sz="1800">
                <a:solidFill>
                  <a:srgbClr val="000000"/>
                </a:solidFill>
                <a:latin typeface="Arial" panose="020B0604020202020204" pitchFamily="34" charset="0"/>
                <a:cs typeface="Arial" panose="020B0604020202020204" pitchFamily="34" charset="0"/>
                <a:sym typeface="Arial" panose="020B0604020202020204" pitchFamily="34" charset="0"/>
              </a:rPr>
              <a:t>4. Đảm bảo hoàn toàn kiểm soát </a:t>
            </a:r>
            <a:r>
              <a:rPr lang="vi-VN" sz="1800" b="1">
                <a:solidFill>
                  <a:srgbClr val="000000"/>
                </a:solidFill>
                <a:latin typeface="Arial" panose="020B0604020202020204" pitchFamily="34" charset="0"/>
                <a:cs typeface="Arial" panose="020B0604020202020204" pitchFamily="34" charset="0"/>
                <a:sym typeface="Arial" panose="020B0604020202020204" pitchFamily="34" charset="0"/>
              </a:rPr>
              <a:t>HIỆU SUẤT CỦA NGƯỜI THAM GIA</a:t>
            </a:r>
            <a:r>
              <a:rPr lang="en-US" sz="1800" b="1" baseline="0">
                <a:solidFill>
                  <a:srgbClr val="000000"/>
                </a:solidFill>
                <a:latin typeface="Arial" panose="020B0604020202020204" pitchFamily="34" charset="0"/>
                <a:cs typeface="Arial" panose="020B0604020202020204" pitchFamily="34" charset="0"/>
                <a:sym typeface="Arial" panose="020B0604020202020204" pitchFamily="34" charset="0"/>
              </a:rPr>
              <a:t> </a:t>
            </a:r>
            <a:r>
              <a:rPr lang="vi-VN" sz="1800" b="1">
                <a:solidFill>
                  <a:srgbClr val="000000"/>
                </a:solidFill>
                <a:latin typeface="Arial" panose="020B0604020202020204" pitchFamily="34" charset="0"/>
                <a:cs typeface="Arial" panose="020B0604020202020204" pitchFamily="34" charset="0"/>
                <a:sym typeface="Arial" panose="020B0604020202020204" pitchFamily="34" charset="0"/>
              </a:rPr>
              <a:t>BÊN NGOÀI</a:t>
            </a:r>
            <a:r>
              <a:rPr lang="en-US" sz="1800" b="1">
                <a:solidFill>
                  <a:srgbClr val="000000"/>
                </a:solidFill>
                <a:latin typeface="Arial" panose="020B0604020202020204" pitchFamily="34" charset="0"/>
                <a:cs typeface="Arial" panose="020B0604020202020204" pitchFamily="34" charset="0"/>
                <a:sym typeface="Arial" panose="020B0604020202020204" pitchFamily="34" charset="0"/>
              </a:rPr>
              <a:t>.</a:t>
            </a:r>
            <a:endParaRPr lang="en-US" sz="1800" b="1">
              <a:solidFill>
                <a:srgbClr val="000000"/>
              </a:solidFill>
              <a:latin typeface="Arial" panose="020B0604020202020204" pitchFamily="34" charset="0"/>
              <a:cs typeface="Arial" panose="020B0604020202020204" pitchFamily="34" charset="0"/>
              <a:sym typeface="Arial" panose="020B0604020202020204" pitchFamily="34" charset="0"/>
            </a:endParaRPr>
          </a:p>
          <a:p>
            <a:pPr marL="40005" indent="0">
              <a:buFontTx/>
              <a:buNone/>
              <a:tabLst>
                <a:tab pos="495300" algn="l"/>
                <a:tab pos="495300" algn="l"/>
                <a:tab pos="495300" algn="l"/>
                <a:tab pos="495300" algn="l"/>
                <a:tab pos="939800" algn="l"/>
                <a:tab pos="939800" algn="l"/>
                <a:tab pos="939800" algn="l"/>
                <a:tab pos="939800" algn="l"/>
                <a:tab pos="1384300" algn="l"/>
                <a:tab pos="1384300" algn="l"/>
                <a:tab pos="1384300" algn="l"/>
                <a:tab pos="1384300" algn="l"/>
                <a:tab pos="1841500" algn="l"/>
                <a:tab pos="1841500" algn="l"/>
                <a:tab pos="1841500" algn="l"/>
                <a:tab pos="1841500" algn="l"/>
                <a:tab pos="2286000" algn="l"/>
                <a:tab pos="2286000" algn="l"/>
                <a:tab pos="2286000" algn="l"/>
                <a:tab pos="2286000" algn="l"/>
                <a:tab pos="2743200" algn="l"/>
                <a:tab pos="2743200" algn="l"/>
                <a:tab pos="2743200" algn="l"/>
                <a:tab pos="2743200" algn="l"/>
                <a:tab pos="3187700" algn="l"/>
                <a:tab pos="3187700" algn="l"/>
                <a:tab pos="3187700" algn="l"/>
                <a:tab pos="3187700" algn="l"/>
                <a:tab pos="3644900" algn="l"/>
                <a:tab pos="3644900" algn="l"/>
                <a:tab pos="3644900" algn="l"/>
                <a:tab pos="3644900" algn="l"/>
              </a:tabLst>
            </a:pPr>
            <a:endParaRPr lang="en-US" sz="1800" u="sng">
              <a:solidFill>
                <a:srgbClr val="A408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31746" name="Rectangle 2"/>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0005"/>
            <a:r>
              <a:rPr lang="en-US" sz="1400" b="0">
                <a:solidFill>
                  <a:srgbClr val="000000"/>
                </a:solidFill>
                <a:latin typeface="Lucida Grande" charset="0"/>
                <a:ea typeface="Lucida Grande" charset="0"/>
                <a:cs typeface="Lucida Grande" charset="0"/>
                <a:sym typeface="Lucida Grande" charset="0"/>
              </a:rPr>
              <a:t>? Như</a:t>
            </a:r>
            <a:r>
              <a:rPr lang="en-US" sz="1400" b="0" baseline="0">
                <a:solidFill>
                  <a:srgbClr val="000000"/>
                </a:solidFill>
                <a:latin typeface="Lucida Grande" charset="0"/>
                <a:ea typeface="Lucida Grande" charset="0"/>
                <a:cs typeface="Lucida Grande" charset="0"/>
                <a:sym typeface="Lucida Grande" charset="0"/>
              </a:rPr>
              <a:t> vậy, “nhà thầu” có mong muốn external participant thực hiện hệ thống SQA của chính họ thì cần có những công cụ SQA nào?</a:t>
            </a:r>
            <a:endParaRPr lang="en-US" sz="1400" b="0">
              <a:solidFill>
                <a:srgbClr val="000000"/>
              </a:solidFill>
              <a:latin typeface="Lucida Grande" charset="0"/>
              <a:ea typeface="Lucida Grande" charset="0"/>
              <a:cs typeface="Lucida Grande" charset="0"/>
              <a:sym typeface="Lucida Grande" charset="0"/>
            </a:endParaRPr>
          </a:p>
          <a:p>
            <a:pPr marL="40005"/>
            <a:r>
              <a:rPr lang="en-US" sz="1400" b="1">
                <a:solidFill>
                  <a:srgbClr val="000000"/>
                </a:solidFill>
                <a:latin typeface="Lucida Grande" charset="0"/>
                <a:ea typeface="Lucida Grande" charset="0"/>
                <a:cs typeface="Lucida Grande" charset="0"/>
                <a:sym typeface="Lucida Grande" charset="0"/>
              </a:rPr>
              <a:t>Những</a:t>
            </a:r>
            <a:r>
              <a:rPr lang="en-US" sz="1400" b="1" baseline="0">
                <a:solidFill>
                  <a:srgbClr val="000000"/>
                </a:solidFill>
                <a:latin typeface="Lucida Grande" charset="0"/>
                <a:ea typeface="Lucida Grande" charset="0"/>
                <a:cs typeface="Lucida Grande" charset="0"/>
                <a:sym typeface="Lucida Grande" charset="0"/>
              </a:rPr>
              <a:t> công cụ trên đây là những cc mà “nhà thầu” có thể áp dụng trước và trong quá trình hợp tác với bên tham gia ngoài</a:t>
            </a:r>
            <a:endParaRPr lang="en-US" sz="1400" b="1">
              <a:solidFill>
                <a:srgbClr val="000000"/>
              </a:solidFill>
              <a:latin typeface="Lucida Grande" charset="0"/>
              <a:ea typeface="Lucida Grande" charset="0"/>
              <a:cs typeface="Lucida Grande" charset="0"/>
              <a:sym typeface="Lucida Grande" charset="0"/>
            </a:endParaRPr>
          </a:p>
          <a:p>
            <a:pPr marL="40005" indent="0">
              <a:buFontTx/>
              <a:buNone/>
            </a:pPr>
            <a:r>
              <a:rPr lang="en-US" sz="1400">
                <a:solidFill>
                  <a:srgbClr val="000000"/>
                </a:solidFill>
                <a:latin typeface="Lucida Grande" charset="0"/>
                <a:ea typeface="Lucida Grande" charset="0"/>
                <a:cs typeface="Lucida Grande" charset="0"/>
                <a:sym typeface="Lucida Grande" charset="0"/>
              </a:rPr>
              <a:t>- Review tài</a:t>
            </a:r>
            <a:r>
              <a:rPr lang="en-US" sz="1400" baseline="0">
                <a:solidFill>
                  <a:srgbClr val="000000"/>
                </a:solidFill>
                <a:latin typeface="Lucida Grande" charset="0"/>
                <a:ea typeface="Lucida Grande" charset="0"/>
                <a:cs typeface="Lucida Grande" charset="0"/>
                <a:sym typeface="Lucida Grande" charset="0"/>
              </a:rPr>
              <a:t> liệu yêu cầu:</a:t>
            </a:r>
            <a:endParaRPr lang="en-US" sz="1400">
              <a:solidFill>
                <a:srgbClr val="000000"/>
              </a:solidFill>
              <a:latin typeface="Lucida Grande" charset="0"/>
              <a:ea typeface="Lucida Grande" charset="0"/>
              <a:cs typeface="Lucida Grande" charset="0"/>
              <a:sym typeface="Lucida Grande" charset="0"/>
            </a:endParaRPr>
          </a:p>
          <a:p>
            <a:pPr marL="497205" lvl="1" indent="0">
              <a:buFontTx/>
              <a:buNone/>
            </a:pPr>
            <a:r>
              <a:rPr lang="vi-VN" sz="1400"/>
              <a:t>■</a:t>
            </a:r>
            <a:r>
              <a:rPr lang="en-US" sz="1400"/>
              <a:t> </a:t>
            </a:r>
            <a:r>
              <a:rPr lang="en-US" sz="1400" b="1" u="none">
                <a:solidFill>
                  <a:srgbClr val="D90B00"/>
                </a:solidFill>
                <a:latin typeface="Lucida Grande" charset="0"/>
                <a:ea typeface="Lucida Grande" charset="0"/>
                <a:cs typeface="Lucida Grande" charset="0"/>
                <a:sym typeface="Lucida Grande" charset="0"/>
              </a:rPr>
              <a:t>VÌ</a:t>
            </a:r>
            <a:r>
              <a:rPr lang="en-US" sz="1400" b="1" u="none" baseline="0">
                <a:solidFill>
                  <a:srgbClr val="D90B00"/>
                </a:solidFill>
                <a:latin typeface="Lucida Grande" charset="0"/>
                <a:ea typeface="Lucida Grande" charset="0"/>
                <a:cs typeface="Lucida Grande" charset="0"/>
                <a:sym typeface="Lucida Grande" charset="0"/>
              </a:rPr>
              <a:t> TÀI LIỆU YC LÀ CƠ SỞ HÌNH THỨC CHO CÁC HỢP ĐỒNG KÝ KẾT GIỮA CONTRACTOR VÀ BÊN NGOÀI, NÓ RẤT QUAN TRỌNG TRONG VC KIỂM TRA CV HOÀN THÀNH. </a:t>
            </a:r>
            <a:r>
              <a:rPr lang="en-US" sz="1400" b="0" u="none" baseline="0">
                <a:solidFill>
                  <a:srgbClr val="D90B00"/>
                </a:solidFill>
                <a:latin typeface="Lucida Grande" charset="0"/>
                <a:ea typeface="Lucida Grande" charset="0"/>
                <a:cs typeface="Lucida Grande" charset="0"/>
                <a:sym typeface="Lucida Grande" charset="0"/>
              </a:rPr>
              <a:t>Do đó, review tài liệu yc nhằm đảm bảo các yc </a:t>
            </a:r>
            <a:r>
              <a:rPr lang="en-US" sz="1400" b="0" u="sng">
                <a:solidFill>
                  <a:srgbClr val="D90B00"/>
                </a:solidFill>
                <a:latin typeface="Lucida Grande" charset="0"/>
                <a:ea typeface="Lucida Grande" charset="0"/>
                <a:cs typeface="Lucida Grande" charset="0"/>
                <a:sym typeface="Lucida Grande" charset="0"/>
              </a:rPr>
              <a:t>correct and complete </a:t>
            </a:r>
            <a:r>
              <a:rPr lang="en-US" sz="1400" b="0" u="none">
                <a:solidFill>
                  <a:srgbClr val="D90B00"/>
                </a:solidFill>
                <a:latin typeface="Lucida Grande" charset="0"/>
                <a:ea typeface="Lucida Grande" charset="0"/>
                <a:cs typeface="Lucida Grande" charset="0"/>
                <a:sym typeface="Lucida Grande" charset="0"/>
              </a:rPr>
              <a:t>- reduces delays and low quality.</a:t>
            </a:r>
            <a:r>
              <a:rPr lang="en-US" sz="1400" b="1" u="none">
                <a:solidFill>
                  <a:srgbClr val="D90B00"/>
                </a:solidFill>
                <a:latin typeface="Lucida Grande" charset="0"/>
                <a:ea typeface="Lucida Grande" charset="0"/>
                <a:cs typeface="Lucida Grande" charset="0"/>
                <a:sym typeface="Lucida Grande" charset="0"/>
              </a:rPr>
              <a:t> </a:t>
            </a:r>
            <a:endParaRPr lang="en-US" sz="1400" b="1" u="none">
              <a:solidFill>
                <a:srgbClr val="D90B00"/>
              </a:solidFill>
              <a:latin typeface="Lucida Grande" charset="0"/>
              <a:ea typeface="Lucida Grande" charset="0"/>
              <a:cs typeface="Lucida Grande" charset="0"/>
              <a:sym typeface="Lucida Grande" charset="0"/>
            </a:endParaRPr>
          </a:p>
          <a:p>
            <a:pPr marL="40005" indent="0">
              <a:buFontTx/>
              <a:buNone/>
            </a:pPr>
            <a:endParaRPr lang="en-US" sz="1400">
              <a:solidFill>
                <a:srgbClr val="000000"/>
              </a:solidFill>
              <a:latin typeface="Lucida Grande" charset="0"/>
              <a:ea typeface="Lucida Grande" charset="0"/>
              <a:cs typeface="Lucida Grande" charset="0"/>
              <a:sym typeface="Lucida Grande" charset="0"/>
            </a:endParaRPr>
          </a:p>
          <a:p>
            <a:pPr marL="40005" indent="0">
              <a:buFontTx/>
              <a:buNone/>
            </a:pPr>
            <a:r>
              <a:rPr lang="en-US" sz="1400">
                <a:solidFill>
                  <a:srgbClr val="000000"/>
                </a:solidFill>
                <a:latin typeface="Lucida Grande" charset="0"/>
                <a:ea typeface="Lucida Grande" charset="0"/>
                <a:cs typeface="Lucida Grande" charset="0"/>
                <a:sym typeface="Lucida Grande" charset="0"/>
              </a:rPr>
              <a:t>-</a:t>
            </a:r>
            <a:r>
              <a:rPr lang="en-US" sz="1400" baseline="0">
                <a:solidFill>
                  <a:srgbClr val="000000"/>
                </a:solidFill>
                <a:latin typeface="Lucida Grande" charset="0"/>
                <a:ea typeface="Lucida Grande" charset="0"/>
                <a:cs typeface="Lucida Grande" charset="0"/>
                <a:sym typeface="Lucida Grande" charset="0"/>
              </a:rPr>
              <a:t> </a:t>
            </a:r>
            <a:r>
              <a:rPr lang="en-US" sz="1400">
                <a:solidFill>
                  <a:srgbClr val="000000"/>
                </a:solidFill>
                <a:latin typeface="Lucida Grande" charset="0"/>
                <a:ea typeface="Lucida Grande" charset="0"/>
                <a:cs typeface="Lucida Grande" charset="0"/>
                <a:sym typeface="Lucida Grande" charset="0"/>
              </a:rPr>
              <a:t>Lựa</a:t>
            </a:r>
            <a:r>
              <a:rPr lang="en-US" sz="1400" baseline="0">
                <a:solidFill>
                  <a:srgbClr val="000000"/>
                </a:solidFill>
                <a:latin typeface="Lucida Grande" charset="0"/>
                <a:ea typeface="Lucida Grande" charset="0"/>
                <a:cs typeface="Lucida Grande" charset="0"/>
                <a:sym typeface="Lucida Grande" charset="0"/>
              </a:rPr>
              <a:t> chọn</a:t>
            </a:r>
            <a:r>
              <a:rPr lang="en-US" sz="1400">
                <a:solidFill>
                  <a:srgbClr val="000000"/>
                </a:solidFill>
                <a:latin typeface="Lucida Grande" charset="0"/>
                <a:ea typeface="Lucida Grande" charset="0"/>
                <a:cs typeface="Lucida Grande" charset="0"/>
                <a:sym typeface="Lucida Grande" charset="0"/>
              </a:rPr>
              <a:t> external participant  </a:t>
            </a:r>
            <a:r>
              <a:rPr lang="en-US" sz="1400" b="1">
                <a:solidFill>
                  <a:srgbClr val="000000"/>
                </a:solidFill>
                <a:latin typeface="Lucida Grande" charset="0"/>
                <a:ea typeface="Lucida Grande" charset="0"/>
                <a:cs typeface="Lucida Grande" charset="0"/>
                <a:sym typeface="Wingdings" panose="05000000000000000000" pitchFamily="2" charset="2"/>
              </a:rPr>
              <a:t> </a:t>
            </a:r>
            <a:r>
              <a:rPr lang="en-US" sz="1400" b="1" u="none">
                <a:solidFill>
                  <a:srgbClr val="D90B00"/>
                </a:solidFill>
                <a:latin typeface="Lucida Grande" charset="0"/>
                <a:ea typeface="Lucida Grande" charset="0"/>
                <a:cs typeface="Lucida Grande" charset="0"/>
                <a:sym typeface="Lucida Grande" charset="0"/>
              </a:rPr>
              <a:t>CẦN</a:t>
            </a:r>
            <a:r>
              <a:rPr lang="en-US" sz="1400" b="1" u="none" baseline="0">
                <a:solidFill>
                  <a:srgbClr val="D90B00"/>
                </a:solidFill>
                <a:latin typeface="Lucida Grande" charset="0"/>
                <a:ea typeface="Lucida Grande" charset="0"/>
                <a:cs typeface="Lucida Grande" charset="0"/>
                <a:sym typeface="Lucida Grande" charset="0"/>
              </a:rPr>
              <a:t> THU THẬP THÔNG TIN VỀ TỔ CHỨC THAM GIA NGOÀI (TỪ NHỮNG TỔ CHỨC ĐÃ TỪNG HỢP TÁC VỚI NCC ĐÓ), CÁC SP TR</a:t>
            </a:r>
            <a:r>
              <a:rPr lang="vi-VN" sz="1400" b="1" u="none" baseline="0">
                <a:solidFill>
                  <a:srgbClr val="D90B00"/>
                </a:solidFill>
                <a:latin typeface="Lucida Grande" charset="0"/>
                <a:ea typeface="Lucida Grande" charset="0"/>
                <a:cs typeface="Lucida Grande" charset="0"/>
                <a:sym typeface="Lucida Grande" charset="0"/>
              </a:rPr>
              <a:t>ƯỚ</a:t>
            </a:r>
            <a:r>
              <a:rPr lang="en-US" sz="1400" b="1" u="none" baseline="0">
                <a:solidFill>
                  <a:srgbClr val="D90B00"/>
                </a:solidFill>
                <a:latin typeface="Lucida Grande" charset="0"/>
                <a:ea typeface="Lucida Grande" charset="0"/>
                <a:cs typeface="Lucida Grande" charset="0"/>
                <a:sym typeface="Lucida Grande" charset="0"/>
              </a:rPr>
              <a:t>C CỦA HỌ, TRÌNH ĐỘ NHÂN VIÊN VÀ ĐÁNH GIÁ THÔNG TIN ĐÓ.</a:t>
            </a:r>
            <a:endParaRPr lang="en-US" sz="1400" b="0" u="none" baseline="0">
              <a:solidFill>
                <a:srgbClr val="D90B00"/>
              </a:solidFill>
              <a:latin typeface="Lucida Grande" charset="0"/>
              <a:ea typeface="Lucida Grande" charset="0"/>
              <a:cs typeface="Lucida Grande" charset="0"/>
              <a:sym typeface="Lucida Grande" charset="0"/>
            </a:endParaRPr>
          </a:p>
          <a:p>
            <a:pPr marL="40005" indent="0">
              <a:buFontTx/>
              <a:buNone/>
            </a:pPr>
            <a:endParaRPr lang="en-US" sz="1400" b="1">
              <a:solidFill>
                <a:srgbClr val="000000"/>
              </a:solidFill>
              <a:latin typeface="Lucida Grande" charset="0"/>
              <a:ea typeface="Lucida Grande" charset="0"/>
              <a:cs typeface="Lucida Grande" charset="0"/>
              <a:sym typeface="Lucida Grande" charset="0"/>
            </a:endParaRPr>
          </a:p>
          <a:p>
            <a:pPr marL="40005" indent="0">
              <a:buFontTx/>
              <a:buNone/>
            </a:pPr>
            <a:r>
              <a:rPr lang="en-US" sz="1400" b="1">
                <a:solidFill>
                  <a:srgbClr val="000000"/>
                </a:solidFill>
                <a:latin typeface="Lucida Grande" charset="0"/>
                <a:ea typeface="Lucida Grande" charset="0"/>
                <a:cs typeface="Lucida Grande" charset="0"/>
                <a:sym typeface="Lucida Grande" charset="0"/>
              </a:rPr>
              <a:t>- Phối</a:t>
            </a:r>
            <a:r>
              <a:rPr lang="en-US" sz="1400" b="1" baseline="0">
                <a:solidFill>
                  <a:srgbClr val="000000"/>
                </a:solidFill>
                <a:latin typeface="Lucida Grande" charset="0"/>
                <a:ea typeface="Lucida Grande" charset="0"/>
                <a:cs typeface="Lucida Grande" charset="0"/>
                <a:sym typeface="Lucida Grande" charset="0"/>
              </a:rPr>
              <a:t> hợp kiểm soát dự án </a:t>
            </a:r>
            <a:r>
              <a:rPr lang="en-US" sz="1400">
                <a:solidFill>
                  <a:srgbClr val="000000"/>
                </a:solidFill>
                <a:latin typeface="Lucida Grande" charset="0"/>
                <a:ea typeface="Lucida Grande" charset="0"/>
                <a:cs typeface="Lucida Grande" charset="0"/>
                <a:sym typeface="Lucida Grande" charset="0"/>
              </a:rPr>
              <a:t>- </a:t>
            </a:r>
            <a:r>
              <a:rPr lang="vi-VN" sz="1400" b="1" u="none">
                <a:solidFill>
                  <a:srgbClr val="D90B00"/>
                </a:solidFill>
                <a:latin typeface="Lucida Grande" charset="0"/>
                <a:ea typeface="Lucida Grande" charset="0"/>
                <a:cs typeface="Lucida Grande" charset="0"/>
                <a:sym typeface="Lucida Grande" charset="0"/>
              </a:rPr>
              <a:t>theo dõi tiến độ, </a:t>
            </a:r>
            <a:r>
              <a:rPr lang="en-US" sz="1400" b="1" u="none">
                <a:solidFill>
                  <a:srgbClr val="D90B00"/>
                </a:solidFill>
                <a:latin typeface="Lucida Grande" charset="0"/>
                <a:ea typeface="Lucida Grande" charset="0"/>
                <a:cs typeface="Lucida Grande" charset="0"/>
                <a:sym typeface="Lucida Grande" charset="0"/>
              </a:rPr>
              <a:t>gặp</a:t>
            </a:r>
            <a:r>
              <a:rPr lang="en-US" sz="1400" b="1" u="none" baseline="0">
                <a:solidFill>
                  <a:srgbClr val="D90B00"/>
                </a:solidFill>
                <a:latin typeface="Lucida Grande" charset="0"/>
                <a:ea typeface="Lucida Grande" charset="0"/>
                <a:cs typeface="Lucida Grande" charset="0"/>
                <a:sym typeface="Lucida Grande" charset="0"/>
              </a:rPr>
              <a:t> gỡ các nhóm trưởng</a:t>
            </a:r>
            <a:r>
              <a:rPr lang="vi-VN" sz="1400" b="1" u="none">
                <a:solidFill>
                  <a:srgbClr val="D90B00"/>
                </a:solidFill>
                <a:latin typeface="Lucida Grande" charset="0"/>
                <a:ea typeface="Lucida Grande" charset="0"/>
                <a:cs typeface="Lucida Grande" charset="0"/>
                <a:sym typeface="Lucida Grande" charset="0"/>
              </a:rPr>
              <a:t>, giải quyết bất đồng </a:t>
            </a:r>
            <a:r>
              <a:rPr lang="en-US" sz="1400" b="1" u="none">
                <a:solidFill>
                  <a:srgbClr val="D90B00"/>
                </a:solidFill>
                <a:latin typeface="Lucida Grande" charset="0"/>
                <a:ea typeface="Lucida Grande" charset="0"/>
                <a:cs typeface="Lucida Grande" charset="0"/>
                <a:sym typeface="Lucida Grande" charset="0"/>
              </a:rPr>
              <a:t>về</a:t>
            </a:r>
            <a:r>
              <a:rPr lang="en-US" sz="1400" b="1" u="none" baseline="0">
                <a:solidFill>
                  <a:srgbClr val="D90B00"/>
                </a:solidFill>
                <a:latin typeface="Lucida Grande" charset="0"/>
                <a:ea typeface="Lucida Grande" charset="0"/>
                <a:cs typeface="Lucida Grande" charset="0"/>
                <a:sym typeface="Lucida Grande" charset="0"/>
              </a:rPr>
              <a:t> </a:t>
            </a:r>
            <a:r>
              <a:rPr lang="vi-VN" sz="1400" b="1" u="none">
                <a:solidFill>
                  <a:srgbClr val="D90B00"/>
                </a:solidFill>
                <a:latin typeface="Lucida Grande" charset="0"/>
                <a:ea typeface="Lucida Grande" charset="0"/>
                <a:cs typeface="Lucida Grande" charset="0"/>
                <a:sym typeface="Lucida Grande" charset="0"/>
              </a:rPr>
              <a:t>hợp đồng</a:t>
            </a:r>
            <a:r>
              <a:rPr lang="en-US" sz="1400" b="1" u="none">
                <a:solidFill>
                  <a:srgbClr val="D90B00"/>
                </a:solidFill>
                <a:latin typeface="Lucida Grande" charset="0"/>
                <a:ea typeface="Lucida Grande" charset="0"/>
                <a:cs typeface="Lucida Grande" charset="0"/>
                <a:sym typeface="Lucida Grande" charset="0"/>
              </a:rPr>
              <a:t>:</a:t>
            </a:r>
            <a:r>
              <a:rPr lang="en-US" sz="1400" b="1" u="none" baseline="0">
                <a:solidFill>
                  <a:srgbClr val="D90B00"/>
                </a:solidFill>
                <a:latin typeface="Lucida Grande" charset="0"/>
                <a:ea typeface="Lucida Grande" charset="0"/>
                <a:cs typeface="Lucida Grande" charset="0"/>
                <a:sym typeface="Lucida Grande" charset="0"/>
              </a:rPr>
              <a:t> </a:t>
            </a:r>
            <a:r>
              <a:rPr lang="en-US" sz="1400" b="1" u="none">
                <a:solidFill>
                  <a:srgbClr val="D90B00"/>
                </a:solidFill>
                <a:latin typeface="Lucida Grande" charset="0"/>
                <a:ea typeface="Lucida Grande" charset="0"/>
                <a:cs typeface="Lucida Grande" charset="0"/>
                <a:sym typeface="Lucida Grande" charset="0"/>
              </a:rPr>
              <a:t>t317</a:t>
            </a:r>
            <a:endParaRPr lang="en-US" sz="1400" b="1" u="none">
              <a:solidFill>
                <a:srgbClr val="D90B00"/>
              </a:solidFill>
              <a:latin typeface="Lucida Grande" charset="0"/>
              <a:ea typeface="Lucida Grande" charset="0"/>
              <a:cs typeface="Lucida Grande" charset="0"/>
              <a:sym typeface="Lucida Grande" charset="0"/>
            </a:endParaRPr>
          </a:p>
          <a:p>
            <a:pPr marL="40005" indent="0">
              <a:buFontTx/>
              <a:buNone/>
            </a:pPr>
            <a:endParaRPr lang="en-US" sz="1400">
              <a:solidFill>
                <a:srgbClr val="000000"/>
              </a:solidFill>
              <a:latin typeface="Lucida Grande" charset="0"/>
              <a:ea typeface="Lucida Grande" charset="0"/>
              <a:cs typeface="Lucida Grande" charset="0"/>
              <a:sym typeface="Lucida Grande" charset="0"/>
            </a:endParaRPr>
          </a:p>
          <a:p>
            <a:pPr marL="40005" indent="0">
              <a:buFontTx/>
              <a:buNone/>
            </a:pPr>
            <a:r>
              <a:rPr lang="en-US" sz="1400">
                <a:solidFill>
                  <a:srgbClr val="000000"/>
                </a:solidFill>
                <a:latin typeface="Lucida Grande" charset="0"/>
                <a:ea typeface="Lucida Grande" charset="0"/>
                <a:cs typeface="Lucida Grande" charset="0"/>
                <a:sym typeface="Lucida Grande" charset="0"/>
              </a:rPr>
              <a:t>- Tham gia đánh</a:t>
            </a:r>
            <a:r>
              <a:rPr lang="en-US" sz="1400" baseline="0">
                <a:solidFill>
                  <a:srgbClr val="000000"/>
                </a:solidFill>
                <a:latin typeface="Lucida Grande" charset="0"/>
                <a:ea typeface="Lucida Grande" charset="0"/>
                <a:cs typeface="Lucida Grande" charset="0"/>
                <a:sym typeface="Lucida Grande" charset="0"/>
              </a:rPr>
              <a:t> giá thiết kế</a:t>
            </a:r>
            <a:r>
              <a:rPr lang="en-US" sz="1400">
                <a:solidFill>
                  <a:srgbClr val="000000"/>
                </a:solidFill>
                <a:latin typeface="Lucida Grande" charset="0"/>
                <a:ea typeface="Lucida Grande" charset="0"/>
                <a:cs typeface="Lucida Grande" charset="0"/>
                <a:sym typeface="Lucida Grande" charset="0"/>
              </a:rPr>
              <a:t> - </a:t>
            </a:r>
            <a:r>
              <a:rPr lang="en-US" sz="1400" b="0" i="1">
                <a:solidFill>
                  <a:srgbClr val="000000"/>
                </a:solidFill>
                <a:latin typeface="Lucida Grande" charset="0"/>
                <a:ea typeface="Lucida Grande" charset="0"/>
                <a:cs typeface="Lucida Grande" charset="0"/>
                <a:sym typeface="Lucida Grande" charset="0"/>
              </a:rPr>
              <a:t>nhằm</a:t>
            </a:r>
            <a:r>
              <a:rPr lang="en-US" sz="1400" b="0" i="1" baseline="0">
                <a:solidFill>
                  <a:srgbClr val="000000"/>
                </a:solidFill>
                <a:latin typeface="Lucida Grande" charset="0"/>
                <a:ea typeface="Lucida Grande" charset="0"/>
                <a:cs typeface="Lucida Grande" charset="0"/>
                <a:sym typeface="Lucida Grande" charset="0"/>
              </a:rPr>
              <a:t> kiểm tra </a:t>
            </a:r>
            <a:r>
              <a:rPr lang="vi-VN" sz="1400" b="0" i="1" baseline="0">
                <a:solidFill>
                  <a:srgbClr val="000000"/>
                </a:solidFill>
                <a:latin typeface="Lucida Grande" charset="0"/>
                <a:ea typeface="Lucida Grande" charset="0"/>
                <a:cs typeface="Lucida Grande" charset="0"/>
                <a:sym typeface="Lucida Grande" charset="0"/>
              </a:rPr>
              <a:t>chất lượng </a:t>
            </a:r>
            <a:r>
              <a:rPr lang="en-US" sz="1400" b="0" i="1" baseline="0">
                <a:solidFill>
                  <a:srgbClr val="000000"/>
                </a:solidFill>
                <a:latin typeface="Lucida Grande" charset="0"/>
                <a:ea typeface="Lucida Grande" charset="0"/>
                <a:cs typeface="Lucida Grande" charset="0"/>
                <a:sym typeface="Lucida Grande" charset="0"/>
              </a:rPr>
              <a:t>cv </a:t>
            </a:r>
            <a:r>
              <a:rPr lang="vi-VN" sz="1400" b="0" i="1" baseline="0">
                <a:solidFill>
                  <a:srgbClr val="000000"/>
                </a:solidFill>
                <a:latin typeface="Lucida Grande" charset="0"/>
                <a:ea typeface="Lucida Grande" charset="0"/>
                <a:cs typeface="Lucida Grande" charset="0"/>
                <a:sym typeface="Lucida Grande" charset="0"/>
              </a:rPr>
              <a:t>thực sự của các nhà thầu phụ</a:t>
            </a:r>
            <a:r>
              <a:rPr lang="en-US" sz="1400" b="0" i="1" baseline="0">
                <a:solidFill>
                  <a:srgbClr val="000000"/>
                </a:solidFill>
                <a:latin typeface="Lucida Grande" charset="0"/>
                <a:ea typeface="Lucida Grande" charset="0"/>
                <a:cs typeface="Lucida Grande" charset="0"/>
                <a:sym typeface="Lucida Grande" charset="0"/>
              </a:rPr>
              <a:t>, tham gia thảo luận cũng như có thể quyết định vấn đề: </a:t>
            </a:r>
            <a:r>
              <a:rPr lang="en-US" sz="1400" b="0" i="0" u="none">
                <a:solidFill>
                  <a:srgbClr val="D90B00"/>
                </a:solidFill>
                <a:latin typeface="Lucida Grande" charset="0"/>
                <a:ea typeface="Lucida Grande" charset="0"/>
                <a:cs typeface="Lucida Grande" charset="0"/>
                <a:sym typeface="Lucida Grande" charset="0"/>
              </a:rPr>
              <a:t>Contractor cần đc</a:t>
            </a:r>
            <a:r>
              <a:rPr lang="en-US" sz="1400" b="0" i="0" u="none" baseline="0">
                <a:solidFill>
                  <a:srgbClr val="D90B00"/>
                </a:solidFill>
                <a:latin typeface="Lucida Grande" charset="0"/>
                <a:ea typeface="Lucida Grande" charset="0"/>
                <a:cs typeface="Lucida Grande" charset="0"/>
                <a:sym typeface="Lucida Grande" charset="0"/>
              </a:rPr>
              <a:t> tham gia như 1 thành viên thật sự của review: </a:t>
            </a:r>
            <a:r>
              <a:rPr lang="en-US" sz="1400" b="1" i="0" u="none" baseline="0">
                <a:solidFill>
                  <a:srgbClr val="D90B00"/>
                </a:solidFill>
                <a:latin typeface="Lucida Grande" charset="0"/>
                <a:ea typeface="Lucida Grande" charset="0"/>
                <a:cs typeface="Lucida Grande" charset="0"/>
                <a:sym typeface="Lucida Grande" charset="0"/>
              </a:rPr>
              <a:t>xem tài liệu trước khi cuộc họp bắt đầu, đc tham gia thảo luận cũng như quyết định cuối cùng cho review.</a:t>
            </a:r>
            <a:endParaRPr lang="en-US" sz="1400" b="0" i="0" u="none">
              <a:solidFill>
                <a:srgbClr val="D90B00"/>
              </a:solidFill>
              <a:latin typeface="Lucida Grande" charset="0"/>
              <a:ea typeface="Lucida Grande" charset="0"/>
              <a:cs typeface="Lucida Grande" charset="0"/>
              <a:sym typeface="Lucida Grande" charset="0"/>
            </a:endParaRPr>
          </a:p>
          <a:p>
            <a:pPr marL="40005" indent="0">
              <a:buFontTx/>
              <a:buNone/>
            </a:pPr>
            <a:endParaRPr lang="en-US" sz="1400">
              <a:solidFill>
                <a:schemeClr val="tx1"/>
              </a:solidFill>
              <a:latin typeface="+mn-lt"/>
              <a:ea typeface="+mn-ea"/>
              <a:cs typeface="+mn-cs"/>
              <a:sym typeface="Lucida Grande" charset="0"/>
            </a:endParaRPr>
          </a:p>
          <a:p>
            <a:pPr marL="40005" indent="0">
              <a:buFontTx/>
              <a:buNone/>
            </a:pPr>
            <a:r>
              <a:rPr lang="en-US" sz="1400">
                <a:solidFill>
                  <a:schemeClr val="tx1"/>
                </a:solidFill>
                <a:latin typeface="+mn-lt"/>
                <a:ea typeface="+mn-ea"/>
                <a:cs typeface="+mn-cs"/>
                <a:sym typeface="Lucida Grande" charset="0"/>
              </a:rPr>
              <a:t>-</a:t>
            </a:r>
            <a:r>
              <a:rPr lang="en-US" sz="1400" baseline="0">
                <a:solidFill>
                  <a:schemeClr val="tx1"/>
                </a:solidFill>
                <a:latin typeface="+mn-lt"/>
                <a:ea typeface="+mn-ea"/>
                <a:cs typeface="+mn-cs"/>
                <a:sym typeface="Lucida Grande" charset="0"/>
              </a:rPr>
              <a:t> </a:t>
            </a:r>
            <a:r>
              <a:rPr lang="en-US" sz="1400">
                <a:solidFill>
                  <a:srgbClr val="000000"/>
                </a:solidFill>
                <a:latin typeface="Lucida Grande" charset="0"/>
                <a:ea typeface="Lucida Grande" charset="0"/>
                <a:cs typeface="Lucida Grande" charset="0"/>
                <a:sym typeface="Lucida Grande" charset="0"/>
              </a:rPr>
              <a:t>Tham gia kiểm</a:t>
            </a:r>
            <a:r>
              <a:rPr lang="en-US" sz="1400" baseline="0">
                <a:solidFill>
                  <a:srgbClr val="000000"/>
                </a:solidFill>
                <a:latin typeface="Lucida Grande" charset="0"/>
                <a:ea typeface="Lucida Grande" charset="0"/>
                <a:cs typeface="Lucida Grande" charset="0"/>
                <a:sym typeface="Lucida Grande" charset="0"/>
              </a:rPr>
              <a:t> thử: </a:t>
            </a:r>
            <a:r>
              <a:rPr lang="en-US" sz="1400" b="1" u="none">
                <a:solidFill>
                  <a:srgbClr val="D90B00"/>
                </a:solidFill>
                <a:latin typeface="Lucida Grande" charset="0"/>
                <a:ea typeface="Lucida Grande" charset="0"/>
                <a:cs typeface="Lucida Grande" charset="0"/>
                <a:sym typeface="Lucida Grande" charset="0"/>
              </a:rPr>
              <a:t>Nên</a:t>
            </a:r>
            <a:r>
              <a:rPr lang="en-US" sz="1400" b="1" u="none" baseline="0">
                <a:solidFill>
                  <a:srgbClr val="D90B00"/>
                </a:solidFill>
                <a:latin typeface="Lucida Grande" charset="0"/>
                <a:ea typeface="Lucida Grande" charset="0"/>
                <a:cs typeface="Lucida Grande" charset="0"/>
                <a:sym typeface="Lucida Grande" charset="0"/>
              </a:rPr>
              <a:t> đc tham gia vào tất cả các giai đoạn của kiểm thử: </a:t>
            </a:r>
            <a:r>
              <a:rPr lang="en-US" sz="1400" b="0" u="none" baseline="0">
                <a:solidFill>
                  <a:srgbClr val="D90B00"/>
                </a:solidFill>
                <a:latin typeface="Lucida Grande" charset="0"/>
                <a:ea typeface="Lucida Grande" charset="0"/>
                <a:cs typeface="Lucida Grande" charset="0"/>
                <a:sym typeface="Lucida Grande" charset="0"/>
              </a:rPr>
              <a:t>thiết kế test, review kết quả test, …</a:t>
            </a:r>
            <a:endParaRPr lang="en-US" sz="1400" b="0" u="none" baseline="0">
              <a:solidFill>
                <a:srgbClr val="D90B00"/>
              </a:solidFill>
              <a:latin typeface="Lucida Grande" charset="0"/>
              <a:ea typeface="Lucida Grande" charset="0"/>
              <a:cs typeface="Lucida Grande" charset="0"/>
              <a:sym typeface="Lucida Grande" charset="0"/>
            </a:endParaRPr>
          </a:p>
          <a:p>
            <a:pPr marL="40005" lvl="0" indent="0">
              <a:buFontTx/>
              <a:buNone/>
            </a:pPr>
            <a:endParaRPr lang="en-US" sz="1400" b="1" u="none" baseline="0">
              <a:solidFill>
                <a:srgbClr val="D90B00"/>
              </a:solidFill>
              <a:latin typeface="Lucida Grande" charset="0"/>
              <a:ea typeface="Lucida Grande" charset="0"/>
              <a:cs typeface="Lucida Grande" charset="0"/>
              <a:sym typeface="Lucida Grande" charset="0"/>
            </a:endParaRPr>
          </a:p>
          <a:p>
            <a:pPr marL="782955" lvl="1" indent="-285750">
              <a:buFontTx/>
              <a:buChar char="-"/>
            </a:pPr>
            <a:endParaRPr lang="en-US" sz="1400" b="1" u="none" baseline="0">
              <a:solidFill>
                <a:srgbClr val="D90B00"/>
              </a:solidFill>
              <a:latin typeface="Lucida Grande" charset="0"/>
              <a:ea typeface="Lucida Grande" charset="0"/>
              <a:cs typeface="Lucida Grande" charset="0"/>
              <a:sym typeface="Lucida Grande" charset="0"/>
            </a:endParaRPr>
          </a:p>
          <a:p>
            <a:pPr marL="782955" lvl="1" indent="-285750">
              <a:buFontTx/>
              <a:buChar char="-"/>
            </a:pPr>
            <a:endParaRPr lang="en-US" sz="1400" b="1" u="none" baseline="0">
              <a:solidFill>
                <a:srgbClr val="D90B00"/>
              </a:solidFill>
              <a:latin typeface="Lucida Grande" charset="0"/>
              <a:ea typeface="Lucida Grande" charset="0"/>
              <a:cs typeface="Lucida Grande" charset="0"/>
              <a:sym typeface="Lucida Grande" charset="0"/>
            </a:endParaRPr>
          </a:p>
          <a:p>
            <a:pPr marL="782955" lvl="1" indent="-285750">
              <a:buFontTx/>
              <a:buChar char="-"/>
            </a:pPr>
            <a:endParaRPr lang="en-US" sz="1400" b="1" u="none" baseline="0">
              <a:solidFill>
                <a:srgbClr val="D90B00"/>
              </a:solidFill>
              <a:latin typeface="Lucida Grande" charset="0"/>
              <a:ea typeface="Lucida Grande" charset="0"/>
              <a:cs typeface="Lucida Grande" charset="0"/>
              <a:sym typeface="Lucida Grande" charset="0"/>
            </a:endParaRPr>
          </a:p>
          <a:p>
            <a:pPr marL="782955" lvl="1" indent="-285750">
              <a:buFontTx/>
              <a:buChar char="-"/>
            </a:pPr>
            <a:endParaRPr lang="en-US" sz="1400" b="1" u="none" baseline="0">
              <a:solidFill>
                <a:srgbClr val="D90B00"/>
              </a:solidFill>
              <a:latin typeface="Lucida Grande" charset="0"/>
              <a:ea typeface="Lucida Grande" charset="0"/>
              <a:cs typeface="Lucida Grande" charset="0"/>
              <a:sym typeface="Lucida Grande" charset="0"/>
            </a:endParaRPr>
          </a:p>
          <a:p>
            <a:pPr marL="782955" lvl="1" indent="-285750">
              <a:buFontTx/>
              <a:buChar char="-"/>
            </a:pPr>
            <a:endParaRPr lang="en-US" sz="1400" b="1" u="none" baseline="0">
              <a:solidFill>
                <a:srgbClr val="D90B00"/>
              </a:solidFill>
              <a:latin typeface="Lucida Grande" charset="0"/>
              <a:ea typeface="Lucida Grande" charset="0"/>
              <a:cs typeface="Lucida Grande" charset="0"/>
              <a:sym typeface="Lucida Grande" charset="0"/>
            </a:endParaRPr>
          </a:p>
          <a:p>
            <a:pPr marL="782955" lvl="1" indent="-285750">
              <a:buFontTx/>
              <a:buChar char="-"/>
            </a:pPr>
            <a:r>
              <a:rPr lang="en-US" sz="1400" b="0" u="none">
                <a:solidFill>
                  <a:srgbClr val="D90B00"/>
                </a:solidFill>
                <a:latin typeface="Lucida Grande" charset="0"/>
                <a:ea typeface="Lucida Grande" charset="0"/>
                <a:cs typeface="Lucida Grande" charset="0"/>
                <a:sym typeface="Lucida Grande" charset="0"/>
              </a:rPr>
              <a:t>While it is clear that the case of customer participation in a project is difficult if not impossible to circumscribe or prevent, a good degree of choice is available with respect to the other external participants: subcontractors and suppliers of COTS software. General quality assurance procedures, with the appropriate adaptations, can be applied in this situation as well. Any choice of external participants requires collection of information about the candidates, their products and team qualification, and evaluation of that information.</a:t>
            </a:r>
            <a:endParaRPr lang="en-US" sz="1400" b="0" u="none">
              <a:solidFill>
                <a:srgbClr val="D90B00"/>
              </a:solidFill>
              <a:latin typeface="Lucida Grande" charset="0"/>
              <a:ea typeface="Lucida Grande" charset="0"/>
              <a:cs typeface="Lucida Grande" charset="0"/>
              <a:sym typeface="Lucida Grande"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 indent="0">
              <a:buFontTx/>
              <a:buNone/>
            </a:pPr>
            <a:r>
              <a:rPr lang="en-US" sz="1200">
                <a:solidFill>
                  <a:srgbClr val="000000"/>
                </a:solidFill>
                <a:latin typeface="Lucida Grande" charset="0"/>
                <a:ea typeface="Lucida Grande" charset="0"/>
                <a:cs typeface="Lucida Grande" charset="0"/>
                <a:sym typeface="Lucida Grande" charset="0"/>
              </a:rPr>
              <a:t>- Các</a:t>
            </a:r>
            <a:r>
              <a:rPr lang="en-US" sz="1200" baseline="0">
                <a:solidFill>
                  <a:srgbClr val="000000"/>
                </a:solidFill>
                <a:latin typeface="Lucida Grande" charset="0"/>
                <a:ea typeface="Lucida Grande" charset="0"/>
                <a:cs typeface="Lucida Grande" charset="0"/>
                <a:sym typeface="Lucida Grande" charset="0"/>
              </a:rPr>
              <a:t> team leader phải có </a:t>
            </a:r>
            <a:r>
              <a:rPr lang="en-US" sz="1200">
                <a:solidFill>
                  <a:srgbClr val="000000"/>
                </a:solidFill>
                <a:latin typeface="Lucida Grande" charset="0"/>
                <a:ea typeface="Lucida Grande" charset="0"/>
                <a:cs typeface="Lucida Grande" charset="0"/>
                <a:sym typeface="Lucida Grande" charset="0"/>
              </a:rPr>
              <a:t>Chứng</a:t>
            </a:r>
            <a:r>
              <a:rPr lang="en-US" sz="1200" baseline="0">
                <a:solidFill>
                  <a:srgbClr val="000000"/>
                </a:solidFill>
                <a:latin typeface="Lucida Grande" charset="0"/>
                <a:ea typeface="Lucida Grande" charset="0"/>
                <a:cs typeface="Lucida Grande" charset="0"/>
                <a:sym typeface="Lucida Grande" charset="0"/>
              </a:rPr>
              <a:t> nhận tay nghề</a:t>
            </a:r>
            <a:endParaRPr lang="en-US" sz="1200" baseline="0">
              <a:solidFill>
                <a:srgbClr val="000000"/>
              </a:solidFill>
              <a:latin typeface="Lucida Grande" charset="0"/>
              <a:ea typeface="Lucida Grande" charset="0"/>
              <a:cs typeface="Lucida Grande" charset="0"/>
              <a:sym typeface="Lucida Grande" charset="0"/>
            </a:endParaRPr>
          </a:p>
          <a:p>
            <a:pPr marL="497205" lvl="1" indent="0">
              <a:buFontTx/>
              <a:buNone/>
            </a:pPr>
            <a:r>
              <a:rPr lang="vi-VN"/>
              <a:t>■</a:t>
            </a:r>
            <a:r>
              <a:rPr lang="en-US"/>
              <a:t> </a:t>
            </a:r>
            <a:r>
              <a:rPr lang="en-US" sz="1200">
                <a:solidFill>
                  <a:srgbClr val="000000"/>
                </a:solidFill>
                <a:latin typeface="Lucida Grande" charset="0"/>
                <a:ea typeface="Lucida Grande" charset="0"/>
                <a:cs typeface="Lucida Grande" charset="0"/>
                <a:sym typeface="Lucida Grande" charset="0"/>
              </a:rPr>
              <a:t>đảm</a:t>
            </a:r>
            <a:r>
              <a:rPr lang="en-US" sz="1200" baseline="0">
                <a:solidFill>
                  <a:srgbClr val="000000"/>
                </a:solidFill>
                <a:latin typeface="Lucida Grande" charset="0"/>
                <a:ea typeface="Lucida Grande" charset="0"/>
                <a:cs typeface="Lucida Grande" charset="0"/>
                <a:sym typeface="Lucida Grande" charset="0"/>
              </a:rPr>
              <a:t> bảo tính chuyên nghiệp </a:t>
            </a:r>
            <a:r>
              <a:rPr lang="en-US" sz="1200" baseline="0">
                <a:solidFill>
                  <a:srgbClr val="000000"/>
                </a:solidFill>
                <a:latin typeface="Lucida Grande" charset="0"/>
                <a:ea typeface="Lucida Grande" charset="0"/>
                <a:cs typeface="Lucida Grande" charset="0"/>
                <a:sym typeface="Wingdings" panose="05000000000000000000" pitchFamily="2" charset="2"/>
              </a:rPr>
              <a:t></a:t>
            </a:r>
            <a:endParaRPr lang="en-US" sz="1200" baseline="0">
              <a:solidFill>
                <a:srgbClr val="000000"/>
              </a:solidFill>
              <a:latin typeface="Lucida Grande" charset="0"/>
              <a:ea typeface="Lucida Grande" charset="0"/>
              <a:cs typeface="Lucida Grande" charset="0"/>
              <a:sym typeface="Lucida Grande" charset="0"/>
            </a:endParaRPr>
          </a:p>
          <a:p>
            <a:pPr marL="40005" lvl="0" indent="0">
              <a:buFontTx/>
              <a:buNone/>
            </a:pPr>
            <a:endParaRPr lang="en-US" sz="1200" b="1">
              <a:solidFill>
                <a:srgbClr val="000000"/>
              </a:solidFill>
              <a:latin typeface="Lucida Grande" charset="0"/>
              <a:ea typeface="Lucida Grande" charset="0"/>
              <a:cs typeface="Lucida Grande" charset="0"/>
              <a:sym typeface="Lucida Grande" charset="0"/>
            </a:endParaRPr>
          </a:p>
          <a:p>
            <a:pPr marL="40005" lvl="0" indent="0">
              <a:buFontTx/>
              <a:buNone/>
            </a:pPr>
            <a:r>
              <a:rPr lang="en-US" sz="1200" b="1">
                <a:solidFill>
                  <a:srgbClr val="000000"/>
                </a:solidFill>
                <a:latin typeface="Lucida Grande" charset="0"/>
                <a:ea typeface="Lucida Grande" charset="0"/>
                <a:cs typeface="Lucida Grande" charset="0"/>
                <a:sym typeface="Lucida Grande" charset="0"/>
              </a:rPr>
              <a:t>- Yêu cầu</a:t>
            </a:r>
            <a:r>
              <a:rPr lang="en-US" sz="1200" b="1" baseline="0">
                <a:solidFill>
                  <a:srgbClr val="000000"/>
                </a:solidFill>
                <a:latin typeface="Lucida Grande" charset="0"/>
                <a:ea typeface="Lucida Grande" charset="0"/>
                <a:cs typeface="Lucida Grande" charset="0"/>
                <a:sym typeface="Lucida Grande" charset="0"/>
              </a:rPr>
              <a:t> participants </a:t>
            </a:r>
            <a:r>
              <a:rPr lang="en-US" sz="1200">
                <a:solidFill>
                  <a:srgbClr val="000000"/>
                </a:solidFill>
                <a:latin typeface="Lucida Grande" charset="0"/>
                <a:ea typeface="Lucida Grande" charset="0"/>
                <a:cs typeface="Lucida Grande" charset="0"/>
                <a:sym typeface="Lucida Grande" charset="0"/>
              </a:rPr>
              <a:t>bá</a:t>
            </a:r>
            <a:r>
              <a:rPr lang="en-US" sz="1200" baseline="0">
                <a:solidFill>
                  <a:srgbClr val="000000"/>
                </a:solidFill>
                <a:latin typeface="Lucida Grande" charset="0"/>
                <a:ea typeface="Lucida Grande" charset="0"/>
                <a:cs typeface="Lucida Grande" charset="0"/>
                <a:sym typeface="Lucida Grande" charset="0"/>
              </a:rPr>
              <a:t>o cáo tiến độ, tài nguyên và ngân sách </a:t>
            </a:r>
            <a:r>
              <a:rPr lang="en-US" sz="1200" baseline="0">
                <a:solidFill>
                  <a:srgbClr val="000000"/>
                </a:solidFill>
                <a:latin typeface="Lucida Grande" charset="0"/>
                <a:ea typeface="Lucida Grande" charset="0"/>
                <a:cs typeface="Lucida Grande" charset="0"/>
                <a:sym typeface="Wingdings" panose="05000000000000000000" pitchFamily="2" charset="2"/>
              </a:rPr>
              <a:t> </a:t>
            </a:r>
            <a:r>
              <a:rPr lang="en-US" sz="1200" b="1" baseline="0">
                <a:solidFill>
                  <a:srgbClr val="000000"/>
                </a:solidFill>
                <a:latin typeface="Lucida Grande" charset="0"/>
                <a:ea typeface="Lucida Grande" charset="0"/>
                <a:cs typeface="Lucida Grande" charset="0"/>
                <a:sym typeface="Wingdings" panose="05000000000000000000" pitchFamily="2" charset="2"/>
              </a:rPr>
              <a:t>tối thiểu rủi ro chậm trễ</a:t>
            </a:r>
            <a:r>
              <a:rPr lang="en-US" sz="1200" baseline="0">
                <a:solidFill>
                  <a:srgbClr val="000000"/>
                </a:solidFill>
                <a:latin typeface="Lucida Grande" charset="0"/>
                <a:ea typeface="Lucida Grande" charset="0"/>
                <a:cs typeface="Lucida Grande" charset="0"/>
                <a:sym typeface="Wingdings" panose="05000000000000000000" pitchFamily="2" charset="2"/>
              </a:rPr>
              <a:t> (</a:t>
            </a:r>
            <a:r>
              <a:rPr lang="en-US" sz="1200" i="1" u="none">
                <a:solidFill>
                  <a:srgbClr val="D90B00"/>
                </a:solidFill>
                <a:latin typeface="Lucida Grande" charset="0"/>
                <a:ea typeface="Lucida Grande" charset="0"/>
                <a:cs typeface="Lucida Grande" charset="0"/>
                <a:sym typeface="Lucida Grande" charset="0"/>
              </a:rPr>
              <a:t>prepared in order to minimise the risk of delays). </a:t>
            </a:r>
            <a:endParaRPr lang="en-US" sz="1200" i="1" u="none">
              <a:solidFill>
                <a:srgbClr val="D90B00"/>
              </a:solidFill>
              <a:latin typeface="Lucida Grande" charset="0"/>
              <a:ea typeface="Lucida Grande" charset="0"/>
              <a:cs typeface="Lucida Grande" charset="0"/>
              <a:sym typeface="Lucida Grande" charset="0"/>
            </a:endParaRPr>
          </a:p>
          <a:p>
            <a:pPr marL="40005" indent="0">
              <a:buFontTx/>
              <a:buNone/>
            </a:pPr>
            <a:endParaRPr lang="en-US" sz="1200">
              <a:solidFill>
                <a:srgbClr val="000000"/>
              </a:solidFill>
              <a:latin typeface="Lucida Grande" charset="0"/>
              <a:ea typeface="Lucida Grande" charset="0"/>
              <a:cs typeface="Lucida Grande" charset="0"/>
              <a:sym typeface="Lucida Grande" charset="0"/>
            </a:endParaRPr>
          </a:p>
          <a:p>
            <a:pPr marL="40005" indent="0">
              <a:buFontTx/>
              <a:buNone/>
            </a:pPr>
            <a:r>
              <a:rPr lang="en-US" sz="1200">
                <a:solidFill>
                  <a:srgbClr val="000000"/>
                </a:solidFill>
                <a:latin typeface="Lucida Grande" charset="0"/>
                <a:ea typeface="Lucida Grande" charset="0"/>
                <a:cs typeface="Lucida Grande" charset="0"/>
                <a:sym typeface="Lucida Grande" charset="0"/>
              </a:rPr>
              <a:t>- Review sp đc</a:t>
            </a:r>
            <a:r>
              <a:rPr lang="en-US" sz="1200" baseline="0">
                <a:solidFill>
                  <a:srgbClr val="000000"/>
                </a:solidFill>
                <a:latin typeface="Lucida Grande" charset="0"/>
                <a:ea typeface="Lucida Grande" charset="0"/>
                <a:cs typeface="Lucida Grande" charset="0"/>
                <a:sym typeface="Lucida Grande" charset="0"/>
              </a:rPr>
              <a:t> phân phối và kiểm thử chấp nhận.</a:t>
            </a:r>
            <a:endParaRPr lang="en-US" sz="1200">
              <a:solidFill>
                <a:srgbClr val="000000"/>
              </a:solidFill>
              <a:latin typeface="Lucida Grande" charset="0"/>
              <a:ea typeface="Lucida Grande" charset="0"/>
              <a:cs typeface="Lucida Grande" charset="0"/>
              <a:sym typeface="Lucida Grande" charset="0"/>
            </a:endParaRPr>
          </a:p>
          <a:p>
            <a:pPr marL="497205" lvl="1" indent="0">
              <a:buFontTx/>
              <a:buNone/>
            </a:pPr>
            <a:r>
              <a:rPr lang="vi-VN"/>
              <a:t>■</a:t>
            </a:r>
            <a:r>
              <a:rPr lang="en-US"/>
              <a:t> </a:t>
            </a:r>
            <a:r>
              <a:rPr lang="en-US" sz="1200" i="1" u="none">
                <a:solidFill>
                  <a:srgbClr val="D90B00"/>
                </a:solidFill>
                <a:latin typeface="Lucida Grande" charset="0"/>
                <a:ea typeface="Lucida Grande" charset="0"/>
                <a:cs typeface="Lucida Grande" charset="0"/>
                <a:sym typeface="Lucida Grande" charset="0"/>
              </a:rPr>
              <a:t>aimed at assuring the quality of work performed and reduces risks of future maintenance difficulties</a:t>
            </a:r>
            <a:endParaRPr lang="en-US" sz="1200" i="1" u="none">
              <a:solidFill>
                <a:srgbClr val="D90B00"/>
              </a:solidFill>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trước</a:t>
            </a:r>
            <a:r>
              <a:rPr lang="en-US" baseline="0"/>
              <a:t> sv chuẩn bị trả lời câu hỏi trong tuần 2 (qua tết học)</a:t>
            </a:r>
            <a:endParaRPr lang="en-US" baseline="0"/>
          </a:p>
          <a:p>
            <a:r>
              <a:rPr lang="en-US" baseline="0"/>
              <a:t>Gởi vào group sau</a:t>
            </a:r>
            <a:endParaRPr lang="en-US" baseline="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điểm</a:t>
            </a:r>
            <a:r>
              <a:rPr lang="en-US" baseline="0"/>
              <a:t> cộng</a:t>
            </a:r>
            <a:endParaRPr lang="en-US" baseline="0"/>
          </a:p>
          <a:p>
            <a:endParaRPr lang="en-US" baseline="0"/>
          </a:p>
          <a:p>
            <a:r>
              <a:rPr lang="en-US" baseline="0"/>
              <a:t>Một số câu khác:</a:t>
            </a:r>
            <a:endParaRPr lang="en-US" baseline="0"/>
          </a:p>
          <a:p>
            <a:pPr marL="0" marR="0" indent="0" algn="l" defTabSz="914400" rtl="0" eaLnBrk="1" fontAlgn="auto" latinLnBrk="0" hangingPunct="1">
              <a:lnSpc>
                <a:spcPct val="100000"/>
              </a:lnSpc>
              <a:spcBef>
                <a:spcPts val="0"/>
              </a:spcBef>
              <a:spcAft>
                <a:spcPts val="0"/>
              </a:spcAft>
              <a:buClrTx/>
              <a:buSzTx/>
              <a:buFontTx/>
              <a:buNone/>
              <a:defRPr/>
            </a:pPr>
            <a:r>
              <a:rPr lang="en-US" b="0"/>
              <a:t>Cho một số ví dụ về sản phẩm không phù hợp nhu cầu sử dụng trong cuộc sống.</a:t>
            </a:r>
            <a:endParaRPr lang="en-US" b="0"/>
          </a:p>
          <a:p>
            <a:pPr marL="0" marR="0" indent="0" algn="l" defTabSz="914400" rtl="0" eaLnBrk="1" fontAlgn="auto" latinLnBrk="0" hangingPunct="1">
              <a:lnSpc>
                <a:spcPct val="100000"/>
              </a:lnSpc>
              <a:spcBef>
                <a:spcPts val="0"/>
              </a:spcBef>
              <a:spcAft>
                <a:spcPts val="0"/>
              </a:spcAft>
              <a:buClrTx/>
              <a:buSzTx/>
              <a:buFontTx/>
              <a:buNone/>
              <a:defRPr/>
            </a:pPr>
            <a:r>
              <a:rPr lang="en-US"/>
              <a:t>Nêu tên gọi các yếu tố chất lượng theo mô hình McCall (có phân loại).</a:t>
            </a:r>
            <a:endParaRPr lang="en-US"/>
          </a:p>
          <a:p>
            <a:pPr marL="0" marR="0" indent="0" algn="l" defTabSz="914400" rtl="0" eaLnBrk="1" fontAlgn="auto" latinLnBrk="0" hangingPunct="1">
              <a:lnSpc>
                <a:spcPct val="100000"/>
              </a:lnSpc>
              <a:spcBef>
                <a:spcPts val="0"/>
              </a:spcBef>
              <a:spcAft>
                <a:spcPts val="0"/>
              </a:spcAft>
              <a:buClrTx/>
              <a:buSzTx/>
              <a:buFontTx/>
              <a:buNone/>
              <a:defRPr/>
            </a:pPr>
            <a:endParaRPr lang="en-US" b="1"/>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000"/>
            </a:lvl1pPr>
          </a:lstStyle>
          <a:p>
            <a:r>
              <a:rPr kumimoji="0" lang="en-US"/>
              <a:t>Click to edit Master title style</a:t>
            </a:r>
            <a:endParaRPr kumimoji="0" lang="en-US"/>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anose="020B0604020202020204" pitchFamily="34" charset="0"/>
              </a:defRPr>
            </a:lvl1pPr>
            <a:lvl2pPr>
              <a:spcBef>
                <a:spcPts val="600"/>
              </a:spcBef>
              <a:defRPr sz="2400">
                <a:latin typeface="+mj-lt"/>
                <a:cs typeface="Arial" panose="020B0604020202020204" pitchFamily="34" charset="0"/>
              </a:defRPr>
            </a:lvl2pPr>
            <a:lvl3pPr>
              <a:spcBef>
                <a:spcPts val="600"/>
              </a:spcBef>
              <a:defRPr sz="2200">
                <a:latin typeface="+mj-lt"/>
                <a:cs typeface="Arial" panose="020B0604020202020204" pitchFamily="34" charset="0"/>
              </a:defRPr>
            </a:lvl3pPr>
            <a:lvl4pPr>
              <a:spcBef>
                <a:spcPts val="600"/>
              </a:spcBef>
              <a:defRPr>
                <a:latin typeface="+mj-lt"/>
                <a:cs typeface="Arial" panose="020B0604020202020204" pitchFamily="34" charset="0"/>
              </a:defRPr>
            </a:lvl4pPr>
            <a:lvl5pPr>
              <a:spcBef>
                <a:spcPts val="600"/>
              </a:spcBef>
              <a:defRPr>
                <a:latin typeface="+mj-lt"/>
                <a:cs typeface="Arial" panose="020B0604020202020204" pitchFamily="34" charset="0"/>
              </a:defRPr>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t>Slide </a:t>
            </a:r>
            <a:fld id="{3900DC13-0C25-439E-AA75-E5DAAC4C3713}"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15.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2" Type="http://schemas.openxmlformats.org/officeDocument/2006/relationships/theme" Target="../theme/theme2.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7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6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66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6.xml"/><Relationship Id="rId1" Type="http://schemas.openxmlformats.org/officeDocument/2006/relationships/hyperlink" Target="TestingReferences/Test%20Plan/Template_Test%20Plan.dot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6.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6.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6.xml"/><Relationship Id="rId1" Type="http://schemas.openxmlformats.org/officeDocument/2006/relationships/image" Target="../media/image6.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26.xml"/><Relationship Id="rId2" Type="http://schemas.openxmlformats.org/officeDocument/2006/relationships/image" Target="../media/image8.png"/><Relationship Id="rId1" Type="http://schemas.openxmlformats.org/officeDocument/2006/relationships/image" Target="../media/image7.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1"/>
            </a:solidFill>
          </a:ln>
        </p:spPr>
        <p:txBody>
          <a:bodyPr/>
          <a:lstStyle/>
          <a:p>
            <a:r>
              <a:rPr lang="en-US"/>
              <a:t>SQA components in the project life cycle</a:t>
            </a:r>
            <a:endParaRPr lang="en-US"/>
          </a:p>
        </p:txBody>
      </p:sp>
      <p:sp>
        <p:nvSpPr>
          <p:cNvPr id="5" name="Line 4"/>
          <p:cNvSpPr>
            <a:spLocks noChangeShapeType="1"/>
          </p:cNvSpPr>
          <p:nvPr/>
        </p:nvSpPr>
        <p:spPr bwMode="auto">
          <a:xfrm>
            <a:off x="762000" y="3276600"/>
            <a:ext cx="1536700" cy="1752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flipV="1">
            <a:off x="3810000" y="3276600"/>
            <a:ext cx="4559300" cy="1765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5"/>
          <p:cNvSpPr>
            <a:spLocks noChangeArrowheads="1"/>
          </p:cNvSpPr>
          <p:nvPr/>
        </p:nvSpPr>
        <p:spPr bwMode="auto">
          <a:xfrm>
            <a:off x="762000" y="5041900"/>
            <a:ext cx="15367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a:t>
            </a:r>
            <a:endParaRPr lang="en-GB" sz="1600" b="1">
              <a:solidFill>
                <a:srgbClr val="000C0B"/>
              </a:solidFill>
            </a:endParaRPr>
          </a:p>
          <a:p>
            <a:pPr algn="ctr"/>
            <a:r>
              <a:rPr lang="en-GB" sz="1600" b="1">
                <a:solidFill>
                  <a:srgbClr val="000C0B"/>
                </a:solidFill>
              </a:rPr>
              <a:t>Overview</a:t>
            </a:r>
            <a:endParaRPr lang="en-GB" sz="1600" b="1">
              <a:solidFill>
                <a:srgbClr val="000C0B"/>
              </a:solidFill>
            </a:endParaRPr>
          </a:p>
        </p:txBody>
      </p:sp>
      <p:sp>
        <p:nvSpPr>
          <p:cNvPr id="16" name="Rectangle 16"/>
          <p:cNvSpPr>
            <a:spLocks noChangeArrowheads="1"/>
          </p:cNvSpPr>
          <p:nvPr/>
        </p:nvSpPr>
        <p:spPr bwMode="auto">
          <a:xfrm>
            <a:off x="2298700" y="5041900"/>
            <a:ext cx="1511300" cy="673100"/>
          </a:xfrm>
          <a:prstGeom prst="rect">
            <a:avLst/>
          </a:prstGeom>
          <a:solidFill>
            <a:schemeClr val="tx2"/>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endParaRPr lang="en-GB" sz="1600" b="1">
              <a:solidFill>
                <a:srgbClr val="000C0B"/>
              </a:solidFill>
            </a:endParaRPr>
          </a:p>
          <a:p>
            <a:pPr algn="ctr"/>
            <a:r>
              <a:rPr lang="en-GB" sz="1600" b="1">
                <a:solidFill>
                  <a:srgbClr val="000C0B"/>
                </a:solidFill>
              </a:rPr>
              <a:t>components</a:t>
            </a:r>
            <a:endParaRPr lang="en-GB" sz="1600" b="1">
              <a:solidFill>
                <a:srgbClr val="000C0B"/>
              </a:solidFill>
            </a:endParaRPr>
          </a:p>
        </p:txBody>
      </p:sp>
      <p:sp>
        <p:nvSpPr>
          <p:cNvPr id="17" name="Rectangle 17"/>
          <p:cNvSpPr>
            <a:spLocks noChangeArrowheads="1"/>
          </p:cNvSpPr>
          <p:nvPr/>
        </p:nvSpPr>
        <p:spPr bwMode="auto">
          <a:xfrm>
            <a:off x="762000" y="5727700"/>
            <a:ext cx="15367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endParaRPr lang="en-GB" sz="1600" b="1">
              <a:solidFill>
                <a:srgbClr val="000C0B"/>
              </a:solidFill>
            </a:endParaRPr>
          </a:p>
          <a:p>
            <a:pPr algn="ctr"/>
            <a:r>
              <a:rPr lang="en-US" sz="1600" b="1">
                <a:solidFill>
                  <a:srgbClr val="000C0B"/>
                </a:solidFill>
              </a:rPr>
              <a:t>Static tesing</a:t>
            </a:r>
            <a:endParaRPr lang="en-GB" sz="1600" b="1">
              <a:solidFill>
                <a:srgbClr val="000C0B"/>
              </a:solidFill>
            </a:endParaRPr>
          </a:p>
        </p:txBody>
      </p:sp>
      <p:sp>
        <p:nvSpPr>
          <p:cNvPr id="18" name="Rectangle 18"/>
          <p:cNvSpPr>
            <a:spLocks noChangeArrowheads="1"/>
          </p:cNvSpPr>
          <p:nvPr/>
        </p:nvSpPr>
        <p:spPr bwMode="auto">
          <a:xfrm>
            <a:off x="3810000" y="50419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dirty="0">
                <a:solidFill>
                  <a:srgbClr val="000C0B"/>
                </a:solidFill>
              </a:rPr>
              <a:t>3 </a:t>
            </a:r>
            <a:r>
              <a:rPr lang="en-US" sz="1500" b="1" dirty="0">
                <a:solidFill>
                  <a:srgbClr val="000C0B"/>
                </a:solidFill>
              </a:rPr>
              <a:t>Infrastructure</a:t>
            </a:r>
            <a:r>
              <a:rPr lang="en-US" sz="1500" dirty="0"/>
              <a:t> </a:t>
            </a:r>
            <a:r>
              <a:rPr lang="en-US" sz="1500" b="1" dirty="0">
                <a:solidFill>
                  <a:srgbClr val="000C0B"/>
                </a:solidFill>
              </a:rPr>
              <a:t>components</a:t>
            </a:r>
            <a:endParaRPr lang="en-GB" sz="1500" b="1" dirty="0">
              <a:solidFill>
                <a:srgbClr val="000C0B"/>
              </a:solidFill>
            </a:endParaRPr>
          </a:p>
        </p:txBody>
      </p:sp>
      <p:sp>
        <p:nvSpPr>
          <p:cNvPr id="19" name="Rectangle 19"/>
          <p:cNvSpPr>
            <a:spLocks noChangeArrowheads="1"/>
          </p:cNvSpPr>
          <p:nvPr/>
        </p:nvSpPr>
        <p:spPr bwMode="auto">
          <a:xfrm>
            <a:off x="2298700" y="57277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20" name="Rectangle 20"/>
          <p:cNvSpPr>
            <a:spLocks noChangeArrowheads="1"/>
          </p:cNvSpPr>
          <p:nvPr/>
        </p:nvSpPr>
        <p:spPr bwMode="auto">
          <a:xfrm>
            <a:off x="3810000" y="57277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21" name="Rectangle 15"/>
          <p:cNvSpPr>
            <a:spLocks noChangeArrowheads="1"/>
          </p:cNvSpPr>
          <p:nvPr/>
        </p:nvSpPr>
        <p:spPr bwMode="auto">
          <a:xfrm>
            <a:off x="5334000" y="50419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22" name="Rectangle 17"/>
          <p:cNvSpPr>
            <a:spLocks noChangeArrowheads="1"/>
          </p:cNvSpPr>
          <p:nvPr/>
        </p:nvSpPr>
        <p:spPr bwMode="auto">
          <a:xfrm>
            <a:off x="5334000" y="57277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a:t>
            </a:r>
            <a:endParaRPr lang="en-GB" sz="1600" b="1">
              <a:solidFill>
                <a:srgbClr val="000C0B"/>
              </a:solidFill>
            </a:endParaRPr>
          </a:p>
          <a:p>
            <a:pPr algn="ctr"/>
            <a:r>
              <a:rPr lang="en-GB" sz="1600" b="1">
                <a:solidFill>
                  <a:srgbClr val="000C0B"/>
                </a:solidFill>
              </a:rPr>
              <a:t>Tools</a:t>
            </a:r>
            <a:endParaRPr lang="en-GB" sz="1600" b="1">
              <a:solidFill>
                <a:srgbClr val="000C0B"/>
              </a:solidFill>
            </a:endParaRPr>
          </a:p>
        </p:txBody>
      </p:sp>
      <p:sp>
        <p:nvSpPr>
          <p:cNvPr id="23" name="Rectangle 16"/>
          <p:cNvSpPr>
            <a:spLocks noChangeArrowheads="1"/>
          </p:cNvSpPr>
          <p:nvPr/>
        </p:nvSpPr>
        <p:spPr bwMode="auto">
          <a:xfrm>
            <a:off x="6845300" y="50419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5 </a:t>
            </a:r>
            <a:r>
              <a:rPr lang="en-US" sz="1600" b="1">
                <a:solidFill>
                  <a:srgbClr val="000C0B"/>
                </a:solidFill>
              </a:rPr>
              <a:t>Standards and Organizing</a:t>
            </a:r>
            <a:endParaRPr lang="en-GB" sz="1600" b="1">
              <a:solidFill>
                <a:srgbClr val="000C0B"/>
              </a:solidFill>
            </a:endParaRPr>
          </a:p>
        </p:txBody>
      </p:sp>
      <p:sp>
        <p:nvSpPr>
          <p:cNvPr id="24" name="Rectangle 19"/>
          <p:cNvSpPr>
            <a:spLocks noChangeArrowheads="1"/>
          </p:cNvSpPr>
          <p:nvPr/>
        </p:nvSpPr>
        <p:spPr bwMode="auto">
          <a:xfrm>
            <a:off x="6845300" y="5727700"/>
            <a:ext cx="1511300" cy="673100"/>
          </a:xfrm>
          <a:prstGeom prst="rect">
            <a:avLst/>
          </a:prstGeom>
          <a:solidFill>
            <a:srgbClr val="DDDDDD"/>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endParaRPr lang="en-US"/>
          </a:p>
        </p:txBody>
      </p:sp>
      <p:sp>
        <p:nvSpPr>
          <p:cNvPr id="3" name="Content Placeholder 2"/>
          <p:cNvSpPr>
            <a:spLocks noGrp="1"/>
          </p:cNvSpPr>
          <p:nvPr>
            <p:ph idx="1"/>
          </p:nvPr>
        </p:nvSpPr>
        <p:spPr/>
        <p:txBody>
          <a:bodyPr/>
          <a:lstStyle/>
          <a:p>
            <a:pPr marL="395605" indent="-395605">
              <a:buFont typeface="+mj-lt"/>
              <a:buAutoNum type="arabicPeriod"/>
            </a:pPr>
            <a:r>
              <a:rPr lang="en-US"/>
              <a:t>Integrating quality activities in the project life cycle</a:t>
            </a:r>
            <a:endParaRPr lang="en-US"/>
          </a:p>
          <a:p>
            <a:pPr marL="395605" indent="-395605">
              <a:buFont typeface="+mj-lt"/>
              <a:buAutoNum type="arabicPeriod"/>
            </a:pPr>
            <a:r>
              <a:rPr lang="en-US" b="1"/>
              <a:t>Review</a:t>
            </a:r>
            <a:endParaRPr lang="en-US" b="1"/>
          </a:p>
          <a:p>
            <a:pPr marL="395605" indent="-395605">
              <a:buFont typeface="+mj-lt"/>
              <a:buAutoNum type="arabicPeriod"/>
            </a:pPr>
            <a:r>
              <a:rPr lang="en-US"/>
              <a:t>Software testing</a:t>
            </a:r>
            <a:endParaRPr lang="en-US"/>
          </a:p>
          <a:p>
            <a:pPr marL="395605" indent="-395605">
              <a:buFont typeface="+mj-lt"/>
              <a:buAutoNum type="arabicPeriod"/>
            </a:pPr>
            <a:r>
              <a:rPr lang="en-US"/>
              <a:t>Assuring the quality of software maintenance components </a:t>
            </a:r>
            <a:endParaRPr lang="en-US"/>
          </a:p>
          <a:p>
            <a:pPr marL="395605" indent="-395605">
              <a:buFont typeface="+mj-lt"/>
              <a:buAutoNum type="arabicPeriod"/>
            </a:pPr>
            <a:r>
              <a:rPr lang="en-US"/>
              <a:t>Assuring the quality of external participants’ contributions </a:t>
            </a:r>
            <a:endParaRPr lang="en-US"/>
          </a:p>
        </p:txBody>
      </p:sp>
      <p:sp>
        <p:nvSpPr>
          <p:cNvPr id="14"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15" name="Rectangle 15"/>
          <p:cNvSpPr>
            <a:spLocks noChangeArrowheads="1"/>
          </p:cNvSpPr>
          <p:nvPr/>
        </p:nvSpPr>
        <p:spPr bwMode="auto">
          <a:xfrm>
            <a:off x="6647903" y="1524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2</a:t>
            </a:r>
            <a:endParaRPr lang="en-GB" b="1">
              <a:solidFill>
                <a:srgbClr val="001412"/>
              </a:solidFill>
            </a:endParaRPr>
          </a:p>
        </p:txBody>
      </p:sp>
      <p:sp>
        <p:nvSpPr>
          <p:cNvPr id="16"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endParaRPr lang="en-GB" sz="1800" b="1"/>
          </a:p>
        </p:txBody>
      </p:sp>
      <p:sp>
        <p:nvSpPr>
          <p:cNvPr id="17"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18" name="Rectangle 18"/>
          <p:cNvSpPr>
            <a:spLocks noChangeArrowheads="1"/>
          </p:cNvSpPr>
          <p:nvPr/>
        </p:nvSpPr>
        <p:spPr bwMode="auto">
          <a:xfrm>
            <a:off x="664464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endParaRPr lang="en-GB" sz="1800" b="1"/>
          </a:p>
        </p:txBody>
      </p:sp>
      <p:sp>
        <p:nvSpPr>
          <p:cNvPr id="19"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0"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1"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22"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23"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24" name="Rectangle 23"/>
          <p:cNvSpPr/>
          <p:nvPr/>
        </p:nvSpPr>
        <p:spPr>
          <a:xfrm>
            <a:off x="7239000" y="5910040"/>
            <a:ext cx="1561389" cy="400110"/>
          </a:xfrm>
          <a:prstGeom prst="rect">
            <a:avLst/>
          </a:prstGeom>
        </p:spPr>
        <p:txBody>
          <a:bodyPr wrap="none">
            <a:spAutoFit/>
          </a:bodyPr>
          <a:lstStyle/>
          <a:p>
            <a:r>
              <a:rPr lang="en-US" sz="2000"/>
              <a:t>From ISTQB</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2" end="2"/>
                                            </p:txEl>
                                          </p:spTgt>
                                        </p:tgtEl>
                                        <p:attrNameLst>
                                          <p:attrName>style.opacity</p:attrName>
                                        </p:attrNameLst>
                                      </p:cBhvr>
                                      <p:to>
                                        <p:strVal val="0.5"/>
                                      </p:to>
                                    </p:set>
                                    <p:animEffect filter="image" prLst="opacity: 0.5">
                                      <p:cBhvr rctx="IE">
                                        <p:cTn id="7" dur="indefinite"/>
                                        <p:tgtEl>
                                          <p:spTgt spid="3">
                                            <p:txEl>
                                              <p:pRg st="2" end="2"/>
                                            </p:txEl>
                                          </p:spTgt>
                                        </p:tgtEl>
                                      </p:cBhvr>
                                    </p:animEffect>
                                  </p:childTnLst>
                                </p:cTn>
                              </p:par>
                              <p:par>
                                <p:cTn id="8" presetID="9" presetClass="emph" presetSubtype="0" nodeType="withEffect">
                                  <p:stCondLst>
                                    <p:cond delay="0"/>
                                  </p:stCondLst>
                                  <p:childTnLst>
                                    <p:set>
                                      <p:cBhvr rctx="PPT">
                                        <p:cTn id="9" dur="indefinite"/>
                                        <p:tgtEl>
                                          <p:spTgt spid="3">
                                            <p:txEl>
                                              <p:pRg st="3" end="3"/>
                                            </p:txEl>
                                          </p:spTgt>
                                        </p:tgtEl>
                                        <p:attrNameLst>
                                          <p:attrName>style.opacity</p:attrName>
                                        </p:attrNameLst>
                                      </p:cBhvr>
                                      <p:to>
                                        <p:strVal val="0.5"/>
                                      </p:to>
                                    </p:set>
                                    <p:animEffect filter="image" prLst="opacity: 0.5">
                                      <p:cBhvr rctx="IE">
                                        <p:cTn id="10" dur="indefinite"/>
                                        <p:tgtEl>
                                          <p:spTgt spid="3">
                                            <p:txEl>
                                              <p:pRg st="3" end="3"/>
                                            </p:txEl>
                                          </p:spTgt>
                                        </p:tgtEl>
                                      </p:cBhvr>
                                    </p:animEffect>
                                  </p:childTnLst>
                                </p:cTn>
                              </p:par>
                              <p:par>
                                <p:cTn id="11" presetID="9" presetClass="emph" presetSubtype="0" nodeType="withEffect">
                                  <p:stCondLst>
                                    <p:cond delay="0"/>
                                  </p:stCondLst>
                                  <p:childTnLst>
                                    <p:set>
                                      <p:cBhvr rctx="PPT">
                                        <p:cTn id="12" dur="indefinite"/>
                                        <p:tgtEl>
                                          <p:spTgt spid="3">
                                            <p:txEl>
                                              <p:pRg st="4" end="4"/>
                                            </p:txEl>
                                          </p:spTgt>
                                        </p:tgtEl>
                                        <p:attrNameLst>
                                          <p:attrName>style.opacity</p:attrName>
                                        </p:attrNameLst>
                                      </p:cBhvr>
                                      <p:to>
                                        <p:strVal val="0.5"/>
                                      </p:to>
                                    </p:set>
                                    <p:animEffect filter="image" prLst="opacity: 0.5">
                                      <p:cBhvr rctx="IE">
                                        <p:cTn id="13" dur="indefinite"/>
                                        <p:tgtEl>
                                          <p:spTgt spid="3">
                                            <p:txEl>
                                              <p:pRg st="4" end="4"/>
                                            </p:txEl>
                                          </p:spTgt>
                                        </p:tgtEl>
                                      </p:cBhvr>
                                    </p:animEffect>
                                  </p:childTnLst>
                                </p:cTn>
                              </p:par>
                              <p:par>
                                <p:cTn id="14" presetID="9" presetClass="emph" presetSubtype="0" nodeType="withEffect">
                                  <p:stCondLst>
                                    <p:cond delay="0"/>
                                  </p:stCondLst>
                                  <p:childTnLst>
                                    <p:set>
                                      <p:cBhvr rctx="PPT">
                                        <p:cTn id="15" dur="indefinite"/>
                                        <p:tgtEl>
                                          <p:spTgt spid="3">
                                            <p:txEl>
                                              <p:pRg st="0" end="0"/>
                                            </p:txEl>
                                          </p:spTgt>
                                        </p:tgtEl>
                                        <p:attrNameLst>
                                          <p:attrName>style.opacity</p:attrName>
                                        </p:attrNameLst>
                                      </p:cBhvr>
                                      <p:to>
                                        <p:strVal val="0.5"/>
                                      </p:to>
                                    </p:set>
                                    <p:animEffect filter="image" prLst="opacity: 0.5">
                                      <p:cBhvr rctx="IE">
                                        <p:cTn id="16" dur="indefinite"/>
                                        <p:tgtEl>
                                          <p:spTgt spid="3">
                                            <p:txEl>
                                              <p:pRg st="0" end="0"/>
                                            </p:txEl>
                                          </p:spTgt>
                                        </p:tgtEl>
                                      </p:cBhvr>
                                    </p:animEffect>
                                  </p:childTnLst>
                                </p:cTn>
                              </p:par>
                              <p:par>
                                <p:cTn id="17" presetID="15" presetClass="emph" presetSubtype="0" nodeType="withEffect">
                                  <p:stCondLst>
                                    <p:cond delay="0"/>
                                  </p:stCondLst>
                                  <p:iterate type="lt">
                                    <p:tmAbs val="25"/>
                                  </p:iterate>
                                  <p:childTnLst>
                                    <p:set>
                                      <p:cBhvr override="childStyle">
                                        <p:cTn id="18"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Câu</a:t>
            </a:r>
            <a:r>
              <a:rPr lang="en-US" dirty="0"/>
              <a:t> </a:t>
            </a:r>
            <a:r>
              <a:rPr lang="en-US" dirty="0" err="1"/>
              <a:t>hỏi</a:t>
            </a:r>
            <a:r>
              <a:rPr lang="en-US" dirty="0"/>
              <a:t> </a:t>
            </a:r>
            <a:r>
              <a:rPr lang="en-US" dirty="0" err="1"/>
              <a:t>hiểu</a:t>
            </a:r>
            <a:r>
              <a:rPr lang="en-US" dirty="0"/>
              <a:t> </a:t>
            </a:r>
            <a:r>
              <a:rPr lang="en-US" dirty="0" err="1"/>
              <a:t>bài</a:t>
            </a:r>
            <a:br>
              <a:rPr lang="en-US" dirty="0"/>
            </a:br>
            <a:r>
              <a:rPr lang="en-US" dirty="0"/>
              <a:t>(SV </a:t>
            </a:r>
            <a:r>
              <a:rPr lang="en-US" dirty="0" err="1"/>
              <a:t>xem</a:t>
            </a:r>
            <a:r>
              <a:rPr lang="en-US" dirty="0"/>
              <a:t> </a:t>
            </a:r>
            <a:r>
              <a:rPr lang="en-US" dirty="0" err="1"/>
              <a:t>lại</a:t>
            </a:r>
            <a:r>
              <a:rPr lang="en-US" dirty="0"/>
              <a:t> </a:t>
            </a:r>
            <a:r>
              <a:rPr lang="en-US" dirty="0" err="1"/>
              <a:t>bài</a:t>
            </a:r>
            <a:r>
              <a:rPr lang="en-US" dirty="0"/>
              <a:t> </a:t>
            </a:r>
            <a:r>
              <a:rPr lang="en-US" dirty="0" err="1"/>
              <a:t>học</a:t>
            </a:r>
            <a:r>
              <a:rPr lang="en-US" dirty="0"/>
              <a:t>, </a:t>
            </a:r>
            <a:r>
              <a:rPr lang="en-US" dirty="0" err="1"/>
              <a:t>cô</a:t>
            </a:r>
            <a:r>
              <a:rPr lang="en-US" dirty="0"/>
              <a:t> </a:t>
            </a:r>
            <a:r>
              <a:rPr lang="en-US" dirty="0" err="1"/>
              <a:t>sẽ</a:t>
            </a:r>
            <a:r>
              <a:rPr lang="en-US" dirty="0"/>
              <a:t> </a:t>
            </a:r>
            <a:r>
              <a:rPr lang="en-US" dirty="0" err="1"/>
              <a:t>gọi</a:t>
            </a:r>
            <a:r>
              <a:rPr lang="en-US" dirty="0"/>
              <a:t> </a:t>
            </a:r>
            <a:r>
              <a:rPr lang="en-US" dirty="0" err="1"/>
              <a:t>trả</a:t>
            </a:r>
            <a:r>
              <a:rPr lang="en-US" dirty="0"/>
              <a:t> </a:t>
            </a:r>
            <a:r>
              <a:rPr lang="en-US" dirty="0" err="1"/>
              <a:t>lời</a:t>
            </a:r>
            <a:r>
              <a:rPr lang="en-US" dirty="0"/>
              <a: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b="1" dirty="0" err="1"/>
              <a:t>Liệt</a:t>
            </a:r>
            <a:r>
              <a:rPr lang="en-US" b="1" dirty="0"/>
              <a:t> </a:t>
            </a:r>
            <a:r>
              <a:rPr lang="en-US" b="1" dirty="0" err="1"/>
              <a:t>kê</a:t>
            </a:r>
            <a:r>
              <a:rPr lang="en-US" b="1" dirty="0"/>
              <a:t> </a:t>
            </a: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của</a:t>
            </a:r>
            <a:r>
              <a:rPr lang="en-US" b="1" dirty="0"/>
              <a:t> </a:t>
            </a:r>
            <a:r>
              <a:rPr lang="en-US" b="1" dirty="0" err="1"/>
              <a:t>hệ</a:t>
            </a:r>
            <a:r>
              <a:rPr lang="en-US" b="1" dirty="0"/>
              <a:t> </a:t>
            </a:r>
            <a:r>
              <a:rPr lang="en-US" b="1" dirty="0" err="1"/>
              <a:t>thống</a:t>
            </a:r>
            <a:r>
              <a:rPr lang="en-US" b="1" dirty="0"/>
              <a:t> </a:t>
            </a:r>
            <a:r>
              <a:rPr lang="en-US" b="1" dirty="0" err="1"/>
              <a:t>đảm</a:t>
            </a:r>
            <a:r>
              <a:rPr lang="en-US" b="1" dirty="0"/>
              <a:t> </a:t>
            </a:r>
            <a:r>
              <a:rPr lang="en-US" b="1" dirty="0" err="1"/>
              <a:t>bảo</a:t>
            </a:r>
            <a:r>
              <a:rPr lang="en-US" b="1" dirty="0"/>
              <a:t> </a:t>
            </a:r>
            <a:r>
              <a:rPr lang="en-US" b="1" dirty="0" err="1"/>
              <a:t>chất</a:t>
            </a:r>
            <a:r>
              <a:rPr lang="en-US" b="1" dirty="0"/>
              <a:t> </a:t>
            </a:r>
            <a:r>
              <a:rPr lang="en-US" b="1" dirty="0" err="1"/>
              <a:t>lượng</a:t>
            </a:r>
            <a:r>
              <a:rPr lang="en-US" b="1" dirty="0"/>
              <a:t> </a:t>
            </a:r>
            <a:r>
              <a:rPr lang="en-US" b="1" dirty="0" err="1"/>
              <a:t>phần</a:t>
            </a:r>
            <a:r>
              <a:rPr lang="en-US" b="1" dirty="0"/>
              <a:t> </a:t>
            </a:r>
            <a:r>
              <a:rPr lang="en-US" b="1" dirty="0" err="1"/>
              <a:t>mềm</a:t>
            </a:r>
            <a:r>
              <a:rPr lang="en-US" b="1" dirty="0"/>
              <a:t>.</a:t>
            </a:r>
            <a:endParaRPr lang="en-US" b="1" dirty="0"/>
          </a:p>
          <a:p>
            <a:pPr marL="514350" indent="-514350">
              <a:buFont typeface="+mj-lt"/>
              <a:buAutoNum type="arabicPeriod"/>
            </a:pPr>
            <a:r>
              <a:rPr lang="en-US" b="1" dirty="0" err="1"/>
              <a:t>Nêu</a:t>
            </a:r>
            <a:r>
              <a:rPr lang="en-US" b="1" dirty="0"/>
              <a:t> </a:t>
            </a: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cơ</a:t>
            </a:r>
            <a:r>
              <a:rPr lang="en-US" b="1" dirty="0"/>
              <a:t> </a:t>
            </a:r>
            <a:r>
              <a:rPr lang="en-US" b="1" dirty="0" err="1"/>
              <a:t>bản</a:t>
            </a:r>
            <a:r>
              <a:rPr lang="en-US" b="1" dirty="0"/>
              <a:t> (</a:t>
            </a:r>
            <a:r>
              <a:rPr lang="en-US" b="1" dirty="0" err="1"/>
              <a:t>cơ</a:t>
            </a:r>
            <a:r>
              <a:rPr lang="en-US" b="1" dirty="0"/>
              <a:t> </a:t>
            </a:r>
            <a:r>
              <a:rPr lang="en-US" b="1" dirty="0" err="1"/>
              <a:t>sở</a:t>
            </a:r>
            <a:r>
              <a:rPr lang="en-US" b="1" dirty="0"/>
              <a:t> </a:t>
            </a:r>
            <a:r>
              <a:rPr lang="en-US" b="1" dirty="0" err="1"/>
              <a:t>hạ</a:t>
            </a:r>
            <a:r>
              <a:rPr lang="en-US" b="1" dirty="0"/>
              <a:t> </a:t>
            </a:r>
            <a:r>
              <a:rPr lang="en-US" b="1" dirty="0" err="1"/>
              <a:t>tầng</a:t>
            </a:r>
            <a:r>
              <a:rPr lang="en-US" b="1" dirty="0"/>
              <a:t>) </a:t>
            </a:r>
            <a:r>
              <a:rPr lang="en-US" b="1" dirty="0" err="1"/>
              <a:t>của</a:t>
            </a:r>
            <a:r>
              <a:rPr lang="en-US" b="1" dirty="0"/>
              <a:t> </a:t>
            </a:r>
            <a:r>
              <a:rPr lang="en-US" b="1" dirty="0" err="1"/>
              <a:t>chất</a:t>
            </a:r>
            <a:r>
              <a:rPr lang="en-US" b="1" dirty="0"/>
              <a:t> </a:t>
            </a:r>
            <a:r>
              <a:rPr lang="en-US" b="1" dirty="0" err="1"/>
              <a:t>lượng</a:t>
            </a:r>
            <a:r>
              <a:rPr lang="en-US" b="1" dirty="0"/>
              <a:t> </a:t>
            </a:r>
            <a:r>
              <a:rPr lang="en-US" b="1" dirty="0" err="1"/>
              <a:t>phần</a:t>
            </a:r>
            <a:r>
              <a:rPr lang="en-US" b="1" dirty="0"/>
              <a:t> </a:t>
            </a:r>
            <a:r>
              <a:rPr lang="en-US" b="1" dirty="0" err="1"/>
              <a:t>mềm</a:t>
            </a:r>
            <a:r>
              <a:rPr lang="en-US" b="1" dirty="0"/>
              <a:t>.</a:t>
            </a:r>
            <a:endParaRPr lang="en-US" b="1" dirty="0"/>
          </a:p>
          <a:p>
            <a:pPr marL="514350" indent="-514350">
              <a:buFont typeface="+mj-lt"/>
              <a:buAutoNum type="arabicPeriod"/>
            </a:pPr>
            <a:r>
              <a:rPr lang="en-US" b="1" dirty="0" err="1"/>
              <a:t>Giải</a:t>
            </a:r>
            <a:r>
              <a:rPr lang="en-US" b="1" dirty="0"/>
              <a:t> </a:t>
            </a:r>
            <a:r>
              <a:rPr lang="en-US" b="1" dirty="0" err="1"/>
              <a:t>thích</a:t>
            </a:r>
            <a:r>
              <a:rPr lang="en-US" b="1" dirty="0"/>
              <a:t> 2 </a:t>
            </a:r>
            <a:r>
              <a:rPr lang="en-US" b="1" dirty="0" err="1"/>
              <a:t>nguyên</a:t>
            </a:r>
            <a:r>
              <a:rPr lang="en-US" b="1" dirty="0"/>
              <a:t> </a:t>
            </a:r>
            <a:r>
              <a:rPr lang="en-US" b="1" dirty="0" err="1"/>
              <a:t>tắc</a:t>
            </a:r>
            <a:r>
              <a:rPr lang="en-US" b="1" dirty="0"/>
              <a:t> </a:t>
            </a:r>
            <a:r>
              <a:rPr lang="en-US" b="1" dirty="0" err="1"/>
              <a:t>kiểm</a:t>
            </a:r>
            <a:r>
              <a:rPr lang="en-US" b="1" dirty="0"/>
              <a:t> </a:t>
            </a:r>
            <a:r>
              <a:rPr lang="en-US" b="1" dirty="0" err="1"/>
              <a:t>thử</a:t>
            </a:r>
            <a:r>
              <a:rPr lang="en-US" b="1" dirty="0"/>
              <a:t> </a:t>
            </a:r>
            <a:r>
              <a:rPr lang="en-US" b="1" dirty="0" err="1"/>
              <a:t>phần</a:t>
            </a:r>
            <a:r>
              <a:rPr lang="en-US" b="1" dirty="0"/>
              <a:t> </a:t>
            </a:r>
            <a:r>
              <a:rPr lang="en-US" b="1" dirty="0" err="1"/>
              <a:t>mềm</a:t>
            </a:r>
            <a:r>
              <a:rPr lang="en-US" b="1" dirty="0"/>
              <a:t>: “Defect clustering”, “The pesticide paradox”</a:t>
            </a:r>
            <a:endParaRPr lang="en-US" b="1" dirty="0"/>
          </a:p>
          <a:p>
            <a:pPr marL="514350" indent="-514350">
              <a:buFont typeface="+mj-lt"/>
              <a:buAutoNum type="arabicPeriod"/>
            </a:pPr>
            <a:r>
              <a:rPr lang="en-US" b="1" dirty="0" err="1"/>
              <a:t>Quy</a:t>
            </a:r>
            <a:r>
              <a:rPr lang="en-US" b="1" dirty="0"/>
              <a:t> </a:t>
            </a:r>
            <a:r>
              <a:rPr lang="en-US" b="1" dirty="0" err="1"/>
              <a:t>trình</a:t>
            </a:r>
            <a:r>
              <a:rPr lang="en-US" b="1" dirty="0"/>
              <a:t> </a:t>
            </a:r>
            <a:r>
              <a:rPr lang="en-US" b="1" dirty="0" err="1"/>
              <a:t>kiểm</a:t>
            </a:r>
            <a:r>
              <a:rPr lang="en-US" b="1" dirty="0"/>
              <a:t> </a:t>
            </a:r>
            <a:r>
              <a:rPr lang="en-US" b="1" dirty="0" err="1"/>
              <a:t>thử</a:t>
            </a:r>
            <a:r>
              <a:rPr lang="en-US" b="1" dirty="0"/>
              <a:t> </a:t>
            </a:r>
            <a:r>
              <a:rPr lang="en-US" b="1" dirty="0" err="1"/>
              <a:t>phần</a:t>
            </a:r>
            <a:r>
              <a:rPr lang="en-US" b="1" dirty="0"/>
              <a:t> </a:t>
            </a:r>
            <a:r>
              <a:rPr lang="en-US" b="1" dirty="0" err="1"/>
              <a:t>mềm</a:t>
            </a:r>
            <a:r>
              <a:rPr lang="en-US" b="1" dirty="0"/>
              <a:t>?</a:t>
            </a:r>
            <a:endParaRPr lang="en-US" b="1" dirty="0"/>
          </a:p>
          <a:p>
            <a:pPr marL="514350" indent="-514350">
              <a:buFont typeface="+mj-lt"/>
              <a:buAutoNum type="arabicPeriod"/>
            </a:pPr>
            <a:r>
              <a:rPr lang="en-US" b="1" dirty="0" err="1"/>
              <a:t>Có</a:t>
            </a:r>
            <a:r>
              <a:rPr lang="en-US" b="1" dirty="0"/>
              <a:t> </a:t>
            </a:r>
            <a:r>
              <a:rPr lang="en-US" b="1" dirty="0" err="1"/>
              <a:t>những</a:t>
            </a:r>
            <a:r>
              <a:rPr lang="en-US" b="1" dirty="0"/>
              <a:t> </a:t>
            </a:r>
            <a:r>
              <a:rPr lang="en-US" b="1" dirty="0" err="1"/>
              <a:t>mức</a:t>
            </a:r>
            <a:r>
              <a:rPr lang="en-US" b="1" dirty="0"/>
              <a:t> </a:t>
            </a:r>
            <a:r>
              <a:rPr lang="en-US" b="1" dirty="0" err="1"/>
              <a:t>kiểm</a:t>
            </a:r>
            <a:r>
              <a:rPr lang="en-US" b="1" dirty="0"/>
              <a:t> </a:t>
            </a:r>
            <a:r>
              <a:rPr lang="en-US" b="1" dirty="0" err="1"/>
              <a:t>thử</a:t>
            </a:r>
            <a:r>
              <a:rPr lang="en-US" b="1" dirty="0"/>
              <a:t> </a:t>
            </a:r>
            <a:r>
              <a:rPr lang="en-US" b="1" dirty="0" err="1"/>
              <a:t>nào</a:t>
            </a:r>
            <a:r>
              <a:rPr lang="en-US" b="1" dirty="0"/>
              <a:t>? </a:t>
            </a:r>
            <a:r>
              <a:rPr lang="en-US" b="1" dirty="0" err="1"/>
              <a:t>Phân</a:t>
            </a:r>
            <a:r>
              <a:rPr lang="en-US" b="1" dirty="0"/>
              <a:t> </a:t>
            </a:r>
            <a:r>
              <a:rPr lang="en-US" b="1" dirty="0" err="1"/>
              <a:t>biệt</a:t>
            </a:r>
            <a:r>
              <a:rPr lang="en-US" b="1" dirty="0"/>
              <a:t> </a:t>
            </a:r>
            <a:r>
              <a:rPr lang="en-US" b="1" dirty="0" err="1"/>
              <a:t>các</a:t>
            </a:r>
            <a:r>
              <a:rPr lang="en-US" b="1" dirty="0"/>
              <a:t> </a:t>
            </a:r>
            <a:r>
              <a:rPr lang="en-US" b="1" dirty="0" err="1"/>
              <a:t>mức</a:t>
            </a:r>
            <a:r>
              <a:rPr lang="en-US" b="1" dirty="0"/>
              <a:t> </a:t>
            </a:r>
            <a:r>
              <a:rPr lang="en-US" b="1" dirty="0" err="1"/>
              <a:t>này</a:t>
            </a:r>
            <a:r>
              <a:rPr lang="en-US" b="1" dirty="0"/>
              <a:t> qua: </a:t>
            </a:r>
            <a:r>
              <a:rPr lang="en-US" b="1" dirty="0" err="1"/>
              <a:t>mục</a:t>
            </a:r>
            <a:r>
              <a:rPr lang="en-US" b="1" dirty="0"/>
              <a:t> </a:t>
            </a:r>
            <a:r>
              <a:rPr lang="en-US" b="1" dirty="0" err="1"/>
              <a:t>đích</a:t>
            </a:r>
            <a:r>
              <a:rPr lang="en-US" b="1" dirty="0"/>
              <a:t> (verification, validation), </a:t>
            </a:r>
            <a:r>
              <a:rPr lang="en-US" b="1" dirty="0" err="1"/>
              <a:t>thời</a:t>
            </a:r>
            <a:r>
              <a:rPr lang="en-US" b="1" dirty="0"/>
              <a:t> </a:t>
            </a:r>
            <a:r>
              <a:rPr lang="en-US" b="1" dirty="0" err="1"/>
              <a:t>điểm</a:t>
            </a:r>
            <a:r>
              <a:rPr lang="en-US" b="1" dirty="0"/>
              <a:t> </a:t>
            </a:r>
            <a:r>
              <a:rPr lang="en-US" b="1" dirty="0" err="1"/>
              <a:t>thực</a:t>
            </a:r>
            <a:r>
              <a:rPr lang="en-US" b="1" dirty="0"/>
              <a:t> </a:t>
            </a:r>
            <a:r>
              <a:rPr lang="en-US" b="1" dirty="0" err="1"/>
              <a:t>hiện</a:t>
            </a:r>
            <a:r>
              <a:rPr lang="en-US" b="1" dirty="0"/>
              <a:t>, </a:t>
            </a:r>
            <a:r>
              <a:rPr lang="en-US" b="1" dirty="0" err="1"/>
              <a:t>người</a:t>
            </a:r>
            <a:r>
              <a:rPr lang="en-US" b="1" dirty="0"/>
              <a:t> </a:t>
            </a:r>
            <a:r>
              <a:rPr lang="en-US" b="1" dirty="0" err="1"/>
              <a:t>thực</a:t>
            </a:r>
            <a:r>
              <a:rPr lang="en-US" b="1" dirty="0"/>
              <a:t> </a:t>
            </a:r>
            <a:r>
              <a:rPr lang="en-US" b="1" dirty="0" err="1"/>
              <a:t>hiện</a:t>
            </a:r>
            <a:endParaRPr lang="en-US" b="1" dirty="0"/>
          </a:p>
          <a:p>
            <a:pPr marL="514350" indent="-514350">
              <a:buFont typeface="+mj-lt"/>
              <a:buAutoNum type="arabicPeriod"/>
            </a:pPr>
            <a:r>
              <a:rPr lang="en-US" b="1" dirty="0" err="1"/>
              <a:t>Kiểm</a:t>
            </a:r>
            <a:r>
              <a:rPr lang="en-US" b="1" dirty="0"/>
              <a:t> </a:t>
            </a:r>
            <a:r>
              <a:rPr lang="en-US" b="1" dirty="0" err="1"/>
              <a:t>thử</a:t>
            </a:r>
            <a:r>
              <a:rPr lang="en-US" b="1" dirty="0"/>
              <a:t> phi </a:t>
            </a:r>
            <a:r>
              <a:rPr lang="en-US" b="1" dirty="0" err="1"/>
              <a:t>chức</a:t>
            </a:r>
            <a:r>
              <a:rPr lang="en-US" b="1" dirty="0"/>
              <a:t> </a:t>
            </a:r>
            <a:r>
              <a:rPr lang="en-US" b="1" dirty="0" err="1"/>
              <a:t>năng</a:t>
            </a:r>
            <a:r>
              <a:rPr lang="en-US" b="1" dirty="0"/>
              <a:t> (non-functional test) </a:t>
            </a:r>
            <a:r>
              <a:rPr lang="en-US" b="1" dirty="0" err="1"/>
              <a:t>là</a:t>
            </a:r>
            <a:r>
              <a:rPr lang="en-US" b="1" dirty="0"/>
              <a:t> </a:t>
            </a:r>
            <a:r>
              <a:rPr lang="en-US" b="1" dirty="0" err="1"/>
              <a:t>gì</a:t>
            </a:r>
            <a:r>
              <a:rPr lang="en-US" b="1" dirty="0"/>
              <a:t>? Cho </a:t>
            </a:r>
            <a:r>
              <a:rPr lang="en-US" b="1" dirty="0" err="1"/>
              <a:t>ví</a:t>
            </a:r>
            <a:r>
              <a:rPr lang="en-US" b="1" dirty="0"/>
              <a:t> </a:t>
            </a:r>
            <a:r>
              <a:rPr lang="en-US" b="1" dirty="0" err="1"/>
              <a:t>dụ</a:t>
            </a:r>
            <a:r>
              <a:rPr lang="en-US" b="1" dirty="0"/>
              <a:t> </a:t>
            </a:r>
            <a:r>
              <a:rPr lang="en-US" b="1" dirty="0" err="1"/>
              <a:t>ít</a:t>
            </a:r>
            <a:r>
              <a:rPr lang="en-US" b="1" dirty="0"/>
              <a:t> </a:t>
            </a:r>
            <a:r>
              <a:rPr lang="en-US" b="1" dirty="0" err="1"/>
              <a:t>nhất</a:t>
            </a:r>
            <a:r>
              <a:rPr lang="en-US" b="1" dirty="0"/>
              <a:t> 2 </a:t>
            </a:r>
            <a:r>
              <a:rPr lang="en-US" b="1" dirty="0" err="1"/>
              <a:t>loại</a:t>
            </a:r>
            <a:r>
              <a:rPr lang="en-US" b="1" dirty="0"/>
              <a:t> </a:t>
            </a:r>
            <a:r>
              <a:rPr lang="en-US" b="1" dirty="0" err="1"/>
              <a:t>thuộc</a:t>
            </a:r>
            <a:r>
              <a:rPr lang="en-US" b="1" dirty="0"/>
              <a:t> </a:t>
            </a:r>
            <a:r>
              <a:rPr lang="en-US" b="1" dirty="0" err="1"/>
              <a:t>kiểm</a:t>
            </a:r>
            <a:r>
              <a:rPr lang="en-US" b="1" dirty="0"/>
              <a:t> </a:t>
            </a:r>
            <a:r>
              <a:rPr lang="en-US" b="1" dirty="0" err="1"/>
              <a:t>thử</a:t>
            </a:r>
            <a:r>
              <a:rPr lang="en-US" b="1" dirty="0"/>
              <a:t> </a:t>
            </a:r>
            <a:r>
              <a:rPr lang="en-US" b="1" dirty="0" err="1"/>
              <a:t>này</a:t>
            </a:r>
            <a:r>
              <a:rPr lang="en-US" b="1" dirty="0"/>
              <a:t>.</a:t>
            </a:r>
            <a:endParaRPr lang="en-US" b="1" dirty="0"/>
          </a:p>
          <a:p>
            <a:pPr marL="514350" indent="-514350">
              <a:buFont typeface="+mj-lt"/>
              <a:buAutoNum type="arabicPeriod"/>
            </a:pPr>
            <a:r>
              <a:rPr lang="en-US" b="1" dirty="0" err="1"/>
              <a:t>Phân</a:t>
            </a:r>
            <a:r>
              <a:rPr lang="en-US" b="1" dirty="0"/>
              <a:t> </a:t>
            </a:r>
            <a:r>
              <a:rPr lang="en-US" b="1" dirty="0" err="1"/>
              <a:t>biệt</a:t>
            </a:r>
            <a:r>
              <a:rPr lang="en-US" b="1" dirty="0"/>
              <a:t> </a:t>
            </a:r>
            <a:r>
              <a:rPr lang="en-US" b="1" dirty="0" err="1"/>
              <a:t>kiểm</a:t>
            </a:r>
            <a:r>
              <a:rPr lang="en-US" b="1" dirty="0"/>
              <a:t> </a:t>
            </a:r>
            <a:r>
              <a:rPr lang="en-US" b="1" dirty="0" err="1"/>
              <a:t>thử</a:t>
            </a:r>
            <a:r>
              <a:rPr lang="en-US" b="1" dirty="0"/>
              <a:t> </a:t>
            </a:r>
            <a:r>
              <a:rPr lang="en-US" b="1" dirty="0" err="1"/>
              <a:t>xác</a:t>
            </a:r>
            <a:r>
              <a:rPr lang="en-US" b="1" dirty="0"/>
              <a:t> </a:t>
            </a:r>
            <a:r>
              <a:rPr lang="en-US" b="1" dirty="0" err="1"/>
              <a:t>nhận</a:t>
            </a:r>
            <a:r>
              <a:rPr lang="en-US" b="1" dirty="0"/>
              <a:t> (re-testing) </a:t>
            </a:r>
            <a:r>
              <a:rPr lang="en-US" b="1" dirty="0" err="1"/>
              <a:t>và</a:t>
            </a:r>
            <a:r>
              <a:rPr lang="en-US" b="1" dirty="0"/>
              <a:t> </a:t>
            </a:r>
            <a:r>
              <a:rPr lang="en-US" b="1" dirty="0" err="1"/>
              <a:t>kiểm</a:t>
            </a:r>
            <a:r>
              <a:rPr lang="en-US" b="1" dirty="0"/>
              <a:t> </a:t>
            </a:r>
            <a:r>
              <a:rPr lang="en-US" b="1" dirty="0" err="1"/>
              <a:t>thử</a:t>
            </a:r>
            <a:r>
              <a:rPr lang="en-US" b="1" dirty="0"/>
              <a:t> </a:t>
            </a:r>
            <a:r>
              <a:rPr lang="en-US" b="1" dirty="0" err="1"/>
              <a:t>hồi</a:t>
            </a:r>
            <a:r>
              <a:rPr lang="en-US" b="1" dirty="0"/>
              <a:t> </a:t>
            </a:r>
            <a:r>
              <a:rPr lang="en-US" b="1" dirty="0" err="1"/>
              <a:t>quy</a:t>
            </a:r>
            <a:r>
              <a:rPr lang="en-US" b="1" dirty="0"/>
              <a:t> (regression testing).</a:t>
            </a:r>
            <a:endParaRPr lang="en-US" b="1" dirty="0"/>
          </a:p>
          <a:p>
            <a:pPr marL="514350" indent="-514350">
              <a:buFont typeface="+mj-lt"/>
              <a:buAutoNum type="arabicPeriod"/>
            </a:pPr>
            <a:r>
              <a:rPr lang="en-US" b="1" dirty="0"/>
              <a:t>Review </a:t>
            </a:r>
            <a:r>
              <a:rPr lang="en-US" b="1" dirty="0" err="1"/>
              <a:t>là</a:t>
            </a:r>
            <a:r>
              <a:rPr lang="en-US" b="1" dirty="0"/>
              <a:t> </a:t>
            </a:r>
            <a:r>
              <a:rPr lang="en-US" b="1" dirty="0" err="1"/>
              <a:t>gì</a:t>
            </a:r>
            <a:r>
              <a:rPr lang="en-US" b="1" dirty="0"/>
              <a:t>? </a:t>
            </a:r>
            <a:r>
              <a:rPr lang="en-US" b="1" dirty="0" err="1"/>
              <a:t>Có</a:t>
            </a:r>
            <a:r>
              <a:rPr lang="en-US" b="1" dirty="0"/>
              <a:t> </a:t>
            </a:r>
            <a:r>
              <a:rPr lang="en-US" b="1" dirty="0" err="1"/>
              <a:t>thể</a:t>
            </a:r>
            <a:r>
              <a:rPr lang="en-US" b="1" dirty="0"/>
              <a:t> review </a:t>
            </a:r>
            <a:r>
              <a:rPr lang="en-US" b="1" dirty="0" err="1"/>
              <a:t>những</a:t>
            </a:r>
            <a:r>
              <a:rPr lang="en-US" b="1" dirty="0"/>
              <a:t> </a:t>
            </a:r>
            <a:r>
              <a:rPr lang="en-US" b="1" dirty="0" err="1"/>
              <a:t>gì</a:t>
            </a:r>
            <a:r>
              <a:rPr lang="en-US" b="1" dirty="0"/>
              <a:t>? </a:t>
            </a:r>
            <a:r>
              <a:rPr lang="en-US" b="1" dirty="0" err="1"/>
              <a:t>Phân</a:t>
            </a:r>
            <a:r>
              <a:rPr lang="en-US" b="1" dirty="0"/>
              <a:t> </a:t>
            </a:r>
            <a:r>
              <a:rPr lang="en-US" b="1" dirty="0" err="1"/>
              <a:t>biệt</a:t>
            </a:r>
            <a:r>
              <a:rPr lang="en-US" b="1" dirty="0"/>
              <a:t> walkthrough </a:t>
            </a:r>
            <a:r>
              <a:rPr lang="en-US" b="1" dirty="0" err="1"/>
              <a:t>và</a:t>
            </a:r>
            <a:r>
              <a:rPr lang="en-US" b="1" dirty="0"/>
              <a:t> inspection.</a:t>
            </a:r>
            <a:endParaRPr lang="en-US" b="1" dirty="0"/>
          </a:p>
          <a:p>
            <a:pPr marL="514350" indent="-514350">
              <a:buFont typeface="+mj-lt"/>
              <a:buAutoNum type="arabicPeriod"/>
            </a:pPr>
            <a:r>
              <a:rPr lang="en-US" dirty="0" err="1"/>
              <a:t>Có</a:t>
            </a:r>
            <a:r>
              <a:rPr lang="en-US" dirty="0"/>
              <a:t> </a:t>
            </a:r>
            <a:r>
              <a:rPr lang="en-US" dirty="0" err="1"/>
              <a:t>các</a:t>
            </a:r>
            <a:r>
              <a:rPr lang="en-US" dirty="0"/>
              <a:t> </a:t>
            </a:r>
            <a:r>
              <a:rPr lang="en-US" dirty="0" err="1"/>
              <a:t>loại</a:t>
            </a:r>
            <a:r>
              <a:rPr lang="en-US" dirty="0"/>
              <a:t> </a:t>
            </a:r>
            <a:r>
              <a:rPr lang="en-US" dirty="0" err="1"/>
              <a:t>bảo</a:t>
            </a:r>
            <a:r>
              <a:rPr lang="en-US" dirty="0"/>
              <a:t> </a:t>
            </a:r>
            <a:r>
              <a:rPr lang="en-US" dirty="0" err="1"/>
              <a:t>trì</a:t>
            </a:r>
            <a:r>
              <a:rPr lang="en-US" dirty="0"/>
              <a:t> </a:t>
            </a:r>
            <a:r>
              <a:rPr lang="en-US" dirty="0" err="1"/>
              <a:t>phần</a:t>
            </a:r>
            <a:r>
              <a:rPr lang="en-US" dirty="0"/>
              <a:t> </a:t>
            </a:r>
            <a:r>
              <a:rPr lang="en-US" dirty="0" err="1"/>
              <a:t>mềm</a:t>
            </a:r>
            <a:r>
              <a:rPr lang="en-US" dirty="0"/>
              <a:t> </a:t>
            </a:r>
            <a:r>
              <a:rPr lang="en-US" dirty="0" err="1"/>
              <a:t>nào</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việc</a:t>
            </a:r>
            <a:r>
              <a:rPr lang="en-US" dirty="0"/>
              <a:t> </a:t>
            </a:r>
            <a:r>
              <a:rPr lang="en-US" dirty="0" err="1"/>
              <a:t>bảo</a:t>
            </a:r>
            <a:r>
              <a:rPr lang="en-US" dirty="0"/>
              <a:t> </a:t>
            </a:r>
            <a:r>
              <a:rPr lang="en-US" dirty="0" err="1"/>
              <a:t>trì</a:t>
            </a:r>
            <a:r>
              <a:rPr lang="en-US" dirty="0"/>
              <a:t> </a:t>
            </a:r>
            <a:r>
              <a:rPr lang="en-US" dirty="0" err="1"/>
              <a:t>được</a:t>
            </a:r>
            <a:r>
              <a:rPr lang="en-US" dirty="0"/>
              <a:t> </a:t>
            </a:r>
            <a:r>
              <a:rPr lang="en-US" dirty="0" err="1"/>
              <a:t>thuận</a:t>
            </a:r>
            <a:r>
              <a:rPr lang="en-US" dirty="0"/>
              <a:t> </a:t>
            </a:r>
            <a:r>
              <a:rPr lang="en-US" dirty="0" err="1"/>
              <a:t>lợi</a:t>
            </a:r>
            <a:r>
              <a:rPr lang="en-US" dirty="0"/>
              <a:t>.</a:t>
            </a:r>
            <a:endParaRPr lang="en-US" dirty="0"/>
          </a:p>
          <a:p>
            <a:pPr marL="514350" indent="-514350">
              <a:buFont typeface="+mj-lt"/>
              <a:buAutoNum type="arabicPeriod"/>
            </a:pPr>
            <a:r>
              <a:rPr lang="en-US" dirty="0" err="1"/>
              <a:t>Các</a:t>
            </a:r>
            <a:r>
              <a:rPr lang="en-US" dirty="0"/>
              <a:t> </a:t>
            </a:r>
            <a:r>
              <a:rPr lang="en-US" dirty="0" err="1"/>
              <a:t>câu</a:t>
            </a:r>
            <a:r>
              <a:rPr lang="en-US" dirty="0"/>
              <a:t> </a:t>
            </a:r>
            <a:r>
              <a:rPr lang="en-US" dirty="0" err="1"/>
              <a:t>hỏi</a:t>
            </a:r>
            <a:r>
              <a:rPr lang="en-US" dirty="0"/>
              <a:t> </a:t>
            </a:r>
            <a:r>
              <a:rPr lang="en-US" dirty="0" err="1"/>
              <a:t>phần</a:t>
            </a:r>
            <a:r>
              <a:rPr lang="en-US" dirty="0"/>
              <a:t> </a:t>
            </a:r>
            <a:r>
              <a:rPr lang="en-US" dirty="0" err="1"/>
              <a:t>Kiểm</a:t>
            </a:r>
            <a:r>
              <a:rPr lang="en-US" dirty="0"/>
              <a:t> </a:t>
            </a:r>
            <a:r>
              <a:rPr lang="en-US" dirty="0" err="1"/>
              <a:t>tra</a:t>
            </a:r>
            <a:r>
              <a:rPr lang="en-US" dirty="0"/>
              <a:t> </a:t>
            </a:r>
            <a:r>
              <a:rPr lang="en-US" dirty="0" err="1"/>
              <a:t>hiểu</a:t>
            </a:r>
            <a:r>
              <a:rPr lang="en-US" dirty="0"/>
              <a:t> </a:t>
            </a:r>
            <a:r>
              <a:rPr lang="en-US" dirty="0" err="1"/>
              <a:t>bài</a:t>
            </a:r>
            <a:r>
              <a:rPr lang="en-US" dirty="0"/>
              <a:t> </a:t>
            </a:r>
            <a:r>
              <a:rPr lang="en-US" dirty="0" err="1"/>
              <a:t>về</a:t>
            </a:r>
            <a:r>
              <a:rPr lang="en-US" dirty="0"/>
              <a:t> </a:t>
            </a:r>
            <a:r>
              <a:rPr lang="en-US" dirty="0" err="1"/>
              <a:t>Quy</a:t>
            </a:r>
            <a:r>
              <a:rPr lang="en-US" dirty="0"/>
              <a:t> </a:t>
            </a:r>
            <a:r>
              <a:rPr lang="en-US" dirty="0" err="1"/>
              <a:t>trình</a:t>
            </a:r>
            <a:r>
              <a:rPr lang="en-US" dirty="0"/>
              <a:t> </a:t>
            </a:r>
            <a:r>
              <a:rPr lang="en-US" dirty="0" err="1"/>
              <a:t>kiểm</a:t>
            </a:r>
            <a:r>
              <a:rPr lang="en-US" dirty="0"/>
              <a:t> </a:t>
            </a:r>
            <a:r>
              <a:rPr lang="en-US" dirty="0" err="1"/>
              <a:t>thử</a:t>
            </a:r>
            <a:r>
              <a:rPr lang="en-US" dirty="0"/>
              <a:t> (slide 42)</a:t>
            </a:r>
            <a:endParaRPr lang="en-US" dirty="0"/>
          </a:p>
          <a:p>
            <a:endParaRPr lang="en-US"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tra 20 phút - DHKTPM14ATT</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a:t>Liệt kê các thành phần của hệ thống đảm bảo chất lượng phần mềm.</a:t>
            </a:r>
            <a:endParaRPr lang="en-US"/>
          </a:p>
          <a:p>
            <a:pPr marL="514350" indent="-514350">
              <a:buFont typeface="+mj-lt"/>
              <a:buAutoNum type="arabicPeriod"/>
            </a:pPr>
            <a:r>
              <a:rPr lang="en-US"/>
              <a:t>Kiểm thử phi chức năng (non-functional test) là gì? Cho ví dụ ít nhất 2 loại thuộc kiểm thử này.</a:t>
            </a:r>
            <a:endParaRPr lang="en-US"/>
          </a:p>
          <a:p>
            <a:pPr marL="514350" indent="-514350">
              <a:buFont typeface="+mj-lt"/>
              <a:buAutoNum type="arabicPeriod"/>
            </a:pP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Kiểm tra 20 phút – DHKTPM14CTT</a:t>
            </a:r>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Liệt kê các thành phần của hệ thống đảm bảo chất lượng phần mềm.</a:t>
            </a:r>
            <a:endParaRPr lang="en-US"/>
          </a:p>
          <a:p>
            <a:pPr marL="514350" indent="-514350">
              <a:buFont typeface="+mj-lt"/>
              <a:buAutoNum type="arabicPeriod"/>
            </a:pPr>
            <a:r>
              <a:rPr lang="en-US"/>
              <a:t>Phân biệt kiểm thử xác nhận và kiểm thử hồi quy.</a:t>
            </a:r>
            <a:endParaRPr lang="en-US"/>
          </a:p>
          <a:p>
            <a:pPr marL="514350" indent="-514350">
              <a:buFont typeface="+mj-lt"/>
              <a:buAutoNum type="arabicPeriod"/>
            </a:pP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1. Which of the following MAIN activity is part of the fundamental test process?</a:t>
            </a:r>
            <a:endParaRPr lang="en-US"/>
          </a:p>
          <a:p>
            <a:pPr marL="514350" lvl="0" indent="-514350">
              <a:buFont typeface="+mj-lt"/>
              <a:buAutoNum type="alphaUcPeriod"/>
            </a:pPr>
            <a:r>
              <a:rPr lang="en-US"/>
              <a:t>Initiating and planning </a:t>
            </a:r>
            <a:endParaRPr lang="en-US"/>
          </a:p>
          <a:p>
            <a:pPr marL="514350" lvl="0" indent="-514350">
              <a:buFont typeface="+mj-lt"/>
              <a:buAutoNum type="alphaUcPeriod"/>
            </a:pPr>
            <a:r>
              <a:rPr lang="en-US"/>
              <a:t>Documenting root-causes </a:t>
            </a:r>
            <a:endParaRPr lang="en-US"/>
          </a:p>
          <a:p>
            <a:pPr marL="514350" lvl="0" indent="-514350">
              <a:buFont typeface="+mj-lt"/>
              <a:buAutoNum type="alphaUcPeriod"/>
            </a:pPr>
            <a:r>
              <a:rPr lang="en-US"/>
              <a:t>Capturing lessons learned </a:t>
            </a:r>
            <a:endParaRPr lang="en-US"/>
          </a:p>
          <a:p>
            <a:pPr marL="514350" lvl="0" indent="-514350">
              <a:buFont typeface="+mj-lt"/>
              <a:buAutoNum type="alphaUcPeriod"/>
            </a:pPr>
            <a:r>
              <a:rPr lang="en-US"/>
              <a:t>Planning and control </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2. Which is not the fundamental test process?</a:t>
            </a:r>
            <a:endParaRPr lang="en-US"/>
          </a:p>
          <a:p>
            <a:pPr marL="514350" indent="-514350">
              <a:buFont typeface="+mj-lt"/>
              <a:buAutoNum type="alphaUcPeriod"/>
            </a:pPr>
            <a:r>
              <a:rPr lang="en-US"/>
              <a:t>Planning and control </a:t>
            </a:r>
            <a:endParaRPr lang="en-US"/>
          </a:p>
          <a:p>
            <a:pPr marL="514350" indent="-514350">
              <a:buFont typeface="+mj-lt"/>
              <a:buAutoNum type="alphaUcPeriod"/>
            </a:pPr>
            <a:r>
              <a:rPr lang="en-US"/>
              <a:t>Test closure activities </a:t>
            </a:r>
            <a:endParaRPr lang="en-US"/>
          </a:p>
          <a:p>
            <a:pPr marL="514350" indent="-514350">
              <a:buFont typeface="+mj-lt"/>
              <a:buAutoNum type="alphaUcPeriod"/>
            </a:pPr>
            <a:r>
              <a:rPr lang="en-US"/>
              <a:t>Analysis and design </a:t>
            </a:r>
            <a:endParaRPr lang="en-US"/>
          </a:p>
          <a:p>
            <a:pPr marL="514350" indent="-514350">
              <a:buFont typeface="+mj-lt"/>
              <a:buAutoNum type="alphaUcPeriod"/>
            </a:pPr>
            <a:r>
              <a:rPr lang="en-US"/>
              <a:t>None of the above</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3. Which of the following is a major task of test planning?</a:t>
            </a:r>
            <a:endParaRPr lang="en-US"/>
          </a:p>
          <a:p>
            <a:pPr marL="514350" indent="-514350">
              <a:buFont typeface="+mj-lt"/>
              <a:buAutoNum type="alphaUcPeriod"/>
            </a:pPr>
            <a:r>
              <a:rPr lang="en-US"/>
              <a:t>Determining the test approach</a:t>
            </a:r>
            <a:endParaRPr lang="en-US"/>
          </a:p>
          <a:p>
            <a:pPr marL="514350" indent="-514350">
              <a:buFont typeface="+mj-lt"/>
              <a:buAutoNum type="alphaUcPeriod"/>
            </a:pPr>
            <a:r>
              <a:rPr lang="en-US"/>
              <a:t>Preparing test specifications</a:t>
            </a:r>
            <a:endParaRPr lang="en-US"/>
          </a:p>
          <a:p>
            <a:pPr marL="514350" indent="-514350">
              <a:buFont typeface="+mj-lt"/>
              <a:buAutoNum type="alphaUcPeriod"/>
            </a:pPr>
            <a:r>
              <a:rPr lang="en-US"/>
              <a:t>Evaluating exit criteria and reporting</a:t>
            </a:r>
            <a:endParaRPr lang="en-US"/>
          </a:p>
          <a:p>
            <a:pPr marL="514350" indent="-514350">
              <a:buFont typeface="+mj-lt"/>
              <a:buAutoNum type="alphaUcPeriod"/>
            </a:pPr>
            <a:r>
              <a:rPr lang="en-US"/>
              <a:t>Measuring and analyzing results</a:t>
            </a:r>
            <a:endParaRPr lang="en-US"/>
          </a:p>
          <a:p>
            <a:pPr marL="0" indent="0">
              <a:buNone/>
            </a:pP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4. Which of the following is not a part of the test implementation and execution phase?</a:t>
            </a:r>
            <a:endParaRPr lang="en-US"/>
          </a:p>
          <a:p>
            <a:pPr marL="514350" indent="-514350">
              <a:buFont typeface="+mj-lt"/>
              <a:buAutoNum type="alphaUcPeriod"/>
            </a:pPr>
            <a:r>
              <a:rPr lang="en-US"/>
              <a:t>Creating test suites from the test cases</a:t>
            </a:r>
            <a:endParaRPr lang="en-US"/>
          </a:p>
          <a:p>
            <a:pPr marL="514350" indent="-514350">
              <a:buFont typeface="+mj-lt"/>
              <a:buAutoNum type="alphaUcPeriod"/>
            </a:pPr>
            <a:r>
              <a:rPr lang="en-US"/>
              <a:t>Executing test cases either manually or by using test execution tools</a:t>
            </a:r>
            <a:endParaRPr lang="en-US"/>
          </a:p>
          <a:p>
            <a:pPr marL="514350" indent="-514350">
              <a:buFont typeface="+mj-lt"/>
              <a:buAutoNum type="alphaUcPeriod"/>
            </a:pPr>
            <a:r>
              <a:rPr lang="en-US"/>
              <a:t>Comparing actual results</a:t>
            </a:r>
            <a:endParaRPr lang="en-US"/>
          </a:p>
          <a:p>
            <a:pPr marL="514350" indent="-514350">
              <a:buFont typeface="+mj-lt"/>
              <a:buAutoNum type="alphaUcPeriod"/>
            </a:pPr>
            <a:r>
              <a:rPr lang="en-US"/>
              <a:t>Designing the tests</a:t>
            </a:r>
            <a:endParaRPr lang="en-US"/>
          </a:p>
          <a:p>
            <a:pPr marL="0" indent="0">
              <a:buNone/>
            </a:pP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5. Reviewing the test basis is a part of which phase</a:t>
            </a:r>
            <a:endParaRPr lang="en-US"/>
          </a:p>
          <a:p>
            <a:pPr marL="514350" indent="-514350">
              <a:buFont typeface="+mj-lt"/>
              <a:buAutoNum type="alphaUcPeriod"/>
            </a:pPr>
            <a:r>
              <a:rPr lang="en-US"/>
              <a:t>Test analysis and design</a:t>
            </a:r>
            <a:endParaRPr lang="en-US"/>
          </a:p>
          <a:p>
            <a:pPr marL="514350" indent="-514350">
              <a:buFont typeface="+mj-lt"/>
              <a:buAutoNum type="alphaUcPeriod"/>
            </a:pPr>
            <a:r>
              <a:rPr lang="en-US"/>
              <a:t>Test implementation and execution</a:t>
            </a:r>
            <a:endParaRPr lang="en-US"/>
          </a:p>
          <a:p>
            <a:pPr marL="514350" indent="-514350">
              <a:buFont typeface="+mj-lt"/>
              <a:buAutoNum type="alphaUcPeriod"/>
            </a:pPr>
            <a:r>
              <a:rPr lang="en-US"/>
              <a:t>Test closure activities</a:t>
            </a:r>
            <a:endParaRPr lang="en-US"/>
          </a:p>
          <a:p>
            <a:pPr marL="514350" indent="-514350">
              <a:buFont typeface="+mj-lt"/>
              <a:buAutoNum type="alphaUcPeriod"/>
            </a:pPr>
            <a:r>
              <a:rPr lang="en-US"/>
              <a:t>Evaluating exit criteria and reporting</a:t>
            </a:r>
            <a:endParaRPr lang="en-US"/>
          </a:p>
          <a:p>
            <a:pPr marL="0" indent="0">
              <a:buNone/>
            </a:pP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6. Which of the following requirements is testable?</a:t>
            </a:r>
            <a:endParaRPr lang="en-US"/>
          </a:p>
          <a:p>
            <a:pPr marL="514350" indent="-514350">
              <a:buFont typeface="+mj-lt"/>
              <a:buAutoNum type="alphaUcPeriod"/>
            </a:pPr>
            <a:r>
              <a:rPr lang="en-US"/>
              <a:t>The system shall be user friendly</a:t>
            </a:r>
            <a:endParaRPr lang="en-US"/>
          </a:p>
          <a:p>
            <a:pPr marL="514350" indent="-514350">
              <a:buFont typeface="+mj-lt"/>
              <a:buAutoNum type="alphaUcPeriod"/>
            </a:pPr>
            <a:r>
              <a:rPr lang="en-US"/>
              <a:t>The safety-critical parts of the system contain 0 faults</a:t>
            </a:r>
            <a:endParaRPr lang="en-US"/>
          </a:p>
          <a:p>
            <a:pPr marL="514350" indent="-514350">
              <a:buFont typeface="+mj-lt"/>
              <a:buAutoNum type="alphaUcPeriod"/>
            </a:pPr>
            <a:r>
              <a:rPr lang="en-US"/>
              <a:t>The response time shall be less than one second for the specified design load</a:t>
            </a:r>
            <a:endParaRPr lang="en-US"/>
          </a:p>
          <a:p>
            <a:pPr marL="514350" indent="-514350">
              <a:buFont typeface="+mj-lt"/>
              <a:buAutoNum type="alphaUcPeriod"/>
            </a:pPr>
            <a:r>
              <a:rPr lang="en-US"/>
              <a:t>The system shall be built to be portable</a:t>
            </a:r>
            <a:endParaRPr lang="en-US"/>
          </a:p>
          <a:p>
            <a:pPr marL="0" indent="0">
              <a:buNone/>
            </a:pP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7. Designing the test environment set-up and identifying any required infrastructure and tools are a part of which phase</a:t>
            </a:r>
            <a:endParaRPr lang="en-US"/>
          </a:p>
          <a:p>
            <a:pPr marL="514350" indent="-514350">
              <a:buFont typeface="+mj-lt"/>
              <a:buAutoNum type="alphaUcPeriod"/>
            </a:pPr>
            <a:r>
              <a:rPr lang="en-US"/>
              <a:t>Test implementation and execution</a:t>
            </a:r>
            <a:endParaRPr lang="en-US"/>
          </a:p>
          <a:p>
            <a:pPr marL="514350" indent="-514350">
              <a:buFont typeface="+mj-lt"/>
              <a:buAutoNum type="alphaUcPeriod"/>
            </a:pPr>
            <a:r>
              <a:rPr lang="en-US"/>
              <a:t>Test analysis and design</a:t>
            </a:r>
            <a:endParaRPr lang="en-US"/>
          </a:p>
          <a:p>
            <a:pPr marL="514350" indent="-514350">
              <a:buFont typeface="+mj-lt"/>
              <a:buAutoNum type="alphaUcPeriod"/>
            </a:pPr>
            <a:r>
              <a:rPr lang="en-US"/>
              <a:t>Evaluating the exit criteria and reporting</a:t>
            </a:r>
            <a:endParaRPr lang="en-US"/>
          </a:p>
          <a:p>
            <a:pPr marL="514350" indent="-514350">
              <a:buFont typeface="+mj-lt"/>
              <a:buAutoNum type="alphaUcPeriod"/>
            </a:pPr>
            <a:r>
              <a:rPr lang="en-US"/>
              <a:t>Test closure activities</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Review</a:t>
            </a:r>
            <a:endParaRPr lang="en-US"/>
          </a:p>
        </p:txBody>
      </p:sp>
      <p:sp>
        <p:nvSpPr>
          <p:cNvPr id="3" name="Content Placeholder 2"/>
          <p:cNvSpPr>
            <a:spLocks noGrp="1"/>
          </p:cNvSpPr>
          <p:nvPr>
            <p:ph idx="1"/>
          </p:nvPr>
        </p:nvSpPr>
        <p:spPr/>
        <p:txBody>
          <a:bodyPr/>
          <a:lstStyle/>
          <a:p>
            <a:r>
              <a:rPr lang="en-US"/>
              <a:t>The IEEE definition </a:t>
            </a:r>
            <a:endParaRPr lang="en-US"/>
          </a:p>
          <a:p>
            <a:pPr marL="0" indent="0">
              <a:lnSpc>
                <a:spcPct val="150000"/>
              </a:lnSpc>
              <a:buNone/>
            </a:pPr>
            <a:r>
              <a:rPr lang="en-US"/>
              <a:t>A </a:t>
            </a:r>
            <a:r>
              <a:rPr lang="en-US" b="1"/>
              <a:t>process</a:t>
            </a:r>
            <a:r>
              <a:rPr lang="en-US"/>
              <a:t> or </a:t>
            </a:r>
            <a:r>
              <a:rPr lang="en-US" b="1"/>
              <a:t>meeting</a:t>
            </a:r>
            <a:r>
              <a:rPr lang="en-US"/>
              <a:t> during which a work product, or set of work products, is presented to project personnel, managers, users, customers, or other interested parties for </a:t>
            </a:r>
            <a:r>
              <a:rPr lang="en-US" b="1"/>
              <a:t>comment</a:t>
            </a:r>
            <a:r>
              <a:rPr lang="en-US"/>
              <a:t> or </a:t>
            </a:r>
            <a:r>
              <a:rPr lang="en-US" b="1"/>
              <a:t>approval</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8. Reporting discrepancies as incidents is a part of which phase:</a:t>
            </a:r>
            <a:endParaRPr lang="en-US"/>
          </a:p>
          <a:p>
            <a:pPr marL="514350" indent="-514350">
              <a:buFont typeface="+mj-lt"/>
              <a:buAutoNum type="alphaUcPeriod"/>
            </a:pPr>
            <a:r>
              <a:rPr lang="en-US"/>
              <a:t>Test analysis and design</a:t>
            </a:r>
            <a:endParaRPr lang="en-US"/>
          </a:p>
          <a:p>
            <a:pPr marL="514350" indent="-514350">
              <a:buFont typeface="+mj-lt"/>
              <a:buAutoNum type="alphaUcPeriod"/>
            </a:pPr>
            <a:r>
              <a:rPr lang="en-US"/>
              <a:t>Test implementation and execution</a:t>
            </a:r>
            <a:endParaRPr lang="en-US"/>
          </a:p>
          <a:p>
            <a:pPr marL="514350" indent="-514350">
              <a:buFont typeface="+mj-lt"/>
              <a:buAutoNum type="alphaUcPeriod"/>
            </a:pPr>
            <a:r>
              <a:rPr lang="en-US"/>
              <a:t>Test closure activities</a:t>
            </a:r>
            <a:endParaRPr lang="en-US"/>
          </a:p>
          <a:p>
            <a:pPr marL="514350" indent="-514350">
              <a:buFont typeface="+mj-lt"/>
              <a:buAutoNum type="alphaUcPeriod"/>
            </a:pPr>
            <a:r>
              <a:rPr lang="en-US"/>
              <a:t>Evaluating exit criteria and reporting</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9. Beta testing is: </a:t>
            </a:r>
            <a:endParaRPr lang="en-US"/>
          </a:p>
          <a:p>
            <a:pPr marL="514350" indent="-514350">
              <a:buFont typeface="+mj-lt"/>
              <a:buAutoNum type="alphaUcPeriod"/>
            </a:pPr>
            <a:r>
              <a:rPr lang="en-US"/>
              <a:t>Performed by customers at their own site</a:t>
            </a:r>
            <a:endParaRPr lang="en-US"/>
          </a:p>
          <a:p>
            <a:pPr marL="514350" indent="-514350">
              <a:buFont typeface="+mj-lt"/>
              <a:buAutoNum type="alphaUcPeriod"/>
            </a:pPr>
            <a:r>
              <a:rPr lang="en-US"/>
              <a:t>Performed by customers at the software devel oper's site</a:t>
            </a:r>
            <a:endParaRPr lang="en-US"/>
          </a:p>
          <a:p>
            <a:pPr marL="514350" indent="-514350">
              <a:buFont typeface="+mj-lt"/>
              <a:buAutoNum type="alphaUcPeriod"/>
            </a:pPr>
            <a:r>
              <a:rPr lang="en-US"/>
              <a:t>Performed by an independent test team</a:t>
            </a:r>
            <a:endParaRPr lang="en-US"/>
          </a:p>
          <a:p>
            <a:pPr marL="514350" indent="-514350">
              <a:buFont typeface="+mj-lt"/>
              <a:buAutoNum type="alphaUcPeriod"/>
            </a:pPr>
            <a:r>
              <a:rPr lang="en-US"/>
              <a:t>Useful to test software developed for a specific customer or user</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60000"/>
    </mc:Choice>
    <mc:Fallback>
      <p:transition spd="slow" advClick="0" advTm="60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endParaRPr lang="en-US"/>
          </a:p>
        </p:txBody>
      </p:sp>
      <p:sp>
        <p:nvSpPr>
          <p:cNvPr id="3" name="Content Placeholder 2"/>
          <p:cNvSpPr>
            <a:spLocks noGrp="1"/>
          </p:cNvSpPr>
          <p:nvPr>
            <p:ph idx="1"/>
          </p:nvPr>
        </p:nvSpPr>
        <p:spPr/>
        <p:txBody>
          <a:bodyPr/>
          <a:lstStyle/>
          <a:p>
            <a:pPr marL="0" indent="0">
              <a:buNone/>
            </a:pPr>
            <a:r>
              <a:rPr lang="en-US"/>
              <a:t>10. Which is not the testing objectives</a:t>
            </a:r>
            <a:endParaRPr lang="en-US"/>
          </a:p>
          <a:p>
            <a:pPr marL="514350" lvl="0" indent="-514350">
              <a:buFont typeface="+mj-lt"/>
              <a:buAutoNum type="alphaUcPeriod"/>
            </a:pPr>
            <a:r>
              <a:rPr lang="en-US"/>
              <a:t>Finding defects</a:t>
            </a:r>
            <a:endParaRPr lang="en-US"/>
          </a:p>
          <a:p>
            <a:pPr marL="514350" lvl="0" indent="-514350">
              <a:buFont typeface="+mj-lt"/>
              <a:buAutoNum type="alphaUcPeriod"/>
            </a:pPr>
            <a:r>
              <a:rPr lang="en-US"/>
              <a:t>Gaining confidence about the level of quality and providing information</a:t>
            </a:r>
            <a:endParaRPr lang="en-US"/>
          </a:p>
          <a:p>
            <a:pPr marL="514350" lvl="0" indent="-514350">
              <a:buFont typeface="+mj-lt"/>
              <a:buAutoNum type="alphaUcPeriod"/>
            </a:pPr>
            <a:r>
              <a:rPr lang="en-US"/>
              <a:t>Preventing defects</a:t>
            </a:r>
            <a:endParaRPr lang="en-US"/>
          </a:p>
          <a:p>
            <a:pPr marL="514350" lvl="0" indent="-514350">
              <a:buFont typeface="+mj-lt"/>
              <a:buAutoNum type="alphaUcPeriod"/>
            </a:pPr>
            <a:r>
              <a:rPr lang="en-US"/>
              <a:t>Debugging defects</a:t>
            </a:r>
            <a:endParaRPr lang="en-US"/>
          </a:p>
          <a:p>
            <a:pPr marL="0" indent="0">
              <a:buNone/>
            </a:pP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60000"/>
    </mc:Choice>
    <mc:Fallback>
      <p:transition spd="slow" advTm="6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 Review</a:t>
            </a:r>
            <a:br>
              <a:rPr lang="en-US"/>
            </a:br>
            <a:r>
              <a:rPr lang="en-US"/>
              <a:t>Objectives</a:t>
            </a:r>
            <a:endParaRPr lang="en-US"/>
          </a:p>
        </p:txBody>
      </p:sp>
      <p:sp>
        <p:nvSpPr>
          <p:cNvPr id="3" name="Content Placeholder 2"/>
          <p:cNvSpPr>
            <a:spLocks noGrp="1"/>
          </p:cNvSpPr>
          <p:nvPr>
            <p:ph idx="1"/>
          </p:nvPr>
        </p:nvSpPr>
        <p:spPr/>
        <p:txBody>
          <a:bodyPr>
            <a:normAutofit/>
          </a:bodyPr>
          <a:lstStyle/>
          <a:p>
            <a:r>
              <a:rPr lang="en-US"/>
              <a:t>Direct</a:t>
            </a:r>
            <a:endParaRPr lang="en-US"/>
          </a:p>
          <a:p>
            <a:pPr lvl="1"/>
            <a:r>
              <a:rPr lang="en-US"/>
              <a:t>to </a:t>
            </a:r>
            <a:r>
              <a:rPr lang="en-US" b="1"/>
              <a:t>detect</a:t>
            </a:r>
            <a:r>
              <a:rPr lang="en-US"/>
              <a:t> analysis and design </a:t>
            </a:r>
            <a:r>
              <a:rPr lang="en-US" b="1"/>
              <a:t>errors</a:t>
            </a:r>
            <a:endParaRPr lang="en-US" b="1"/>
          </a:p>
          <a:p>
            <a:pPr lvl="1"/>
            <a:r>
              <a:rPr lang="en-US"/>
              <a:t>to </a:t>
            </a:r>
            <a:r>
              <a:rPr lang="en-US" b="1"/>
              <a:t>identify new risks </a:t>
            </a:r>
            <a:r>
              <a:rPr lang="en-US"/>
              <a:t>likely to affect completion of the project</a:t>
            </a:r>
            <a:endParaRPr lang="en-US"/>
          </a:p>
          <a:p>
            <a:pPr lvl="1"/>
            <a:r>
              <a:rPr lang="en-US"/>
              <a:t>to </a:t>
            </a:r>
            <a:r>
              <a:rPr lang="en-US" b="1"/>
              <a:t>identify</a:t>
            </a:r>
            <a:r>
              <a:rPr lang="en-US"/>
              <a:t> </a:t>
            </a:r>
            <a:r>
              <a:rPr lang="en-US" b="1"/>
              <a:t>deviations</a:t>
            </a:r>
            <a:r>
              <a:rPr lang="en-US"/>
              <a:t> from templates and style procedures</a:t>
            </a:r>
            <a:endParaRPr lang="en-US"/>
          </a:p>
          <a:p>
            <a:pPr lvl="1"/>
            <a:r>
              <a:rPr lang="en-US"/>
              <a:t>to </a:t>
            </a:r>
            <a:r>
              <a:rPr lang="en-US" b="1"/>
              <a:t>approve</a:t>
            </a:r>
            <a:r>
              <a:rPr lang="en-US"/>
              <a:t> the analysis or design product</a:t>
            </a:r>
            <a:endParaRPr lang="en-US"/>
          </a:p>
          <a:p>
            <a:r>
              <a:rPr lang="en-US"/>
              <a:t>Indirect</a:t>
            </a:r>
            <a:endParaRPr lang="en-US"/>
          </a:p>
          <a:p>
            <a:pPr lvl="1"/>
            <a:r>
              <a:rPr lang="en-US"/>
              <a:t>for exchange of professional knowledge</a:t>
            </a:r>
            <a:endParaRPr lang="en-US"/>
          </a:p>
          <a:p>
            <a:pPr lvl="1"/>
            <a:r>
              <a:rPr lang="en-US"/>
              <a:t>to record analysis and design errors that will serve as a basis for future </a:t>
            </a:r>
            <a:r>
              <a:rPr lang="en-US" i="1"/>
              <a:t>corrective actions</a:t>
            </a:r>
            <a:endParaRPr lang="en-US" i="1"/>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 Review</a:t>
            </a:r>
            <a:br>
              <a:rPr lang="en-US"/>
            </a:br>
            <a:r>
              <a:rPr lang="en-GB"/>
              <a:t>Types of reviews</a:t>
            </a:r>
            <a:endParaRPr lang="en-US"/>
          </a:p>
        </p:txBody>
      </p:sp>
      <p:sp>
        <p:nvSpPr>
          <p:cNvPr id="3" name="Content Placeholder 2"/>
          <p:cNvSpPr>
            <a:spLocks noGrp="1"/>
          </p:cNvSpPr>
          <p:nvPr>
            <p:ph idx="1"/>
          </p:nvPr>
        </p:nvSpPr>
        <p:spPr/>
        <p:txBody>
          <a:bodyPr/>
          <a:lstStyle/>
          <a:p>
            <a:r>
              <a:rPr lang="en-US"/>
              <a:t>Walkthrough</a:t>
            </a:r>
            <a:endParaRPr lang="en-US"/>
          </a:p>
          <a:p>
            <a:r>
              <a:rPr lang="en-US"/>
              <a:t>Inspection </a:t>
            </a:r>
            <a:endParaRPr lang="en-US"/>
          </a:p>
          <a:p>
            <a:r>
              <a:rPr lang="en-US"/>
              <a:t>Technical review/Peer review</a:t>
            </a:r>
            <a:endParaRPr lang="en-US"/>
          </a:p>
        </p:txBody>
      </p:sp>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normAutofit fontScale="90000"/>
          </a:bodyPr>
          <a:lstStyle/>
          <a:p>
            <a:r>
              <a:rPr lang="en-US"/>
              <a:t>2. Review</a:t>
            </a:r>
            <a:br>
              <a:rPr lang="en-GB"/>
            </a:br>
            <a:r>
              <a:rPr lang="en-GB"/>
              <a:t>Walkthrough</a:t>
            </a:r>
            <a:endParaRPr lang="en-GB"/>
          </a:p>
        </p:txBody>
      </p:sp>
      <p:sp>
        <p:nvSpPr>
          <p:cNvPr id="80899" name="Rectangle 1027"/>
          <p:cNvSpPr>
            <a:spLocks noGrp="1" noChangeArrowheads="1"/>
          </p:cNvSpPr>
          <p:nvPr>
            <p:ph type="body" idx="1"/>
          </p:nvPr>
        </p:nvSpPr>
        <p:spPr/>
        <p:txBody>
          <a:bodyPr>
            <a:normAutofit fontScale="92500" lnSpcReduction="10000"/>
          </a:bodyPr>
          <a:lstStyle/>
          <a:p>
            <a:r>
              <a:rPr lang="en-US"/>
              <a:t>An informal meeting for evaluation or informational purposes</a:t>
            </a:r>
            <a:endParaRPr lang="en-US"/>
          </a:p>
          <a:p>
            <a:r>
              <a:rPr lang="en-US"/>
              <a:t>Led by the author</a:t>
            </a:r>
            <a:endParaRPr lang="en-US"/>
          </a:p>
          <a:p>
            <a:r>
              <a:rPr lang="en-US"/>
              <a:t>The author describes his work product to a group of colleagues and solicits comments</a:t>
            </a:r>
            <a:endParaRPr lang="en-US"/>
          </a:p>
          <a:p>
            <a:r>
              <a:rPr lang="en-US"/>
              <a:t>Goals</a:t>
            </a:r>
            <a:endParaRPr lang="en-US"/>
          </a:p>
          <a:p>
            <a:pPr lvl="1"/>
            <a:r>
              <a:rPr lang="en-US"/>
              <a:t>to present the document to stakeholders </a:t>
            </a:r>
            <a:endParaRPr lang="en-US"/>
          </a:p>
          <a:p>
            <a:pPr lvl="1"/>
            <a:r>
              <a:rPr lang="en-US"/>
              <a:t>to familiarize the audience with the content of the document</a:t>
            </a:r>
            <a:endParaRPr lang="en-US"/>
          </a:p>
          <a:p>
            <a:pPr lvl="1"/>
            <a:r>
              <a:rPr lang="en-US"/>
              <a:t>to gather feedback</a:t>
            </a:r>
            <a:endParaRPr lang="en-US"/>
          </a:p>
          <a:p>
            <a:pPr lvl="1"/>
            <a:r>
              <a:rPr lang="en-US"/>
              <a:t>to examine and discuss the validity of proposed solutions and the viability of alternatives, establishing consensus</a:t>
            </a:r>
            <a:endParaRPr lang="en-US"/>
          </a:p>
          <a:p>
            <a:r>
              <a:rPr lang="en-US"/>
              <a:t>Especially useful if people from outside the software discipline  or </a:t>
            </a:r>
            <a:r>
              <a:rPr lang="en-IE"/>
              <a:t>for higher-level documents</a:t>
            </a:r>
            <a:endParaRPr lang="en-GB"/>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normAutofit fontScale="90000"/>
          </a:bodyPr>
          <a:lstStyle/>
          <a:p>
            <a:r>
              <a:rPr lang="en-US"/>
              <a:t>2. Review</a:t>
            </a:r>
            <a:br>
              <a:rPr lang="en-US"/>
            </a:br>
            <a:r>
              <a:rPr lang="en-GB"/>
              <a:t>Inspection</a:t>
            </a:r>
            <a:endParaRPr lang="en-GB"/>
          </a:p>
        </p:txBody>
      </p:sp>
      <p:sp>
        <p:nvSpPr>
          <p:cNvPr id="80899" name="Rectangle 1027"/>
          <p:cNvSpPr>
            <a:spLocks noGrp="1" noChangeArrowheads="1"/>
          </p:cNvSpPr>
          <p:nvPr>
            <p:ph type="body" idx="1"/>
          </p:nvPr>
        </p:nvSpPr>
        <p:spPr/>
        <p:txBody>
          <a:bodyPr>
            <a:normAutofit/>
          </a:bodyPr>
          <a:lstStyle/>
          <a:p>
            <a:r>
              <a:rPr lang="en-US"/>
              <a:t>The most formal review type</a:t>
            </a:r>
            <a:endParaRPr lang="en-US"/>
          </a:p>
          <a:p>
            <a:pPr lvl="1"/>
            <a:r>
              <a:rPr lang="en-US"/>
              <a:t>prescribed and systematic</a:t>
            </a:r>
            <a:endParaRPr lang="en-US"/>
          </a:p>
          <a:p>
            <a:pPr lvl="1"/>
            <a:r>
              <a:rPr lang="en-US"/>
              <a:t>roles are well defined (moderator, reader, and a recorder)</a:t>
            </a:r>
            <a:endParaRPr lang="en-US"/>
          </a:p>
          <a:p>
            <a:r>
              <a:rPr lang="en-US"/>
              <a:t>Usually led by trained moderator (not the author)</a:t>
            </a:r>
            <a:endParaRPr lang="en-GB"/>
          </a:p>
          <a:p>
            <a:r>
              <a:rPr lang="en-US"/>
              <a:t>Attendees should prepare for this type of meeting by reading through the document</a:t>
            </a:r>
            <a:endParaRPr lang="en-US"/>
          </a:p>
          <a:p>
            <a:r>
              <a:rPr lang="en-US"/>
              <a:t>The defects found are documented in a logging list</a:t>
            </a:r>
            <a:endParaRPr lang="en-US"/>
          </a:p>
          <a:p>
            <a:r>
              <a:rPr lang="en-US"/>
              <a:t>The result of the inspection meeting should be a written report</a:t>
            </a:r>
            <a:endParaRPr lang="en-US"/>
          </a:p>
          <a:p>
            <a:r>
              <a:rPr lang="en-US"/>
              <a:t>Metrics are gathered and analyzed to optimize the process</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t>2. Review</a:t>
            </a:r>
            <a:br>
              <a:rPr lang="en-US"/>
            </a:br>
            <a:r>
              <a:rPr lang="en-GB"/>
              <a:t>Inspection (cont’d)</a:t>
            </a:r>
            <a:endParaRPr lang="en-US"/>
          </a:p>
        </p:txBody>
      </p:sp>
      <p:sp>
        <p:nvSpPr>
          <p:cNvPr id="3" name="Content Placeholder 2"/>
          <p:cNvSpPr>
            <a:spLocks noGrp="1"/>
          </p:cNvSpPr>
          <p:nvPr>
            <p:ph idx="1"/>
          </p:nvPr>
        </p:nvSpPr>
        <p:spPr/>
        <p:txBody>
          <a:bodyPr>
            <a:normAutofit/>
          </a:bodyPr>
          <a:lstStyle/>
          <a:p>
            <a:r>
              <a:rPr lang="en-US"/>
              <a:t>Goals</a:t>
            </a:r>
            <a:endParaRPr lang="en-US"/>
          </a:p>
          <a:p>
            <a:pPr lvl="1"/>
            <a:r>
              <a:rPr lang="en-US"/>
              <a:t>to </a:t>
            </a:r>
            <a:r>
              <a:rPr lang="en-US" b="1"/>
              <a:t>find problems </a:t>
            </a:r>
            <a:r>
              <a:rPr lang="en-US"/>
              <a:t>and see what's missing, not to fix anything</a:t>
            </a:r>
            <a:endParaRPr lang="en-US"/>
          </a:p>
          <a:p>
            <a:pPr lvl="1"/>
            <a:r>
              <a:rPr lang="en-US" b="1"/>
              <a:t>help</a:t>
            </a:r>
            <a:r>
              <a:rPr lang="en-US"/>
              <a:t> the author to improve the quality of the document, by producing documents with a higher level of quality</a:t>
            </a:r>
            <a:endParaRPr lang="en-US"/>
          </a:p>
          <a:p>
            <a:pPr lvl="1"/>
            <a:r>
              <a:rPr lang="en-US" b="1"/>
              <a:t>train</a:t>
            </a:r>
            <a:r>
              <a:rPr lang="en-US"/>
              <a:t> new employees in the organization's development process</a:t>
            </a:r>
            <a:endParaRPr lang="en-US"/>
          </a:p>
          <a:p>
            <a:pPr lvl="1"/>
            <a:r>
              <a:rPr lang="en-US" b="1"/>
              <a:t>learn</a:t>
            </a:r>
            <a:r>
              <a:rPr lang="en-US"/>
              <a:t> from defects found and </a:t>
            </a:r>
            <a:r>
              <a:rPr lang="en-US" b="1"/>
              <a:t>improve</a:t>
            </a:r>
            <a:r>
              <a:rPr lang="en-US"/>
              <a:t> processes in order to prevent recurrence of similar defects</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 Review</a:t>
            </a:r>
            <a:br>
              <a:rPr lang="en-US"/>
            </a:br>
            <a:r>
              <a:rPr lang="en-US"/>
              <a:t>Technical review/Peer review</a:t>
            </a:r>
            <a:endParaRPr lang="en-US"/>
          </a:p>
        </p:txBody>
      </p:sp>
      <p:sp>
        <p:nvSpPr>
          <p:cNvPr id="3" name="Content Placeholder 2"/>
          <p:cNvSpPr>
            <a:spLocks noGrp="1"/>
          </p:cNvSpPr>
          <p:nvPr>
            <p:ph idx="1"/>
          </p:nvPr>
        </p:nvSpPr>
        <p:spPr/>
        <p:txBody>
          <a:bodyPr>
            <a:normAutofit/>
          </a:bodyPr>
          <a:lstStyle/>
          <a:p>
            <a:r>
              <a:rPr lang="en-US"/>
              <a:t>A discussion meeting focuses on achieving </a:t>
            </a:r>
            <a:r>
              <a:rPr lang="en-US" b="1"/>
              <a:t>consensus about the technical content of a document</a:t>
            </a:r>
            <a:endParaRPr lang="en-US" b="1"/>
          </a:p>
          <a:p>
            <a:r>
              <a:rPr lang="en-GB"/>
              <a:t>Includes </a:t>
            </a:r>
            <a:r>
              <a:rPr lang="en-GB" b="1"/>
              <a:t>peer </a:t>
            </a:r>
            <a:r>
              <a:rPr lang="en-GB"/>
              <a:t>and</a:t>
            </a:r>
            <a:r>
              <a:rPr lang="en-GB" b="1"/>
              <a:t> technical experts </a:t>
            </a:r>
            <a:r>
              <a:rPr lang="en-GB"/>
              <a:t>(e.g. </a:t>
            </a:r>
            <a:r>
              <a:rPr lang="en-US"/>
              <a:t>architects, chief designers and key users)</a:t>
            </a:r>
            <a:r>
              <a:rPr lang="en-GB"/>
              <a:t>, no management participation</a:t>
            </a:r>
            <a:endParaRPr lang="en-GB"/>
          </a:p>
          <a:p>
            <a:r>
              <a:rPr lang="en-US"/>
              <a:t>Goals</a:t>
            </a:r>
            <a:endParaRPr lang="en-US"/>
          </a:p>
          <a:p>
            <a:pPr lvl="1"/>
            <a:r>
              <a:rPr lang="en-US"/>
              <a:t>assess the </a:t>
            </a:r>
            <a:r>
              <a:rPr lang="en-US" b="1"/>
              <a:t>value of technical concepts </a:t>
            </a:r>
            <a:r>
              <a:rPr lang="en-US"/>
              <a:t>and </a:t>
            </a:r>
            <a:r>
              <a:rPr lang="en-US" b="1"/>
              <a:t>alternatives</a:t>
            </a:r>
            <a:r>
              <a:rPr lang="en-US"/>
              <a:t> in the product and project environment</a:t>
            </a:r>
            <a:endParaRPr lang="en-US"/>
          </a:p>
          <a:p>
            <a:pPr lvl="1"/>
            <a:r>
              <a:rPr lang="en-US"/>
              <a:t>establish </a:t>
            </a:r>
            <a:r>
              <a:rPr lang="en-US" b="1"/>
              <a:t>consistency in the use and representation </a:t>
            </a:r>
            <a:r>
              <a:rPr lang="en-US"/>
              <a:t>of technical concepts</a:t>
            </a:r>
            <a:endParaRPr lang="en-US"/>
          </a:p>
          <a:p>
            <a:pPr lvl="1"/>
            <a:r>
              <a:rPr lang="en-US"/>
              <a:t>ensure that </a:t>
            </a:r>
            <a:r>
              <a:rPr lang="en-US" b="1"/>
              <a:t>technical concepts are used correctly</a:t>
            </a:r>
            <a:endParaRPr lang="en-US" b="1"/>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endParaRPr lang="en-US"/>
          </a:p>
        </p:txBody>
      </p:sp>
      <p:sp>
        <p:nvSpPr>
          <p:cNvPr id="3" name="Content Placeholder 2"/>
          <p:cNvSpPr>
            <a:spLocks noGrp="1"/>
          </p:cNvSpPr>
          <p:nvPr>
            <p:ph idx="1"/>
          </p:nvPr>
        </p:nvSpPr>
        <p:spPr/>
        <p:txBody>
          <a:bodyPr/>
          <a:lstStyle/>
          <a:p>
            <a:pPr marL="395605" indent="-395605">
              <a:buFont typeface="+mj-lt"/>
              <a:buAutoNum type="arabicPeriod"/>
            </a:pPr>
            <a:r>
              <a:rPr lang="en-US"/>
              <a:t>Integrating quality activities in the project life cycle</a:t>
            </a:r>
            <a:endParaRPr lang="en-US"/>
          </a:p>
          <a:p>
            <a:pPr marL="395605" indent="-395605">
              <a:buFont typeface="+mj-lt"/>
              <a:buAutoNum type="arabicPeriod"/>
            </a:pPr>
            <a:r>
              <a:rPr lang="en-US"/>
              <a:t>Review</a:t>
            </a:r>
            <a:endParaRPr lang="en-US"/>
          </a:p>
          <a:p>
            <a:pPr marL="395605" indent="-395605">
              <a:buFont typeface="+mj-lt"/>
              <a:buAutoNum type="arabicPeriod"/>
            </a:pPr>
            <a:r>
              <a:rPr lang="en-US" b="1"/>
              <a:t>Software testing</a:t>
            </a:r>
            <a:endParaRPr lang="en-US" b="1"/>
          </a:p>
          <a:p>
            <a:pPr marL="395605" indent="-395605">
              <a:buFont typeface="+mj-lt"/>
              <a:buAutoNum type="arabicPeriod"/>
            </a:pPr>
            <a:r>
              <a:rPr lang="en-US"/>
              <a:t>Assuring the quality of software maintenance components </a:t>
            </a:r>
            <a:endParaRPr lang="en-US"/>
          </a:p>
          <a:p>
            <a:pPr marL="395605" indent="-395605">
              <a:buFont typeface="+mj-lt"/>
              <a:buAutoNum type="arabicPeriod"/>
            </a:pPr>
            <a:r>
              <a:rPr lang="en-US"/>
              <a:t>Assuring the quality of external participants’ contributions </a:t>
            </a:r>
            <a:endParaRPr lang="en-US"/>
          </a:p>
        </p:txBody>
      </p:sp>
      <p:sp>
        <p:nvSpPr>
          <p:cNvPr id="14"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15" name="Rectangle 15"/>
          <p:cNvSpPr>
            <a:spLocks noChangeArrowheads="1"/>
          </p:cNvSpPr>
          <p:nvPr/>
        </p:nvSpPr>
        <p:spPr bwMode="auto">
          <a:xfrm>
            <a:off x="6647903" y="1524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2</a:t>
            </a:r>
            <a:endParaRPr lang="en-GB" b="1">
              <a:solidFill>
                <a:srgbClr val="001412"/>
              </a:solidFill>
            </a:endParaRPr>
          </a:p>
        </p:txBody>
      </p:sp>
      <p:sp>
        <p:nvSpPr>
          <p:cNvPr id="16"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endParaRPr lang="en-GB" sz="1800" b="1"/>
          </a:p>
        </p:txBody>
      </p:sp>
      <p:sp>
        <p:nvSpPr>
          <p:cNvPr id="17"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18" name="Rectangle 18"/>
          <p:cNvSpPr>
            <a:spLocks noChangeArrowheads="1"/>
          </p:cNvSpPr>
          <p:nvPr/>
        </p:nvSpPr>
        <p:spPr bwMode="auto">
          <a:xfrm>
            <a:off x="664464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endParaRPr lang="en-GB" sz="1800" b="1"/>
          </a:p>
        </p:txBody>
      </p:sp>
      <p:sp>
        <p:nvSpPr>
          <p:cNvPr id="19"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0"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1"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22"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23"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rctx="PPT">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Software testing</a:t>
            </a:r>
            <a:endParaRPr lang="en-US"/>
          </a:p>
        </p:txBody>
      </p:sp>
      <p:sp>
        <p:nvSpPr>
          <p:cNvPr id="7" name="Content Placeholder 6"/>
          <p:cNvSpPr>
            <a:spLocks noGrp="1"/>
          </p:cNvSpPr>
          <p:nvPr>
            <p:ph idx="1"/>
          </p:nvPr>
        </p:nvSpPr>
        <p:spPr/>
        <p:txBody>
          <a:bodyPr/>
          <a:lstStyle/>
          <a:p>
            <a:pPr marL="0" indent="0">
              <a:buNone/>
            </a:pPr>
            <a:r>
              <a:rPr lang="en-US"/>
              <a:t>3.1.  Objectives</a:t>
            </a:r>
            <a:endParaRPr lang="en-US"/>
          </a:p>
          <a:p>
            <a:pPr marL="0" indent="0">
              <a:buNone/>
            </a:pPr>
            <a:r>
              <a:rPr lang="en-US"/>
              <a:t>3.2.  Fundamental test process</a:t>
            </a:r>
            <a:endParaRPr lang="en-US"/>
          </a:p>
          <a:p>
            <a:pPr marL="0" indent="0">
              <a:buNone/>
            </a:pPr>
            <a:r>
              <a:rPr lang="en-US"/>
              <a:t>3.3.  Test levels</a:t>
            </a:r>
            <a:endParaRPr lang="en-US"/>
          </a:p>
          <a:p>
            <a:pPr marL="0" indent="0">
              <a:buNone/>
            </a:pPr>
            <a:r>
              <a:rPr lang="en-US"/>
              <a:t>3.4.  Test types</a:t>
            </a:r>
            <a:endParaRPr lang="en-US"/>
          </a:p>
          <a:p>
            <a:endParaRPr lang="en-US"/>
          </a:p>
        </p:txBody>
      </p:sp>
      <p:sp>
        <p:nvSpPr>
          <p:cNvPr id="11" name="Rectangle 10"/>
          <p:cNvSpPr/>
          <p:nvPr/>
        </p:nvSpPr>
        <p:spPr>
          <a:xfrm>
            <a:off x="7239000" y="5910040"/>
            <a:ext cx="1561389" cy="400110"/>
          </a:xfrm>
          <a:prstGeom prst="rect">
            <a:avLst/>
          </a:prstGeom>
        </p:spPr>
        <p:txBody>
          <a:bodyPr wrap="none">
            <a:spAutoFit/>
          </a:bodyPr>
          <a:lstStyle/>
          <a:p>
            <a:r>
              <a:rPr lang="en-US" sz="2000"/>
              <a:t>From ISTQB</a:t>
            </a:r>
            <a:endParaRPr lang="en-US" sz="2000"/>
          </a:p>
        </p:txBody>
      </p:sp>
      <p:sp>
        <p:nvSpPr>
          <p:cNvPr id="12" name="Slide Number Placeholder 1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endParaRPr lang="en-US"/>
          </a:p>
        </p:txBody>
      </p:sp>
      <p:sp>
        <p:nvSpPr>
          <p:cNvPr id="3" name="Content Placeholder 2"/>
          <p:cNvSpPr>
            <a:spLocks noGrp="1"/>
          </p:cNvSpPr>
          <p:nvPr>
            <p:ph idx="1"/>
          </p:nvPr>
        </p:nvSpPr>
        <p:spPr/>
        <p:txBody>
          <a:bodyPr/>
          <a:lstStyle/>
          <a:p>
            <a:r>
              <a:rPr lang="en-US"/>
              <a:t>Compare the three major </a:t>
            </a:r>
            <a:r>
              <a:rPr lang="en-US" b="1"/>
              <a:t>review</a:t>
            </a:r>
            <a:r>
              <a:rPr lang="en-US"/>
              <a:t> methodologies</a:t>
            </a:r>
            <a:endParaRPr lang="en-US"/>
          </a:p>
          <a:p>
            <a:r>
              <a:rPr lang="en-US"/>
              <a:t>Explain the </a:t>
            </a:r>
            <a:r>
              <a:rPr lang="en-US" b="1"/>
              <a:t>fundamental test process</a:t>
            </a:r>
            <a:endParaRPr lang="en-US" b="1"/>
          </a:p>
          <a:p>
            <a:r>
              <a:rPr lang="en-US"/>
              <a:t>Distinguish </a:t>
            </a:r>
            <a:r>
              <a:rPr lang="en-US" b="1"/>
              <a:t>testing levels </a:t>
            </a:r>
            <a:r>
              <a:rPr lang="en-US"/>
              <a:t>and </a:t>
            </a:r>
            <a:r>
              <a:rPr lang="en-US" b="1"/>
              <a:t>testing types</a:t>
            </a:r>
            <a:endParaRPr lang="en-US" b="1"/>
          </a:p>
          <a:p>
            <a:r>
              <a:rPr lang="en-US"/>
              <a:t>List software </a:t>
            </a:r>
            <a:r>
              <a:rPr lang="en-US" b="1"/>
              <a:t>maintenance components </a:t>
            </a:r>
            <a:r>
              <a:rPr lang="en-US"/>
              <a:t>and explain their distinction</a:t>
            </a:r>
            <a:endParaRPr lang="en-US"/>
          </a:p>
          <a:p>
            <a:r>
              <a:rPr lang="en-US"/>
              <a:t>Explain the benefits and risks with </a:t>
            </a:r>
            <a:r>
              <a:rPr lang="en-US" b="1"/>
              <a:t>external participants</a:t>
            </a:r>
            <a:endParaRPr lang="en-US" b="1"/>
          </a:p>
          <a:p>
            <a:r>
              <a:rPr lang="en-US"/>
              <a:t>List the SQA tools appropriate for use with external participants</a:t>
            </a:r>
            <a:endParaRPr lang="en-US"/>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3.1.	Testing objectives</a:t>
            </a:r>
            <a:endParaRPr lang="en-US"/>
          </a:p>
        </p:txBody>
      </p:sp>
      <p:sp>
        <p:nvSpPr>
          <p:cNvPr id="3" name="Content Placeholder 2"/>
          <p:cNvSpPr>
            <a:spLocks noGrp="1"/>
          </p:cNvSpPr>
          <p:nvPr>
            <p:ph idx="1"/>
          </p:nvPr>
        </p:nvSpPr>
        <p:spPr/>
        <p:txBody>
          <a:bodyPr/>
          <a:lstStyle/>
          <a:p>
            <a:r>
              <a:rPr lang="en-US"/>
              <a:t>to detect defects</a:t>
            </a:r>
            <a:endParaRPr lang="en-US"/>
          </a:p>
          <a:p>
            <a:r>
              <a:rPr lang="en-US"/>
              <a:t>to determine that they satisfy specified requirements</a:t>
            </a:r>
            <a:endParaRPr lang="en-US"/>
          </a:p>
          <a:p>
            <a:r>
              <a:rPr lang="en-US"/>
              <a:t>to demonstrate that they are fit for purpose </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3.2.	Test process</a:t>
            </a:r>
            <a:endParaRPr lang="en-US"/>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endParaRPr lang="en-IE" sz="2800" b="1" dirty="0">
              <a:solidFill>
                <a:prstClr val="black"/>
              </a:solidFill>
            </a:endParaRP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endParaRPr lang="en-IE" sz="2800" b="1" dirty="0">
              <a:solidFill>
                <a:prstClr val="black"/>
              </a:solidFill>
            </a:endParaRP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endParaRPr lang="en-IE" sz="2800" b="1" dirty="0">
              <a:solidFill>
                <a:prstClr val="black"/>
              </a:solidFill>
            </a:endParaRP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a:solidFill>
                  <a:prstClr val="black"/>
                </a:solidFill>
              </a:rPr>
              <a:t>Reporting and Evaluating Exit Criteria</a:t>
            </a:r>
            <a:endParaRPr lang="en-IE" sz="2800" b="1" dirty="0">
              <a:solidFill>
                <a:prstClr val="black"/>
              </a:solidFill>
            </a:endParaRPr>
          </a:p>
        </p:txBody>
      </p:sp>
      <p:sp>
        <p:nvSpPr>
          <p:cNvPr id="19" name="Rectangle 18"/>
          <p:cNvSpPr/>
          <p:nvPr/>
        </p:nvSpPr>
        <p:spPr>
          <a:xfrm>
            <a:off x="503548" y="5945952"/>
            <a:ext cx="8280920" cy="607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endParaRPr lang="en-IE" sz="2800" b="1" dirty="0">
              <a:solidFill>
                <a:prstClr val="black"/>
              </a:solidFill>
            </a:endParaRP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2000" fill="hold"/>
                                        <p:tgtEl>
                                          <p:spTgt spid="9"/>
                                        </p:tgtEl>
                                        <p:attrNameLst>
                                          <p:attrName>fillcolor</p:attrName>
                                        </p:attrNameLst>
                                      </p:cBhvr>
                                      <p:to>
                                        <a:schemeClr val="accent2"/>
                                      </p:to>
                                    </p:animClr>
                                    <p:set>
                                      <p:cBhvr>
                                        <p:cTn id="28" dur="2000" fill="hold"/>
                                        <p:tgtEl>
                                          <p:spTgt spid="9"/>
                                        </p:tgtEl>
                                        <p:attrNameLst>
                                          <p:attrName>fill.type</p:attrName>
                                        </p:attrNameLst>
                                      </p:cBhvr>
                                      <p:to>
                                        <p:strVal val="solid"/>
                                      </p:to>
                                    </p:set>
                                    <p:set>
                                      <p:cBhvr>
                                        <p:cTn id="29" dur="2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fontScale="90000"/>
          </a:bodyPr>
          <a:lstStyle/>
          <a:p>
            <a:r>
              <a:rPr lang="en-US"/>
              <a:t>3.2.	Test process</a:t>
            </a:r>
            <a:br>
              <a:rPr lang="en-US"/>
            </a:br>
            <a:r>
              <a:rPr lang="en-GB"/>
              <a:t>Test planning and control </a:t>
            </a:r>
            <a:endParaRPr lang="en-GB"/>
          </a:p>
        </p:txBody>
      </p:sp>
      <p:sp>
        <p:nvSpPr>
          <p:cNvPr id="121859" name="Rectangle 3"/>
          <p:cNvSpPr>
            <a:spLocks noGrp="1" noChangeArrowheads="1"/>
          </p:cNvSpPr>
          <p:nvPr>
            <p:ph type="body" idx="1"/>
          </p:nvPr>
        </p:nvSpPr>
        <p:spPr/>
        <p:txBody>
          <a:bodyPr>
            <a:normAutofit/>
          </a:bodyPr>
          <a:lstStyle/>
          <a:p>
            <a:r>
              <a:rPr lang="en-GB"/>
              <a:t>Test planning has the following major tasks:</a:t>
            </a:r>
            <a:endParaRPr lang="en-GB"/>
          </a:p>
          <a:p>
            <a:pPr lvl="1"/>
            <a:r>
              <a:rPr lang="en-GB" i="1"/>
              <a:t>determine</a:t>
            </a:r>
            <a:r>
              <a:rPr lang="en-GB"/>
              <a:t> the </a:t>
            </a:r>
            <a:r>
              <a:rPr lang="en-GB" b="1"/>
              <a:t>scope</a:t>
            </a:r>
            <a:r>
              <a:rPr lang="en-GB"/>
              <a:t>, </a:t>
            </a:r>
            <a:r>
              <a:rPr lang="en-GB" b="1"/>
              <a:t>risks</a:t>
            </a:r>
            <a:r>
              <a:rPr lang="en-GB"/>
              <a:t> and the </a:t>
            </a:r>
            <a:r>
              <a:rPr lang="en-GB" b="1"/>
              <a:t>objectives</a:t>
            </a:r>
            <a:r>
              <a:rPr lang="en-GB"/>
              <a:t> of testing </a:t>
            </a:r>
            <a:endParaRPr lang="en-GB"/>
          </a:p>
          <a:p>
            <a:pPr lvl="1"/>
            <a:r>
              <a:rPr lang="en-GB" i="1"/>
              <a:t>determine</a:t>
            </a:r>
            <a:r>
              <a:rPr lang="en-GB"/>
              <a:t> the </a:t>
            </a:r>
            <a:r>
              <a:rPr lang="en-GB" b="1"/>
              <a:t>test approach </a:t>
            </a:r>
            <a:r>
              <a:rPr lang="en-GB"/>
              <a:t>(techniques </a:t>
            </a:r>
            <a:r>
              <a:rPr lang="en-US"/>
              <a:t>test items, coverage, identifying and interfacing with the teams involved in testing, testware</a:t>
            </a:r>
            <a:r>
              <a:rPr lang="en-GB"/>
              <a:t>)</a:t>
            </a:r>
            <a:endParaRPr lang="en-GB"/>
          </a:p>
          <a:p>
            <a:pPr lvl="1"/>
            <a:r>
              <a:rPr lang="en-GB" i="1"/>
              <a:t>determine</a:t>
            </a:r>
            <a:r>
              <a:rPr lang="en-GB"/>
              <a:t> the required test</a:t>
            </a:r>
            <a:r>
              <a:rPr lang="en-GB" b="1"/>
              <a:t> resources </a:t>
            </a:r>
            <a:r>
              <a:rPr lang="en-GB"/>
              <a:t>(e.g. people, test environment, PCs)</a:t>
            </a:r>
            <a:endParaRPr lang="en-GB"/>
          </a:p>
          <a:p>
            <a:pPr lvl="1"/>
            <a:r>
              <a:rPr lang="en-GB" b="1" i="1"/>
              <a:t>schedule</a:t>
            </a:r>
            <a:r>
              <a:rPr lang="en-GB"/>
              <a:t> test analysis and design tasks, test implementation, execution and evaluation</a:t>
            </a:r>
            <a:endParaRPr lang="en-GB"/>
          </a:p>
          <a:p>
            <a:pPr lvl="1"/>
            <a:r>
              <a:rPr lang="en-GB" i="1"/>
              <a:t>determine</a:t>
            </a:r>
            <a:r>
              <a:rPr lang="en-GB"/>
              <a:t> the </a:t>
            </a:r>
            <a:r>
              <a:rPr lang="en-GB" b="1"/>
              <a:t>exit criteria</a:t>
            </a:r>
            <a:r>
              <a:rPr lang="en-GB"/>
              <a:t> to </a:t>
            </a:r>
            <a:r>
              <a:rPr lang="en-US"/>
              <a:t>know when testing is finished</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2" name="Rectangle 1"/>
          <p:cNvSpPr/>
          <p:nvPr/>
        </p:nvSpPr>
        <p:spPr>
          <a:xfrm>
            <a:off x="3319459" y="6060681"/>
            <a:ext cx="2346412" cy="400110"/>
          </a:xfrm>
          <a:prstGeom prst="rect">
            <a:avLst/>
          </a:prstGeom>
        </p:spPr>
        <p:txBody>
          <a:bodyPr wrap="none">
            <a:spAutoFit/>
          </a:bodyPr>
          <a:lstStyle/>
          <a:p>
            <a:r>
              <a:rPr lang="en-US" sz="2000">
                <a:hlinkClick r:id="rId1" action="ppaction://hlinkfile"/>
              </a:rPr>
              <a:t>Template_Test Plan</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fontScale="90000"/>
          </a:bodyPr>
          <a:lstStyle/>
          <a:p>
            <a:r>
              <a:rPr lang="en-US"/>
              <a:t>3.2.	Test process</a:t>
            </a:r>
            <a:br>
              <a:rPr lang="en-US"/>
            </a:br>
            <a:r>
              <a:rPr lang="en-GB"/>
              <a:t>Test planning and control (cont’d)</a:t>
            </a:r>
            <a:endParaRPr lang="en-GB"/>
          </a:p>
        </p:txBody>
      </p:sp>
      <p:sp>
        <p:nvSpPr>
          <p:cNvPr id="131075" name="Rectangle 3"/>
          <p:cNvSpPr>
            <a:spLocks noGrp="1" noChangeArrowheads="1"/>
          </p:cNvSpPr>
          <p:nvPr>
            <p:ph type="body" idx="1"/>
          </p:nvPr>
        </p:nvSpPr>
        <p:spPr/>
        <p:txBody>
          <a:bodyPr>
            <a:normAutofit/>
          </a:bodyPr>
          <a:lstStyle/>
          <a:p>
            <a:r>
              <a:rPr lang="en-US"/>
              <a:t>Test control is an ongoing activity</a:t>
            </a:r>
            <a:endParaRPr lang="en-US"/>
          </a:p>
          <a:p>
            <a:r>
              <a:rPr lang="en-GB"/>
              <a:t>Monitor status and take corrective action if necessary</a:t>
            </a:r>
            <a:endParaRPr lang="en-GB"/>
          </a:p>
          <a:p>
            <a:r>
              <a:rPr lang="en-GB"/>
              <a:t>Test control has the following major tasks: </a:t>
            </a:r>
            <a:endParaRPr lang="en-GB"/>
          </a:p>
          <a:p>
            <a:pPr lvl="1"/>
            <a:r>
              <a:rPr lang="en-GB" i="1"/>
              <a:t>measure</a:t>
            </a:r>
            <a:r>
              <a:rPr lang="en-GB" b="1" i="1"/>
              <a:t> </a:t>
            </a:r>
            <a:r>
              <a:rPr lang="en-GB"/>
              <a:t>and</a:t>
            </a:r>
            <a:r>
              <a:rPr lang="en-GB" b="1" i="1"/>
              <a:t> </a:t>
            </a:r>
            <a:r>
              <a:rPr lang="en-GB" i="1"/>
              <a:t>analyze</a:t>
            </a:r>
            <a:r>
              <a:rPr lang="en-GB" b="1" i="1"/>
              <a:t> </a:t>
            </a:r>
            <a:r>
              <a:rPr lang="en-GB"/>
              <a:t>the results of reviews and testing</a:t>
            </a:r>
            <a:endParaRPr lang="en-GB"/>
          </a:p>
          <a:p>
            <a:pPr lvl="1"/>
            <a:r>
              <a:rPr lang="en-GB" i="1"/>
              <a:t>monitor</a:t>
            </a:r>
            <a:r>
              <a:rPr lang="en-GB" b="1"/>
              <a:t> </a:t>
            </a:r>
            <a:r>
              <a:rPr lang="en-GB"/>
              <a:t>and</a:t>
            </a:r>
            <a:r>
              <a:rPr lang="en-GB" b="1"/>
              <a:t> </a:t>
            </a:r>
            <a:r>
              <a:rPr lang="en-GB" i="1"/>
              <a:t>document</a:t>
            </a:r>
            <a:r>
              <a:rPr lang="en-GB" b="1"/>
              <a:t> </a:t>
            </a:r>
            <a:r>
              <a:rPr lang="en-GB"/>
              <a:t>progress, test coverage and exit criteria</a:t>
            </a:r>
            <a:endParaRPr lang="en-GB"/>
          </a:p>
          <a:p>
            <a:pPr lvl="1"/>
            <a:r>
              <a:rPr lang="en-GB" i="1"/>
              <a:t>provide information </a:t>
            </a:r>
            <a:r>
              <a:rPr lang="en-GB"/>
              <a:t>on testing</a:t>
            </a:r>
            <a:endParaRPr lang="en-GB"/>
          </a:p>
          <a:p>
            <a:pPr lvl="1"/>
            <a:r>
              <a:rPr lang="en-GB" i="1"/>
              <a:t>initiate</a:t>
            </a:r>
            <a:r>
              <a:rPr lang="en-GB"/>
              <a:t> </a:t>
            </a:r>
            <a:r>
              <a:rPr lang="en-GB" b="1"/>
              <a:t>corrective actions </a:t>
            </a:r>
            <a:endParaRPr lang="en-GB" b="1"/>
          </a:p>
          <a:p>
            <a:pPr lvl="1"/>
            <a:r>
              <a:rPr lang="en-GB" i="1"/>
              <a:t>make decisions</a:t>
            </a:r>
            <a:r>
              <a:rPr lang="en-GB" b="1"/>
              <a:t>:</a:t>
            </a:r>
            <a:r>
              <a:rPr lang="en-GB"/>
              <a:t> to continue testing, to stop testing, to release the software or to retain it for further work </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3.2.	Test process</a:t>
            </a:r>
            <a:endParaRPr lang="en-US"/>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endParaRPr lang="en-IE" sz="2800" b="1" dirty="0">
              <a:solidFill>
                <a:prstClr val="black"/>
              </a:solidFill>
            </a:endParaRPr>
          </a:p>
        </p:txBody>
      </p:sp>
      <p:sp>
        <p:nvSpPr>
          <p:cNvPr id="13" name="Right Arrow Callout 12"/>
          <p:cNvSpPr/>
          <p:nvPr/>
        </p:nvSpPr>
        <p:spPr>
          <a:xfrm rot="5400000">
            <a:off x="4176210" y="-759551"/>
            <a:ext cx="971599" cy="8316924"/>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endParaRPr lang="en-IE" sz="2800" b="1" dirty="0">
              <a:solidFill>
                <a:prstClr val="black"/>
              </a:solidFill>
            </a:endParaRP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endParaRPr lang="en-IE" sz="2800" b="1" dirty="0">
              <a:solidFill>
                <a:prstClr val="black"/>
              </a:solidFill>
            </a:endParaRP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endParaRPr lang="en-IE" sz="2800" b="1" dirty="0">
              <a:solidFill>
                <a:prstClr val="black"/>
              </a:solidFill>
            </a:endParaRPr>
          </a:p>
        </p:txBody>
      </p:sp>
      <p:sp>
        <p:nvSpPr>
          <p:cNvPr id="19" name="Rectangle 18"/>
          <p:cNvSpPr/>
          <p:nvPr/>
        </p:nvSpPr>
        <p:spPr>
          <a:xfrm>
            <a:off x="503548" y="5945952"/>
            <a:ext cx="8280920" cy="607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endParaRPr lang="en-IE" sz="2800" b="1" dirty="0">
              <a:solidFill>
                <a:prstClr val="black"/>
              </a:solidFill>
            </a:endParaRP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fontScale="90000"/>
          </a:bodyPr>
          <a:lstStyle/>
          <a:p>
            <a:r>
              <a:rPr lang="en-US"/>
              <a:t>3.2.	Test process</a:t>
            </a:r>
            <a:br>
              <a:rPr lang="en-US"/>
            </a:br>
            <a:r>
              <a:rPr lang="en-GB"/>
              <a:t>Test analysis and design </a:t>
            </a:r>
            <a:endParaRPr lang="en-GB"/>
          </a:p>
        </p:txBody>
      </p:sp>
      <p:sp>
        <p:nvSpPr>
          <p:cNvPr id="128003" name="Rectangle 3"/>
          <p:cNvSpPr>
            <a:spLocks noGrp="1" noChangeArrowheads="1"/>
          </p:cNvSpPr>
          <p:nvPr>
            <p:ph type="body" idx="1"/>
          </p:nvPr>
        </p:nvSpPr>
        <p:spPr/>
        <p:txBody>
          <a:bodyPr>
            <a:normAutofit/>
          </a:bodyPr>
          <a:lstStyle/>
          <a:p>
            <a:endParaRPr lang="en-GB" sz="3200"/>
          </a:p>
          <a:p>
            <a:endParaRPr lang="en-GB" sz="3200"/>
          </a:p>
          <a:p>
            <a:r>
              <a:rPr lang="en-US" sz="3200"/>
              <a:t>Test analysis and design is the activity where general testing objectives are transformed into tangible </a:t>
            </a:r>
            <a:r>
              <a:rPr lang="en-US" sz="3200" b="1"/>
              <a:t>test conditions </a:t>
            </a:r>
            <a:r>
              <a:rPr lang="en-US" sz="3200"/>
              <a:t>and </a:t>
            </a:r>
            <a:r>
              <a:rPr lang="en-US" sz="3200" b="1"/>
              <a:t>test cases</a:t>
            </a:r>
            <a:r>
              <a:rPr lang="en-GB" sz="3200" b="1"/>
              <a:t> </a:t>
            </a:r>
            <a:endParaRPr lang="en-GB" sz="3200" b="1"/>
          </a:p>
          <a:p>
            <a:endParaRPr lang="en-GB" sz="3200"/>
          </a:p>
          <a:p>
            <a:endParaRPr lang="en-GB" sz="3200"/>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Autofit/>
          </a:bodyPr>
          <a:lstStyle/>
          <a:p>
            <a:r>
              <a:rPr lang="en-US" sz="3600"/>
              <a:t>3.2.	Test process</a:t>
            </a:r>
            <a:br>
              <a:rPr lang="en-US" sz="3600"/>
            </a:br>
            <a:r>
              <a:rPr lang="en-GB" sz="3600"/>
              <a:t>Test analysis and design </a:t>
            </a:r>
            <a:endParaRPr lang="en-GB" sz="3600"/>
          </a:p>
        </p:txBody>
      </p:sp>
      <p:sp>
        <p:nvSpPr>
          <p:cNvPr id="133123" name="Rectangle 3"/>
          <p:cNvSpPr>
            <a:spLocks noGrp="1" noChangeArrowheads="1"/>
          </p:cNvSpPr>
          <p:nvPr>
            <p:ph type="body" idx="1"/>
          </p:nvPr>
        </p:nvSpPr>
        <p:spPr/>
        <p:txBody>
          <a:bodyPr/>
          <a:lstStyle/>
          <a:p>
            <a:r>
              <a:rPr lang="en-GB"/>
              <a:t>Major tasks: </a:t>
            </a:r>
            <a:endParaRPr lang="en-GB"/>
          </a:p>
          <a:p>
            <a:pPr lvl="1"/>
            <a:endParaRPr lang="en-GB"/>
          </a:p>
          <a:p>
            <a:pPr lvl="1"/>
            <a:r>
              <a:rPr lang="en-GB" i="1"/>
              <a:t>review</a:t>
            </a:r>
            <a:r>
              <a:rPr lang="en-GB"/>
              <a:t> the </a:t>
            </a:r>
            <a:r>
              <a:rPr lang="en-GB" b="1"/>
              <a:t>test basis </a:t>
            </a:r>
            <a:r>
              <a:rPr lang="en-GB"/>
              <a:t>(</a:t>
            </a:r>
            <a:r>
              <a:rPr lang="en-US"/>
              <a:t>such as requirements, architecture, design, interfaces</a:t>
            </a:r>
            <a:r>
              <a:rPr lang="en-GB"/>
              <a:t>), </a:t>
            </a:r>
            <a:r>
              <a:rPr lang="en-GB" i="1"/>
              <a:t>examining</a:t>
            </a:r>
            <a:r>
              <a:rPr lang="en-GB"/>
              <a:t> the </a:t>
            </a:r>
            <a:r>
              <a:rPr lang="en-GB" b="1"/>
              <a:t>specifications</a:t>
            </a:r>
            <a:r>
              <a:rPr lang="en-GB"/>
              <a:t> for the software under test</a:t>
            </a:r>
            <a:endParaRPr lang="en-GB"/>
          </a:p>
          <a:p>
            <a:pPr marL="621030" lvl="1" indent="0">
              <a:buNone/>
            </a:pPr>
            <a:endParaRPr lang="en-GB"/>
          </a:p>
          <a:p>
            <a:pPr marL="621030" lvl="1" indent="0">
              <a:buNone/>
            </a:pPr>
            <a:r>
              <a:rPr lang="en-GB" i="1"/>
              <a:t>we can start designing certain kinds of tests before the code exists (called black-box tests), as we can use the test basis documents to understand what the system should do once built</a:t>
            </a:r>
            <a:endParaRPr lang="en-GB" i="1"/>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Autofit/>
          </a:bodyPr>
          <a:lstStyle/>
          <a:p>
            <a:r>
              <a:rPr lang="en-US" sz="3600"/>
              <a:t>3.2.	Test process</a:t>
            </a:r>
            <a:br>
              <a:rPr lang="en-US" sz="3600"/>
            </a:br>
            <a:r>
              <a:rPr lang="en-GB" sz="3600"/>
              <a:t>Test analysis and design </a:t>
            </a:r>
            <a:endParaRPr lang="en-GB" sz="3600"/>
          </a:p>
        </p:txBody>
      </p:sp>
      <p:sp>
        <p:nvSpPr>
          <p:cNvPr id="139267" name="Rectangle 3"/>
          <p:cNvSpPr>
            <a:spLocks noGrp="1" noChangeArrowheads="1"/>
          </p:cNvSpPr>
          <p:nvPr>
            <p:ph type="body" idx="1"/>
          </p:nvPr>
        </p:nvSpPr>
        <p:spPr/>
        <p:txBody>
          <a:bodyPr/>
          <a:lstStyle/>
          <a:p>
            <a:r>
              <a:rPr lang="en-GB"/>
              <a:t>Major tasks: </a:t>
            </a:r>
            <a:endParaRPr lang="en-GB"/>
          </a:p>
          <a:p>
            <a:pPr lvl="1"/>
            <a:endParaRPr lang="en-GB"/>
          </a:p>
          <a:p>
            <a:pPr lvl="1"/>
            <a:r>
              <a:rPr lang="en-GB" i="1"/>
              <a:t>evaluate</a:t>
            </a:r>
            <a:r>
              <a:rPr lang="en-GB" b="1"/>
              <a:t> testability </a:t>
            </a:r>
            <a:r>
              <a:rPr lang="en-GB"/>
              <a:t>of the </a:t>
            </a:r>
            <a:r>
              <a:rPr lang="en-US"/>
              <a:t>test basis and test objects</a:t>
            </a:r>
            <a:r>
              <a:rPr lang="en-GB"/>
              <a:t>, e.g.</a:t>
            </a:r>
            <a:endParaRPr lang="en-GB"/>
          </a:p>
          <a:p>
            <a:pPr marL="621030" lvl="1" indent="0">
              <a:buNone/>
            </a:pPr>
            <a:endParaRPr lang="en-GB"/>
          </a:p>
          <a:p>
            <a:pPr marL="621030" lvl="1" indent="0">
              <a:buNone/>
            </a:pPr>
            <a:r>
              <a:rPr lang="en-GB"/>
              <a:t>- if the requirements just say 'the software needs to respond quickly enough' that is not testable, because 'quick enough' may mean different things to different people</a:t>
            </a:r>
            <a:endParaRPr lang="en-GB"/>
          </a:p>
          <a:p>
            <a:pPr marL="621030" lvl="1" indent="0">
              <a:buNone/>
            </a:pPr>
            <a:r>
              <a:rPr lang="en-GB"/>
              <a:t>- a more testable requirement would be 'the software needs to respond in 5 seconds with 20 people logged on' </a:t>
            </a:r>
            <a:endParaRPr lang="en-GB"/>
          </a:p>
          <a:p>
            <a:pPr lvl="1"/>
            <a:endParaRPr lang="en-GB"/>
          </a:p>
          <a:p>
            <a:endParaRPr lang="en-GB"/>
          </a:p>
          <a:p>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3600"/>
              <a:t>3.2.	Test process</a:t>
            </a:r>
            <a:br>
              <a:rPr lang="en-US" sz="3600"/>
            </a:br>
            <a:r>
              <a:rPr lang="en-GB" sz="3600"/>
              <a:t>Test analysis and design </a:t>
            </a:r>
            <a:endParaRPr lang="en-GB" sz="3600"/>
          </a:p>
        </p:txBody>
      </p:sp>
      <p:sp>
        <p:nvSpPr>
          <p:cNvPr id="135171" name="Rectangle 3"/>
          <p:cNvSpPr>
            <a:spLocks noGrp="1" noChangeArrowheads="1"/>
          </p:cNvSpPr>
          <p:nvPr>
            <p:ph type="body" idx="1"/>
          </p:nvPr>
        </p:nvSpPr>
        <p:spPr/>
        <p:txBody>
          <a:bodyPr>
            <a:normAutofit/>
          </a:bodyPr>
          <a:lstStyle/>
          <a:p>
            <a:r>
              <a:rPr lang="en-GB"/>
              <a:t>Major tasks: </a:t>
            </a:r>
            <a:endParaRPr lang="en-GB"/>
          </a:p>
          <a:p>
            <a:pPr lvl="1"/>
            <a:endParaRPr lang="en-GB"/>
          </a:p>
          <a:p>
            <a:pPr lvl="1"/>
            <a:r>
              <a:rPr lang="en-US" i="1"/>
              <a:t>Identifying</a:t>
            </a:r>
            <a:r>
              <a:rPr lang="en-US"/>
              <a:t> and </a:t>
            </a:r>
            <a:r>
              <a:rPr lang="en-US" i="1"/>
              <a:t>prioritizing</a:t>
            </a:r>
            <a:r>
              <a:rPr lang="en-US"/>
              <a:t> </a:t>
            </a:r>
            <a:r>
              <a:rPr lang="en-US" b="1"/>
              <a:t>test conditions</a:t>
            </a:r>
            <a:r>
              <a:rPr lang="en-GB"/>
              <a:t>, based on analysis of test items, the specifications, behavior and structure, i.e. determine ‘what’ is to be tested </a:t>
            </a:r>
            <a:endParaRPr lang="en-GB"/>
          </a:p>
          <a:p>
            <a:pPr marL="621030" lvl="1" indent="0">
              <a:buNone/>
            </a:pPr>
            <a:endParaRPr lang="en-GB"/>
          </a:p>
          <a:p>
            <a:pPr marL="621030" lvl="1" indent="0">
              <a:buNone/>
            </a:pPr>
            <a:r>
              <a:rPr lang="en-GB"/>
              <a:t>this gives us a high-level list of what we are interested in testing, e.g.</a:t>
            </a:r>
            <a:endParaRPr lang="en-GB"/>
          </a:p>
          <a:p>
            <a:pPr marL="941705" lvl="3" indent="0">
              <a:buNone/>
              <a:defRPr/>
            </a:pPr>
            <a:r>
              <a:rPr lang="en-GB" sz="2400"/>
              <a:t>“number items ordered &gt; 99”</a:t>
            </a:r>
            <a:endParaRPr lang="en-GB" sz="2400"/>
          </a:p>
          <a:p>
            <a:pPr marL="941705" lvl="3" indent="0">
              <a:buNone/>
              <a:defRPr/>
            </a:pPr>
            <a:r>
              <a:rPr lang="en-GB" sz="2400"/>
              <a:t>“the ID must be numeric”</a:t>
            </a:r>
            <a:endParaRPr lang="en-GB" sz="2400"/>
          </a:p>
          <a:p>
            <a:pPr marL="0" indent="0">
              <a:buNone/>
            </a:pP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Autofit/>
          </a:bodyPr>
          <a:lstStyle/>
          <a:p>
            <a:r>
              <a:rPr lang="en-US" sz="3600"/>
              <a:t>3.2.	Test process</a:t>
            </a:r>
            <a:br>
              <a:rPr lang="en-US" sz="3600"/>
            </a:br>
            <a:r>
              <a:rPr lang="en-GB" sz="3600"/>
              <a:t>Test analysis and design </a:t>
            </a:r>
            <a:endParaRPr lang="en-GB" sz="3600"/>
          </a:p>
        </p:txBody>
      </p:sp>
      <p:sp>
        <p:nvSpPr>
          <p:cNvPr id="137219" name="Rectangle 3"/>
          <p:cNvSpPr>
            <a:spLocks noGrp="1" noChangeArrowheads="1"/>
          </p:cNvSpPr>
          <p:nvPr>
            <p:ph type="body" idx="1"/>
          </p:nvPr>
        </p:nvSpPr>
        <p:spPr/>
        <p:txBody>
          <a:bodyPr/>
          <a:lstStyle/>
          <a:p>
            <a:r>
              <a:rPr lang="en-GB"/>
              <a:t>Major tasks: </a:t>
            </a:r>
            <a:endParaRPr lang="en-GB"/>
          </a:p>
          <a:p>
            <a:pPr lvl="1"/>
            <a:endParaRPr lang="en-GB"/>
          </a:p>
          <a:p>
            <a:pPr lvl="1"/>
            <a:r>
              <a:rPr lang="en-US" i="1"/>
              <a:t>Designing</a:t>
            </a:r>
            <a:r>
              <a:rPr lang="en-US"/>
              <a:t> and </a:t>
            </a:r>
            <a:r>
              <a:rPr lang="en-US" i="1"/>
              <a:t>prioritizing</a:t>
            </a:r>
            <a:r>
              <a:rPr lang="en-US"/>
              <a:t> </a:t>
            </a:r>
            <a:r>
              <a:rPr lang="en-US" b="1"/>
              <a:t>test cases</a:t>
            </a:r>
            <a:r>
              <a:rPr lang="en-GB"/>
              <a:t> (using techniques to help select representative tests which carry risks or which are of particular interest) based on the test conditions and going into more detail</a:t>
            </a:r>
            <a:endParaRPr lang="en-GB"/>
          </a:p>
          <a:p>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151646"/>
            <a:ext cx="8305800" cy="570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57200"/>
            <a:ext cx="8382000" cy="838200"/>
          </a:xfrm>
        </p:spPr>
        <p:txBody>
          <a:bodyPr/>
          <a:lstStyle/>
          <a:p>
            <a:r>
              <a:rPr lang="en-US"/>
              <a:t>SQA Architecture</a:t>
            </a:r>
            <a:endParaRPr lang="en-US"/>
          </a:p>
        </p:txBody>
      </p:sp>
      <p:sp>
        <p:nvSpPr>
          <p:cNvPr id="3" name="Rectangle 2"/>
          <p:cNvSpPr/>
          <p:nvPr/>
        </p:nvSpPr>
        <p:spPr>
          <a:xfrm>
            <a:off x="1066800" y="2438400"/>
            <a:ext cx="7239000" cy="25146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noAutofit/>
          </a:bodyPr>
          <a:lstStyle/>
          <a:p>
            <a:r>
              <a:rPr lang="en-US" sz="3600"/>
              <a:t>3.2.	Test process </a:t>
            </a:r>
            <a:br>
              <a:rPr lang="en-US" sz="3600"/>
            </a:br>
            <a:r>
              <a:rPr lang="en-GB" sz="3600"/>
              <a:t>Test analysis and design </a:t>
            </a:r>
            <a:endParaRPr lang="en-GB" sz="3600"/>
          </a:p>
        </p:txBody>
      </p:sp>
      <p:sp>
        <p:nvSpPr>
          <p:cNvPr id="141315" name="Rectangle 3"/>
          <p:cNvSpPr>
            <a:spLocks noGrp="1" noChangeArrowheads="1"/>
          </p:cNvSpPr>
          <p:nvPr>
            <p:ph type="body" idx="1"/>
          </p:nvPr>
        </p:nvSpPr>
        <p:spPr/>
        <p:txBody>
          <a:bodyPr/>
          <a:lstStyle/>
          <a:p>
            <a:r>
              <a:rPr lang="en-GB"/>
              <a:t>Major tasks: </a:t>
            </a:r>
            <a:endParaRPr lang="en-GB"/>
          </a:p>
          <a:p>
            <a:pPr lvl="1"/>
            <a:endParaRPr lang="en-GB"/>
          </a:p>
          <a:p>
            <a:pPr lvl="1"/>
            <a:r>
              <a:rPr lang="en-GB" i="1"/>
              <a:t>design</a:t>
            </a:r>
            <a:r>
              <a:rPr lang="en-GB" b="1"/>
              <a:t> </a:t>
            </a:r>
            <a:r>
              <a:rPr lang="en-GB"/>
              <a:t>the</a:t>
            </a:r>
            <a:r>
              <a:rPr lang="en-GB" b="1"/>
              <a:t> test environment </a:t>
            </a:r>
            <a:r>
              <a:rPr lang="en-GB"/>
              <a:t>set-up</a:t>
            </a:r>
            <a:r>
              <a:rPr lang="en-GB" b="1"/>
              <a:t> </a:t>
            </a:r>
            <a:r>
              <a:rPr lang="en-GB"/>
              <a:t>and </a:t>
            </a:r>
            <a:r>
              <a:rPr lang="en-GB" i="1"/>
              <a:t>identify</a:t>
            </a:r>
            <a:r>
              <a:rPr lang="en-GB"/>
              <a:t> any required</a:t>
            </a:r>
            <a:r>
              <a:rPr lang="en-GB" b="1"/>
              <a:t> infrastructure </a:t>
            </a:r>
            <a:r>
              <a:rPr lang="en-GB"/>
              <a:t>and</a:t>
            </a:r>
            <a:r>
              <a:rPr lang="en-GB" b="1"/>
              <a:t> tools</a:t>
            </a:r>
            <a:endParaRPr lang="en-GB" b="1"/>
          </a:p>
          <a:p>
            <a:pPr marL="393065" lvl="1" indent="0">
              <a:buNone/>
            </a:pPr>
            <a:endParaRPr lang="en-GB"/>
          </a:p>
          <a:p>
            <a:pPr marL="621030" lvl="1" indent="0">
              <a:buNone/>
            </a:pPr>
            <a:r>
              <a:rPr lang="en-GB"/>
              <a:t>this includes testing tools and support tools such as spreadsheets, word processors, project planning tools, and non-IT tools and equipment - everything we need to carry out our work</a:t>
            </a:r>
            <a:endParaRPr lang="en-GB"/>
          </a:p>
          <a:p>
            <a:pPr lvl="1"/>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3.2.	Test process</a:t>
            </a:r>
            <a:endParaRPr lang="en-US"/>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endParaRPr lang="en-IE" sz="2800" b="1" dirty="0">
              <a:solidFill>
                <a:prstClr val="black"/>
              </a:solidFill>
            </a:endParaRP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endParaRPr lang="en-IE" sz="2800" b="1" dirty="0">
              <a:solidFill>
                <a:prstClr val="black"/>
              </a:solidFill>
            </a:endParaRPr>
          </a:p>
        </p:txBody>
      </p:sp>
      <p:sp>
        <p:nvSpPr>
          <p:cNvPr id="15" name="Right Arrow Callout 14"/>
          <p:cNvSpPr/>
          <p:nvPr/>
        </p:nvSpPr>
        <p:spPr>
          <a:xfrm rot="5400000">
            <a:off x="4176210" y="248563"/>
            <a:ext cx="971599" cy="8316924"/>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endParaRPr lang="en-IE" sz="2800" b="1" dirty="0">
              <a:solidFill>
                <a:prstClr val="black"/>
              </a:solidFill>
            </a:endParaRP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endParaRPr lang="en-IE" sz="2800" b="1" dirty="0">
              <a:solidFill>
                <a:prstClr val="black"/>
              </a:solidFill>
            </a:endParaRPr>
          </a:p>
        </p:txBody>
      </p:sp>
      <p:sp>
        <p:nvSpPr>
          <p:cNvPr id="19" name="Rectangle 18"/>
          <p:cNvSpPr/>
          <p:nvPr/>
        </p:nvSpPr>
        <p:spPr>
          <a:xfrm>
            <a:off x="503548" y="5945952"/>
            <a:ext cx="8280920" cy="607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endParaRPr lang="en-IE" sz="2800" b="1" dirty="0">
              <a:solidFill>
                <a:prstClr val="black"/>
              </a:solidFill>
            </a:endParaRP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fontScale="90000"/>
          </a:bodyPr>
          <a:lstStyle/>
          <a:p>
            <a:r>
              <a:rPr lang="en-US"/>
              <a:t>3.2.	Test process </a:t>
            </a:r>
            <a:br>
              <a:rPr lang="en-US"/>
            </a:br>
            <a:r>
              <a:rPr lang="en-GB"/>
              <a:t>Test implementation and execution</a:t>
            </a:r>
            <a:endParaRPr lang="en-GB"/>
          </a:p>
        </p:txBody>
      </p:sp>
      <p:sp>
        <p:nvSpPr>
          <p:cNvPr id="145411" name="Rectangle 3"/>
          <p:cNvSpPr>
            <a:spLocks noGrp="1" noChangeArrowheads="1"/>
          </p:cNvSpPr>
          <p:nvPr>
            <p:ph type="body" idx="1"/>
          </p:nvPr>
        </p:nvSpPr>
        <p:spPr/>
        <p:txBody>
          <a:bodyPr>
            <a:normAutofit/>
          </a:bodyPr>
          <a:lstStyle/>
          <a:p>
            <a:r>
              <a:rPr lang="en-GB"/>
              <a:t>Major tasks:</a:t>
            </a:r>
            <a:endParaRPr lang="en-GB"/>
          </a:p>
          <a:p>
            <a:pPr lvl="1"/>
            <a:r>
              <a:rPr lang="en-GB" i="1"/>
              <a:t>develop</a:t>
            </a:r>
            <a:r>
              <a:rPr lang="en-GB" b="1"/>
              <a:t> </a:t>
            </a:r>
            <a:r>
              <a:rPr lang="en-GB"/>
              <a:t>and</a:t>
            </a:r>
            <a:r>
              <a:rPr lang="en-GB" b="1"/>
              <a:t> </a:t>
            </a:r>
            <a:r>
              <a:rPr lang="en-GB" i="1"/>
              <a:t>prioritize</a:t>
            </a:r>
            <a:r>
              <a:rPr lang="en-GB" b="1"/>
              <a:t> </a:t>
            </a:r>
            <a:r>
              <a:rPr lang="en-GB"/>
              <a:t>test cases, create </a:t>
            </a:r>
            <a:r>
              <a:rPr lang="en-GB" b="1"/>
              <a:t>test data </a:t>
            </a:r>
            <a:r>
              <a:rPr lang="en-GB"/>
              <a:t>for those tests, write</a:t>
            </a:r>
            <a:r>
              <a:rPr lang="en-GB" b="1"/>
              <a:t> test procedures</a:t>
            </a:r>
            <a:endParaRPr lang="en-GB" b="1"/>
          </a:p>
          <a:p>
            <a:pPr lvl="1"/>
            <a:r>
              <a:rPr lang="en-GB" i="1"/>
              <a:t>create</a:t>
            </a:r>
            <a:r>
              <a:rPr lang="en-GB" b="1"/>
              <a:t> test suites </a:t>
            </a:r>
            <a:r>
              <a:rPr lang="en-GB"/>
              <a:t>from the test cases for efficient test execution (a test suite is a logical collection of test cases which naturally work together)</a:t>
            </a:r>
            <a:endParaRPr lang="en-GB"/>
          </a:p>
          <a:p>
            <a:pPr lvl="1"/>
            <a:r>
              <a:rPr lang="en-GB" i="1"/>
              <a:t>set up </a:t>
            </a:r>
            <a:r>
              <a:rPr lang="en-GB"/>
              <a:t>a </a:t>
            </a:r>
            <a:r>
              <a:rPr lang="en-GB" b="1"/>
              <a:t>test execution schedule</a:t>
            </a:r>
            <a:endParaRPr lang="en-GB" b="1"/>
          </a:p>
          <a:p>
            <a:pPr lvl="1"/>
            <a:r>
              <a:rPr lang="en-US" i="1"/>
              <a:t>verifying</a:t>
            </a:r>
            <a:r>
              <a:rPr lang="en-US" b="1"/>
              <a:t> </a:t>
            </a:r>
            <a:r>
              <a:rPr lang="en-US"/>
              <a:t>that</a:t>
            </a:r>
            <a:r>
              <a:rPr lang="en-US" b="1"/>
              <a:t> the test environment has been set up correctly</a:t>
            </a:r>
            <a:r>
              <a:rPr lang="en-GB"/>
              <a:t>, possibly even running specific tests on it</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a:t>3.2.	Test process </a:t>
            </a:r>
            <a:br>
              <a:rPr lang="en-US"/>
            </a:br>
            <a:r>
              <a:rPr lang="en-GB"/>
              <a:t>Test implementation and execution</a:t>
            </a:r>
            <a:endParaRPr lang="en-GB"/>
          </a:p>
        </p:txBody>
      </p:sp>
      <p:sp>
        <p:nvSpPr>
          <p:cNvPr id="149507" name="Rectangle 3"/>
          <p:cNvSpPr>
            <a:spLocks noGrp="1" noChangeArrowheads="1"/>
          </p:cNvSpPr>
          <p:nvPr>
            <p:ph type="body" idx="1"/>
          </p:nvPr>
        </p:nvSpPr>
        <p:spPr/>
        <p:txBody>
          <a:bodyPr/>
          <a:lstStyle/>
          <a:p>
            <a:r>
              <a:rPr lang="en-GB"/>
              <a:t>Major tasks:</a:t>
            </a:r>
            <a:endParaRPr lang="en-GB"/>
          </a:p>
          <a:p>
            <a:pPr lvl="1"/>
            <a:endParaRPr lang="en-GB"/>
          </a:p>
          <a:p>
            <a:pPr lvl="1"/>
            <a:r>
              <a:rPr lang="en-GB" i="1"/>
              <a:t>execute</a:t>
            </a:r>
            <a:r>
              <a:rPr lang="en-GB"/>
              <a:t> the test suites and individual test cases, following the test procedures</a:t>
            </a:r>
            <a:endParaRPr lang="en-GB"/>
          </a:p>
          <a:p>
            <a:pPr lvl="2"/>
            <a:r>
              <a:rPr lang="en-GB"/>
              <a:t>do this manually or by using test execution tools, according to the planned sequence</a:t>
            </a:r>
            <a:endParaRPr lang="en-GB"/>
          </a:p>
          <a:p>
            <a:pPr lvl="1"/>
            <a:r>
              <a:rPr lang="en-GB" i="1"/>
              <a:t>log</a:t>
            </a:r>
            <a:r>
              <a:rPr lang="en-GB"/>
              <a:t> the outcome of test execution, </a:t>
            </a:r>
            <a:r>
              <a:rPr lang="en-GB" i="1"/>
              <a:t>record</a:t>
            </a:r>
            <a:r>
              <a:rPr lang="en-GB"/>
              <a:t> the identities and </a:t>
            </a:r>
            <a:r>
              <a:rPr lang="en-GB" b="1" i="1"/>
              <a:t>versions</a:t>
            </a:r>
            <a:r>
              <a:rPr lang="en-GB" b="1"/>
              <a:t> </a:t>
            </a:r>
            <a:r>
              <a:rPr lang="en-GB" b="1" i="1"/>
              <a:t>of the software under test</a:t>
            </a:r>
            <a:r>
              <a:rPr lang="en-GB"/>
              <a:t>, test tools and </a:t>
            </a:r>
            <a:r>
              <a:rPr lang="en-GB" b="1"/>
              <a:t>testware</a:t>
            </a:r>
            <a:endParaRPr lang="en-GB" b="1"/>
          </a:p>
          <a:p>
            <a:pPr lvl="1"/>
            <a:r>
              <a:rPr lang="en-GB" i="1"/>
              <a:t>compare</a:t>
            </a:r>
            <a:r>
              <a:rPr lang="en-GB"/>
              <a:t> actual results with expected results</a:t>
            </a:r>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fontScale="90000"/>
          </a:bodyPr>
          <a:lstStyle/>
          <a:p>
            <a:r>
              <a:rPr lang="en-US"/>
              <a:t>3.2.	Test process </a:t>
            </a:r>
            <a:br>
              <a:rPr lang="en-US"/>
            </a:br>
            <a:r>
              <a:rPr lang="en-GB"/>
              <a:t>Test implementation and execution</a:t>
            </a:r>
            <a:endParaRPr lang="en-GB"/>
          </a:p>
        </p:txBody>
      </p:sp>
      <p:sp>
        <p:nvSpPr>
          <p:cNvPr id="151555" name="Rectangle 3"/>
          <p:cNvSpPr>
            <a:spLocks noGrp="1" noChangeArrowheads="1"/>
          </p:cNvSpPr>
          <p:nvPr>
            <p:ph type="body" idx="1"/>
          </p:nvPr>
        </p:nvSpPr>
        <p:spPr/>
        <p:txBody>
          <a:bodyPr>
            <a:normAutofit/>
          </a:bodyPr>
          <a:lstStyle/>
          <a:p>
            <a:r>
              <a:rPr lang="en-GB"/>
              <a:t>Major tasks:</a:t>
            </a:r>
            <a:endParaRPr lang="en-GB"/>
          </a:p>
          <a:p>
            <a:pPr lvl="1"/>
            <a:endParaRPr lang="en-GB"/>
          </a:p>
          <a:p>
            <a:pPr lvl="1"/>
            <a:r>
              <a:rPr lang="en-GB"/>
              <a:t>where there are differences between actual and expected results, </a:t>
            </a:r>
            <a:r>
              <a:rPr lang="en-US" i="1"/>
              <a:t>reporting discrepancies </a:t>
            </a:r>
            <a:r>
              <a:rPr lang="en-US"/>
              <a:t>as </a:t>
            </a:r>
            <a:r>
              <a:rPr lang="en-US" b="1"/>
              <a:t>incidents</a:t>
            </a:r>
            <a:r>
              <a:rPr lang="en-US"/>
              <a:t> with as much information as possible, including possible causal analysis (e.g. a defect in the code, in specified test data, in the test document, or a mistake in the way the test was executed)</a:t>
            </a:r>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fontScale="90000"/>
          </a:bodyPr>
          <a:lstStyle/>
          <a:p>
            <a:r>
              <a:rPr lang="en-US"/>
              <a:t>3.2.	Test process </a:t>
            </a:r>
            <a:br>
              <a:rPr lang="en-US"/>
            </a:br>
            <a:r>
              <a:rPr lang="en-GB"/>
              <a:t>Test implementation and execution</a:t>
            </a:r>
            <a:endParaRPr lang="en-GB"/>
          </a:p>
        </p:txBody>
      </p:sp>
      <p:sp>
        <p:nvSpPr>
          <p:cNvPr id="153603" name="Rectangle 3"/>
          <p:cNvSpPr>
            <a:spLocks noGrp="1" noChangeArrowheads="1"/>
          </p:cNvSpPr>
          <p:nvPr>
            <p:ph type="body" idx="1"/>
          </p:nvPr>
        </p:nvSpPr>
        <p:spPr/>
        <p:txBody>
          <a:bodyPr/>
          <a:lstStyle/>
          <a:p>
            <a:r>
              <a:rPr lang="en-GB"/>
              <a:t>Major tasks:</a:t>
            </a:r>
            <a:endParaRPr lang="en-GB"/>
          </a:p>
          <a:p>
            <a:pPr lvl="1"/>
            <a:endParaRPr lang="en-GB"/>
          </a:p>
          <a:p>
            <a:pPr lvl="1"/>
            <a:r>
              <a:rPr lang="en-GB" i="1"/>
              <a:t>repeat test activities </a:t>
            </a:r>
            <a:r>
              <a:rPr lang="en-US"/>
              <a:t>when changes have been made following incidents</a:t>
            </a:r>
            <a:endParaRPr lang="en-GB"/>
          </a:p>
          <a:p>
            <a:pPr marL="621030" lvl="1" indent="0">
              <a:buNone/>
            </a:pPr>
            <a:r>
              <a:rPr lang="en-GB"/>
              <a:t>re-execute tests that previously failed in order to confirm a fix (</a:t>
            </a:r>
            <a:r>
              <a:rPr lang="en-GB" b="1"/>
              <a:t>confirmation testing </a:t>
            </a:r>
            <a:r>
              <a:rPr lang="en-GB"/>
              <a:t>or </a:t>
            </a:r>
            <a:r>
              <a:rPr lang="en-GB" b="1"/>
              <a:t>re-testing</a:t>
            </a:r>
            <a:r>
              <a:rPr lang="en-GB"/>
              <a:t>)</a:t>
            </a:r>
            <a:endParaRPr lang="en-GB"/>
          </a:p>
          <a:p>
            <a:pPr marL="621030" lvl="1" indent="0">
              <a:buNone/>
            </a:pPr>
            <a:r>
              <a:rPr lang="en-US"/>
              <a:t>execution of a corrected test and/or execution of tests in order to ensure that defects have not been introduced in unchanged areas of the software or that defect fixing did not uncover other defects (</a:t>
            </a:r>
            <a:r>
              <a:rPr lang="en-US" b="1"/>
              <a:t>regression testing</a:t>
            </a:r>
            <a:r>
              <a:rPr lang="en-US"/>
              <a:t>)</a:t>
            </a:r>
            <a:endParaRPr lang="en-GB"/>
          </a:p>
          <a:p>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3.2.	Test process</a:t>
            </a:r>
            <a:endParaRPr lang="en-US"/>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endParaRPr lang="en-IE" sz="2800" b="1" dirty="0">
              <a:solidFill>
                <a:prstClr val="black"/>
              </a:solidFill>
            </a:endParaRP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endParaRPr lang="en-IE" sz="2800" b="1" dirty="0">
              <a:solidFill>
                <a:prstClr val="black"/>
              </a:solidFill>
            </a:endParaRP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endParaRPr lang="en-IE" sz="2800" b="1" dirty="0">
              <a:solidFill>
                <a:prstClr val="black"/>
              </a:solidFill>
            </a:endParaRPr>
          </a:p>
        </p:txBody>
      </p:sp>
      <p:sp>
        <p:nvSpPr>
          <p:cNvPr id="18" name="Right Arrow Callout 17"/>
          <p:cNvSpPr/>
          <p:nvPr/>
        </p:nvSpPr>
        <p:spPr>
          <a:xfrm rot="5400000">
            <a:off x="4140206" y="1256674"/>
            <a:ext cx="971599" cy="8316924"/>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endParaRPr lang="en-IE" sz="2800" b="1" dirty="0">
              <a:solidFill>
                <a:prstClr val="black"/>
              </a:solidFill>
            </a:endParaRPr>
          </a:p>
        </p:txBody>
      </p:sp>
      <p:sp>
        <p:nvSpPr>
          <p:cNvPr id="19" name="Rectangle 18"/>
          <p:cNvSpPr/>
          <p:nvPr/>
        </p:nvSpPr>
        <p:spPr>
          <a:xfrm>
            <a:off x="503548" y="5945952"/>
            <a:ext cx="8280920" cy="607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endParaRPr lang="en-IE" sz="2800" b="1" dirty="0">
              <a:solidFill>
                <a:prstClr val="black"/>
              </a:solidFill>
            </a:endParaRP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fontScale="90000"/>
          </a:bodyPr>
          <a:lstStyle/>
          <a:p>
            <a:r>
              <a:rPr lang="en-US"/>
              <a:t>3.2.	Test process </a:t>
            </a:r>
            <a:br>
              <a:rPr lang="en-US"/>
            </a:br>
            <a:r>
              <a:rPr lang="en-GB"/>
              <a:t>Evaluating exit criteria and reporting </a:t>
            </a:r>
            <a:endParaRPr lang="en-GB"/>
          </a:p>
        </p:txBody>
      </p:sp>
      <p:sp>
        <p:nvSpPr>
          <p:cNvPr id="157699" name="Rectangle 3"/>
          <p:cNvSpPr>
            <a:spLocks noGrp="1" noChangeArrowheads="1"/>
          </p:cNvSpPr>
          <p:nvPr>
            <p:ph type="body" idx="1"/>
          </p:nvPr>
        </p:nvSpPr>
        <p:spPr/>
        <p:txBody>
          <a:bodyPr>
            <a:normAutofit/>
          </a:bodyPr>
          <a:lstStyle/>
          <a:p>
            <a:r>
              <a:rPr lang="en-GB"/>
              <a:t>Evaluating exit criteria is the activity where </a:t>
            </a:r>
            <a:r>
              <a:rPr lang="en-GB" b="1"/>
              <a:t>test execution is assessed against the defined objectives, </a:t>
            </a:r>
            <a:r>
              <a:rPr lang="en-GB"/>
              <a:t>to know whether we have done enough testing</a:t>
            </a:r>
            <a:endParaRPr lang="en-GB"/>
          </a:p>
          <a:p>
            <a:r>
              <a:rPr lang="en-GB"/>
              <a:t>Major tasks:</a:t>
            </a:r>
            <a:endParaRPr lang="en-GB"/>
          </a:p>
          <a:p>
            <a:pPr lvl="1"/>
            <a:r>
              <a:rPr lang="en-GB" i="1"/>
              <a:t>check</a:t>
            </a:r>
            <a:r>
              <a:rPr lang="en-GB" b="1"/>
              <a:t> </a:t>
            </a:r>
            <a:r>
              <a:rPr lang="en-GB"/>
              <a:t>test logs against the exit criteria specified in test planning</a:t>
            </a:r>
            <a:endParaRPr lang="en-GB"/>
          </a:p>
          <a:p>
            <a:pPr lvl="1"/>
            <a:r>
              <a:rPr lang="en-GB" i="1"/>
              <a:t>assess</a:t>
            </a:r>
            <a:r>
              <a:rPr lang="en-GB"/>
              <a:t> if more tests are needed or if the exit criteria specified should be changed</a:t>
            </a:r>
            <a:endParaRPr lang="en-GB"/>
          </a:p>
          <a:p>
            <a:pPr lvl="1"/>
            <a:r>
              <a:rPr lang="en-GB" i="1"/>
              <a:t>write</a:t>
            </a:r>
            <a:r>
              <a:rPr lang="en-GB"/>
              <a:t> a </a:t>
            </a:r>
            <a:r>
              <a:rPr lang="en-GB" b="1"/>
              <a:t>test summary report </a:t>
            </a:r>
            <a:r>
              <a:rPr lang="en-GB"/>
              <a:t>for stakeholders </a:t>
            </a:r>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3.2.	Test process</a:t>
            </a:r>
            <a:endParaRPr lang="en-US"/>
          </a:p>
        </p:txBody>
      </p:sp>
      <p:sp>
        <p:nvSpPr>
          <p:cNvPr id="9" name="Right Arrow Callout 8"/>
          <p:cNvSpPr/>
          <p:nvPr/>
        </p:nvSpPr>
        <p:spPr>
          <a:xfrm rot="5400000">
            <a:off x="4176210" y="-17676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Planning and Control</a:t>
            </a:r>
            <a:endParaRPr lang="en-IE" sz="2800" b="1" dirty="0">
              <a:solidFill>
                <a:prstClr val="black"/>
              </a:solidFill>
            </a:endParaRPr>
          </a:p>
        </p:txBody>
      </p:sp>
      <p:sp>
        <p:nvSpPr>
          <p:cNvPr id="13" name="Right Arrow Callout 12"/>
          <p:cNvSpPr/>
          <p:nvPr/>
        </p:nvSpPr>
        <p:spPr>
          <a:xfrm rot="5400000">
            <a:off x="4176210" y="-759551"/>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Analysis and Design</a:t>
            </a:r>
            <a:endParaRPr lang="en-IE" sz="2800" b="1" dirty="0">
              <a:solidFill>
                <a:prstClr val="black"/>
              </a:solidFill>
            </a:endParaRPr>
          </a:p>
        </p:txBody>
      </p:sp>
      <p:sp>
        <p:nvSpPr>
          <p:cNvPr id="15" name="Right Arrow Callout 14"/>
          <p:cNvSpPr/>
          <p:nvPr/>
        </p:nvSpPr>
        <p:spPr>
          <a:xfrm rot="5400000">
            <a:off x="4176210" y="248562"/>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Implementation and Execution</a:t>
            </a:r>
            <a:endParaRPr lang="en-IE" sz="2800" b="1" dirty="0">
              <a:solidFill>
                <a:prstClr val="black"/>
              </a:solidFill>
            </a:endParaRPr>
          </a:p>
        </p:txBody>
      </p:sp>
      <p:sp>
        <p:nvSpPr>
          <p:cNvPr id="18" name="Right Arrow Callout 17"/>
          <p:cNvSpPr/>
          <p:nvPr/>
        </p:nvSpPr>
        <p:spPr>
          <a:xfrm rot="5400000">
            <a:off x="4140206" y="1256674"/>
            <a:ext cx="971599" cy="8316924"/>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sz="2800" b="1" dirty="0">
                <a:solidFill>
                  <a:prstClr val="black"/>
                </a:solidFill>
              </a:rPr>
              <a:t>Evaluating Exit Criteria and Reporting</a:t>
            </a:r>
            <a:endParaRPr lang="en-IE" sz="2800" b="1" dirty="0">
              <a:solidFill>
                <a:prstClr val="black"/>
              </a:solidFill>
            </a:endParaRPr>
          </a:p>
        </p:txBody>
      </p:sp>
      <p:sp>
        <p:nvSpPr>
          <p:cNvPr id="19" name="Rectangle 18"/>
          <p:cNvSpPr/>
          <p:nvPr/>
        </p:nvSpPr>
        <p:spPr>
          <a:xfrm>
            <a:off x="503548" y="5945952"/>
            <a:ext cx="8280920" cy="6072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b="1" dirty="0">
                <a:solidFill>
                  <a:prstClr val="black"/>
                </a:solidFill>
              </a:rPr>
              <a:t>Test Closure Activities</a:t>
            </a:r>
            <a:endParaRPr lang="en-IE" sz="2800" b="1" dirty="0">
              <a:solidFill>
                <a:prstClr val="black"/>
              </a:solidFill>
            </a:endParaRP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fontScale="90000"/>
          </a:bodyPr>
          <a:lstStyle/>
          <a:p>
            <a:r>
              <a:rPr lang="en-US"/>
              <a:t>3.2.	Test process </a:t>
            </a:r>
            <a:br>
              <a:rPr lang="en-US"/>
            </a:br>
            <a:r>
              <a:rPr lang="en-GB"/>
              <a:t>Test closure activities</a:t>
            </a:r>
            <a:endParaRPr lang="en-GB"/>
          </a:p>
        </p:txBody>
      </p:sp>
      <p:sp>
        <p:nvSpPr>
          <p:cNvPr id="159747" name="Rectangle 3"/>
          <p:cNvSpPr>
            <a:spLocks noGrp="1" noChangeArrowheads="1"/>
          </p:cNvSpPr>
          <p:nvPr>
            <p:ph type="body" idx="1"/>
          </p:nvPr>
        </p:nvSpPr>
        <p:spPr/>
        <p:txBody>
          <a:bodyPr>
            <a:normAutofit/>
          </a:bodyPr>
          <a:lstStyle/>
          <a:p>
            <a:r>
              <a:rPr lang="en-US"/>
              <a:t>Collect data from completed test activities to consolidate experience</a:t>
            </a:r>
            <a:endParaRPr lang="en-GB"/>
          </a:p>
          <a:p>
            <a:r>
              <a:rPr lang="en-GB"/>
              <a:t>We may need to do this when:</a:t>
            </a:r>
            <a:endParaRPr lang="en-GB"/>
          </a:p>
          <a:p>
            <a:pPr lvl="1"/>
            <a:r>
              <a:rPr lang="en-GB"/>
              <a:t>software is delivered</a:t>
            </a:r>
            <a:endParaRPr lang="en-GB"/>
          </a:p>
          <a:p>
            <a:pPr lvl="1"/>
            <a:r>
              <a:rPr lang="en-GB"/>
              <a:t>have gathered the information needed from testing</a:t>
            </a:r>
            <a:endParaRPr lang="en-GB"/>
          </a:p>
          <a:p>
            <a:pPr lvl="1"/>
            <a:r>
              <a:rPr lang="en-GB"/>
              <a:t>the project is cancelled</a:t>
            </a:r>
            <a:endParaRPr lang="en-GB"/>
          </a:p>
          <a:p>
            <a:pPr lvl="1"/>
            <a:r>
              <a:rPr lang="en-GB"/>
              <a:t>a particular milestone is achieved</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a:p>
        </p:txBody>
      </p:sp>
      <p:sp>
        <p:nvSpPr>
          <p:cNvPr id="3" name="Content Placeholder 2"/>
          <p:cNvSpPr>
            <a:spLocks noGrp="1"/>
          </p:cNvSpPr>
          <p:nvPr>
            <p:ph idx="1"/>
          </p:nvPr>
        </p:nvSpPr>
        <p:spPr/>
        <p:txBody>
          <a:bodyPr/>
          <a:lstStyle/>
          <a:p>
            <a:r>
              <a:rPr lang="en-US"/>
              <a:t>Galin (2004). </a:t>
            </a:r>
            <a:r>
              <a:rPr lang="en-US" i="1"/>
              <a:t>Software Quality Assurance from theory to implementation. </a:t>
            </a:r>
            <a:r>
              <a:rPr lang="en-US"/>
              <a:t>Pearson Education Limited</a:t>
            </a:r>
            <a:endParaRPr lang="en-US"/>
          </a:p>
          <a:p>
            <a:endParaRPr lang="en-US"/>
          </a:p>
          <a:p>
            <a:r>
              <a:rPr lang="en-US"/>
              <a:t>Dorothy Grahamet, </a:t>
            </a:r>
            <a:r>
              <a:rPr lang="nl-NL"/>
              <a:t>Erik van Veenendaal, Isabel Evans, Rex Black. </a:t>
            </a:r>
            <a:r>
              <a:rPr lang="en-US" i="1"/>
              <a:t>Foundations of software testing: ISTQB Certification</a:t>
            </a:r>
            <a:endParaRPr lang="en-US" i="1"/>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fontScale="90000"/>
          </a:bodyPr>
          <a:lstStyle/>
          <a:p>
            <a:r>
              <a:rPr lang="en-US"/>
              <a:t>3.2.	Test process </a:t>
            </a:r>
            <a:br>
              <a:rPr lang="en-US"/>
            </a:br>
            <a:r>
              <a:rPr lang="en-GB"/>
              <a:t>Test closure activities</a:t>
            </a:r>
            <a:endParaRPr lang="en-GB"/>
          </a:p>
        </p:txBody>
      </p:sp>
      <p:sp>
        <p:nvSpPr>
          <p:cNvPr id="161795" name="Rectangle 3"/>
          <p:cNvSpPr>
            <a:spLocks noGrp="1" noChangeArrowheads="1"/>
          </p:cNvSpPr>
          <p:nvPr>
            <p:ph type="body" idx="1"/>
          </p:nvPr>
        </p:nvSpPr>
        <p:spPr/>
        <p:txBody>
          <a:bodyPr/>
          <a:lstStyle/>
          <a:p>
            <a:r>
              <a:rPr lang="en-GB"/>
              <a:t>Major tasks: </a:t>
            </a:r>
            <a:endParaRPr lang="en-GB"/>
          </a:p>
          <a:p>
            <a:pPr lvl="1"/>
            <a:r>
              <a:rPr lang="en-GB" i="1"/>
              <a:t>check</a:t>
            </a:r>
            <a:r>
              <a:rPr lang="en-GB"/>
              <a:t> which planned deliverables we actually delivered and ensure all incident reports have been resolved </a:t>
            </a:r>
            <a:endParaRPr lang="en-GB"/>
          </a:p>
          <a:p>
            <a:pPr lvl="1"/>
            <a:r>
              <a:rPr lang="en-GB" i="1"/>
              <a:t>finalize</a:t>
            </a:r>
            <a:r>
              <a:rPr lang="en-GB" b="1"/>
              <a:t> </a:t>
            </a:r>
            <a:r>
              <a:rPr lang="en-GB"/>
              <a:t>and</a:t>
            </a:r>
            <a:r>
              <a:rPr lang="en-GB" b="1"/>
              <a:t> </a:t>
            </a:r>
            <a:r>
              <a:rPr lang="en-GB" i="1"/>
              <a:t>archive</a:t>
            </a:r>
            <a:r>
              <a:rPr lang="en-GB" b="1"/>
              <a:t> testware</a:t>
            </a:r>
            <a:r>
              <a:rPr lang="en-GB"/>
              <a:t> (such as scripts, test environment, and any other test infrastructure) for later reuse</a:t>
            </a:r>
            <a:endParaRPr lang="en-GB"/>
          </a:p>
          <a:p>
            <a:pPr lvl="1"/>
            <a:r>
              <a:rPr lang="en-GB" i="1"/>
              <a:t>hand over </a:t>
            </a:r>
            <a:r>
              <a:rPr lang="en-GB"/>
              <a:t>testware</a:t>
            </a:r>
            <a:r>
              <a:rPr lang="en-GB" b="1"/>
              <a:t> </a:t>
            </a:r>
            <a:r>
              <a:rPr lang="en-GB"/>
              <a:t>to the maintenance organization</a:t>
            </a:r>
            <a:endParaRPr lang="en-GB"/>
          </a:p>
          <a:p>
            <a:pPr lvl="1"/>
            <a:r>
              <a:rPr lang="en-US" i="1"/>
              <a:t>analyzing lessons learned </a:t>
            </a:r>
            <a:r>
              <a:rPr lang="en-US"/>
              <a:t>for future releases and projects, and incorporating lessons to improve the testing process</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3.2. 	Test process</a:t>
            </a:r>
            <a:br>
              <a:rPr lang="en-US"/>
            </a:br>
            <a:r>
              <a:rPr lang="en-US"/>
              <a:t>Inputs &amp; Outputs</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30" name="Pentagon 29"/>
          <p:cNvSpPr/>
          <p:nvPr/>
        </p:nvSpPr>
        <p:spPr>
          <a:xfrm>
            <a:off x="76200" y="3744461"/>
            <a:ext cx="1828800" cy="566177"/>
          </a:xfrm>
          <a:prstGeom prst="homePlate">
            <a:avLst>
              <a:gd name="adj" fmla="val 48293"/>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rPr>
              <a:t>Planning and Control</a:t>
            </a:r>
            <a:endPar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endParaRPr>
          </a:p>
        </p:txBody>
      </p:sp>
      <p:sp>
        <p:nvSpPr>
          <p:cNvPr id="31" name="Pentagon 30"/>
          <p:cNvSpPr/>
          <p:nvPr/>
        </p:nvSpPr>
        <p:spPr>
          <a:xfrm>
            <a:off x="2133780" y="3744458"/>
            <a:ext cx="1515302" cy="588137"/>
          </a:xfrm>
          <a:prstGeom prst="homePlate">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rPr>
              <a:t>Analysis and Design</a:t>
            </a:r>
            <a:endPar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endParaRPr>
          </a:p>
        </p:txBody>
      </p:sp>
      <p:sp>
        <p:nvSpPr>
          <p:cNvPr id="32" name="Pentagon 31"/>
          <p:cNvSpPr/>
          <p:nvPr/>
        </p:nvSpPr>
        <p:spPr>
          <a:xfrm>
            <a:off x="3887059" y="3744459"/>
            <a:ext cx="1756302" cy="566177"/>
          </a:xfrm>
          <a:prstGeom prst="homePlate">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rPr>
              <a:t>Implementation and Execution</a:t>
            </a:r>
            <a:endPar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endParaRPr>
          </a:p>
        </p:txBody>
      </p:sp>
      <p:sp>
        <p:nvSpPr>
          <p:cNvPr id="33" name="Pentagon 32"/>
          <p:cNvSpPr/>
          <p:nvPr/>
        </p:nvSpPr>
        <p:spPr>
          <a:xfrm>
            <a:off x="5811238" y="3744459"/>
            <a:ext cx="1732562" cy="566177"/>
          </a:xfrm>
          <a:prstGeom prst="homePlate">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rPr>
              <a:t>Test Report and Evaluation</a:t>
            </a:r>
            <a:endPar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endParaRPr>
          </a:p>
        </p:txBody>
      </p:sp>
      <p:sp>
        <p:nvSpPr>
          <p:cNvPr id="34" name="Pentagon 33"/>
          <p:cNvSpPr/>
          <p:nvPr/>
        </p:nvSpPr>
        <p:spPr>
          <a:xfrm>
            <a:off x="7674477" y="3744459"/>
            <a:ext cx="1393323" cy="566177"/>
          </a:xfrm>
          <a:prstGeom prst="homePlate">
            <a:avLst/>
          </a:prstGeom>
          <a:gradFill rotWithShape="1">
            <a:gsLst>
              <a:gs pos="0">
                <a:srgbClr val="2D2D8A">
                  <a:shade val="51000"/>
                  <a:satMod val="130000"/>
                </a:srgbClr>
              </a:gs>
              <a:gs pos="80000">
                <a:srgbClr val="2D2D8A">
                  <a:shade val="93000"/>
                  <a:satMod val="130000"/>
                </a:srgbClr>
              </a:gs>
              <a:gs pos="100000">
                <a:srgbClr val="2D2D8A">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rPr>
              <a:t>Test Closure</a:t>
            </a:r>
            <a:endParaRPr kumimoji="0" lang="en-US" sz="1350" b="1" i="0" u="none" strike="noStrike" kern="0" cap="none" spc="0" normalizeH="0" baseline="0" noProof="0" dirty="0">
              <a:ln>
                <a:noFill/>
              </a:ln>
              <a:solidFill>
                <a:srgbClr val="FFFFFF"/>
              </a:solidFill>
              <a:effectLst/>
              <a:uLnTx/>
              <a:uFillTx/>
              <a:latin typeface="Arial" panose="020B0604020202020204"/>
              <a:ea typeface="+mn-ea"/>
              <a:cs typeface="Arial" panose="020B0604020202020204"/>
            </a:endParaRPr>
          </a:p>
        </p:txBody>
      </p:sp>
      <p:sp>
        <p:nvSpPr>
          <p:cNvPr id="35" name="TextBox 9"/>
          <p:cNvSpPr txBox="1">
            <a:spLocks noChangeArrowheads="1"/>
          </p:cNvSpPr>
          <p:nvPr/>
        </p:nvSpPr>
        <p:spPr bwMode="auto">
          <a:xfrm>
            <a:off x="-76200" y="1937912"/>
            <a:ext cx="2133780"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Business Requirements</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Functional Specification</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User Stories (Draft)</a:t>
            </a:r>
            <a:endPar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Project Plan Document</a:t>
            </a:r>
            <a:endPar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Solution Document</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TextBox 10"/>
          <p:cNvSpPr txBox="1">
            <a:spLocks noChangeArrowheads="1"/>
          </p:cNvSpPr>
          <p:nvPr/>
        </p:nvSpPr>
        <p:spPr bwMode="auto">
          <a:xfrm>
            <a:off x="76200" y="4830750"/>
            <a:ext cx="1319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171450" indent="-171450" defTabSz="21463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63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63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63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63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Plan</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214630" eaLnBrk="1" fontAlgn="auto" latinLnBrk="0" hangingPunct="1">
              <a:lnSpc>
                <a:spcPct val="100000"/>
              </a:lnSpc>
              <a:spcBef>
                <a:spcPct val="0"/>
              </a:spcBef>
              <a:spcAft>
                <a:spcPts val="0"/>
              </a:spcAft>
              <a:buClrTx/>
              <a:buSzTx/>
              <a:buFontTx/>
              <a:buAutoNum type="arabicPeriod"/>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TextBox 11"/>
          <p:cNvSpPr txBox="1">
            <a:spLocks noChangeArrowheads="1"/>
          </p:cNvSpPr>
          <p:nvPr/>
        </p:nvSpPr>
        <p:spPr bwMode="auto">
          <a:xfrm>
            <a:off x="1892490" y="1937912"/>
            <a:ext cx="22860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Business Requirements</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Functional Specification</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User Stories</a:t>
            </a:r>
            <a:endPar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Project Plan Document</a:t>
            </a:r>
            <a:endPar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Solution Document</a:t>
            </a:r>
            <a:endPar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AU"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Plan</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TextBox 12"/>
          <p:cNvSpPr txBox="1">
            <a:spLocks noChangeArrowheads="1"/>
          </p:cNvSpPr>
          <p:nvPr/>
        </p:nvSpPr>
        <p:spPr bwMode="auto">
          <a:xfrm>
            <a:off x="2082890" y="4799972"/>
            <a:ext cx="17271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defTabSz="21463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63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63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63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63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Designs</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Cases</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Procedures</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Data</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TextBox 13"/>
          <p:cNvSpPr txBox="1">
            <a:spLocks noChangeArrowheads="1"/>
          </p:cNvSpPr>
          <p:nvPr/>
        </p:nvSpPr>
        <p:spPr bwMode="auto">
          <a:xfrm>
            <a:off x="4089890" y="1937912"/>
            <a:ext cx="157394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Designs</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Cases</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Procedures</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Data</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TextBox 14"/>
          <p:cNvSpPr txBox="1">
            <a:spLocks noChangeArrowheads="1"/>
          </p:cNvSpPr>
          <p:nvPr/>
        </p:nvSpPr>
        <p:spPr bwMode="auto">
          <a:xfrm>
            <a:off x="3962400" y="4793902"/>
            <a:ext cx="14773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defTabSz="21463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63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63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63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63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Results</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Scripts</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Defects</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TextBox 21"/>
          <p:cNvSpPr txBox="1">
            <a:spLocks noChangeArrowheads="1"/>
          </p:cNvSpPr>
          <p:nvPr/>
        </p:nvSpPr>
        <p:spPr bwMode="auto">
          <a:xfrm>
            <a:off x="6005511" y="1937912"/>
            <a:ext cx="12985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Results</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Scripts</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TextBox 23"/>
          <p:cNvSpPr txBox="1">
            <a:spLocks noChangeArrowheads="1"/>
          </p:cNvSpPr>
          <p:nvPr/>
        </p:nvSpPr>
        <p:spPr bwMode="auto">
          <a:xfrm>
            <a:off x="5501150" y="4799972"/>
            <a:ext cx="23072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marL="171450" indent="-171450" defTabSz="21463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63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63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63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63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Reports</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Exit Criteria Evaluation </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TextBox 25"/>
          <p:cNvSpPr txBox="1">
            <a:spLocks noChangeArrowheads="1"/>
          </p:cNvSpPr>
          <p:nvPr/>
        </p:nvSpPr>
        <p:spPr bwMode="auto">
          <a:xfrm>
            <a:off x="7696200" y="4807833"/>
            <a:ext cx="1319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171450" indent="-171450" defTabSz="21463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defTabSz="21463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defTabSz="21463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defTabSz="21463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defTabSz="21463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defTabSz="21463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214630" eaLnBrk="1" fontAlgn="auto" latinLnBrk="0" hangingPunct="1">
              <a:lnSpc>
                <a:spcPct val="100000"/>
              </a:lnSpc>
              <a:spcBef>
                <a:spcPct val="0"/>
              </a:spcBef>
              <a:spcAft>
                <a:spcPts val="0"/>
              </a:spcAft>
              <a:buClrTx/>
              <a:buSzTx/>
              <a:buFontTx/>
              <a:buAutoNum type="arabicPeriod"/>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Report Summary</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3" name="TextBox 27"/>
          <p:cNvSpPr txBox="1">
            <a:spLocks noChangeArrowheads="1"/>
          </p:cNvSpPr>
          <p:nvPr/>
        </p:nvSpPr>
        <p:spPr bwMode="auto">
          <a:xfrm>
            <a:off x="7673880" y="1937912"/>
            <a:ext cx="1320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171450" indent="-171450" eaLnBrk="0" hangingPunct="0">
              <a:spcBef>
                <a:spcPct val="20000"/>
              </a:spcBef>
              <a:buChar char="•"/>
              <a:defRPr kumimoji="1"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kumimoji="1"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kumimoji="1"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kumimoji="1">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kumimoji="1"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kumimoji="1" sz="1600">
                <a:solidFill>
                  <a:schemeClr val="tx1"/>
                </a:solidFill>
                <a:latin typeface="Arial" panose="020B0604020202020204" pitchFamily="34" charset="0"/>
                <a:cs typeface="Arial" panose="020B0604020202020204" pitchFamily="34" charset="0"/>
              </a:defRPr>
            </a:lvl9pPr>
          </a:lstStyle>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Plan</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171450" marR="0" lvl="0" indent="-171450" defTabSz="914400" eaLnBrk="1" fontAlgn="auto" latinLnBrk="0" hangingPunct="1">
              <a:lnSpc>
                <a:spcPct val="100000"/>
              </a:lnSpc>
              <a:spcBef>
                <a:spcPct val="0"/>
              </a:spcBef>
              <a:spcAft>
                <a:spcPts val="0"/>
              </a:spcAft>
              <a:buClrTx/>
              <a:buSzTx/>
              <a:buFontTx/>
              <a:buAutoNum type="arabicPeriod"/>
              <a:defRPr/>
            </a:pPr>
            <a:r>
              <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Test Reports</a:t>
            </a:r>
            <a:endParaRPr kumimoji="0" lang="en-US" altLang="en-US" sz="13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Down Arrow 53"/>
          <p:cNvSpPr/>
          <p:nvPr/>
        </p:nvSpPr>
        <p:spPr>
          <a:xfrm>
            <a:off x="7673880" y="3333655"/>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59" name="Down Arrow 58"/>
          <p:cNvSpPr/>
          <p:nvPr/>
        </p:nvSpPr>
        <p:spPr>
          <a:xfrm>
            <a:off x="5994399" y="3333654"/>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60" name="Down Arrow 59"/>
          <p:cNvSpPr/>
          <p:nvPr/>
        </p:nvSpPr>
        <p:spPr>
          <a:xfrm>
            <a:off x="4009094" y="3333655"/>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61" name="Down Arrow 60"/>
          <p:cNvSpPr/>
          <p:nvPr/>
        </p:nvSpPr>
        <p:spPr>
          <a:xfrm>
            <a:off x="2180231" y="3333655"/>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62" name="Down Arrow 61"/>
          <p:cNvSpPr/>
          <p:nvPr/>
        </p:nvSpPr>
        <p:spPr>
          <a:xfrm>
            <a:off x="238125" y="3333655"/>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63" name="Down Arrow 62"/>
          <p:cNvSpPr/>
          <p:nvPr/>
        </p:nvSpPr>
        <p:spPr>
          <a:xfrm>
            <a:off x="7747000" y="4405732"/>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64" name="Down Arrow 63"/>
          <p:cNvSpPr/>
          <p:nvPr/>
        </p:nvSpPr>
        <p:spPr>
          <a:xfrm>
            <a:off x="5902818" y="4412040"/>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65" name="Down Arrow 64"/>
          <p:cNvSpPr/>
          <p:nvPr/>
        </p:nvSpPr>
        <p:spPr>
          <a:xfrm>
            <a:off x="4009094" y="4405733"/>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66" name="Down Arrow 65"/>
          <p:cNvSpPr/>
          <p:nvPr/>
        </p:nvSpPr>
        <p:spPr>
          <a:xfrm>
            <a:off x="2180231" y="4440519"/>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
        <p:nvSpPr>
          <p:cNvPr id="67" name="Down Arrow 66"/>
          <p:cNvSpPr/>
          <p:nvPr/>
        </p:nvSpPr>
        <p:spPr>
          <a:xfrm>
            <a:off x="238125" y="4441090"/>
            <a:ext cx="1320800" cy="244475"/>
          </a:xfrm>
          <a:prstGeom prst="downArrow">
            <a:avLst/>
          </a:prstGeom>
          <a:solidFill>
            <a:srgbClr val="92D050"/>
          </a:solidFill>
          <a:ln w="38100" cap="flat" cmpd="sng" algn="ctr">
            <a:solidFill>
              <a:srgbClr val="92D050"/>
            </a:solidFill>
            <a:prstDash val="solid"/>
          </a:ln>
          <a:effectLst>
            <a:outerShdw blurRad="40000" dist="20000" dir="5400000" rotWithShape="0">
              <a:srgbClr val="000000">
                <a:alpha val="38000"/>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3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Kiểm tra hiểu bài</a:t>
            </a:r>
            <a:br>
              <a:rPr lang="en-US"/>
            </a:br>
            <a:r>
              <a:rPr lang="en-US"/>
              <a:t>Quy trình kiểm thử</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a:t>Việc đánh giá </a:t>
            </a:r>
            <a:r>
              <a:rPr lang="en-US" b="1"/>
              <a:t>tính kiểm thử được </a:t>
            </a:r>
            <a:r>
              <a:rPr lang="en-US"/>
              <a:t>của yêu cầu và hệ thống thuộc giai đoạn nào.</a:t>
            </a:r>
            <a:endParaRPr lang="en-US"/>
          </a:p>
          <a:p>
            <a:pPr marL="514350" indent="-514350">
              <a:buFont typeface="+mj-lt"/>
              <a:buAutoNum type="arabicPeriod"/>
            </a:pPr>
            <a:r>
              <a:rPr lang="en-US"/>
              <a:t>Chuẩn bị môi trường và các công cụ kiểm thử cần thiết là các công việc thuộc giai đoạn nào.</a:t>
            </a:r>
            <a:endParaRPr lang="en-US"/>
          </a:p>
          <a:p>
            <a:pPr marL="514350" indent="-514350">
              <a:buFont typeface="+mj-lt"/>
              <a:buAutoNum type="arabicPeriod"/>
            </a:pPr>
            <a:r>
              <a:rPr lang="en-US"/>
              <a:t>Giai đoạn nào phải xác định xem có cần thêm test.</a:t>
            </a:r>
            <a:endParaRPr lang="en-US"/>
          </a:p>
          <a:p>
            <a:pPr marL="514350" indent="-514350">
              <a:buFont typeface="+mj-lt"/>
              <a:buAutoNum type="arabicPeriod"/>
            </a:pPr>
            <a:r>
              <a:rPr lang="en-US"/>
              <a:t>Báo cáo sự cố kiểm thử thuộc giai đoạn nào.</a:t>
            </a:r>
            <a:endParaRPr lang="en-US"/>
          </a:p>
          <a:p>
            <a:pPr marL="514350" indent="-514350">
              <a:buFont typeface="+mj-lt"/>
              <a:buAutoNum type="arabicPeriod"/>
            </a:pPr>
            <a:r>
              <a:rPr lang="en-US"/>
              <a:t>Cần có những tài liệu gì để viết test plan.</a:t>
            </a:r>
            <a:endParaRPr lang="en-US"/>
          </a:p>
          <a:p>
            <a:pPr marL="514350" indent="-514350">
              <a:buFont typeface="+mj-lt"/>
              <a:buAutoNum type="arabicPeriod"/>
            </a:pPr>
            <a:r>
              <a:rPr lang="en-US"/>
              <a:t>Sau khi thực thi kiểm thử, các tester thường làm gì.</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Kiểm tra hiểu bài</a:t>
            </a:r>
            <a:br>
              <a:rPr lang="en-US"/>
            </a:br>
            <a:r>
              <a:rPr lang="en-US"/>
              <a:t>Quy trình kiểm thử</a:t>
            </a:r>
            <a:endParaRPr lang="en-US"/>
          </a:p>
        </p:txBody>
      </p:sp>
      <p:sp>
        <p:nvSpPr>
          <p:cNvPr id="3" name="Content Placeholder 2"/>
          <p:cNvSpPr>
            <a:spLocks noGrp="1"/>
          </p:cNvSpPr>
          <p:nvPr>
            <p:ph idx="1"/>
          </p:nvPr>
        </p:nvSpPr>
        <p:spPr>
          <a:xfrm>
            <a:off x="457200" y="1752600"/>
            <a:ext cx="8382000" cy="4876800"/>
          </a:xfrm>
        </p:spPr>
        <p:txBody>
          <a:bodyPr>
            <a:normAutofit fontScale="92500" lnSpcReduction="10000"/>
          </a:bodyPr>
          <a:lstStyle/>
          <a:p>
            <a:pPr marL="514350" indent="-514350">
              <a:buFont typeface="+mj-lt"/>
              <a:buAutoNum type="arabicPeriod" startAt="7"/>
            </a:pPr>
            <a:r>
              <a:rPr lang="en-US"/>
              <a:t>Which of the following requirements is testable?</a:t>
            </a:r>
            <a:endParaRPr lang="en-US"/>
          </a:p>
          <a:p>
            <a:pPr marL="457200" indent="0">
              <a:buNone/>
            </a:pPr>
            <a:r>
              <a:rPr lang="en-US"/>
              <a:t>A. The system shall be user friendly</a:t>
            </a:r>
            <a:endParaRPr lang="en-US"/>
          </a:p>
          <a:p>
            <a:pPr marL="457200" indent="0">
              <a:buNone/>
            </a:pPr>
            <a:r>
              <a:rPr lang="en-US"/>
              <a:t>B. The safety-critical parts of the system contain 0 faults</a:t>
            </a:r>
            <a:endParaRPr lang="en-US"/>
          </a:p>
          <a:p>
            <a:pPr marL="796925" indent="-339725">
              <a:buNone/>
            </a:pPr>
            <a:r>
              <a:rPr lang="en-US"/>
              <a:t>C. The response time shall be less than one second for the specified design load</a:t>
            </a:r>
            <a:endParaRPr lang="en-US"/>
          </a:p>
          <a:p>
            <a:pPr marL="457200" indent="0">
              <a:buNone/>
            </a:pPr>
            <a:r>
              <a:rPr lang="en-US"/>
              <a:t>D. The system shall be built to be portable</a:t>
            </a:r>
            <a:endParaRPr lang="en-US"/>
          </a:p>
          <a:p>
            <a:pPr marL="514350" indent="-514350">
              <a:buFont typeface="+mj-lt"/>
              <a:buAutoNum type="arabicPeriod" startAt="8"/>
            </a:pPr>
            <a:r>
              <a:rPr lang="en-US"/>
              <a:t>Which option is part of the ‘implementation and execution’ area of the fundamental test process?</a:t>
            </a:r>
            <a:endParaRPr lang="en-US"/>
          </a:p>
          <a:p>
            <a:pPr marL="457200" indent="0">
              <a:buNone/>
            </a:pPr>
            <a:r>
              <a:rPr lang="en-US"/>
              <a:t>A. Developing the tests</a:t>
            </a:r>
            <a:endParaRPr lang="en-US"/>
          </a:p>
          <a:p>
            <a:pPr marL="457200" indent="0">
              <a:buNone/>
            </a:pPr>
            <a:r>
              <a:rPr lang="en-US"/>
              <a:t>B. Comparing actual and expected results</a:t>
            </a:r>
            <a:endParaRPr lang="en-US"/>
          </a:p>
          <a:p>
            <a:pPr marL="457200" indent="0">
              <a:buNone/>
            </a:pPr>
            <a:r>
              <a:rPr lang="en-US"/>
              <a:t>C. Writing a test summary</a:t>
            </a:r>
            <a:endParaRPr lang="en-US"/>
          </a:p>
          <a:p>
            <a:pPr marL="457200" indent="0">
              <a:buNone/>
            </a:pPr>
            <a:r>
              <a:rPr lang="en-US"/>
              <a:t>D. Analysing lessons learnt for future releases</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a:t>3.3.	Test levels</a:t>
            </a:r>
            <a:endParaRPr lang="en-US"/>
          </a:p>
        </p:txBody>
      </p:sp>
      <p:sp>
        <p:nvSpPr>
          <p:cNvPr id="3" name="Content Placeholder 2"/>
          <p:cNvSpPr>
            <a:spLocks noGrp="1"/>
          </p:cNvSpPr>
          <p:nvPr>
            <p:ph idx="1"/>
          </p:nvPr>
        </p:nvSpPr>
        <p:spPr/>
        <p:txBody>
          <a:bodyPr/>
          <a:lstStyle/>
          <a:p>
            <a:r>
              <a:rPr lang="en-US">
                <a:ea typeface="MS PGothic" panose="020B0600070205080204" pitchFamily="50" charset="-128"/>
              </a:rPr>
              <a:t>There are 4 levels of testing:</a:t>
            </a:r>
            <a:endParaRPr lang="en-US">
              <a:ea typeface="MS PGothic" panose="020B0600070205080204" pitchFamily="50" charset="-128"/>
            </a:endParaRPr>
          </a:p>
          <a:p>
            <a:pPr lvl="1"/>
            <a:r>
              <a:rPr lang="en-US"/>
              <a:t>Component test (Unit test)</a:t>
            </a:r>
            <a:endParaRPr lang="en-US"/>
          </a:p>
          <a:p>
            <a:pPr lvl="1"/>
            <a:r>
              <a:rPr lang="en-US"/>
              <a:t>Integration test</a:t>
            </a:r>
            <a:endParaRPr lang="en-US"/>
          </a:p>
          <a:p>
            <a:pPr lvl="1"/>
            <a:r>
              <a:rPr lang="en-US"/>
              <a:t>System test</a:t>
            </a:r>
            <a:endParaRPr lang="en-US"/>
          </a:p>
          <a:p>
            <a:pPr lvl="1"/>
            <a:r>
              <a:rPr lang="en-US"/>
              <a:t>Acceptance test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	Test levels</a:t>
            </a:r>
            <a:br>
              <a:rPr lang="en-US"/>
            </a:br>
            <a:r>
              <a:rPr lang="en-US"/>
              <a:t>Component test 	[1/3]</a:t>
            </a:r>
            <a:endParaRPr lang="en-US"/>
          </a:p>
        </p:txBody>
      </p:sp>
      <p:sp>
        <p:nvSpPr>
          <p:cNvPr id="3" name="Content Placeholder 2"/>
          <p:cNvSpPr>
            <a:spLocks noGrp="1"/>
          </p:cNvSpPr>
          <p:nvPr>
            <p:ph idx="1"/>
          </p:nvPr>
        </p:nvSpPr>
        <p:spPr/>
        <p:txBody>
          <a:bodyPr>
            <a:normAutofit/>
          </a:bodyPr>
          <a:lstStyle/>
          <a:p>
            <a:r>
              <a:rPr lang="en-US" altLang="en-US"/>
              <a:t>Individual software components (e.g. </a:t>
            </a:r>
            <a:r>
              <a:rPr lang="en-US" altLang="ja-JP"/>
              <a:t>program, function, procedure</a:t>
            </a:r>
            <a:r>
              <a:rPr lang="en-US" altLang="en-US"/>
              <a:t>, method, object, etc.) are tested separately</a:t>
            </a:r>
            <a:endParaRPr lang="en-US" altLang="ja-JP"/>
          </a:p>
          <a:p>
            <a:r>
              <a:rPr lang="en-US"/>
              <a:t>Test basis:</a:t>
            </a:r>
            <a:endParaRPr lang="en-US"/>
          </a:p>
          <a:p>
            <a:pPr lvl="1"/>
            <a:r>
              <a:rPr lang="en-US"/>
              <a:t>component requirements</a:t>
            </a:r>
            <a:endParaRPr lang="en-US"/>
          </a:p>
          <a:p>
            <a:pPr lvl="1"/>
            <a:r>
              <a:rPr lang="en-US"/>
              <a:t>detailed design</a:t>
            </a:r>
            <a:endParaRPr lang="en-US"/>
          </a:p>
          <a:p>
            <a:pPr lvl="1"/>
            <a:r>
              <a:rPr lang="en-US"/>
              <a:t>code	</a:t>
            </a:r>
            <a:endParaRPr lang="en-US"/>
          </a:p>
          <a:p>
            <a:r>
              <a:rPr lang="en-GB" altLang="en-US"/>
              <a:t>Done by: </a:t>
            </a:r>
            <a:r>
              <a:rPr lang="en-GB"/>
              <a:t>development team</a:t>
            </a:r>
            <a:endParaRPr lang="en-GB"/>
          </a:p>
          <a:p>
            <a:r>
              <a:rPr lang="en-US" altLang="ja-JP"/>
              <a:t>When?</a:t>
            </a:r>
            <a:endParaRPr lang="en-US" altLang="ja-JP"/>
          </a:p>
          <a:p>
            <a:pPr lvl="1"/>
            <a:r>
              <a:rPr lang="en-US" altLang="ja-JP"/>
              <a:t>After coding</a:t>
            </a:r>
            <a:endParaRPr lang="en-US" altLang="ja-JP"/>
          </a:p>
          <a:p>
            <a:pPr lvl="1"/>
            <a:r>
              <a:rPr lang="en-US" altLang="ja-JP"/>
              <a:t>Before integration test</a:t>
            </a:r>
            <a:endParaRPr lang="en-US" altLang="ja-JP"/>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r>
              <a:rPr lang="en-US"/>
              <a:t>3.3.	Test levels</a:t>
            </a:r>
            <a:br>
              <a:rPr lang="en-US"/>
            </a:br>
            <a:r>
              <a:rPr lang="en-GB"/>
              <a:t>Component test	[2/3]</a:t>
            </a:r>
            <a:endParaRPr lang="en-GB"/>
          </a:p>
        </p:txBody>
      </p:sp>
      <p:sp>
        <p:nvSpPr>
          <p:cNvPr id="225283" name="Rectangle 3"/>
          <p:cNvSpPr>
            <a:spLocks noGrp="1" noChangeArrowheads="1"/>
          </p:cNvSpPr>
          <p:nvPr>
            <p:ph type="body" idx="1"/>
          </p:nvPr>
        </p:nvSpPr>
        <p:spPr/>
        <p:txBody>
          <a:bodyPr/>
          <a:lstStyle/>
          <a:p>
            <a:r>
              <a:rPr lang="en-GB" altLang="en-US"/>
              <a:t>Component test may include:</a:t>
            </a:r>
            <a:endParaRPr lang="en-GB" altLang="en-US"/>
          </a:p>
          <a:p>
            <a:pPr lvl="1"/>
            <a:r>
              <a:rPr lang="en-GB" altLang="en-US"/>
              <a:t>Testing of </a:t>
            </a:r>
            <a:r>
              <a:rPr lang="en-GB" altLang="en-US" b="1"/>
              <a:t>functionality</a:t>
            </a:r>
            <a:endParaRPr lang="en-GB" altLang="en-US" b="1"/>
          </a:p>
          <a:p>
            <a:pPr lvl="1"/>
            <a:r>
              <a:rPr lang="en-GB" altLang="en-US"/>
              <a:t>Testing of specific </a:t>
            </a:r>
            <a:r>
              <a:rPr lang="en-GB" altLang="en-US" b="1"/>
              <a:t>non-functional</a:t>
            </a:r>
            <a:r>
              <a:rPr lang="en-GB" altLang="en-US"/>
              <a:t> characteristics, such as resource-behaviour (e.g. memory leaks) or </a:t>
            </a:r>
            <a:r>
              <a:rPr lang="en-GB"/>
              <a:t>performance</a:t>
            </a:r>
            <a:r>
              <a:rPr lang="en-GB" altLang="en-US"/>
              <a:t> testing</a:t>
            </a:r>
            <a:endParaRPr lang="en-GB" altLang="en-US"/>
          </a:p>
          <a:p>
            <a:pPr lvl="1"/>
            <a:r>
              <a:rPr lang="en-GB" altLang="en-US" b="1"/>
              <a:t>Structural</a:t>
            </a:r>
            <a:r>
              <a:rPr lang="en-GB" altLang="en-US"/>
              <a:t> testing (structure-based techniques)</a:t>
            </a:r>
            <a:endParaRPr lang="en-GB" alt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	Test levels</a:t>
            </a:r>
            <a:br>
              <a:rPr lang="en-US"/>
            </a:br>
            <a:r>
              <a:rPr lang="en-US"/>
              <a:t>Integration test</a:t>
            </a:r>
            <a:endParaRPr lang="en-US"/>
          </a:p>
        </p:txBody>
      </p:sp>
      <p:sp>
        <p:nvSpPr>
          <p:cNvPr id="3" name="Content Placeholder 2"/>
          <p:cNvSpPr>
            <a:spLocks noGrp="1"/>
          </p:cNvSpPr>
          <p:nvPr>
            <p:ph idx="1"/>
          </p:nvPr>
        </p:nvSpPr>
        <p:spPr/>
        <p:txBody>
          <a:bodyPr>
            <a:normAutofit/>
          </a:bodyPr>
          <a:lstStyle/>
          <a:p>
            <a:r>
              <a:rPr lang="en-US"/>
              <a:t>Test </a:t>
            </a:r>
            <a:r>
              <a:rPr lang="en-US" b="1"/>
              <a:t>interfaces</a:t>
            </a:r>
            <a:r>
              <a:rPr lang="en-US"/>
              <a:t> between components, </a:t>
            </a:r>
            <a:r>
              <a:rPr lang="en-US" b="1"/>
              <a:t>interactions</a:t>
            </a:r>
            <a:r>
              <a:rPr lang="en-US"/>
              <a:t> to different parts of a system such as an operating system, file system and hardware or interfaces between systems</a:t>
            </a:r>
            <a:endParaRPr lang="en-US"/>
          </a:p>
          <a:p>
            <a:pPr lvl="1"/>
            <a:r>
              <a:rPr lang="en-GB" altLang="en-US">
                <a:ea typeface="MS PGothic" panose="020B0600070205080204" pitchFamily="50" charset="-128"/>
              </a:rPr>
              <a:t>Component integration test:</a:t>
            </a:r>
            <a:endParaRPr lang="en-GB" altLang="en-US">
              <a:ea typeface="MS PGothic" panose="020B0600070205080204" pitchFamily="50" charset="-128"/>
            </a:endParaRPr>
          </a:p>
          <a:p>
            <a:pPr lvl="2" indent="0">
              <a:buNone/>
            </a:pPr>
            <a:r>
              <a:rPr lang="en-GB" altLang="en-US">
                <a:ea typeface="MS PGothic" panose="020B0600070205080204" pitchFamily="50" charset="-128"/>
              </a:rPr>
              <a:t>Tests the interactions between software components and is done after component testing</a:t>
            </a:r>
            <a:endParaRPr lang="en-GB" altLang="en-US">
              <a:ea typeface="MS PGothic" panose="020B0600070205080204" pitchFamily="50" charset="-128"/>
            </a:endParaRPr>
          </a:p>
          <a:p>
            <a:pPr lvl="1"/>
            <a:r>
              <a:rPr lang="en-GB" altLang="en-US">
                <a:ea typeface="MS PGothic" panose="020B0600070205080204" pitchFamily="50" charset="-128"/>
              </a:rPr>
              <a:t>System integration test: </a:t>
            </a:r>
            <a:endParaRPr lang="en-GB" altLang="en-US">
              <a:ea typeface="MS PGothic" panose="020B0600070205080204" pitchFamily="50" charset="-128"/>
            </a:endParaRPr>
          </a:p>
          <a:p>
            <a:pPr lvl="2" indent="0">
              <a:buNone/>
            </a:pPr>
            <a:r>
              <a:rPr lang="en-GB" altLang="en-US"/>
              <a:t>Tests the interactions between different systems and may be done after system testing</a:t>
            </a:r>
            <a:endParaRPr lang="en-GB" altLang="en-US"/>
          </a:p>
          <a:p>
            <a:pPr>
              <a:defRPr/>
            </a:pPr>
            <a:r>
              <a:rPr lang="en-GB"/>
              <a:t>Done by: </a:t>
            </a:r>
            <a:r>
              <a:rPr lang="en-US"/>
              <a:t>carried out by the developers, but preferably by a specialist integration testers</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	Test levels</a:t>
            </a:r>
            <a:br>
              <a:rPr lang="en-US"/>
            </a:br>
            <a:r>
              <a:rPr lang="en-US"/>
              <a:t>Integration test (cont.)</a:t>
            </a:r>
            <a:endParaRPr lang="en-US"/>
          </a:p>
        </p:txBody>
      </p:sp>
      <p:sp>
        <p:nvSpPr>
          <p:cNvPr id="3" name="Content Placeholder 2"/>
          <p:cNvSpPr>
            <a:spLocks noGrp="1"/>
          </p:cNvSpPr>
          <p:nvPr>
            <p:ph idx="1"/>
          </p:nvPr>
        </p:nvSpPr>
        <p:spPr/>
        <p:txBody>
          <a:bodyPr>
            <a:normAutofit fontScale="92500" lnSpcReduction="10000"/>
          </a:bodyPr>
          <a:lstStyle/>
          <a:p>
            <a:r>
              <a:rPr lang="en-US"/>
              <a:t>Test basis:</a:t>
            </a:r>
            <a:endParaRPr lang="en-US"/>
          </a:p>
          <a:p>
            <a:pPr lvl="1"/>
            <a:r>
              <a:rPr lang="en-US"/>
              <a:t>software and system design</a:t>
            </a:r>
            <a:endParaRPr lang="en-US"/>
          </a:p>
          <a:p>
            <a:pPr lvl="1"/>
            <a:r>
              <a:rPr lang="en-US"/>
              <a:t>architecture</a:t>
            </a:r>
            <a:endParaRPr lang="en-US"/>
          </a:p>
          <a:p>
            <a:pPr lvl="1"/>
            <a:r>
              <a:rPr lang="en-US"/>
              <a:t>workflows</a:t>
            </a:r>
            <a:endParaRPr lang="en-US"/>
          </a:p>
          <a:p>
            <a:pPr lvl="1"/>
            <a:r>
              <a:rPr lang="en-US"/>
              <a:t>use cases</a:t>
            </a:r>
            <a:endParaRPr lang="en-US"/>
          </a:p>
          <a:p>
            <a:r>
              <a:rPr lang="en-GB" altLang="en-US">
                <a:ea typeface="MS PGothic" panose="020B0600070205080204" pitchFamily="50" charset="-128"/>
              </a:rPr>
              <a:t>Integration test may include:</a:t>
            </a:r>
            <a:endParaRPr lang="en-GB" altLang="en-US">
              <a:ea typeface="MS PGothic" panose="020B0600070205080204" pitchFamily="50" charset="-128"/>
            </a:endParaRPr>
          </a:p>
          <a:p>
            <a:pPr lvl="1"/>
            <a:r>
              <a:rPr lang="en-GB" altLang="en-US">
                <a:ea typeface="MS PGothic" panose="020B0600070205080204" pitchFamily="50" charset="-128"/>
              </a:rPr>
              <a:t>Testing of functionality</a:t>
            </a:r>
            <a:endParaRPr lang="en-GB" altLang="en-US">
              <a:ea typeface="MS PGothic" panose="020B0600070205080204" pitchFamily="50" charset="-128"/>
            </a:endParaRPr>
          </a:p>
          <a:p>
            <a:pPr lvl="1"/>
            <a:r>
              <a:rPr lang="en-GB" altLang="en-US">
                <a:ea typeface="MS PGothic" panose="020B0600070205080204" pitchFamily="50" charset="-128"/>
              </a:rPr>
              <a:t>Testing of specific non-functional characteristics (e.g. performance)</a:t>
            </a:r>
            <a:endParaRPr lang="en-GB" altLang="en-US">
              <a:ea typeface="MS PGothic" panose="020B0600070205080204" pitchFamily="50" charset="-128"/>
            </a:endParaRPr>
          </a:p>
          <a:p>
            <a:pPr lvl="1"/>
            <a:r>
              <a:rPr lang="en-GB" altLang="en-US">
                <a:ea typeface="MS PGothic" panose="020B0600070205080204" pitchFamily="50" charset="-128"/>
              </a:rPr>
              <a:t>Structural testing (Structure-based techniques)</a:t>
            </a:r>
            <a:endParaRPr lang="en-GB" altLang="en-US">
              <a:ea typeface="MS PGothic" panose="020B0600070205080204" pitchFamily="50" charset="-128"/>
            </a:endParaRPr>
          </a:p>
          <a:p>
            <a:r>
              <a:rPr lang="en-GB"/>
              <a:t>Integration strategy: </a:t>
            </a:r>
            <a:r>
              <a:rPr lang="en-GB" b="1"/>
              <a:t>Big-bang</a:t>
            </a:r>
            <a:r>
              <a:rPr lang="en-GB"/>
              <a:t> vs </a:t>
            </a:r>
            <a:r>
              <a:rPr lang="en-GB" b="1"/>
              <a:t>Incremental</a:t>
            </a:r>
            <a:r>
              <a:rPr lang="en-GB"/>
              <a:t> (Top-down, Bottom-up, Functional)</a:t>
            </a:r>
            <a:endParaRPr lang="en-GB"/>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fontScale="90000"/>
          </a:bodyPr>
          <a:lstStyle/>
          <a:p>
            <a:r>
              <a:rPr lang="en-US"/>
              <a:t>3.3.	Test levels</a:t>
            </a:r>
            <a:br>
              <a:rPr lang="en-US"/>
            </a:br>
            <a:r>
              <a:rPr lang="en-US"/>
              <a:t>Integration test – </a:t>
            </a:r>
            <a:r>
              <a:rPr lang="en-GB"/>
              <a:t>Big-bang </a:t>
            </a:r>
            <a:endParaRPr lang="en-GB"/>
          </a:p>
        </p:txBody>
      </p:sp>
      <p:sp>
        <p:nvSpPr>
          <p:cNvPr id="293891" name="Rectangle 3"/>
          <p:cNvSpPr>
            <a:spLocks noGrp="1" noChangeArrowheads="1"/>
          </p:cNvSpPr>
          <p:nvPr>
            <p:ph type="body" idx="1"/>
          </p:nvPr>
        </p:nvSpPr>
        <p:spPr/>
        <p:txBody>
          <a:bodyPr>
            <a:normAutofit lnSpcReduction="10000"/>
          </a:bodyPr>
          <a:lstStyle/>
          <a:p>
            <a:r>
              <a:rPr lang="en-GB"/>
              <a:t>Strategy</a:t>
            </a:r>
            <a:endParaRPr lang="en-GB"/>
          </a:p>
          <a:p>
            <a:pPr lvl="1"/>
            <a:r>
              <a:rPr lang="en-US"/>
              <a:t>all tested components or systems are </a:t>
            </a:r>
            <a:r>
              <a:rPr lang="en-US" b="1"/>
              <a:t>integrated simultaneously</a:t>
            </a:r>
            <a:r>
              <a:rPr lang="en-US"/>
              <a:t>, after which everything is tested as a whole</a:t>
            </a:r>
            <a:endParaRPr lang="en-US"/>
          </a:p>
          <a:p>
            <a:r>
              <a:rPr lang="en-GB"/>
              <a:t>Advantage</a:t>
            </a:r>
            <a:endParaRPr lang="en-GB"/>
          </a:p>
          <a:p>
            <a:pPr lvl="1"/>
            <a:r>
              <a:rPr lang="en-US"/>
              <a:t>everything is finished before integration testing starts</a:t>
            </a:r>
            <a:endParaRPr lang="en-GB"/>
          </a:p>
          <a:p>
            <a:pPr lvl="1"/>
            <a:r>
              <a:rPr lang="en-GB"/>
              <a:t>no need to simulate</a:t>
            </a:r>
            <a:endParaRPr lang="en-GB"/>
          </a:p>
          <a:p>
            <a:r>
              <a:rPr lang="en-GB"/>
              <a:t>Disadvantage</a:t>
            </a:r>
            <a:endParaRPr lang="en-GB"/>
          </a:p>
          <a:p>
            <a:pPr lvl="1"/>
            <a:r>
              <a:rPr lang="en-US"/>
              <a:t>it is </a:t>
            </a:r>
            <a:r>
              <a:rPr lang="en-US" b="1"/>
              <a:t>time-consuming</a:t>
            </a:r>
            <a:r>
              <a:rPr lang="en-US"/>
              <a:t> and </a:t>
            </a:r>
            <a:r>
              <a:rPr lang="en-US" b="1"/>
              <a:t>difficult to trace the cause of failures</a:t>
            </a:r>
            <a:endParaRPr lang="en-GB"/>
          </a:p>
          <a:p>
            <a:pPr lvl="2"/>
            <a:r>
              <a:rPr lang="en-GB"/>
              <a:t>takes longer to</a:t>
            </a:r>
            <a:r>
              <a:rPr lang="en-GB" b="1"/>
              <a:t> locate </a:t>
            </a:r>
            <a:r>
              <a:rPr lang="en-GB"/>
              <a:t>and</a:t>
            </a:r>
            <a:r>
              <a:rPr lang="en-GB" b="1"/>
              <a:t> fix faults</a:t>
            </a:r>
            <a:endParaRPr lang="en-GB" b="1"/>
          </a:p>
          <a:p>
            <a:pPr lvl="2"/>
            <a:r>
              <a:rPr lang="en-GB" b="1"/>
              <a:t>re-testing</a:t>
            </a:r>
            <a:r>
              <a:rPr lang="en-GB"/>
              <a:t> after fixes </a:t>
            </a:r>
            <a:r>
              <a:rPr lang="en-GB" b="1"/>
              <a:t>more extensive</a:t>
            </a:r>
            <a:endParaRPr lang="en-GB" b="1"/>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endParaRPr lang="en-US"/>
          </a:p>
        </p:txBody>
      </p:sp>
      <p:sp>
        <p:nvSpPr>
          <p:cNvPr id="3" name="Content Placeholder 2"/>
          <p:cNvSpPr>
            <a:spLocks noGrp="1"/>
          </p:cNvSpPr>
          <p:nvPr>
            <p:ph idx="1"/>
          </p:nvPr>
        </p:nvSpPr>
        <p:spPr/>
        <p:txBody>
          <a:bodyPr/>
          <a:lstStyle/>
          <a:p>
            <a:pPr marL="395605" indent="-395605">
              <a:buFont typeface="+mj-lt"/>
              <a:buAutoNum type="arabicPeriod"/>
            </a:pPr>
            <a:r>
              <a:rPr lang="en-US"/>
              <a:t>Integrating quality activities in the project life cycle</a:t>
            </a:r>
            <a:endParaRPr lang="en-US"/>
          </a:p>
          <a:p>
            <a:pPr marL="395605" indent="-395605">
              <a:buFont typeface="+mj-lt"/>
              <a:buAutoNum type="arabicPeriod"/>
            </a:pPr>
            <a:r>
              <a:rPr lang="en-US"/>
              <a:t>Review</a:t>
            </a:r>
            <a:endParaRPr lang="en-US"/>
          </a:p>
          <a:p>
            <a:pPr marL="395605" indent="-395605">
              <a:buFont typeface="+mj-lt"/>
              <a:buAutoNum type="arabicPeriod"/>
            </a:pPr>
            <a:r>
              <a:rPr lang="en-US"/>
              <a:t>Software testing</a:t>
            </a:r>
            <a:endParaRPr lang="en-US"/>
          </a:p>
          <a:p>
            <a:pPr marL="395605" indent="-395605">
              <a:buFont typeface="+mj-lt"/>
              <a:buAutoNum type="arabicPeriod"/>
            </a:pPr>
            <a:r>
              <a:rPr lang="en-US"/>
              <a:t>Assuring the quality of software maintenance components </a:t>
            </a:r>
            <a:endParaRPr lang="en-US"/>
          </a:p>
          <a:p>
            <a:pPr marL="395605" indent="-395605">
              <a:buFont typeface="+mj-lt"/>
              <a:buAutoNum type="arabicPeriod"/>
            </a:pPr>
            <a:r>
              <a:rPr lang="en-US"/>
              <a:t>Assuring the quality of external participants’ contributions </a:t>
            </a:r>
            <a:endParaRPr lang="en-US"/>
          </a:p>
        </p:txBody>
      </p:sp>
      <p:sp>
        <p:nvSpPr>
          <p:cNvPr id="14"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15" name="Rectangle 15"/>
          <p:cNvSpPr>
            <a:spLocks noChangeArrowheads="1"/>
          </p:cNvSpPr>
          <p:nvPr/>
        </p:nvSpPr>
        <p:spPr bwMode="auto">
          <a:xfrm>
            <a:off x="6647903" y="1524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2</a:t>
            </a:r>
            <a:endParaRPr lang="en-GB" b="1">
              <a:solidFill>
                <a:srgbClr val="001412"/>
              </a:solidFill>
            </a:endParaRPr>
          </a:p>
        </p:txBody>
      </p:sp>
      <p:sp>
        <p:nvSpPr>
          <p:cNvPr id="16"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endParaRPr lang="en-GB" sz="1800" b="1"/>
          </a:p>
        </p:txBody>
      </p:sp>
      <p:sp>
        <p:nvSpPr>
          <p:cNvPr id="17"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18" name="Rectangle 18"/>
          <p:cNvSpPr>
            <a:spLocks noChangeArrowheads="1"/>
          </p:cNvSpPr>
          <p:nvPr/>
        </p:nvSpPr>
        <p:spPr bwMode="auto">
          <a:xfrm>
            <a:off x="664464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endParaRPr lang="en-GB" sz="1800" b="1"/>
          </a:p>
        </p:txBody>
      </p:sp>
      <p:sp>
        <p:nvSpPr>
          <p:cNvPr id="19"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0"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1"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22"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23"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xEl>
                                              <p:pRg st="1" end="1"/>
                                            </p:txEl>
                                          </p:spTgt>
                                        </p:tgtEl>
                                        <p:attrNameLst>
                                          <p:attrName>style.opacity</p:attrName>
                                        </p:attrNameLst>
                                      </p:cBhvr>
                                      <p:to>
                                        <p:strVal val="0.5"/>
                                      </p:to>
                                    </p:set>
                                    <p:animEffect filter="image" prLst="opacity: 0.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rctx="PPT">
                                        <p:cTn id="9" dur="indefinite"/>
                                        <p:tgtEl>
                                          <p:spTgt spid="3">
                                            <p:txEl>
                                              <p:pRg st="2" end="2"/>
                                            </p:txEl>
                                          </p:spTgt>
                                        </p:tgtEl>
                                        <p:attrNameLst>
                                          <p:attrName>style.opacity</p:attrName>
                                        </p:attrNameLst>
                                      </p:cBhvr>
                                      <p:to>
                                        <p:strVal val="0.5"/>
                                      </p:to>
                                    </p:set>
                                    <p:animEffect filter="image" prLst="opacity: 0.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rctx="PPT">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par>
                                <p:cTn id="17" presetID="15" presetClass="emph" presetSubtype="0" nodeType="withEffect">
                                  <p:stCondLst>
                                    <p:cond delay="0"/>
                                  </p:stCondLst>
                                  <p:iterate type="lt">
                                    <p:tmAbs val="25"/>
                                  </p:iterate>
                                  <p:childTnLst>
                                    <p:set>
                                      <p:cBhvr override="childStyle">
                                        <p:cTn id="18"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050"/>
          <p:cNvSpPr>
            <a:spLocks noGrp="1" noChangeArrowheads="1"/>
          </p:cNvSpPr>
          <p:nvPr>
            <p:ph type="title"/>
          </p:nvPr>
        </p:nvSpPr>
        <p:spPr/>
        <p:txBody>
          <a:bodyPr>
            <a:normAutofit fontScale="90000"/>
          </a:bodyPr>
          <a:lstStyle/>
          <a:p>
            <a:r>
              <a:rPr lang="en-US"/>
              <a:t>3.3.	Test levels</a:t>
            </a:r>
            <a:br>
              <a:rPr lang="en-US"/>
            </a:br>
            <a:r>
              <a:rPr lang="en-US"/>
              <a:t>Integration test – </a:t>
            </a:r>
            <a:r>
              <a:rPr lang="en-GB"/>
              <a:t>Incremental </a:t>
            </a:r>
            <a:endParaRPr lang="en-GB"/>
          </a:p>
        </p:txBody>
      </p:sp>
      <p:sp>
        <p:nvSpPr>
          <p:cNvPr id="295939" name="Rectangle 2051"/>
          <p:cNvSpPr>
            <a:spLocks noGrp="1" noChangeArrowheads="1"/>
          </p:cNvSpPr>
          <p:nvPr>
            <p:ph type="body" idx="1"/>
          </p:nvPr>
        </p:nvSpPr>
        <p:spPr/>
        <p:txBody>
          <a:bodyPr>
            <a:normAutofit lnSpcReduction="10000"/>
          </a:bodyPr>
          <a:lstStyle/>
          <a:p>
            <a:r>
              <a:rPr lang="en-GB"/>
              <a:t>Strategy</a:t>
            </a:r>
            <a:endParaRPr lang="en-GB"/>
          </a:p>
          <a:p>
            <a:pPr lvl="1"/>
            <a:r>
              <a:rPr lang="en-GB"/>
              <a:t>all components are </a:t>
            </a:r>
            <a:r>
              <a:rPr lang="en-GB" b="1"/>
              <a:t>integrated one by one</a:t>
            </a:r>
            <a:r>
              <a:rPr lang="en-GB"/>
              <a:t>, and a test is carried out </a:t>
            </a:r>
            <a:r>
              <a:rPr lang="en-GB" b="1"/>
              <a:t>after each step</a:t>
            </a:r>
            <a:endParaRPr lang="en-GB" b="1"/>
          </a:p>
          <a:p>
            <a:pPr lvl="2"/>
            <a:r>
              <a:rPr lang="en-GB"/>
              <a:t>Baseline 0: tested component</a:t>
            </a:r>
            <a:endParaRPr lang="en-GB"/>
          </a:p>
          <a:p>
            <a:pPr lvl="2"/>
            <a:r>
              <a:rPr lang="en-GB"/>
              <a:t>Baseline 1: two components</a:t>
            </a:r>
            <a:endParaRPr lang="en-GB"/>
          </a:p>
          <a:p>
            <a:pPr lvl="2"/>
            <a:r>
              <a:rPr lang="en-GB"/>
              <a:t>Baseline 2: three components, etc.</a:t>
            </a:r>
            <a:endParaRPr lang="en-GB"/>
          </a:p>
          <a:p>
            <a:r>
              <a:rPr lang="en-GB"/>
              <a:t>Advantages</a:t>
            </a:r>
            <a:endParaRPr lang="en-GB"/>
          </a:p>
          <a:p>
            <a:pPr lvl="1"/>
            <a:r>
              <a:rPr lang="en-US" b="1"/>
              <a:t>defects are found early </a:t>
            </a:r>
            <a:r>
              <a:rPr lang="en-US"/>
              <a:t>in a smaller assembly</a:t>
            </a:r>
            <a:endParaRPr lang="en-US"/>
          </a:p>
          <a:p>
            <a:pPr lvl="1"/>
            <a:r>
              <a:rPr lang="en-US"/>
              <a:t>relatively easy to detect the cause</a:t>
            </a:r>
            <a:endParaRPr lang="en-US"/>
          </a:p>
          <a:p>
            <a:r>
              <a:rPr lang="en-GB"/>
              <a:t>Disadvantage</a:t>
            </a:r>
            <a:endParaRPr lang="en-GB"/>
          </a:p>
          <a:p>
            <a:pPr lvl="1"/>
            <a:r>
              <a:rPr lang="en-GB"/>
              <a:t>time-consuming to develop </a:t>
            </a:r>
            <a:r>
              <a:rPr lang="en-GB" b="1"/>
              <a:t>stubs</a:t>
            </a:r>
            <a:r>
              <a:rPr lang="en-GB"/>
              <a:t> and </a:t>
            </a:r>
            <a:r>
              <a:rPr lang="en-GB" b="1"/>
              <a:t>drivers</a:t>
            </a:r>
            <a:endParaRPr lang="en-GB" b="1"/>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	Test levels</a:t>
            </a:r>
            <a:br>
              <a:rPr lang="en-US"/>
            </a:br>
            <a:r>
              <a:rPr lang="en-US"/>
              <a:t>Integration test – </a:t>
            </a:r>
            <a:r>
              <a:rPr lang="en-GB"/>
              <a:t>Incremental (cont.)</a:t>
            </a:r>
            <a:endParaRPr lang="en-US"/>
          </a:p>
        </p:txBody>
      </p:sp>
      <p:sp>
        <p:nvSpPr>
          <p:cNvPr id="3" name="Content Placeholder 2"/>
          <p:cNvSpPr>
            <a:spLocks noGrp="1"/>
          </p:cNvSpPr>
          <p:nvPr>
            <p:ph idx="1"/>
          </p:nvPr>
        </p:nvSpPr>
        <p:spPr/>
        <p:txBody>
          <a:bodyPr/>
          <a:lstStyle/>
          <a:p>
            <a:r>
              <a:rPr lang="en-GB"/>
              <a:t>Stub replaces a </a:t>
            </a:r>
            <a:r>
              <a:rPr lang="en-GB" b="1"/>
              <a:t>called component</a:t>
            </a:r>
            <a:r>
              <a:rPr lang="en-GB"/>
              <a:t> for integration testing</a:t>
            </a:r>
            <a:endParaRPr lang="en-GB"/>
          </a:p>
          <a:p>
            <a:r>
              <a:rPr lang="en-US"/>
              <a:t>For example: if we have modules X, Y, Z (X calls functions from Y and Z)</a:t>
            </a:r>
            <a:br>
              <a:rPr lang="en-US"/>
            </a:br>
            <a:br>
              <a:rPr lang="en-US"/>
            </a:br>
            <a:endParaRPr lang="en-US"/>
          </a:p>
          <a:p>
            <a:endParaRPr lang="en-US" b="1"/>
          </a:p>
          <a:p>
            <a:endParaRPr lang="en-US" b="1"/>
          </a:p>
        </p:txBody>
      </p:sp>
      <p:sp>
        <p:nvSpPr>
          <p:cNvPr id="5" name="Line 2114"/>
          <p:cNvSpPr>
            <a:spLocks noChangeShapeType="1"/>
          </p:cNvSpPr>
          <p:nvPr/>
        </p:nvSpPr>
        <p:spPr bwMode="blackGray">
          <a:xfrm flipH="1">
            <a:off x="2619377" y="3606258"/>
            <a:ext cx="709420" cy="42478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6" name="Line 2115"/>
          <p:cNvSpPr>
            <a:spLocks noChangeShapeType="1"/>
          </p:cNvSpPr>
          <p:nvPr/>
        </p:nvSpPr>
        <p:spPr bwMode="blackGray">
          <a:xfrm>
            <a:off x="3940259" y="3599039"/>
            <a:ext cx="685800" cy="517525"/>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7" name="Rectangle 2117"/>
          <p:cNvSpPr>
            <a:spLocks noChangeArrowheads="1"/>
          </p:cNvSpPr>
          <p:nvPr/>
        </p:nvSpPr>
        <p:spPr bwMode="blackGray">
          <a:xfrm>
            <a:off x="3194362" y="3117755"/>
            <a:ext cx="843257" cy="572937"/>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X</a:t>
            </a:r>
            <a:endParaRPr lang="en-GB" sz="2000" b="1">
              <a:solidFill>
                <a:srgbClr val="000000"/>
              </a:solidFill>
            </a:endParaRPr>
          </a:p>
        </p:txBody>
      </p:sp>
      <p:sp>
        <p:nvSpPr>
          <p:cNvPr id="8" name="Rectangle 2118"/>
          <p:cNvSpPr>
            <a:spLocks noChangeArrowheads="1"/>
          </p:cNvSpPr>
          <p:nvPr/>
        </p:nvSpPr>
        <p:spPr bwMode="blackGray">
          <a:xfrm>
            <a:off x="2261998" y="4031040"/>
            <a:ext cx="787473" cy="572937"/>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Y</a:t>
            </a:r>
            <a:endParaRPr lang="en-GB" sz="2000" b="1">
              <a:solidFill>
                <a:srgbClr val="000000"/>
              </a:solidFill>
            </a:endParaRPr>
          </a:p>
        </p:txBody>
      </p:sp>
      <p:sp>
        <p:nvSpPr>
          <p:cNvPr id="9" name="Rectangle 2119"/>
          <p:cNvSpPr>
            <a:spLocks noChangeArrowheads="1"/>
          </p:cNvSpPr>
          <p:nvPr/>
        </p:nvSpPr>
        <p:spPr bwMode="blackGray">
          <a:xfrm>
            <a:off x="4166998" y="4030991"/>
            <a:ext cx="774345" cy="572937"/>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Z</a:t>
            </a:r>
            <a:endParaRPr lang="en-GB" sz="2000" b="1">
              <a:solidFill>
                <a:srgbClr val="000000"/>
              </a:solidFill>
            </a:endParaRPr>
          </a:p>
        </p:txBody>
      </p:sp>
      <p:sp>
        <p:nvSpPr>
          <p:cNvPr id="10" name="Rectangle 9"/>
          <p:cNvSpPr/>
          <p:nvPr/>
        </p:nvSpPr>
        <p:spPr>
          <a:xfrm>
            <a:off x="5283039" y="3144593"/>
            <a:ext cx="3380541" cy="461665"/>
          </a:xfrm>
          <a:prstGeom prst="rect">
            <a:avLst/>
          </a:prstGeom>
        </p:spPr>
        <p:txBody>
          <a:bodyPr wrap="none">
            <a:spAutoFit/>
          </a:bodyPr>
          <a:lstStyle/>
          <a:p>
            <a:r>
              <a:rPr lang="en-US" sz="2400"/>
              <a:t>X is </a:t>
            </a:r>
            <a:r>
              <a:rPr lang="en-US" sz="2400" b="1"/>
              <a:t>ready</a:t>
            </a:r>
            <a:r>
              <a:rPr lang="en-US" sz="2400"/>
              <a:t> </a:t>
            </a:r>
            <a:r>
              <a:rPr lang="en-US" sz="2400" b="1"/>
              <a:t>to be tested</a:t>
            </a:r>
            <a:endParaRPr lang="en-US" sz="2400" b="1"/>
          </a:p>
        </p:txBody>
      </p:sp>
      <p:sp>
        <p:nvSpPr>
          <p:cNvPr id="11" name="Rectangle 10"/>
          <p:cNvSpPr/>
          <p:nvPr/>
        </p:nvSpPr>
        <p:spPr>
          <a:xfrm>
            <a:off x="5283039" y="4144971"/>
            <a:ext cx="3164200" cy="461665"/>
          </a:xfrm>
          <a:prstGeom prst="rect">
            <a:avLst/>
          </a:prstGeom>
        </p:spPr>
        <p:txBody>
          <a:bodyPr wrap="none">
            <a:spAutoFit/>
          </a:bodyPr>
          <a:lstStyle/>
          <a:p>
            <a:r>
              <a:rPr lang="en-US" sz="2400"/>
              <a:t>Y and Z are </a:t>
            </a:r>
            <a:r>
              <a:rPr lang="en-US" sz="2400" b="1"/>
              <a:t>not ready</a:t>
            </a:r>
            <a:endParaRPr lang="en-US" sz="2400" b="1"/>
          </a:p>
        </p:txBody>
      </p:sp>
      <p:sp>
        <p:nvSpPr>
          <p:cNvPr id="12" name="Rectangle 2118"/>
          <p:cNvSpPr>
            <a:spLocks noChangeArrowheads="1"/>
          </p:cNvSpPr>
          <p:nvPr/>
        </p:nvSpPr>
        <p:spPr bwMode="blackGray">
          <a:xfrm>
            <a:off x="2268421" y="4030991"/>
            <a:ext cx="787473" cy="572937"/>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stub Y</a:t>
            </a:r>
            <a:endParaRPr lang="en-GB" sz="2000" b="1">
              <a:solidFill>
                <a:srgbClr val="000000"/>
              </a:solidFill>
            </a:endParaRPr>
          </a:p>
        </p:txBody>
      </p:sp>
      <p:sp>
        <p:nvSpPr>
          <p:cNvPr id="13" name="Rectangle 2119"/>
          <p:cNvSpPr>
            <a:spLocks noChangeArrowheads="1"/>
          </p:cNvSpPr>
          <p:nvPr/>
        </p:nvSpPr>
        <p:spPr bwMode="blackGray">
          <a:xfrm>
            <a:off x="4166998" y="4030991"/>
            <a:ext cx="774345" cy="572937"/>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stub Z</a:t>
            </a:r>
            <a:endParaRPr lang="en-GB" sz="2000" b="1">
              <a:solidFill>
                <a:srgbClr val="000000"/>
              </a:solidFill>
            </a:endParaRPr>
          </a:p>
        </p:txBody>
      </p:sp>
      <p:sp>
        <p:nvSpPr>
          <p:cNvPr id="14" name="Rectangle 13"/>
          <p:cNvSpPr/>
          <p:nvPr/>
        </p:nvSpPr>
        <p:spPr>
          <a:xfrm>
            <a:off x="609600" y="4643735"/>
            <a:ext cx="8053980" cy="461665"/>
          </a:xfrm>
          <a:prstGeom prst="rect">
            <a:avLst/>
          </a:prstGeom>
        </p:spPr>
        <p:txBody>
          <a:bodyPr wrap="square">
            <a:spAutoFit/>
          </a:bodyPr>
          <a:lstStyle/>
          <a:p>
            <a:r>
              <a:rPr lang="en-US" sz="2400" b="1">
                <a:solidFill>
                  <a:srgbClr val="002060"/>
                </a:solidFill>
              </a:rPr>
              <a:t>write stubs to simulate Y and Z </a:t>
            </a:r>
            <a:r>
              <a:rPr lang="en-US" sz="2400">
                <a:solidFill>
                  <a:srgbClr val="002060"/>
                </a:solidFill>
              </a:rPr>
              <a:t>to return values for X</a:t>
            </a:r>
            <a:endParaRPr lang="en-US" sz="2400">
              <a:solidFill>
                <a:srgbClr val="002060"/>
              </a:solidFill>
            </a:endParaRPr>
          </a:p>
        </p:txBody>
      </p:sp>
      <p:sp>
        <p:nvSpPr>
          <p:cNvPr id="15" name="Slide Number Placeholder 14"/>
          <p:cNvSpPr>
            <a:spLocks noGrp="1"/>
          </p:cNvSpPr>
          <p:nvPr>
            <p:ph type="sldNum" sz="quarter" idx="12"/>
          </p:nvPr>
        </p:nvSpPr>
        <p:spPr/>
        <p:txBody>
          <a:bodyPr/>
          <a:lstStyle/>
          <a:p>
            <a:r>
              <a:rPr lang="en-US"/>
              <a:t>Slide </a:t>
            </a:r>
            <a:fld id="{3900DC13-0C25-439E-AA75-E5DAAC4C3713}" type="slidenum">
              <a:rPr lang="en-US" smtClean="0"/>
            </a:fld>
            <a:endParaRPr lang="en-US"/>
          </a:p>
        </p:txBody>
      </p:sp>
      <p:sp>
        <p:nvSpPr>
          <p:cNvPr id="4" name="Rectangle 3"/>
          <p:cNvSpPr/>
          <p:nvPr/>
        </p:nvSpPr>
        <p:spPr>
          <a:xfrm>
            <a:off x="593586" y="5181600"/>
            <a:ext cx="7488916" cy="1323439"/>
          </a:xfrm>
          <a:prstGeom prst="rect">
            <a:avLst/>
          </a:prstGeom>
        </p:spPr>
        <p:txBody>
          <a:bodyPr wrap="square">
            <a:spAutoFit/>
          </a:bodyPr>
          <a:lstStyle/>
          <a:p>
            <a:r>
              <a:rPr lang="en-US" sz="2000"/>
              <a:t>public int generateRandInt()</a:t>
            </a:r>
            <a:endParaRPr lang="en-US" sz="2000"/>
          </a:p>
          <a:p>
            <a:r>
              <a:rPr lang="en-US" sz="2000"/>
              <a:t>{</a:t>
            </a:r>
            <a:endParaRPr lang="en-US" sz="2000"/>
          </a:p>
          <a:p>
            <a:r>
              <a:rPr lang="en-US" sz="2000"/>
              <a:t>     return 1; // eventually need to return a random integer 1..100</a:t>
            </a:r>
            <a:endParaRPr lang="en-US" sz="2000"/>
          </a:p>
          <a:p>
            <a:r>
              <a:rPr lang="en-US" sz="2000"/>
              <a:t>}</a:t>
            </a:r>
            <a:endParaRPr 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3074"/>
          <p:cNvSpPr>
            <a:spLocks noGrp="1" noChangeArrowheads="1"/>
          </p:cNvSpPr>
          <p:nvPr>
            <p:ph type="title"/>
          </p:nvPr>
        </p:nvSpPr>
        <p:spPr/>
        <p:txBody>
          <a:bodyPr>
            <a:normAutofit fontScale="90000"/>
          </a:bodyPr>
          <a:lstStyle/>
          <a:p>
            <a:r>
              <a:rPr lang="en-US"/>
              <a:t>3.3.	Test levels</a:t>
            </a:r>
            <a:br>
              <a:rPr lang="en-US"/>
            </a:br>
            <a:r>
              <a:rPr lang="en-US"/>
              <a:t>Integration test – </a:t>
            </a:r>
            <a:r>
              <a:rPr lang="en-GB"/>
              <a:t>Incremental (cont.)</a:t>
            </a:r>
            <a:endParaRPr lang="en-GB"/>
          </a:p>
        </p:txBody>
      </p:sp>
      <p:sp>
        <p:nvSpPr>
          <p:cNvPr id="309251" name="Rectangle 3075"/>
          <p:cNvSpPr>
            <a:spLocks noGrp="1" noChangeArrowheads="1"/>
          </p:cNvSpPr>
          <p:nvPr>
            <p:ph type="body" idx="1"/>
          </p:nvPr>
        </p:nvSpPr>
        <p:spPr/>
        <p:txBody>
          <a:bodyPr/>
          <a:lstStyle/>
          <a:p>
            <a:r>
              <a:rPr lang="en-GB"/>
              <a:t>Driver which </a:t>
            </a:r>
            <a:r>
              <a:rPr lang="en-US" b="1"/>
              <a:t>calls a component </a:t>
            </a:r>
            <a:r>
              <a:rPr lang="en-US"/>
              <a:t>to be tested </a:t>
            </a:r>
            <a:endParaRPr lang="en-US"/>
          </a:p>
          <a:p>
            <a:r>
              <a:rPr lang="en-US"/>
              <a:t>For example: if we have modules X, Y, Z, and we need to test Y and Z modules</a:t>
            </a:r>
            <a:br>
              <a:rPr lang="en-US"/>
            </a:br>
            <a:endParaRPr lang="en-US"/>
          </a:p>
          <a:p>
            <a:endParaRPr lang="en-GB"/>
          </a:p>
        </p:txBody>
      </p:sp>
      <p:sp>
        <p:nvSpPr>
          <p:cNvPr id="5" name="Line 2114"/>
          <p:cNvSpPr>
            <a:spLocks noChangeShapeType="1"/>
          </p:cNvSpPr>
          <p:nvPr/>
        </p:nvSpPr>
        <p:spPr bwMode="blackGray">
          <a:xfrm flipH="1">
            <a:off x="1347979" y="3879130"/>
            <a:ext cx="709420" cy="42478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6" name="Line 2115"/>
          <p:cNvSpPr>
            <a:spLocks noChangeShapeType="1"/>
          </p:cNvSpPr>
          <p:nvPr/>
        </p:nvSpPr>
        <p:spPr bwMode="blackGray">
          <a:xfrm>
            <a:off x="2668861" y="3871911"/>
            <a:ext cx="685800" cy="517525"/>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7" name="Rectangle 2117"/>
          <p:cNvSpPr>
            <a:spLocks noChangeArrowheads="1"/>
          </p:cNvSpPr>
          <p:nvPr/>
        </p:nvSpPr>
        <p:spPr bwMode="blackGray">
          <a:xfrm>
            <a:off x="1922964" y="3390627"/>
            <a:ext cx="843257" cy="572937"/>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X</a:t>
            </a:r>
            <a:endParaRPr lang="en-GB" sz="2000" b="1">
              <a:solidFill>
                <a:srgbClr val="000000"/>
              </a:solidFill>
            </a:endParaRPr>
          </a:p>
        </p:txBody>
      </p:sp>
      <p:sp>
        <p:nvSpPr>
          <p:cNvPr id="8" name="Rectangle 2118"/>
          <p:cNvSpPr>
            <a:spLocks noChangeArrowheads="1"/>
          </p:cNvSpPr>
          <p:nvPr/>
        </p:nvSpPr>
        <p:spPr bwMode="blackGray">
          <a:xfrm>
            <a:off x="990600" y="4303912"/>
            <a:ext cx="787473" cy="572937"/>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Y</a:t>
            </a:r>
            <a:endParaRPr lang="en-GB" sz="2000" b="1">
              <a:solidFill>
                <a:srgbClr val="000000"/>
              </a:solidFill>
            </a:endParaRPr>
          </a:p>
        </p:txBody>
      </p:sp>
      <p:sp>
        <p:nvSpPr>
          <p:cNvPr id="9" name="Rectangle 2119"/>
          <p:cNvSpPr>
            <a:spLocks noChangeArrowheads="1"/>
          </p:cNvSpPr>
          <p:nvPr/>
        </p:nvSpPr>
        <p:spPr bwMode="blackGray">
          <a:xfrm>
            <a:off x="2868268" y="4303863"/>
            <a:ext cx="774345" cy="572937"/>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Z</a:t>
            </a:r>
            <a:endParaRPr lang="en-GB" sz="2000" b="1">
              <a:solidFill>
                <a:srgbClr val="000000"/>
              </a:solidFill>
            </a:endParaRPr>
          </a:p>
        </p:txBody>
      </p:sp>
      <p:sp>
        <p:nvSpPr>
          <p:cNvPr id="10" name="Rectangle 9"/>
          <p:cNvSpPr/>
          <p:nvPr/>
        </p:nvSpPr>
        <p:spPr>
          <a:xfrm>
            <a:off x="4011641" y="3417465"/>
            <a:ext cx="2191626" cy="461665"/>
          </a:xfrm>
          <a:prstGeom prst="rect">
            <a:avLst/>
          </a:prstGeom>
        </p:spPr>
        <p:txBody>
          <a:bodyPr wrap="none">
            <a:spAutoFit/>
          </a:bodyPr>
          <a:lstStyle/>
          <a:p>
            <a:r>
              <a:rPr lang="en-US" sz="2400"/>
              <a:t>X is </a:t>
            </a:r>
            <a:r>
              <a:rPr lang="en-US" sz="2400" b="1"/>
              <a:t>not ready</a:t>
            </a:r>
            <a:endParaRPr lang="en-US" sz="2400" b="1"/>
          </a:p>
        </p:txBody>
      </p:sp>
      <p:sp>
        <p:nvSpPr>
          <p:cNvPr id="11" name="Rectangle 10"/>
          <p:cNvSpPr/>
          <p:nvPr/>
        </p:nvSpPr>
        <p:spPr>
          <a:xfrm>
            <a:off x="4011641" y="4417843"/>
            <a:ext cx="4273157" cy="461665"/>
          </a:xfrm>
          <a:prstGeom prst="rect">
            <a:avLst/>
          </a:prstGeom>
        </p:spPr>
        <p:txBody>
          <a:bodyPr wrap="none">
            <a:spAutoFit/>
          </a:bodyPr>
          <a:lstStyle/>
          <a:p>
            <a:r>
              <a:rPr lang="en-US" sz="2400"/>
              <a:t>Y and Z are </a:t>
            </a:r>
            <a:r>
              <a:rPr lang="en-US" sz="2400" b="1"/>
              <a:t>ready to be tested</a:t>
            </a:r>
            <a:endParaRPr lang="en-US" sz="2400" b="1"/>
          </a:p>
        </p:txBody>
      </p:sp>
      <p:sp>
        <p:nvSpPr>
          <p:cNvPr id="14" name="Rectangle 13"/>
          <p:cNvSpPr/>
          <p:nvPr/>
        </p:nvSpPr>
        <p:spPr>
          <a:xfrm>
            <a:off x="761999" y="5211769"/>
            <a:ext cx="7332389" cy="461665"/>
          </a:xfrm>
          <a:prstGeom prst="rect">
            <a:avLst/>
          </a:prstGeom>
        </p:spPr>
        <p:txBody>
          <a:bodyPr wrap="square">
            <a:spAutoFit/>
          </a:bodyPr>
          <a:lstStyle/>
          <a:p>
            <a:r>
              <a:rPr lang="en-US" sz="2400" b="1">
                <a:solidFill>
                  <a:srgbClr val="002060"/>
                </a:solidFill>
              </a:rPr>
              <a:t>write driver for X</a:t>
            </a:r>
            <a:r>
              <a:rPr lang="en-US" sz="2400">
                <a:solidFill>
                  <a:srgbClr val="002060"/>
                </a:solidFill>
              </a:rPr>
              <a:t>, which returns values for Y and Z</a:t>
            </a:r>
            <a:endParaRPr lang="en-US" sz="2400">
              <a:solidFill>
                <a:srgbClr val="002060"/>
              </a:solidFill>
            </a:endParaRPr>
          </a:p>
        </p:txBody>
      </p:sp>
      <p:sp>
        <p:nvSpPr>
          <p:cNvPr id="15" name="Rectangle 2117"/>
          <p:cNvSpPr>
            <a:spLocks noChangeArrowheads="1"/>
          </p:cNvSpPr>
          <p:nvPr/>
        </p:nvSpPr>
        <p:spPr bwMode="blackGray">
          <a:xfrm>
            <a:off x="1905000" y="3352800"/>
            <a:ext cx="936397" cy="610764"/>
          </a:xfrm>
          <a:prstGeom prst="rect">
            <a:avLst/>
          </a:prstGeom>
          <a:solidFill>
            <a:srgbClr val="92D050"/>
          </a:solidFill>
          <a:ln w="19050">
            <a:solidFill>
              <a:schemeClr val="tx1"/>
            </a:solidFill>
            <a:miter lim="800000"/>
          </a:ln>
          <a:effectLst/>
        </p:spPr>
        <p:txBody>
          <a:bodyPr wrap="square" anchor="ctr">
            <a:noAutofit/>
          </a:bodyPr>
          <a:lstStyle/>
          <a:p>
            <a:pPr algn="ctr">
              <a:lnSpc>
                <a:spcPct val="85000"/>
              </a:lnSpc>
            </a:pPr>
            <a:r>
              <a:rPr lang="en-GB" sz="2000" b="1">
                <a:solidFill>
                  <a:srgbClr val="000000"/>
                </a:solidFill>
              </a:rPr>
              <a:t>driverX</a:t>
            </a:r>
            <a:endParaRPr lang="en-GB" sz="2000" b="1">
              <a:solidFill>
                <a:srgbClr val="000000"/>
              </a:solidFill>
            </a:endParaRP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	Test levels</a:t>
            </a:r>
            <a:br>
              <a:rPr lang="en-US"/>
            </a:br>
            <a:r>
              <a:rPr lang="en-US"/>
              <a:t>Integration test – </a:t>
            </a:r>
            <a:r>
              <a:rPr lang="en-GB"/>
              <a:t>Incremental (cont.)</a:t>
            </a:r>
            <a:endParaRPr lang="en-US"/>
          </a:p>
        </p:txBody>
      </p:sp>
      <p:sp>
        <p:nvSpPr>
          <p:cNvPr id="3" name="Content Placeholder 2"/>
          <p:cNvSpPr>
            <a:spLocks noGrp="1"/>
          </p:cNvSpPr>
          <p:nvPr>
            <p:ph idx="1"/>
          </p:nvPr>
        </p:nvSpPr>
        <p:spPr/>
        <p:txBody>
          <a:bodyPr/>
          <a:lstStyle/>
          <a:p>
            <a:r>
              <a:rPr lang="en-US"/>
              <a:t>Methods:</a:t>
            </a:r>
            <a:endParaRPr lang="en-GB"/>
          </a:p>
          <a:p>
            <a:pPr lvl="1"/>
            <a:r>
              <a:rPr lang="en-GB" b="1"/>
              <a:t>top-down</a:t>
            </a:r>
            <a:r>
              <a:rPr lang="en-GB"/>
              <a:t>: testing takes place from top to bottom, following the control flow or architectural structure (e.g. starting from the GUI or main menu)</a:t>
            </a:r>
            <a:endParaRPr lang="en-GB"/>
          </a:p>
          <a:p>
            <a:pPr lvl="1"/>
            <a:r>
              <a:rPr lang="en-GB" b="1"/>
              <a:t>bottom-up</a:t>
            </a:r>
            <a:r>
              <a:rPr lang="en-GB"/>
              <a:t>: testing takes place from the bottom of the control flow upwards</a:t>
            </a:r>
            <a:endParaRPr lang="en-GB"/>
          </a:p>
          <a:p>
            <a:pPr lvl="1"/>
            <a:r>
              <a:rPr lang="en-GB" b="1"/>
              <a:t>functional incremental</a:t>
            </a:r>
            <a:r>
              <a:rPr lang="en-GB"/>
              <a:t>: integration and testing </a:t>
            </a:r>
            <a:r>
              <a:rPr lang="en-GB" b="1"/>
              <a:t>takes place on the basis of the functions</a:t>
            </a:r>
            <a:r>
              <a:rPr lang="en-GB"/>
              <a:t>, as documented in the functional specification</a:t>
            </a:r>
            <a:endParaRPr lang="en-GB"/>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018" name="Rectangle 2082"/>
          <p:cNvSpPr>
            <a:spLocks noGrp="1" noChangeArrowheads="1"/>
          </p:cNvSpPr>
          <p:nvPr>
            <p:ph type="body" idx="1"/>
          </p:nvPr>
        </p:nvSpPr>
        <p:spPr/>
        <p:txBody>
          <a:bodyPr/>
          <a:lstStyle/>
          <a:p>
            <a:r>
              <a:rPr lang="en-GB"/>
              <a:t>Baselines:</a:t>
            </a:r>
            <a:endParaRPr lang="en-GB"/>
          </a:p>
          <a:p>
            <a:pPr lvl="1">
              <a:spcBef>
                <a:spcPct val="0"/>
              </a:spcBef>
            </a:pPr>
            <a:r>
              <a:rPr lang="en-GB"/>
              <a:t>baseline 0: component a</a:t>
            </a:r>
            <a:endParaRPr lang="en-GB"/>
          </a:p>
          <a:p>
            <a:pPr lvl="1">
              <a:spcBef>
                <a:spcPct val="0"/>
              </a:spcBef>
            </a:pPr>
            <a:r>
              <a:rPr lang="en-GB"/>
              <a:t>baseline 1: a + b</a:t>
            </a:r>
            <a:endParaRPr lang="en-GB"/>
          </a:p>
          <a:p>
            <a:pPr lvl="1">
              <a:spcBef>
                <a:spcPct val="0"/>
              </a:spcBef>
            </a:pPr>
            <a:r>
              <a:rPr lang="en-GB"/>
              <a:t>baseline 2: a + b + c</a:t>
            </a:r>
            <a:endParaRPr lang="en-GB"/>
          </a:p>
          <a:p>
            <a:pPr lvl="1">
              <a:spcBef>
                <a:spcPct val="0"/>
              </a:spcBef>
            </a:pPr>
            <a:r>
              <a:rPr lang="en-GB">
                <a:solidFill>
                  <a:schemeClr val="hlink"/>
                </a:solidFill>
              </a:rPr>
              <a:t>baseline 3: a + b + c + d</a:t>
            </a:r>
            <a:endParaRPr lang="en-GB"/>
          </a:p>
          <a:p>
            <a:pPr lvl="1">
              <a:spcBef>
                <a:spcPct val="0"/>
              </a:spcBef>
            </a:pPr>
            <a:r>
              <a:rPr lang="en-GB"/>
              <a:t>etc.</a:t>
            </a:r>
            <a:endParaRPr lang="en-GB"/>
          </a:p>
          <a:p>
            <a:r>
              <a:rPr lang="en-GB"/>
              <a:t>Need to call to lower</a:t>
            </a:r>
            <a:br>
              <a:rPr lang="en-GB"/>
            </a:br>
            <a:r>
              <a:rPr lang="en-GB"/>
              <a:t>level components not</a:t>
            </a:r>
            <a:br>
              <a:rPr lang="en-GB"/>
            </a:br>
            <a:r>
              <a:rPr lang="en-GB"/>
              <a:t>yet integrated</a:t>
            </a:r>
            <a:endParaRPr lang="en-GB"/>
          </a:p>
          <a:p>
            <a:r>
              <a:rPr lang="en-GB">
                <a:solidFill>
                  <a:schemeClr val="accent2"/>
                </a:solidFill>
              </a:rPr>
              <a:t>Need stubs to replace a called </a:t>
            </a:r>
            <a:endParaRPr lang="en-GB">
              <a:solidFill>
                <a:schemeClr val="accent2"/>
              </a:solidFill>
            </a:endParaRPr>
          </a:p>
          <a:p>
            <a:pPr marL="281305" indent="0">
              <a:buNone/>
            </a:pPr>
            <a:r>
              <a:rPr lang="en-GB">
                <a:solidFill>
                  <a:schemeClr val="accent2"/>
                </a:solidFill>
              </a:rPr>
              <a:t>component</a:t>
            </a:r>
            <a:endParaRPr lang="en-GB">
              <a:solidFill>
                <a:schemeClr val="accent2"/>
              </a:solidFill>
            </a:endParaRPr>
          </a:p>
        </p:txBody>
      </p:sp>
      <p:sp>
        <p:nvSpPr>
          <p:cNvPr id="297986" name="AutoShape 2050"/>
          <p:cNvSpPr>
            <a:spLocks noChangeArrowheads="1"/>
          </p:cNvSpPr>
          <p:nvPr/>
        </p:nvSpPr>
        <p:spPr bwMode="ltGray">
          <a:xfrm>
            <a:off x="6189785" y="1752600"/>
            <a:ext cx="2039815" cy="2667000"/>
          </a:xfrm>
          <a:prstGeom prst="downArrow">
            <a:avLst>
              <a:gd name="adj1" fmla="val 50000"/>
              <a:gd name="adj2" fmla="val 30172"/>
            </a:avLst>
          </a:prstGeom>
          <a:solidFill>
            <a:srgbClr val="000000"/>
          </a:solidFill>
          <a:ln w="381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7" name="Rectangle 2081"/>
          <p:cNvSpPr>
            <a:spLocks noGrp="1" noChangeArrowheads="1"/>
          </p:cNvSpPr>
          <p:nvPr>
            <p:ph type="title"/>
          </p:nvPr>
        </p:nvSpPr>
        <p:spPr/>
        <p:txBody>
          <a:bodyPr>
            <a:normAutofit fontScale="90000"/>
          </a:bodyPr>
          <a:lstStyle/>
          <a:p>
            <a:r>
              <a:rPr lang="en-US"/>
              <a:t>3.3.	Test levels</a:t>
            </a:r>
            <a:br>
              <a:rPr lang="en-US"/>
            </a:br>
            <a:r>
              <a:rPr lang="en-US"/>
              <a:t>Integration test – </a:t>
            </a:r>
            <a:r>
              <a:rPr lang="en-GB"/>
              <a:t>Top-down 	</a:t>
            </a:r>
            <a:endParaRPr lang="en-GB"/>
          </a:p>
        </p:txBody>
      </p:sp>
      <p:grpSp>
        <p:nvGrpSpPr>
          <p:cNvPr id="298066" name="Group 2130"/>
          <p:cNvGrpSpPr/>
          <p:nvPr/>
        </p:nvGrpSpPr>
        <p:grpSpPr bwMode="auto">
          <a:xfrm>
            <a:off x="4878266" y="2252664"/>
            <a:ext cx="3941884" cy="3854450"/>
            <a:chOff x="3329" y="1419"/>
            <a:chExt cx="2690" cy="2428"/>
          </a:xfrm>
        </p:grpSpPr>
        <p:sp>
          <p:nvSpPr>
            <p:cNvPr id="298006" name="Line 2070"/>
            <p:cNvSpPr>
              <a:spLocks noChangeShapeType="1"/>
            </p:cNvSpPr>
            <p:nvPr/>
          </p:nvSpPr>
          <p:spPr bwMode="auto">
            <a:xfrm>
              <a:off x="4368" y="2119"/>
              <a:ext cx="144" cy="3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7" name="Line 2071"/>
            <p:cNvSpPr>
              <a:spLocks noChangeShapeType="1"/>
            </p:cNvSpPr>
            <p:nvPr/>
          </p:nvSpPr>
          <p:spPr bwMode="auto">
            <a:xfrm flipH="1">
              <a:off x="5104" y="2024"/>
              <a:ext cx="318" cy="42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8" name="Line 2072"/>
            <p:cNvSpPr>
              <a:spLocks noChangeShapeType="1"/>
            </p:cNvSpPr>
            <p:nvPr/>
          </p:nvSpPr>
          <p:spPr bwMode="auto">
            <a:xfrm>
              <a:off x="5416" y="2052"/>
              <a:ext cx="227" cy="39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9" name="Line 2073"/>
            <p:cNvSpPr>
              <a:spLocks noChangeShapeType="1"/>
            </p:cNvSpPr>
            <p:nvPr/>
          </p:nvSpPr>
          <p:spPr bwMode="auto">
            <a:xfrm flipH="1">
              <a:off x="5481" y="2666"/>
              <a:ext cx="180" cy="3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0" name="Line 2074"/>
            <p:cNvSpPr>
              <a:spLocks noChangeShapeType="1"/>
            </p:cNvSpPr>
            <p:nvPr/>
          </p:nvSpPr>
          <p:spPr bwMode="auto">
            <a:xfrm>
              <a:off x="5702" y="2599"/>
              <a:ext cx="156" cy="44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1" name="Line 2075"/>
            <p:cNvSpPr>
              <a:spLocks noChangeShapeType="1"/>
            </p:cNvSpPr>
            <p:nvPr/>
          </p:nvSpPr>
          <p:spPr bwMode="auto">
            <a:xfrm flipH="1">
              <a:off x="5050" y="2610"/>
              <a:ext cx="49" cy="38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2" name="Line 2076"/>
            <p:cNvSpPr>
              <a:spLocks noChangeShapeType="1"/>
            </p:cNvSpPr>
            <p:nvPr/>
          </p:nvSpPr>
          <p:spPr bwMode="auto">
            <a:xfrm flipH="1">
              <a:off x="3453" y="2582"/>
              <a:ext cx="442" cy="44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3" name="Line 2077"/>
            <p:cNvSpPr>
              <a:spLocks noChangeShapeType="1"/>
            </p:cNvSpPr>
            <p:nvPr/>
          </p:nvSpPr>
          <p:spPr bwMode="auto">
            <a:xfrm>
              <a:off x="3910" y="2666"/>
              <a:ext cx="0" cy="3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4" name="Line 2078"/>
            <p:cNvSpPr>
              <a:spLocks noChangeShapeType="1"/>
            </p:cNvSpPr>
            <p:nvPr/>
          </p:nvSpPr>
          <p:spPr bwMode="auto">
            <a:xfrm>
              <a:off x="3991" y="2666"/>
              <a:ext cx="403" cy="359"/>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5" name="Line 2079"/>
            <p:cNvSpPr>
              <a:spLocks noChangeShapeType="1"/>
            </p:cNvSpPr>
            <p:nvPr/>
          </p:nvSpPr>
          <p:spPr bwMode="auto">
            <a:xfrm flipH="1">
              <a:off x="3780" y="3112"/>
              <a:ext cx="118" cy="49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16" name="Line 2080"/>
            <p:cNvSpPr>
              <a:spLocks noChangeShapeType="1"/>
            </p:cNvSpPr>
            <p:nvPr/>
          </p:nvSpPr>
          <p:spPr bwMode="auto">
            <a:xfrm>
              <a:off x="3918" y="3101"/>
              <a:ext cx="363" cy="52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3" name="Line 2067"/>
            <p:cNvSpPr>
              <a:spLocks noChangeShapeType="1"/>
            </p:cNvSpPr>
            <p:nvPr/>
          </p:nvSpPr>
          <p:spPr bwMode="auto">
            <a:xfrm flipH="1">
              <a:off x="4296" y="1587"/>
              <a:ext cx="587" cy="31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4" name="Line 2068"/>
            <p:cNvSpPr>
              <a:spLocks noChangeShapeType="1"/>
            </p:cNvSpPr>
            <p:nvPr/>
          </p:nvSpPr>
          <p:spPr bwMode="auto">
            <a:xfrm>
              <a:off x="4945" y="1588"/>
              <a:ext cx="468" cy="32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05" name="Line 2069"/>
            <p:cNvSpPr>
              <a:spLocks noChangeShapeType="1"/>
            </p:cNvSpPr>
            <p:nvPr/>
          </p:nvSpPr>
          <p:spPr bwMode="auto">
            <a:xfrm flipH="1">
              <a:off x="3865" y="2119"/>
              <a:ext cx="395" cy="3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297988" name="Rectangle 2052"/>
            <p:cNvSpPr>
              <a:spLocks noChangeArrowheads="1"/>
            </p:cNvSpPr>
            <p:nvPr/>
          </p:nvSpPr>
          <p:spPr bwMode="blackWhite">
            <a:xfrm>
              <a:off x="4796" y="1419"/>
              <a:ext cx="257"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a</a:t>
              </a:r>
              <a:endParaRPr lang="en-GB" sz="2800" b="1"/>
            </a:p>
          </p:txBody>
        </p:sp>
        <p:sp useBgFill="1">
          <p:nvSpPr>
            <p:cNvPr id="297989" name="Rectangle 2053"/>
            <p:cNvSpPr>
              <a:spLocks noChangeArrowheads="1"/>
            </p:cNvSpPr>
            <p:nvPr/>
          </p:nvSpPr>
          <p:spPr bwMode="blackWhite">
            <a:xfrm>
              <a:off x="4141" y="1867"/>
              <a:ext cx="275"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b</a:t>
              </a:r>
              <a:endParaRPr lang="en-GB" sz="2800" b="1"/>
            </a:p>
          </p:txBody>
        </p:sp>
        <p:sp useBgFill="1">
          <p:nvSpPr>
            <p:cNvPr id="297990" name="Rectangle 2054"/>
            <p:cNvSpPr>
              <a:spLocks noChangeArrowheads="1"/>
            </p:cNvSpPr>
            <p:nvPr/>
          </p:nvSpPr>
          <p:spPr bwMode="blackWhite">
            <a:xfrm>
              <a:off x="5283" y="1862"/>
              <a:ext cx="253" cy="29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c</a:t>
              </a:r>
              <a:endParaRPr lang="en-GB" sz="2800" b="1"/>
            </a:p>
          </p:txBody>
        </p:sp>
        <p:sp useBgFill="1">
          <p:nvSpPr>
            <p:cNvPr id="297993" name="Rectangle 2057"/>
            <p:cNvSpPr>
              <a:spLocks noChangeArrowheads="1"/>
            </p:cNvSpPr>
            <p:nvPr/>
          </p:nvSpPr>
          <p:spPr bwMode="blackWhite">
            <a:xfrm>
              <a:off x="3762" y="2414"/>
              <a:ext cx="278"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d</a:t>
              </a:r>
              <a:endParaRPr lang="en-GB" sz="2800" b="1"/>
            </a:p>
          </p:txBody>
        </p:sp>
        <p:sp useBgFill="1">
          <p:nvSpPr>
            <p:cNvPr id="297994" name="Rectangle 2058"/>
            <p:cNvSpPr>
              <a:spLocks noChangeArrowheads="1"/>
            </p:cNvSpPr>
            <p:nvPr/>
          </p:nvSpPr>
          <p:spPr bwMode="blackWhite">
            <a:xfrm>
              <a:off x="4365" y="2414"/>
              <a:ext cx="257"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e</a:t>
              </a:r>
              <a:endParaRPr lang="en-GB" sz="2800" b="1"/>
            </a:p>
          </p:txBody>
        </p:sp>
        <p:sp useBgFill="1">
          <p:nvSpPr>
            <p:cNvPr id="297991" name="Rectangle 2055"/>
            <p:cNvSpPr>
              <a:spLocks noChangeArrowheads="1"/>
            </p:cNvSpPr>
            <p:nvPr/>
          </p:nvSpPr>
          <p:spPr bwMode="blackWhite">
            <a:xfrm>
              <a:off x="4980" y="2414"/>
              <a:ext cx="212"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f</a:t>
              </a:r>
              <a:endParaRPr lang="en-GB" sz="2800" b="1"/>
            </a:p>
          </p:txBody>
        </p:sp>
        <p:sp useBgFill="1">
          <p:nvSpPr>
            <p:cNvPr id="297992" name="Rectangle 2056"/>
            <p:cNvSpPr>
              <a:spLocks noChangeArrowheads="1"/>
            </p:cNvSpPr>
            <p:nvPr/>
          </p:nvSpPr>
          <p:spPr bwMode="blackWhite">
            <a:xfrm>
              <a:off x="5546" y="2409"/>
              <a:ext cx="265" cy="29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g</a:t>
              </a:r>
              <a:endParaRPr lang="en-GB" sz="2800" b="1"/>
            </a:p>
          </p:txBody>
        </p:sp>
        <p:sp useBgFill="1">
          <p:nvSpPr>
            <p:cNvPr id="297995" name="Rectangle 2059"/>
            <p:cNvSpPr>
              <a:spLocks noChangeArrowheads="1"/>
            </p:cNvSpPr>
            <p:nvPr/>
          </p:nvSpPr>
          <p:spPr bwMode="blackWhite">
            <a:xfrm>
              <a:off x="3329" y="2961"/>
              <a:ext cx="282"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h</a:t>
              </a:r>
              <a:endParaRPr lang="en-GB" sz="2800" b="1"/>
            </a:p>
          </p:txBody>
        </p:sp>
        <p:sp useBgFill="1">
          <p:nvSpPr>
            <p:cNvPr id="297996" name="Rectangle 2060"/>
            <p:cNvSpPr>
              <a:spLocks noChangeArrowheads="1"/>
            </p:cNvSpPr>
            <p:nvPr/>
          </p:nvSpPr>
          <p:spPr bwMode="blackWhite">
            <a:xfrm>
              <a:off x="3798" y="2961"/>
              <a:ext cx="207"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i</a:t>
              </a:r>
              <a:endParaRPr lang="en-GB" sz="2800" b="1"/>
            </a:p>
          </p:txBody>
        </p:sp>
        <p:sp useBgFill="1">
          <p:nvSpPr>
            <p:cNvPr id="297997" name="Rectangle 2061"/>
            <p:cNvSpPr>
              <a:spLocks noChangeArrowheads="1"/>
            </p:cNvSpPr>
            <p:nvPr/>
          </p:nvSpPr>
          <p:spPr bwMode="blackWhite">
            <a:xfrm>
              <a:off x="4285" y="2961"/>
              <a:ext cx="203"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j</a:t>
              </a:r>
              <a:endParaRPr lang="en-GB" sz="2800" b="1"/>
            </a:p>
          </p:txBody>
        </p:sp>
        <p:sp useBgFill="1">
          <p:nvSpPr>
            <p:cNvPr id="297998" name="Rectangle 2062"/>
            <p:cNvSpPr>
              <a:spLocks noChangeArrowheads="1"/>
            </p:cNvSpPr>
            <p:nvPr/>
          </p:nvSpPr>
          <p:spPr bwMode="blackWhite">
            <a:xfrm>
              <a:off x="4895" y="2961"/>
              <a:ext cx="276"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k</a:t>
              </a:r>
              <a:endParaRPr lang="en-GB" sz="2800" b="1"/>
            </a:p>
          </p:txBody>
        </p:sp>
        <p:sp useBgFill="1">
          <p:nvSpPr>
            <p:cNvPr id="297999" name="Rectangle 2063"/>
            <p:cNvSpPr>
              <a:spLocks noChangeArrowheads="1"/>
            </p:cNvSpPr>
            <p:nvPr/>
          </p:nvSpPr>
          <p:spPr bwMode="blackWhite">
            <a:xfrm>
              <a:off x="5360" y="2961"/>
              <a:ext cx="207"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l</a:t>
              </a:r>
              <a:endParaRPr lang="en-GB" sz="2800" b="1"/>
            </a:p>
          </p:txBody>
        </p:sp>
        <p:sp useBgFill="1">
          <p:nvSpPr>
            <p:cNvPr id="298000" name="Rectangle 2064"/>
            <p:cNvSpPr>
              <a:spLocks noChangeArrowheads="1"/>
            </p:cNvSpPr>
            <p:nvPr/>
          </p:nvSpPr>
          <p:spPr bwMode="blackWhite">
            <a:xfrm>
              <a:off x="5663" y="2961"/>
              <a:ext cx="356"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m</a:t>
              </a:r>
              <a:endParaRPr lang="en-GB" sz="2800" b="1"/>
            </a:p>
          </p:txBody>
        </p:sp>
        <p:sp useBgFill="1">
          <p:nvSpPr>
            <p:cNvPr id="298001" name="Rectangle 2065"/>
            <p:cNvSpPr>
              <a:spLocks noChangeArrowheads="1"/>
            </p:cNvSpPr>
            <p:nvPr/>
          </p:nvSpPr>
          <p:spPr bwMode="blackWhite">
            <a:xfrm>
              <a:off x="3652" y="3558"/>
              <a:ext cx="282"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n</a:t>
              </a:r>
              <a:endParaRPr lang="en-GB" sz="2800" b="1"/>
            </a:p>
          </p:txBody>
        </p:sp>
        <p:sp useBgFill="1">
          <p:nvSpPr>
            <p:cNvPr id="298002" name="Rectangle 2066"/>
            <p:cNvSpPr>
              <a:spLocks noChangeArrowheads="1"/>
            </p:cNvSpPr>
            <p:nvPr/>
          </p:nvSpPr>
          <p:spPr bwMode="blackWhite">
            <a:xfrm>
              <a:off x="4142" y="3558"/>
              <a:ext cx="273"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o</a:t>
              </a:r>
              <a:endParaRPr lang="en-GB" sz="2800" b="1"/>
            </a:p>
          </p:txBody>
        </p:sp>
      </p:grpSp>
      <p:grpSp>
        <p:nvGrpSpPr>
          <p:cNvPr id="298069" name="Group 2133"/>
          <p:cNvGrpSpPr/>
          <p:nvPr/>
        </p:nvGrpSpPr>
        <p:grpSpPr bwMode="auto">
          <a:xfrm>
            <a:off x="5512778" y="2252663"/>
            <a:ext cx="2599592" cy="2038350"/>
            <a:chOff x="3762" y="1419"/>
            <a:chExt cx="1774" cy="1284"/>
          </a:xfrm>
        </p:grpSpPr>
        <p:sp>
          <p:nvSpPr>
            <p:cNvPr id="298050" name="Line 2114"/>
            <p:cNvSpPr>
              <a:spLocks noChangeShapeType="1"/>
            </p:cNvSpPr>
            <p:nvPr/>
          </p:nvSpPr>
          <p:spPr bwMode="blackGray">
            <a:xfrm flipH="1">
              <a:off x="4296" y="1587"/>
              <a:ext cx="587" cy="316"/>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51" name="Line 2115"/>
            <p:cNvSpPr>
              <a:spLocks noChangeShapeType="1"/>
            </p:cNvSpPr>
            <p:nvPr/>
          </p:nvSpPr>
          <p:spPr bwMode="blackGray">
            <a:xfrm>
              <a:off x="4945" y="1588"/>
              <a:ext cx="468" cy="326"/>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52" name="Line 2116"/>
            <p:cNvSpPr>
              <a:spLocks noChangeShapeType="1"/>
            </p:cNvSpPr>
            <p:nvPr/>
          </p:nvSpPr>
          <p:spPr bwMode="blackGray">
            <a:xfrm flipH="1">
              <a:off x="3865" y="2119"/>
              <a:ext cx="395" cy="331"/>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053" name="Rectangle 2117"/>
            <p:cNvSpPr>
              <a:spLocks noChangeArrowheads="1"/>
            </p:cNvSpPr>
            <p:nvPr/>
          </p:nvSpPr>
          <p:spPr bwMode="blackGray">
            <a:xfrm>
              <a:off x="4796" y="1419"/>
              <a:ext cx="257" cy="289"/>
            </a:xfrm>
            <a:prstGeom prst="rect">
              <a:avLst/>
            </a:prstGeom>
            <a:solidFill>
              <a:schemeClr val="hlink"/>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solidFill>
                    <a:srgbClr val="000000"/>
                  </a:solidFill>
                </a:rPr>
                <a:t>a</a:t>
              </a:r>
              <a:endParaRPr lang="en-GB" sz="2800" b="1">
                <a:solidFill>
                  <a:srgbClr val="000000"/>
                </a:solidFill>
              </a:endParaRPr>
            </a:p>
          </p:txBody>
        </p:sp>
        <p:sp>
          <p:nvSpPr>
            <p:cNvPr id="298054" name="Rectangle 2118"/>
            <p:cNvSpPr>
              <a:spLocks noChangeArrowheads="1"/>
            </p:cNvSpPr>
            <p:nvPr/>
          </p:nvSpPr>
          <p:spPr bwMode="blackGray">
            <a:xfrm>
              <a:off x="4141" y="1867"/>
              <a:ext cx="275" cy="289"/>
            </a:xfrm>
            <a:prstGeom prst="rect">
              <a:avLst/>
            </a:prstGeom>
            <a:solidFill>
              <a:schemeClr val="hlink"/>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solidFill>
                    <a:srgbClr val="000000"/>
                  </a:solidFill>
                </a:rPr>
                <a:t>b</a:t>
              </a:r>
              <a:endParaRPr lang="en-GB" sz="2800" b="1">
                <a:solidFill>
                  <a:srgbClr val="000000"/>
                </a:solidFill>
              </a:endParaRPr>
            </a:p>
          </p:txBody>
        </p:sp>
        <p:sp>
          <p:nvSpPr>
            <p:cNvPr id="298055" name="Rectangle 2119"/>
            <p:cNvSpPr>
              <a:spLocks noChangeArrowheads="1"/>
            </p:cNvSpPr>
            <p:nvPr/>
          </p:nvSpPr>
          <p:spPr bwMode="blackGray">
            <a:xfrm>
              <a:off x="5283" y="1862"/>
              <a:ext cx="253" cy="299"/>
            </a:xfrm>
            <a:prstGeom prst="rect">
              <a:avLst/>
            </a:prstGeom>
            <a:solidFill>
              <a:schemeClr val="hlink"/>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solidFill>
                    <a:srgbClr val="000000"/>
                  </a:solidFill>
                </a:rPr>
                <a:t>c</a:t>
              </a:r>
              <a:endParaRPr lang="en-GB" sz="2800" b="1">
                <a:solidFill>
                  <a:srgbClr val="000000"/>
                </a:solidFill>
              </a:endParaRPr>
            </a:p>
          </p:txBody>
        </p:sp>
        <p:sp>
          <p:nvSpPr>
            <p:cNvPr id="298056" name="Rectangle 2120"/>
            <p:cNvSpPr>
              <a:spLocks noChangeArrowheads="1"/>
            </p:cNvSpPr>
            <p:nvPr/>
          </p:nvSpPr>
          <p:spPr bwMode="blackGray">
            <a:xfrm>
              <a:off x="3762" y="2414"/>
              <a:ext cx="278" cy="289"/>
            </a:xfrm>
            <a:prstGeom prst="rect">
              <a:avLst/>
            </a:prstGeom>
            <a:solidFill>
              <a:schemeClr val="hlink"/>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solidFill>
                    <a:srgbClr val="000000"/>
                  </a:solidFill>
                </a:rPr>
                <a:t>d</a:t>
              </a:r>
              <a:endParaRPr lang="en-GB" sz="2800" b="1">
                <a:solidFill>
                  <a:srgbClr val="000000"/>
                </a:solidFill>
              </a:endParaRPr>
            </a:p>
          </p:txBody>
        </p:sp>
      </p:grpSp>
      <p:grpSp>
        <p:nvGrpSpPr>
          <p:cNvPr id="298068" name="Group 2132"/>
          <p:cNvGrpSpPr/>
          <p:nvPr/>
        </p:nvGrpSpPr>
        <p:grpSpPr bwMode="auto">
          <a:xfrm>
            <a:off x="4878265" y="3824290"/>
            <a:ext cx="3637085" cy="1335088"/>
            <a:chOff x="3329" y="2409"/>
            <a:chExt cx="2482" cy="841"/>
          </a:xfrm>
        </p:grpSpPr>
        <p:sp>
          <p:nvSpPr>
            <p:cNvPr id="298059" name="Rectangle 2123"/>
            <p:cNvSpPr>
              <a:spLocks noChangeArrowheads="1"/>
            </p:cNvSpPr>
            <p:nvPr/>
          </p:nvSpPr>
          <p:spPr bwMode="gray">
            <a:xfrm>
              <a:off x="4365" y="2414"/>
              <a:ext cx="257" cy="289"/>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e</a:t>
              </a:r>
              <a:endParaRPr lang="en-GB" sz="2800" b="1"/>
            </a:p>
          </p:txBody>
        </p:sp>
        <p:sp>
          <p:nvSpPr>
            <p:cNvPr id="298060" name="Rectangle 2124"/>
            <p:cNvSpPr>
              <a:spLocks noChangeArrowheads="1"/>
            </p:cNvSpPr>
            <p:nvPr/>
          </p:nvSpPr>
          <p:spPr bwMode="gray">
            <a:xfrm>
              <a:off x="4980" y="2414"/>
              <a:ext cx="212" cy="289"/>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f</a:t>
              </a:r>
              <a:endParaRPr lang="en-GB" sz="2800" b="1"/>
            </a:p>
          </p:txBody>
        </p:sp>
        <p:sp>
          <p:nvSpPr>
            <p:cNvPr id="298061" name="Rectangle 2125"/>
            <p:cNvSpPr>
              <a:spLocks noChangeArrowheads="1"/>
            </p:cNvSpPr>
            <p:nvPr/>
          </p:nvSpPr>
          <p:spPr bwMode="gray">
            <a:xfrm>
              <a:off x="5546" y="2409"/>
              <a:ext cx="265" cy="299"/>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g</a:t>
              </a:r>
              <a:endParaRPr lang="en-GB" sz="2800" b="1"/>
            </a:p>
          </p:txBody>
        </p:sp>
        <p:sp>
          <p:nvSpPr>
            <p:cNvPr id="298062" name="Rectangle 2126"/>
            <p:cNvSpPr>
              <a:spLocks noChangeArrowheads="1"/>
            </p:cNvSpPr>
            <p:nvPr/>
          </p:nvSpPr>
          <p:spPr bwMode="gray">
            <a:xfrm>
              <a:off x="3329" y="2961"/>
              <a:ext cx="282" cy="289"/>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h</a:t>
              </a:r>
              <a:endParaRPr lang="en-GB" sz="2800" b="1"/>
            </a:p>
          </p:txBody>
        </p:sp>
        <p:sp>
          <p:nvSpPr>
            <p:cNvPr id="298063" name="Rectangle 2127"/>
            <p:cNvSpPr>
              <a:spLocks noChangeArrowheads="1"/>
            </p:cNvSpPr>
            <p:nvPr/>
          </p:nvSpPr>
          <p:spPr bwMode="gray">
            <a:xfrm>
              <a:off x="3798" y="2961"/>
              <a:ext cx="207" cy="289"/>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i</a:t>
              </a:r>
              <a:endParaRPr lang="en-GB" sz="2800" b="1"/>
            </a:p>
          </p:txBody>
        </p:sp>
        <p:sp>
          <p:nvSpPr>
            <p:cNvPr id="298064" name="Rectangle 2128"/>
            <p:cNvSpPr>
              <a:spLocks noChangeArrowheads="1"/>
            </p:cNvSpPr>
            <p:nvPr/>
          </p:nvSpPr>
          <p:spPr bwMode="gray">
            <a:xfrm>
              <a:off x="4285" y="2961"/>
              <a:ext cx="203" cy="289"/>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j</a:t>
              </a:r>
              <a:endParaRPr lang="en-GB" sz="2800" b="1"/>
            </a:p>
          </p:txBody>
        </p:sp>
      </p:gr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slide(fromTop)">
                                      <p:cBhvr>
                                        <p:cTn id="7" dur="500"/>
                                        <p:tgtEl>
                                          <p:spTgt spid="297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8069"/>
                                        </p:tgtEl>
                                        <p:attrNameLst>
                                          <p:attrName>style.visibility</p:attrName>
                                        </p:attrNameLst>
                                      </p:cBhvr>
                                      <p:to>
                                        <p:strVal val="visible"/>
                                      </p:to>
                                    </p:set>
                                    <p:animEffect transition="in" filter="wipe(up)">
                                      <p:cBhvr>
                                        <p:cTn id="12" dur="500"/>
                                        <p:tgtEl>
                                          <p:spTgt spid="2980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8068"/>
                                        </p:tgtEl>
                                        <p:attrNameLst>
                                          <p:attrName>style.visibility</p:attrName>
                                        </p:attrNameLst>
                                      </p:cBhvr>
                                      <p:to>
                                        <p:strVal val="visible"/>
                                      </p:to>
                                    </p:set>
                                    <p:animEffect transition="in" filter="wipe(left)">
                                      <p:cBhvr>
                                        <p:cTn id="17" dur="500"/>
                                        <p:tgtEl>
                                          <p:spTgt spid="29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1026"/>
          <p:cNvSpPr>
            <a:spLocks noGrp="1" noChangeArrowheads="1"/>
          </p:cNvSpPr>
          <p:nvPr>
            <p:ph type="title"/>
          </p:nvPr>
        </p:nvSpPr>
        <p:spPr/>
        <p:txBody>
          <a:bodyPr>
            <a:normAutofit fontScale="90000"/>
          </a:bodyPr>
          <a:lstStyle/>
          <a:p>
            <a:r>
              <a:rPr lang="en-US"/>
              <a:t>3.3.	Test levels</a:t>
            </a:r>
            <a:br>
              <a:rPr lang="en-US"/>
            </a:br>
            <a:r>
              <a:rPr lang="en-US"/>
              <a:t>Integration test – </a:t>
            </a:r>
            <a:r>
              <a:rPr lang="en-GB"/>
              <a:t>Top-down (cont.)</a:t>
            </a:r>
            <a:endParaRPr lang="en-GB"/>
          </a:p>
        </p:txBody>
      </p:sp>
      <p:sp>
        <p:nvSpPr>
          <p:cNvPr id="303107" name="Rectangle 1027"/>
          <p:cNvSpPr>
            <a:spLocks noGrp="1" noChangeArrowheads="1"/>
          </p:cNvSpPr>
          <p:nvPr>
            <p:ph type="body" idx="1"/>
          </p:nvPr>
        </p:nvSpPr>
        <p:spPr/>
        <p:txBody>
          <a:bodyPr/>
          <a:lstStyle/>
          <a:p>
            <a:r>
              <a:rPr lang="en-GB"/>
              <a:t>Advantages:</a:t>
            </a:r>
            <a:endParaRPr lang="en-GB"/>
          </a:p>
          <a:p>
            <a:pPr lvl="1"/>
            <a:r>
              <a:rPr lang="en-GB"/>
              <a:t>critical control structure tested first and most often</a:t>
            </a:r>
            <a:endParaRPr lang="en-GB"/>
          </a:p>
          <a:p>
            <a:pPr lvl="1"/>
            <a:r>
              <a:rPr lang="en-GB"/>
              <a:t>can demonstrate system early (show working menus)</a:t>
            </a:r>
            <a:endParaRPr lang="en-GB"/>
          </a:p>
          <a:p>
            <a:endParaRPr lang="en-GB"/>
          </a:p>
          <a:p>
            <a:r>
              <a:rPr lang="en-GB"/>
              <a:t>Disadvantages:</a:t>
            </a:r>
            <a:endParaRPr lang="en-GB"/>
          </a:p>
          <a:p>
            <a:pPr lvl="1"/>
            <a:r>
              <a:rPr lang="en-GB"/>
              <a:t>needs stubs</a:t>
            </a:r>
            <a:endParaRPr lang="en-GB"/>
          </a:p>
          <a:p>
            <a:pPr lvl="1"/>
            <a:r>
              <a:rPr lang="en-GB"/>
              <a:t>detail left until last</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AutoShape 3074"/>
          <p:cNvSpPr>
            <a:spLocks noChangeArrowheads="1"/>
          </p:cNvSpPr>
          <p:nvPr/>
        </p:nvSpPr>
        <p:spPr bwMode="ltGray">
          <a:xfrm flipV="1">
            <a:off x="6049108" y="2819400"/>
            <a:ext cx="2039815" cy="2819400"/>
          </a:xfrm>
          <a:prstGeom prst="downArrow">
            <a:avLst>
              <a:gd name="adj1" fmla="val 50000"/>
              <a:gd name="adj2" fmla="val 31897"/>
            </a:avLst>
          </a:prstGeom>
          <a:solidFill>
            <a:srgbClr val="000000"/>
          </a:solidFill>
          <a:ln w="38100">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5245" name="Group 3165"/>
          <p:cNvGrpSpPr/>
          <p:nvPr/>
        </p:nvGrpSpPr>
        <p:grpSpPr bwMode="auto">
          <a:xfrm>
            <a:off x="4878266" y="1836739"/>
            <a:ext cx="3941884" cy="3854450"/>
            <a:chOff x="3329" y="1157"/>
            <a:chExt cx="2690" cy="2428"/>
          </a:xfrm>
        </p:grpSpPr>
        <p:sp>
          <p:nvSpPr>
            <p:cNvPr id="305188" name="Line 3108"/>
            <p:cNvSpPr>
              <a:spLocks noChangeShapeType="1"/>
            </p:cNvSpPr>
            <p:nvPr/>
          </p:nvSpPr>
          <p:spPr bwMode="auto">
            <a:xfrm>
              <a:off x="4368" y="1857"/>
              <a:ext cx="144" cy="3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89" name="Line 3109"/>
            <p:cNvSpPr>
              <a:spLocks noChangeShapeType="1"/>
            </p:cNvSpPr>
            <p:nvPr/>
          </p:nvSpPr>
          <p:spPr bwMode="auto">
            <a:xfrm flipH="1">
              <a:off x="5104" y="1762"/>
              <a:ext cx="318" cy="42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0" name="Line 3110"/>
            <p:cNvSpPr>
              <a:spLocks noChangeShapeType="1"/>
            </p:cNvSpPr>
            <p:nvPr/>
          </p:nvSpPr>
          <p:spPr bwMode="auto">
            <a:xfrm>
              <a:off x="5416" y="1790"/>
              <a:ext cx="227" cy="39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1" name="Line 3111"/>
            <p:cNvSpPr>
              <a:spLocks noChangeShapeType="1"/>
            </p:cNvSpPr>
            <p:nvPr/>
          </p:nvSpPr>
          <p:spPr bwMode="auto">
            <a:xfrm flipH="1">
              <a:off x="5481" y="2404"/>
              <a:ext cx="180" cy="3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2" name="Line 3112"/>
            <p:cNvSpPr>
              <a:spLocks noChangeShapeType="1"/>
            </p:cNvSpPr>
            <p:nvPr/>
          </p:nvSpPr>
          <p:spPr bwMode="auto">
            <a:xfrm>
              <a:off x="5702" y="2337"/>
              <a:ext cx="156" cy="44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3" name="Line 3113"/>
            <p:cNvSpPr>
              <a:spLocks noChangeShapeType="1"/>
            </p:cNvSpPr>
            <p:nvPr/>
          </p:nvSpPr>
          <p:spPr bwMode="auto">
            <a:xfrm flipH="1">
              <a:off x="5050" y="2348"/>
              <a:ext cx="49" cy="387"/>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4" name="Line 3114"/>
            <p:cNvSpPr>
              <a:spLocks noChangeShapeType="1"/>
            </p:cNvSpPr>
            <p:nvPr/>
          </p:nvSpPr>
          <p:spPr bwMode="auto">
            <a:xfrm flipH="1">
              <a:off x="3453" y="2320"/>
              <a:ext cx="442" cy="44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6" name="Line 3116"/>
            <p:cNvSpPr>
              <a:spLocks noChangeShapeType="1"/>
            </p:cNvSpPr>
            <p:nvPr/>
          </p:nvSpPr>
          <p:spPr bwMode="auto">
            <a:xfrm>
              <a:off x="3991" y="2404"/>
              <a:ext cx="403" cy="359"/>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9" name="Line 3119"/>
            <p:cNvSpPr>
              <a:spLocks noChangeShapeType="1"/>
            </p:cNvSpPr>
            <p:nvPr/>
          </p:nvSpPr>
          <p:spPr bwMode="auto">
            <a:xfrm flipH="1">
              <a:off x="4296" y="1325"/>
              <a:ext cx="587" cy="31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00" name="Line 3120"/>
            <p:cNvSpPr>
              <a:spLocks noChangeShapeType="1"/>
            </p:cNvSpPr>
            <p:nvPr/>
          </p:nvSpPr>
          <p:spPr bwMode="auto">
            <a:xfrm>
              <a:off x="4945" y="1326"/>
              <a:ext cx="468" cy="32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305202" name="Rectangle 3122"/>
            <p:cNvSpPr>
              <a:spLocks noChangeArrowheads="1"/>
            </p:cNvSpPr>
            <p:nvPr/>
          </p:nvSpPr>
          <p:spPr bwMode="blackWhite">
            <a:xfrm>
              <a:off x="4796" y="1157"/>
              <a:ext cx="257"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a</a:t>
              </a:r>
              <a:endParaRPr lang="en-GB" sz="2800" b="1"/>
            </a:p>
          </p:txBody>
        </p:sp>
        <p:sp>
          <p:nvSpPr>
            <p:cNvPr id="305201" name="Line 3121"/>
            <p:cNvSpPr>
              <a:spLocks noChangeShapeType="1"/>
            </p:cNvSpPr>
            <p:nvPr/>
          </p:nvSpPr>
          <p:spPr bwMode="auto">
            <a:xfrm flipH="1">
              <a:off x="3865" y="1857"/>
              <a:ext cx="395" cy="3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305203" name="Rectangle 3123"/>
            <p:cNvSpPr>
              <a:spLocks noChangeArrowheads="1"/>
            </p:cNvSpPr>
            <p:nvPr/>
          </p:nvSpPr>
          <p:spPr bwMode="blackWhite">
            <a:xfrm>
              <a:off x="4141" y="1605"/>
              <a:ext cx="275"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b</a:t>
              </a:r>
              <a:endParaRPr lang="en-GB" sz="2800" b="1"/>
            </a:p>
          </p:txBody>
        </p:sp>
        <p:sp useBgFill="1">
          <p:nvSpPr>
            <p:cNvPr id="305204" name="Rectangle 3124"/>
            <p:cNvSpPr>
              <a:spLocks noChangeArrowheads="1"/>
            </p:cNvSpPr>
            <p:nvPr/>
          </p:nvSpPr>
          <p:spPr bwMode="blackWhite">
            <a:xfrm>
              <a:off x="5283" y="1600"/>
              <a:ext cx="253" cy="29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c</a:t>
              </a:r>
              <a:endParaRPr lang="en-GB" sz="2800" b="1"/>
            </a:p>
          </p:txBody>
        </p:sp>
        <p:sp useBgFill="1">
          <p:nvSpPr>
            <p:cNvPr id="305206" name="Rectangle 3126"/>
            <p:cNvSpPr>
              <a:spLocks noChangeArrowheads="1"/>
            </p:cNvSpPr>
            <p:nvPr/>
          </p:nvSpPr>
          <p:spPr bwMode="blackWhite">
            <a:xfrm>
              <a:off x="4365" y="2152"/>
              <a:ext cx="257"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e</a:t>
              </a:r>
              <a:endParaRPr lang="en-GB" sz="2800" b="1"/>
            </a:p>
          </p:txBody>
        </p:sp>
        <p:sp useBgFill="1">
          <p:nvSpPr>
            <p:cNvPr id="305207" name="Rectangle 3127"/>
            <p:cNvSpPr>
              <a:spLocks noChangeArrowheads="1"/>
            </p:cNvSpPr>
            <p:nvPr/>
          </p:nvSpPr>
          <p:spPr bwMode="blackWhite">
            <a:xfrm>
              <a:off x="4980" y="2152"/>
              <a:ext cx="212"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f</a:t>
              </a:r>
              <a:endParaRPr lang="en-GB" sz="2800" b="1"/>
            </a:p>
          </p:txBody>
        </p:sp>
        <p:sp useBgFill="1">
          <p:nvSpPr>
            <p:cNvPr id="305208" name="Rectangle 3128"/>
            <p:cNvSpPr>
              <a:spLocks noChangeArrowheads="1"/>
            </p:cNvSpPr>
            <p:nvPr/>
          </p:nvSpPr>
          <p:spPr bwMode="blackWhite">
            <a:xfrm>
              <a:off x="5546" y="2147"/>
              <a:ext cx="265" cy="29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g</a:t>
              </a:r>
              <a:endParaRPr lang="en-GB" sz="2800" b="1"/>
            </a:p>
          </p:txBody>
        </p:sp>
        <p:sp useBgFill="1">
          <p:nvSpPr>
            <p:cNvPr id="305212" name="Rectangle 3132"/>
            <p:cNvSpPr>
              <a:spLocks noChangeArrowheads="1"/>
            </p:cNvSpPr>
            <p:nvPr/>
          </p:nvSpPr>
          <p:spPr bwMode="blackWhite">
            <a:xfrm>
              <a:off x="4895" y="2699"/>
              <a:ext cx="276"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k</a:t>
              </a:r>
              <a:endParaRPr lang="en-GB" sz="2800" b="1"/>
            </a:p>
          </p:txBody>
        </p:sp>
        <p:sp useBgFill="1">
          <p:nvSpPr>
            <p:cNvPr id="305213" name="Rectangle 3133"/>
            <p:cNvSpPr>
              <a:spLocks noChangeArrowheads="1"/>
            </p:cNvSpPr>
            <p:nvPr/>
          </p:nvSpPr>
          <p:spPr bwMode="blackWhite">
            <a:xfrm>
              <a:off x="5360" y="2699"/>
              <a:ext cx="207"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l</a:t>
              </a:r>
              <a:endParaRPr lang="en-GB" sz="2800" b="1"/>
            </a:p>
          </p:txBody>
        </p:sp>
        <p:sp useBgFill="1">
          <p:nvSpPr>
            <p:cNvPr id="305214" name="Rectangle 3134"/>
            <p:cNvSpPr>
              <a:spLocks noChangeArrowheads="1"/>
            </p:cNvSpPr>
            <p:nvPr/>
          </p:nvSpPr>
          <p:spPr bwMode="blackWhite">
            <a:xfrm>
              <a:off x="5663" y="2699"/>
              <a:ext cx="356"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m</a:t>
              </a:r>
              <a:endParaRPr lang="en-GB" sz="2800" b="1"/>
            </a:p>
          </p:txBody>
        </p:sp>
        <p:sp>
          <p:nvSpPr>
            <p:cNvPr id="305195" name="Line 3115"/>
            <p:cNvSpPr>
              <a:spLocks noChangeShapeType="1"/>
            </p:cNvSpPr>
            <p:nvPr/>
          </p:nvSpPr>
          <p:spPr bwMode="auto">
            <a:xfrm>
              <a:off x="3910" y="2404"/>
              <a:ext cx="0" cy="33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7" name="Line 3117"/>
            <p:cNvSpPr>
              <a:spLocks noChangeShapeType="1"/>
            </p:cNvSpPr>
            <p:nvPr/>
          </p:nvSpPr>
          <p:spPr bwMode="auto">
            <a:xfrm flipH="1">
              <a:off x="3780" y="2850"/>
              <a:ext cx="118" cy="493"/>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98" name="Line 3118"/>
            <p:cNvSpPr>
              <a:spLocks noChangeShapeType="1"/>
            </p:cNvSpPr>
            <p:nvPr/>
          </p:nvSpPr>
          <p:spPr bwMode="auto">
            <a:xfrm>
              <a:off x="3918" y="2839"/>
              <a:ext cx="363" cy="52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305205" name="Rectangle 3125"/>
            <p:cNvSpPr>
              <a:spLocks noChangeArrowheads="1"/>
            </p:cNvSpPr>
            <p:nvPr/>
          </p:nvSpPr>
          <p:spPr bwMode="blackWhite">
            <a:xfrm>
              <a:off x="3762" y="2152"/>
              <a:ext cx="278"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d</a:t>
              </a:r>
              <a:endParaRPr lang="en-GB" sz="2800" b="1"/>
            </a:p>
          </p:txBody>
        </p:sp>
        <p:sp useBgFill="1">
          <p:nvSpPr>
            <p:cNvPr id="305210" name="Rectangle 3130"/>
            <p:cNvSpPr>
              <a:spLocks noChangeArrowheads="1"/>
            </p:cNvSpPr>
            <p:nvPr/>
          </p:nvSpPr>
          <p:spPr bwMode="blackWhite">
            <a:xfrm>
              <a:off x="3798" y="2699"/>
              <a:ext cx="207"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i</a:t>
              </a:r>
              <a:endParaRPr lang="en-GB" sz="2800" b="1"/>
            </a:p>
          </p:txBody>
        </p:sp>
        <p:sp useBgFill="1">
          <p:nvSpPr>
            <p:cNvPr id="305215" name="Rectangle 3135"/>
            <p:cNvSpPr>
              <a:spLocks noChangeArrowheads="1"/>
            </p:cNvSpPr>
            <p:nvPr/>
          </p:nvSpPr>
          <p:spPr bwMode="blackWhite">
            <a:xfrm>
              <a:off x="3652" y="3296"/>
              <a:ext cx="282"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n</a:t>
              </a:r>
              <a:endParaRPr lang="en-GB" sz="2800" b="1"/>
            </a:p>
          </p:txBody>
        </p:sp>
        <p:sp useBgFill="1">
          <p:nvSpPr>
            <p:cNvPr id="305216" name="Rectangle 3136"/>
            <p:cNvSpPr>
              <a:spLocks noChangeArrowheads="1"/>
            </p:cNvSpPr>
            <p:nvPr/>
          </p:nvSpPr>
          <p:spPr bwMode="blackWhite">
            <a:xfrm>
              <a:off x="4142" y="3296"/>
              <a:ext cx="273"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o</a:t>
              </a:r>
              <a:endParaRPr lang="en-GB" sz="2800" b="1"/>
            </a:p>
          </p:txBody>
        </p:sp>
        <p:sp useBgFill="1">
          <p:nvSpPr>
            <p:cNvPr id="305209" name="Rectangle 3129"/>
            <p:cNvSpPr>
              <a:spLocks noChangeArrowheads="1"/>
            </p:cNvSpPr>
            <p:nvPr/>
          </p:nvSpPr>
          <p:spPr bwMode="blackWhite">
            <a:xfrm>
              <a:off x="3329" y="2699"/>
              <a:ext cx="282"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h</a:t>
              </a:r>
              <a:endParaRPr lang="en-GB" sz="2800" b="1"/>
            </a:p>
          </p:txBody>
        </p:sp>
        <p:sp useBgFill="1">
          <p:nvSpPr>
            <p:cNvPr id="305211" name="Rectangle 3131"/>
            <p:cNvSpPr>
              <a:spLocks noChangeArrowheads="1"/>
            </p:cNvSpPr>
            <p:nvPr/>
          </p:nvSpPr>
          <p:spPr bwMode="blackWhite">
            <a:xfrm>
              <a:off x="4285" y="2699"/>
              <a:ext cx="203" cy="289"/>
            </a:xfrm>
            <a:prstGeom prst="rect">
              <a:avLst/>
            </a:prstGeom>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j</a:t>
              </a:r>
              <a:endParaRPr lang="en-GB" sz="2800" b="1"/>
            </a:p>
          </p:txBody>
        </p:sp>
      </p:grpSp>
      <p:sp>
        <p:nvSpPr>
          <p:cNvPr id="305156" name="Rectangle 3076"/>
          <p:cNvSpPr>
            <a:spLocks noGrp="1" noChangeArrowheads="1"/>
          </p:cNvSpPr>
          <p:nvPr>
            <p:ph type="body" idx="1"/>
          </p:nvPr>
        </p:nvSpPr>
        <p:spPr/>
        <p:txBody>
          <a:bodyPr/>
          <a:lstStyle/>
          <a:p>
            <a:r>
              <a:rPr lang="en-GB"/>
              <a:t>Baselines:</a:t>
            </a:r>
            <a:endParaRPr lang="en-GB"/>
          </a:p>
          <a:p>
            <a:pPr lvl="1">
              <a:spcBef>
                <a:spcPct val="0"/>
              </a:spcBef>
            </a:pPr>
            <a:r>
              <a:rPr lang="en-GB"/>
              <a:t>baseline 0: component n</a:t>
            </a:r>
            <a:endParaRPr lang="en-GB"/>
          </a:p>
          <a:p>
            <a:pPr lvl="1">
              <a:spcBef>
                <a:spcPct val="0"/>
              </a:spcBef>
            </a:pPr>
            <a:r>
              <a:rPr lang="en-GB"/>
              <a:t>baseline 1: n + i</a:t>
            </a:r>
            <a:endParaRPr lang="en-GB"/>
          </a:p>
          <a:p>
            <a:pPr lvl="1">
              <a:spcBef>
                <a:spcPct val="0"/>
              </a:spcBef>
            </a:pPr>
            <a:r>
              <a:rPr lang="en-GB"/>
              <a:t>baseline 2: n + i + o</a:t>
            </a:r>
            <a:endParaRPr lang="en-GB"/>
          </a:p>
          <a:p>
            <a:pPr lvl="1">
              <a:spcBef>
                <a:spcPct val="0"/>
              </a:spcBef>
            </a:pPr>
            <a:r>
              <a:rPr lang="en-GB">
                <a:solidFill>
                  <a:schemeClr val="hlink"/>
                </a:solidFill>
              </a:rPr>
              <a:t>baseline 3: n + i + o + d</a:t>
            </a:r>
            <a:endParaRPr lang="en-GB"/>
          </a:p>
          <a:p>
            <a:pPr lvl="1">
              <a:spcBef>
                <a:spcPct val="0"/>
              </a:spcBef>
            </a:pPr>
            <a:r>
              <a:rPr lang="en-GB"/>
              <a:t>etc.</a:t>
            </a:r>
            <a:endParaRPr lang="en-GB"/>
          </a:p>
          <a:p>
            <a:r>
              <a:rPr lang="en-GB">
                <a:solidFill>
                  <a:schemeClr val="accent2"/>
                </a:solidFill>
              </a:rPr>
              <a:t>Also needs stubs </a:t>
            </a:r>
            <a:br>
              <a:rPr lang="en-GB">
                <a:solidFill>
                  <a:schemeClr val="accent2"/>
                </a:solidFill>
              </a:rPr>
            </a:br>
            <a:r>
              <a:rPr lang="en-GB">
                <a:solidFill>
                  <a:schemeClr val="accent2"/>
                </a:solidFill>
              </a:rPr>
              <a:t>for some baselines</a:t>
            </a:r>
            <a:endParaRPr lang="en-GB">
              <a:solidFill>
                <a:schemeClr val="accent2"/>
              </a:solidFill>
            </a:endParaRPr>
          </a:p>
          <a:p>
            <a:r>
              <a:rPr lang="en-GB">
                <a:solidFill>
                  <a:srgbClr val="00B050"/>
                </a:solidFill>
              </a:rPr>
              <a:t>Needs drivers to call </a:t>
            </a:r>
            <a:br>
              <a:rPr lang="en-GB">
                <a:solidFill>
                  <a:srgbClr val="00B050"/>
                </a:solidFill>
              </a:rPr>
            </a:br>
            <a:r>
              <a:rPr lang="en-GB">
                <a:solidFill>
                  <a:srgbClr val="00B050"/>
                </a:solidFill>
              </a:rPr>
              <a:t>the baseline configuration</a:t>
            </a:r>
            <a:endParaRPr lang="en-GB">
              <a:solidFill>
                <a:srgbClr val="00B050"/>
              </a:solidFill>
            </a:endParaRPr>
          </a:p>
        </p:txBody>
      </p:sp>
      <p:sp>
        <p:nvSpPr>
          <p:cNvPr id="305155" name="Rectangle 3075"/>
          <p:cNvSpPr>
            <a:spLocks noGrp="1" noChangeArrowheads="1"/>
          </p:cNvSpPr>
          <p:nvPr>
            <p:ph type="title"/>
          </p:nvPr>
        </p:nvSpPr>
        <p:spPr/>
        <p:txBody>
          <a:bodyPr>
            <a:normAutofit fontScale="90000"/>
          </a:bodyPr>
          <a:lstStyle/>
          <a:p>
            <a:r>
              <a:rPr lang="en-US"/>
              <a:t>3.3.	Test levels</a:t>
            </a:r>
            <a:br>
              <a:rPr lang="en-US"/>
            </a:br>
            <a:r>
              <a:rPr lang="en-US"/>
              <a:t>Integration test – </a:t>
            </a:r>
            <a:r>
              <a:rPr lang="en-GB"/>
              <a:t>Bottom-up </a:t>
            </a:r>
            <a:endParaRPr lang="en-GB"/>
          </a:p>
        </p:txBody>
      </p:sp>
      <p:grpSp>
        <p:nvGrpSpPr>
          <p:cNvPr id="305248" name="Group 3168"/>
          <p:cNvGrpSpPr/>
          <p:nvPr/>
        </p:nvGrpSpPr>
        <p:grpSpPr bwMode="auto">
          <a:xfrm>
            <a:off x="5663717" y="2547939"/>
            <a:ext cx="813289" cy="925513"/>
            <a:chOff x="3865" y="1605"/>
            <a:chExt cx="555" cy="583"/>
          </a:xfrm>
        </p:grpSpPr>
        <p:sp>
          <p:nvSpPr>
            <p:cNvPr id="305236" name="Line 3156"/>
            <p:cNvSpPr>
              <a:spLocks noChangeShapeType="1"/>
            </p:cNvSpPr>
            <p:nvPr/>
          </p:nvSpPr>
          <p:spPr bwMode="blackGray">
            <a:xfrm flipH="1">
              <a:off x="3865" y="1857"/>
              <a:ext cx="395" cy="331"/>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37" name="Rectangle 3157"/>
            <p:cNvSpPr>
              <a:spLocks noChangeArrowheads="1"/>
            </p:cNvSpPr>
            <p:nvPr/>
          </p:nvSpPr>
          <p:spPr bwMode="blackGray">
            <a:xfrm>
              <a:off x="4145" y="1605"/>
              <a:ext cx="275" cy="289"/>
            </a:xfrm>
            <a:prstGeom prst="rect">
              <a:avLst/>
            </a:prstGeom>
            <a:solidFill>
              <a:srgbClr val="00B05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b</a:t>
              </a:r>
              <a:endParaRPr lang="en-GB" sz="2800" b="1"/>
            </a:p>
          </p:txBody>
        </p:sp>
      </p:grpSp>
      <p:grpSp>
        <p:nvGrpSpPr>
          <p:cNvPr id="305246" name="Group 3166"/>
          <p:cNvGrpSpPr/>
          <p:nvPr/>
        </p:nvGrpSpPr>
        <p:grpSpPr bwMode="auto">
          <a:xfrm>
            <a:off x="5351585" y="3416302"/>
            <a:ext cx="1118088" cy="2274888"/>
            <a:chOff x="3652" y="2152"/>
            <a:chExt cx="763" cy="1433"/>
          </a:xfrm>
        </p:grpSpPr>
        <p:sp>
          <p:nvSpPr>
            <p:cNvPr id="305228" name="Rectangle 3148"/>
            <p:cNvSpPr>
              <a:spLocks noChangeArrowheads="1"/>
            </p:cNvSpPr>
            <p:nvPr/>
          </p:nvSpPr>
          <p:spPr bwMode="blackGray">
            <a:xfrm>
              <a:off x="3762" y="2152"/>
              <a:ext cx="278" cy="289"/>
            </a:xfrm>
            <a:prstGeom prst="rect">
              <a:avLst/>
            </a:prstGeom>
            <a:solidFill>
              <a:schemeClr val="hlink"/>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solidFill>
                    <a:srgbClr val="000000"/>
                  </a:solidFill>
                </a:rPr>
                <a:t>d</a:t>
              </a:r>
              <a:endParaRPr lang="en-GB" sz="2800" b="1">
                <a:solidFill>
                  <a:srgbClr val="000000"/>
                </a:solidFill>
              </a:endParaRPr>
            </a:p>
          </p:txBody>
        </p:sp>
        <p:sp>
          <p:nvSpPr>
            <p:cNvPr id="305229" name="Rectangle 3149"/>
            <p:cNvSpPr>
              <a:spLocks noChangeArrowheads="1"/>
            </p:cNvSpPr>
            <p:nvPr/>
          </p:nvSpPr>
          <p:spPr bwMode="blackGray">
            <a:xfrm>
              <a:off x="3798" y="2699"/>
              <a:ext cx="207" cy="289"/>
            </a:xfrm>
            <a:prstGeom prst="rect">
              <a:avLst/>
            </a:prstGeom>
            <a:solidFill>
              <a:schemeClr val="hlink"/>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solidFill>
                    <a:srgbClr val="000000"/>
                  </a:solidFill>
                </a:rPr>
                <a:t>i</a:t>
              </a:r>
              <a:endParaRPr lang="en-GB" sz="2800" b="1">
                <a:solidFill>
                  <a:srgbClr val="000000"/>
                </a:solidFill>
              </a:endParaRPr>
            </a:p>
          </p:txBody>
        </p:sp>
        <p:sp>
          <p:nvSpPr>
            <p:cNvPr id="305230" name="Rectangle 3150"/>
            <p:cNvSpPr>
              <a:spLocks noChangeArrowheads="1"/>
            </p:cNvSpPr>
            <p:nvPr/>
          </p:nvSpPr>
          <p:spPr bwMode="blackGray">
            <a:xfrm>
              <a:off x="3652" y="3296"/>
              <a:ext cx="282" cy="289"/>
            </a:xfrm>
            <a:prstGeom prst="rect">
              <a:avLst/>
            </a:prstGeom>
            <a:solidFill>
              <a:schemeClr val="hlink"/>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solidFill>
                    <a:srgbClr val="000000"/>
                  </a:solidFill>
                </a:rPr>
                <a:t>n</a:t>
              </a:r>
              <a:endParaRPr lang="en-GB" sz="2800" b="1">
                <a:solidFill>
                  <a:srgbClr val="000000"/>
                </a:solidFill>
              </a:endParaRPr>
            </a:p>
          </p:txBody>
        </p:sp>
        <p:sp>
          <p:nvSpPr>
            <p:cNvPr id="305231" name="Rectangle 3151"/>
            <p:cNvSpPr>
              <a:spLocks noChangeArrowheads="1"/>
            </p:cNvSpPr>
            <p:nvPr/>
          </p:nvSpPr>
          <p:spPr bwMode="blackGray">
            <a:xfrm>
              <a:off x="4142" y="3296"/>
              <a:ext cx="273" cy="289"/>
            </a:xfrm>
            <a:prstGeom prst="rect">
              <a:avLst/>
            </a:prstGeom>
            <a:solidFill>
              <a:schemeClr val="hlink"/>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solidFill>
                    <a:srgbClr val="000000"/>
                  </a:solidFill>
                </a:rPr>
                <a:t>o</a:t>
              </a:r>
              <a:endParaRPr lang="en-GB" sz="2800" b="1">
                <a:solidFill>
                  <a:srgbClr val="000000"/>
                </a:solidFill>
              </a:endParaRPr>
            </a:p>
          </p:txBody>
        </p:sp>
      </p:grpSp>
      <p:grpSp>
        <p:nvGrpSpPr>
          <p:cNvPr id="305247" name="Group 3167"/>
          <p:cNvGrpSpPr/>
          <p:nvPr/>
        </p:nvGrpSpPr>
        <p:grpSpPr bwMode="auto">
          <a:xfrm>
            <a:off x="4878265" y="4284664"/>
            <a:ext cx="1698381" cy="458788"/>
            <a:chOff x="3329" y="2699"/>
            <a:chExt cx="1159" cy="289"/>
          </a:xfrm>
        </p:grpSpPr>
        <p:sp>
          <p:nvSpPr>
            <p:cNvPr id="305241" name="Rectangle 3161"/>
            <p:cNvSpPr>
              <a:spLocks noChangeArrowheads="1"/>
            </p:cNvSpPr>
            <p:nvPr/>
          </p:nvSpPr>
          <p:spPr bwMode="gray">
            <a:xfrm>
              <a:off x="3329" y="2699"/>
              <a:ext cx="282" cy="289"/>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h</a:t>
              </a:r>
              <a:endParaRPr lang="en-GB" sz="2800" b="1"/>
            </a:p>
          </p:txBody>
        </p:sp>
        <p:sp>
          <p:nvSpPr>
            <p:cNvPr id="305242" name="Rectangle 3162"/>
            <p:cNvSpPr>
              <a:spLocks noChangeArrowheads="1"/>
            </p:cNvSpPr>
            <p:nvPr/>
          </p:nvSpPr>
          <p:spPr bwMode="gray">
            <a:xfrm>
              <a:off x="4285" y="2699"/>
              <a:ext cx="203" cy="289"/>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j</a:t>
              </a:r>
              <a:endParaRPr lang="en-GB" sz="2800" b="1"/>
            </a:p>
          </p:txBody>
        </p:sp>
      </p:grpSp>
      <p:sp>
        <p:nvSpPr>
          <p:cNvPr id="47" name="Rectangle 3161"/>
          <p:cNvSpPr>
            <a:spLocks noChangeArrowheads="1"/>
          </p:cNvSpPr>
          <p:nvPr/>
        </p:nvSpPr>
        <p:spPr bwMode="gray">
          <a:xfrm>
            <a:off x="6396192" y="3425914"/>
            <a:ext cx="377026" cy="461793"/>
          </a:xfrm>
          <a:prstGeom prst="rect">
            <a:avLst/>
          </a:prstGeom>
          <a:solidFill>
            <a:schemeClr val="accent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5000"/>
              </a:lnSpc>
            </a:pPr>
            <a:r>
              <a:rPr lang="en-GB" sz="2800" b="1"/>
              <a:t>e</a:t>
            </a:r>
            <a:endParaRPr lang="en-GB" sz="2800" b="1"/>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slide(fromBottom)">
                                      <p:cBhvr>
                                        <p:cTn id="7" dur="500"/>
                                        <p:tgtEl>
                                          <p:spTgt spid="305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5246"/>
                                        </p:tgtEl>
                                        <p:attrNameLst>
                                          <p:attrName>style.visibility</p:attrName>
                                        </p:attrNameLst>
                                      </p:cBhvr>
                                      <p:to>
                                        <p:strVal val="visible"/>
                                      </p:to>
                                    </p:set>
                                    <p:animEffect transition="in" filter="wipe(down)">
                                      <p:cBhvr>
                                        <p:cTn id="12" dur="500"/>
                                        <p:tgtEl>
                                          <p:spTgt spid="3052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5247"/>
                                        </p:tgtEl>
                                        <p:attrNameLst>
                                          <p:attrName>style.visibility</p:attrName>
                                        </p:attrNameLst>
                                      </p:cBhvr>
                                      <p:to>
                                        <p:strVal val="visible"/>
                                      </p:to>
                                    </p:set>
                                    <p:animEffect transition="in" filter="wipe(left)">
                                      <p:cBhvr>
                                        <p:cTn id="17" dur="500"/>
                                        <p:tgtEl>
                                          <p:spTgt spid="3052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5248"/>
                                        </p:tgtEl>
                                        <p:attrNameLst>
                                          <p:attrName>style.visibility</p:attrName>
                                        </p:attrNameLst>
                                      </p:cBhvr>
                                      <p:to>
                                        <p:strVal val="visible"/>
                                      </p:to>
                                    </p:set>
                                    <p:animEffect transition="in" filter="wipe(left)">
                                      <p:cBhvr>
                                        <p:cTn id="22" dur="500"/>
                                        <p:tgtEl>
                                          <p:spTgt spid="30524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down)">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animBg="1"/>
      <p:bldP spid="4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050"/>
          <p:cNvSpPr>
            <a:spLocks noGrp="1" noChangeArrowheads="1"/>
          </p:cNvSpPr>
          <p:nvPr>
            <p:ph type="title"/>
          </p:nvPr>
        </p:nvSpPr>
        <p:spPr/>
        <p:txBody>
          <a:bodyPr>
            <a:normAutofit fontScale="90000"/>
          </a:bodyPr>
          <a:lstStyle/>
          <a:p>
            <a:r>
              <a:rPr lang="en-US"/>
              <a:t>3.3.	Test levels</a:t>
            </a:r>
            <a:br>
              <a:rPr lang="en-US"/>
            </a:br>
            <a:r>
              <a:rPr lang="en-US"/>
              <a:t>Integration test – </a:t>
            </a:r>
            <a:r>
              <a:rPr lang="en-GB"/>
              <a:t>Bottom-up (cont.)</a:t>
            </a:r>
            <a:endParaRPr lang="en-GB"/>
          </a:p>
        </p:txBody>
      </p:sp>
      <p:sp>
        <p:nvSpPr>
          <p:cNvPr id="311299" name="Rectangle 2051"/>
          <p:cNvSpPr>
            <a:spLocks noGrp="1" noChangeArrowheads="1"/>
          </p:cNvSpPr>
          <p:nvPr>
            <p:ph type="body" idx="1"/>
          </p:nvPr>
        </p:nvSpPr>
        <p:spPr/>
        <p:txBody>
          <a:bodyPr/>
          <a:lstStyle/>
          <a:p>
            <a:r>
              <a:rPr lang="en-GB"/>
              <a:t>Advantages:</a:t>
            </a:r>
            <a:endParaRPr lang="en-GB"/>
          </a:p>
          <a:p>
            <a:pPr lvl="1"/>
            <a:r>
              <a:rPr lang="en-GB"/>
              <a:t>lowest levels tested first and most thoroughly</a:t>
            </a:r>
            <a:endParaRPr lang="en-GB"/>
          </a:p>
          <a:p>
            <a:pPr lvl="1"/>
            <a:r>
              <a:rPr lang="en-GB"/>
              <a:t>visibility of detail</a:t>
            </a:r>
            <a:endParaRPr lang="en-GB"/>
          </a:p>
          <a:p>
            <a:endParaRPr lang="en-GB"/>
          </a:p>
          <a:p>
            <a:r>
              <a:rPr lang="en-GB"/>
              <a:t>Disadvantages</a:t>
            </a:r>
            <a:endParaRPr lang="en-GB"/>
          </a:p>
          <a:p>
            <a:pPr lvl="1"/>
            <a:r>
              <a:rPr lang="en-GB"/>
              <a:t>no working system until last baseline</a:t>
            </a:r>
            <a:endParaRPr lang="en-GB"/>
          </a:p>
          <a:p>
            <a:pPr lvl="1"/>
            <a:r>
              <a:rPr lang="en-GB"/>
              <a:t>needs both drivers and stubs</a:t>
            </a:r>
            <a:endParaRPr lang="en-GB"/>
          </a:p>
          <a:p>
            <a:pPr lvl="1"/>
            <a:r>
              <a:rPr lang="en-GB"/>
              <a:t>major control problems found last</a:t>
            </a:r>
            <a:endParaRPr lang="en-GB"/>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26"/>
          <p:cNvSpPr>
            <a:spLocks noGrp="1" noChangeArrowheads="1"/>
          </p:cNvSpPr>
          <p:nvPr>
            <p:ph type="title"/>
          </p:nvPr>
        </p:nvSpPr>
        <p:spPr/>
        <p:txBody>
          <a:bodyPr>
            <a:normAutofit fontScale="90000"/>
          </a:bodyPr>
          <a:lstStyle/>
          <a:p>
            <a:r>
              <a:rPr lang="en-US"/>
              <a:t>3.3.	Test levels</a:t>
            </a:r>
            <a:br>
              <a:rPr lang="en-US"/>
            </a:br>
            <a:r>
              <a:rPr lang="en-GB"/>
              <a:t>System test</a:t>
            </a:r>
            <a:endParaRPr lang="en-GB"/>
          </a:p>
        </p:txBody>
      </p:sp>
      <p:sp>
        <p:nvSpPr>
          <p:cNvPr id="171011" name="Rectangle 1027"/>
          <p:cNvSpPr>
            <a:spLocks noGrp="1" noChangeArrowheads="1"/>
          </p:cNvSpPr>
          <p:nvPr>
            <p:ph idx="1"/>
          </p:nvPr>
        </p:nvSpPr>
        <p:spPr/>
        <p:txBody>
          <a:bodyPr>
            <a:normAutofit/>
          </a:bodyPr>
          <a:lstStyle/>
          <a:p>
            <a:r>
              <a:rPr lang="en-GB"/>
              <a:t>The process of testing an integrated system to </a:t>
            </a:r>
            <a:r>
              <a:rPr lang="en-GB" b="1"/>
              <a:t>verify </a:t>
            </a:r>
            <a:r>
              <a:rPr lang="en-GB"/>
              <a:t>that it meets specified requirements</a:t>
            </a:r>
            <a:endParaRPr lang="en-GB"/>
          </a:p>
          <a:p>
            <a:r>
              <a:rPr lang="en-US"/>
              <a:t>Test basis:</a:t>
            </a:r>
            <a:endParaRPr lang="en-US"/>
          </a:p>
          <a:p>
            <a:pPr lvl="1"/>
            <a:r>
              <a:rPr lang="en-US"/>
              <a:t>requirements specification</a:t>
            </a:r>
            <a:endParaRPr lang="en-US"/>
          </a:p>
          <a:p>
            <a:pPr lvl="1"/>
            <a:r>
              <a:rPr lang="en-US"/>
              <a:t>business processes</a:t>
            </a:r>
            <a:endParaRPr lang="en-US"/>
          </a:p>
          <a:p>
            <a:pPr lvl="1"/>
            <a:r>
              <a:rPr lang="en-US"/>
              <a:t>use cases</a:t>
            </a:r>
            <a:endParaRPr lang="en-US"/>
          </a:p>
          <a:p>
            <a:pPr lvl="1"/>
            <a:r>
              <a:rPr lang="en-US"/>
              <a:t>risk analysis reports</a:t>
            </a:r>
            <a:endParaRPr lang="en-GB"/>
          </a:p>
          <a:p>
            <a:r>
              <a:rPr lang="en-GB" b="1"/>
              <a:t>The test environment should correspond to the final target environment as much as possible</a:t>
            </a:r>
            <a:endParaRPr lang="en-GB"/>
          </a:p>
          <a:p>
            <a:pPr lvl="0"/>
            <a:r>
              <a:rPr lang="en-GB"/>
              <a:t>Done by: </a:t>
            </a:r>
            <a:r>
              <a:rPr lang="en-US"/>
              <a:t>a third party team or by business analysts</a:t>
            </a:r>
            <a:endParaRPr lang="en-US" sz="2800" i="1"/>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	Test levels</a:t>
            </a:r>
            <a:br>
              <a:rPr lang="en-US"/>
            </a:br>
            <a:r>
              <a:rPr lang="en-GB"/>
              <a:t>System test (cont.)</a:t>
            </a:r>
            <a:endParaRPr lang="en-US"/>
          </a:p>
        </p:txBody>
      </p:sp>
      <p:sp>
        <p:nvSpPr>
          <p:cNvPr id="3" name="Content Placeholder 2"/>
          <p:cNvSpPr>
            <a:spLocks noGrp="1"/>
          </p:cNvSpPr>
          <p:nvPr>
            <p:ph idx="1"/>
          </p:nvPr>
        </p:nvSpPr>
        <p:spPr/>
        <p:txBody>
          <a:bodyPr/>
          <a:lstStyle/>
          <a:p>
            <a:r>
              <a:rPr lang="en-GB"/>
              <a:t>Should investigate both </a:t>
            </a:r>
            <a:r>
              <a:rPr lang="en-GB" b="1"/>
              <a:t>functional</a:t>
            </a:r>
            <a:r>
              <a:rPr lang="en-GB"/>
              <a:t> and </a:t>
            </a:r>
            <a:r>
              <a:rPr lang="en-GB" b="1"/>
              <a:t>non-functional requirements</a:t>
            </a:r>
            <a:r>
              <a:rPr lang="en-GB"/>
              <a:t> of the system</a:t>
            </a:r>
            <a:endParaRPr lang="en-GB"/>
          </a:p>
          <a:p>
            <a:pPr lvl="1"/>
            <a:r>
              <a:rPr lang="en-GB"/>
              <a:t>functional requirements</a:t>
            </a:r>
            <a:endParaRPr lang="en-GB"/>
          </a:p>
          <a:p>
            <a:pPr lvl="2"/>
            <a:r>
              <a:rPr lang="en-GB"/>
              <a:t>using </a:t>
            </a:r>
            <a:r>
              <a:rPr lang="en-GB" b="1"/>
              <a:t>specification-based techniques</a:t>
            </a:r>
            <a:r>
              <a:rPr lang="en-GB"/>
              <a:t> (e.g. create decision table in business rules,…)</a:t>
            </a:r>
            <a:endParaRPr lang="en-GB"/>
          </a:p>
          <a:p>
            <a:pPr lvl="2"/>
            <a:r>
              <a:rPr lang="en-GB"/>
              <a:t>using </a:t>
            </a:r>
            <a:r>
              <a:rPr lang="en-GB" b="1"/>
              <a:t>structure-based techniques</a:t>
            </a:r>
            <a:r>
              <a:rPr lang="en-GB"/>
              <a:t> (e.g. </a:t>
            </a:r>
            <a:r>
              <a:rPr lang="en-US"/>
              <a:t>the coverage of menu options, web page navigation,…)</a:t>
            </a:r>
            <a:endParaRPr lang="en-GB"/>
          </a:p>
          <a:p>
            <a:pPr lvl="1"/>
            <a:r>
              <a:rPr lang="en-GB"/>
              <a:t>non-functional requirements</a:t>
            </a:r>
            <a:endParaRPr lang="en-GB"/>
          </a:p>
          <a:p>
            <a:pPr lvl="2"/>
            <a:r>
              <a:rPr lang="en-GB"/>
              <a:t>e.g. </a:t>
            </a:r>
            <a:r>
              <a:rPr lang="en-US"/>
              <a:t>performance, </a:t>
            </a:r>
            <a:r>
              <a:rPr lang="en-GB"/>
              <a:t>reliability, </a:t>
            </a:r>
            <a:r>
              <a:rPr lang="en-US"/>
              <a:t>usability</a:t>
            </a:r>
            <a:r>
              <a:rPr lang="vi-VN"/>
              <a:t>, </a:t>
            </a:r>
            <a:r>
              <a:rPr lang="en-GB"/>
              <a:t>configuration/installation, back-up/recovery...</a:t>
            </a:r>
            <a:endParaRPr lang="en-GB"/>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1. Quality activities in the project life cycle Waterfall model</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4999" y="1819658"/>
            <a:ext cx="5186055" cy="4809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	Test levels</a:t>
            </a:r>
            <a:br>
              <a:rPr lang="en-US"/>
            </a:br>
            <a:r>
              <a:rPr lang="en-US"/>
              <a:t>Acceptance test</a:t>
            </a:r>
            <a:endParaRPr lang="en-US"/>
          </a:p>
        </p:txBody>
      </p:sp>
      <p:sp>
        <p:nvSpPr>
          <p:cNvPr id="3" name="Content Placeholder 2"/>
          <p:cNvSpPr>
            <a:spLocks noGrp="1"/>
          </p:cNvSpPr>
          <p:nvPr>
            <p:ph idx="1"/>
          </p:nvPr>
        </p:nvSpPr>
        <p:spPr/>
        <p:txBody>
          <a:bodyPr>
            <a:normAutofit/>
          </a:bodyPr>
          <a:lstStyle/>
          <a:p>
            <a:r>
              <a:rPr lang="en-US"/>
              <a:t>Most often focused on a </a:t>
            </a:r>
            <a:r>
              <a:rPr lang="en-US" b="1"/>
              <a:t>validation</a:t>
            </a:r>
            <a:r>
              <a:rPr lang="en-US"/>
              <a:t> type of testing</a:t>
            </a:r>
            <a:endParaRPr lang="en-US"/>
          </a:p>
          <a:p>
            <a:r>
              <a:rPr lang="en-US"/>
              <a:t>Most often the responsibility of the </a:t>
            </a:r>
            <a:r>
              <a:rPr lang="en-US" b="1"/>
              <a:t>user</a:t>
            </a:r>
            <a:r>
              <a:rPr lang="en-US"/>
              <a:t> or </a:t>
            </a:r>
            <a:r>
              <a:rPr lang="en-US" b="1"/>
              <a:t>customer</a:t>
            </a:r>
            <a:endParaRPr lang="en-US"/>
          </a:p>
          <a:p>
            <a:r>
              <a:rPr lang="en-US"/>
              <a:t>Finding defects is not the main focus in acceptance testing</a:t>
            </a:r>
            <a:endParaRPr lang="en-US"/>
          </a:p>
          <a:p>
            <a:r>
              <a:rPr lang="en-US"/>
              <a:t>Test basis:</a:t>
            </a:r>
            <a:endParaRPr lang="en-US"/>
          </a:p>
          <a:p>
            <a:pPr lvl="1"/>
            <a:r>
              <a:rPr lang="en-US"/>
              <a:t>user requirements</a:t>
            </a:r>
            <a:endParaRPr lang="en-US"/>
          </a:p>
          <a:p>
            <a:pPr lvl="1"/>
            <a:r>
              <a:rPr lang="en-US"/>
              <a:t>system requirements</a:t>
            </a:r>
            <a:endParaRPr lang="en-US"/>
          </a:p>
          <a:p>
            <a:pPr lvl="1"/>
            <a:r>
              <a:rPr lang="en-US"/>
              <a:t>use cases</a:t>
            </a:r>
            <a:endParaRPr lang="en-US"/>
          </a:p>
          <a:p>
            <a:pPr lvl="1"/>
            <a:r>
              <a:rPr lang="en-US"/>
              <a:t>business processes</a:t>
            </a:r>
            <a:endParaRPr lang="en-US"/>
          </a:p>
          <a:p>
            <a:pPr lvl="1"/>
            <a:r>
              <a:rPr lang="en-US"/>
              <a:t>risk analysis reports</a:t>
            </a:r>
            <a:endParaRPr lang="en-US"/>
          </a:p>
          <a:p>
            <a:r>
              <a:rPr lang="en-US">
                <a:ea typeface="MS PGothic" panose="020B0600070205080204" pitchFamily="50" charset="-128"/>
              </a:rPr>
              <a:t>Done by: Customer/independent test team</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	Test levels</a:t>
            </a:r>
            <a:br>
              <a:rPr lang="en-US"/>
            </a:br>
            <a:r>
              <a:rPr lang="en-US"/>
              <a:t>Acceptance test (cont.)</a:t>
            </a:r>
            <a:endParaRPr lang="en-US"/>
          </a:p>
        </p:txBody>
      </p:sp>
      <p:sp>
        <p:nvSpPr>
          <p:cNvPr id="3" name="Content Placeholder 2"/>
          <p:cNvSpPr>
            <a:spLocks noGrp="1"/>
          </p:cNvSpPr>
          <p:nvPr>
            <p:ph idx="1"/>
          </p:nvPr>
        </p:nvSpPr>
        <p:spPr/>
        <p:txBody>
          <a:bodyPr/>
          <a:lstStyle/>
          <a:p>
            <a:r>
              <a:rPr lang="en-US"/>
              <a:t>Typical forms of acceptance testing:</a:t>
            </a:r>
            <a:endParaRPr lang="en-US"/>
          </a:p>
          <a:p>
            <a:pPr lvl="1"/>
            <a:r>
              <a:rPr lang="en-US"/>
              <a:t>user acceptance test</a:t>
            </a:r>
            <a:endParaRPr lang="en-US"/>
          </a:p>
          <a:p>
            <a:pPr lvl="1"/>
            <a:r>
              <a:rPr lang="en-US"/>
              <a:t>operational acceptance test</a:t>
            </a:r>
            <a:endParaRPr lang="en-US"/>
          </a:p>
          <a:p>
            <a:pPr lvl="1"/>
            <a:r>
              <a:rPr lang="vi-VN">
                <a:latin typeface="Calibri" panose="020F0502020204030204" charset="0"/>
                <a:cs typeface="Calibri" panose="020F0502020204030204" charset="0"/>
              </a:rPr>
              <a:t>contract and regulation acceptance test</a:t>
            </a:r>
            <a:endParaRPr lang="en-US">
              <a:latin typeface="Calibri" panose="020F0502020204030204" charset="0"/>
              <a:cs typeface="Calibri" panose="020F0502020204030204" charset="0"/>
            </a:endParaRPr>
          </a:p>
          <a:p>
            <a:pPr lvl="1"/>
            <a:r>
              <a:rPr lang="en-US"/>
              <a:t>alpha test/beta test</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normAutofit fontScale="90000"/>
          </a:bodyPr>
          <a:lstStyle/>
          <a:p>
            <a:r>
              <a:rPr lang="en-US"/>
              <a:t>3.3.	Test levels</a:t>
            </a:r>
            <a:br>
              <a:rPr lang="en-US"/>
            </a:br>
            <a:r>
              <a:rPr lang="en-US"/>
              <a:t>Acceptance test – </a:t>
            </a:r>
            <a:r>
              <a:rPr lang="en-GB"/>
              <a:t>User acceptance test</a:t>
            </a:r>
            <a:endParaRPr lang="en-GB"/>
          </a:p>
        </p:txBody>
      </p:sp>
      <p:sp>
        <p:nvSpPr>
          <p:cNvPr id="325635" name="Rectangle 3"/>
          <p:cNvSpPr>
            <a:spLocks noGrp="1" noChangeArrowheads="1"/>
          </p:cNvSpPr>
          <p:nvPr>
            <p:ph type="body" idx="1"/>
          </p:nvPr>
        </p:nvSpPr>
        <p:spPr/>
        <p:txBody>
          <a:bodyPr>
            <a:normAutofit lnSpcReduction="10000"/>
          </a:bodyPr>
          <a:lstStyle/>
          <a:p>
            <a:r>
              <a:rPr lang="en-US"/>
              <a:t>Typically verifies the </a:t>
            </a:r>
            <a:r>
              <a:rPr lang="en-US" b="1"/>
              <a:t>fitness for use </a:t>
            </a:r>
            <a:r>
              <a:rPr lang="en-US"/>
              <a:t>of the system by business users</a:t>
            </a:r>
            <a:endParaRPr lang="en-GB"/>
          </a:p>
          <a:p>
            <a:pPr lvl="1"/>
            <a:r>
              <a:rPr lang="en-GB"/>
              <a:t>customer (user) should perform or be closely involved</a:t>
            </a:r>
            <a:endParaRPr lang="en-GB"/>
          </a:p>
          <a:p>
            <a:pPr lvl="1"/>
            <a:r>
              <a:rPr lang="en-GB"/>
              <a:t>customer can perform any test they wish, usually based on their business processes</a:t>
            </a:r>
            <a:endParaRPr lang="en-GB"/>
          </a:p>
          <a:p>
            <a:r>
              <a:rPr lang="en-GB"/>
              <a:t>Why customer/user involvement</a:t>
            </a:r>
            <a:endParaRPr lang="en-GB"/>
          </a:p>
          <a:p>
            <a:pPr lvl="1"/>
            <a:r>
              <a:rPr lang="en-GB"/>
              <a:t>Users know:</a:t>
            </a:r>
            <a:endParaRPr lang="en-GB"/>
          </a:p>
          <a:p>
            <a:pPr lvl="2"/>
            <a:r>
              <a:rPr lang="en-GB"/>
              <a:t>what really happens in business situations</a:t>
            </a:r>
            <a:endParaRPr lang="en-GB"/>
          </a:p>
          <a:p>
            <a:pPr lvl="2"/>
            <a:r>
              <a:rPr lang="en-GB"/>
              <a:t>complexity of business relationships</a:t>
            </a:r>
            <a:endParaRPr lang="en-GB"/>
          </a:p>
          <a:p>
            <a:pPr lvl="2"/>
            <a:r>
              <a:rPr lang="en-GB"/>
              <a:t>how users would do their work using the system</a:t>
            </a:r>
            <a:endParaRPr lang="en-GB"/>
          </a:p>
          <a:p>
            <a:pPr lvl="2"/>
            <a:r>
              <a:rPr lang="en-GB"/>
              <a:t>examples of real cases</a:t>
            </a:r>
            <a:endParaRPr lang="en-GB"/>
          </a:p>
          <a:p>
            <a:pPr lvl="2"/>
            <a:r>
              <a:rPr lang="en-GB"/>
              <a:t>how to identify sensible work-arounds</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6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563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563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563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563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56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3.3.	Test levels</a:t>
            </a:r>
            <a:br>
              <a:rPr lang="en-US" sz="3500"/>
            </a:br>
            <a:r>
              <a:rPr lang="en-US" sz="3500"/>
              <a:t>Acceptance test – Operational acceptance test</a:t>
            </a:r>
            <a:endParaRPr lang="en-US" sz="3500"/>
          </a:p>
        </p:txBody>
      </p:sp>
      <p:sp>
        <p:nvSpPr>
          <p:cNvPr id="3" name="Content Placeholder 2"/>
          <p:cNvSpPr>
            <a:spLocks noGrp="1"/>
          </p:cNvSpPr>
          <p:nvPr>
            <p:ph idx="1"/>
          </p:nvPr>
        </p:nvSpPr>
        <p:spPr/>
        <p:txBody>
          <a:bodyPr/>
          <a:lstStyle/>
          <a:p>
            <a:r>
              <a:rPr lang="en-US"/>
              <a:t>Also called production acceptance test</a:t>
            </a:r>
            <a:endParaRPr lang="en-US"/>
          </a:p>
          <a:p>
            <a:r>
              <a:rPr lang="en-US"/>
              <a:t>Validates</a:t>
            </a:r>
            <a:r>
              <a:rPr lang="en-US" b="1"/>
              <a:t> </a:t>
            </a:r>
            <a:r>
              <a:rPr lang="en-US"/>
              <a:t>whether the system meets the requirements for operation, often performed by the </a:t>
            </a:r>
            <a:r>
              <a:rPr lang="en-US" b="1"/>
              <a:t>system administrators</a:t>
            </a:r>
            <a:endParaRPr lang="en-US" b="1"/>
          </a:p>
          <a:p>
            <a:r>
              <a:rPr lang="en-US"/>
              <a:t>May be included:</a:t>
            </a:r>
            <a:endParaRPr lang="en-US"/>
          </a:p>
          <a:p>
            <a:pPr lvl="1"/>
            <a:r>
              <a:rPr lang="en-US"/>
              <a:t>testing of backup/restore</a:t>
            </a:r>
            <a:endParaRPr lang="en-US"/>
          </a:p>
          <a:p>
            <a:pPr lvl="1"/>
            <a:r>
              <a:rPr lang="en-US"/>
              <a:t>disaster recovery</a:t>
            </a:r>
            <a:endParaRPr lang="en-US"/>
          </a:p>
          <a:p>
            <a:pPr lvl="1"/>
            <a:r>
              <a:rPr lang="en-US"/>
              <a:t>user management</a:t>
            </a:r>
            <a:endParaRPr lang="en-US"/>
          </a:p>
          <a:p>
            <a:pPr lvl="1"/>
            <a:r>
              <a:rPr lang="en-US"/>
              <a:t>maintenance tasks</a:t>
            </a:r>
            <a:endParaRPr lang="en-US"/>
          </a:p>
          <a:p>
            <a:pPr lvl="1"/>
            <a:r>
              <a:rPr lang="en-US"/>
              <a:t>data load and migration tasks</a:t>
            </a:r>
            <a:endParaRPr lang="en-US"/>
          </a:p>
          <a:p>
            <a:pPr lvl="1"/>
            <a:r>
              <a:rPr lang="en-US"/>
              <a:t>periodic checks of security vulnerabilities</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normAutofit fontScale="90000"/>
          </a:bodyPr>
          <a:lstStyle/>
          <a:p>
            <a:r>
              <a:rPr lang="en-US"/>
              <a:t>3.3.	Test levels</a:t>
            </a:r>
            <a:br>
              <a:rPr lang="en-US"/>
            </a:br>
            <a:r>
              <a:rPr lang="en-US" sz="3200"/>
              <a:t>Acceptance test – </a:t>
            </a:r>
            <a:r>
              <a:rPr lang="en-GB" sz="3200"/>
              <a:t>Contract/</a:t>
            </a:r>
            <a:r>
              <a:rPr lang="vi-VN" sz="3200">
                <a:latin typeface="Calibri" panose="020F0502020204030204" charset="0"/>
                <a:cs typeface="Calibri" panose="020F0502020204030204" charset="0"/>
              </a:rPr>
              <a:t>regulation</a:t>
            </a:r>
            <a:r>
              <a:rPr lang="vi-VN" sz="3200"/>
              <a:t> </a:t>
            </a:r>
            <a:r>
              <a:rPr lang="en-GB" sz="3200"/>
              <a:t>acceptance test</a:t>
            </a:r>
            <a:endParaRPr lang="en-GB" sz="3200"/>
          </a:p>
        </p:txBody>
      </p:sp>
      <p:sp>
        <p:nvSpPr>
          <p:cNvPr id="327683" name="Rectangle 3"/>
          <p:cNvSpPr>
            <a:spLocks noGrp="1" noChangeArrowheads="1"/>
          </p:cNvSpPr>
          <p:nvPr>
            <p:ph type="body" idx="1"/>
          </p:nvPr>
        </p:nvSpPr>
        <p:spPr/>
        <p:txBody>
          <a:bodyPr/>
          <a:lstStyle/>
          <a:p>
            <a:r>
              <a:rPr lang="en-GB"/>
              <a:t>Contract acceptance testing is </a:t>
            </a:r>
            <a:r>
              <a:rPr lang="en-GB" b="1"/>
              <a:t>performed against a contract's acceptance criteria</a:t>
            </a:r>
            <a:r>
              <a:rPr lang="en-GB"/>
              <a:t> and any documented agreed changes</a:t>
            </a:r>
            <a:endParaRPr lang="en-GB"/>
          </a:p>
          <a:p>
            <a:endParaRPr lang="en-GB"/>
          </a:p>
          <a:p>
            <a:r>
              <a:rPr lang="en-GB"/>
              <a:t>Regulation acceptance testing (compliance acceptance testing) is </a:t>
            </a:r>
            <a:r>
              <a:rPr lang="en-GB" b="1"/>
              <a:t>performed against the regulations which must be adhered to</a:t>
            </a:r>
            <a:r>
              <a:rPr lang="en-GB"/>
              <a:t>, such as governmental, legal or safety regulations</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fontScale="90000"/>
          </a:bodyPr>
          <a:lstStyle/>
          <a:p>
            <a:r>
              <a:rPr lang="en-US"/>
              <a:t>3.3.	Test levels</a:t>
            </a:r>
            <a:br>
              <a:rPr lang="en-US"/>
            </a:br>
            <a:r>
              <a:rPr lang="en-US"/>
              <a:t>Acceptance test – </a:t>
            </a:r>
            <a:r>
              <a:rPr lang="en-GB"/>
              <a:t>Alpha and Beta test</a:t>
            </a:r>
            <a:endParaRPr lang="en-GB"/>
          </a:p>
        </p:txBody>
      </p:sp>
      <p:sp>
        <p:nvSpPr>
          <p:cNvPr id="328707" name="Rectangle 3"/>
          <p:cNvSpPr>
            <a:spLocks noGrp="1" noChangeArrowheads="1"/>
          </p:cNvSpPr>
          <p:nvPr>
            <p:ph type="body" idx="1"/>
          </p:nvPr>
        </p:nvSpPr>
        <p:spPr/>
        <p:txBody>
          <a:bodyPr/>
          <a:lstStyle/>
          <a:p>
            <a:r>
              <a:rPr lang="en-GB"/>
              <a:t>Similarities:</a:t>
            </a:r>
            <a:endParaRPr lang="en-GB"/>
          </a:p>
          <a:p>
            <a:pPr lvl="1"/>
            <a:r>
              <a:rPr lang="vi-VN">
                <a:latin typeface="Calibri" panose="020F0502020204030204" charset="0"/>
              </a:rPr>
              <a:t>Use for </a:t>
            </a:r>
            <a:r>
              <a:rPr lang="en-US">
                <a:latin typeface="Calibri" panose="020F0502020204030204" charset="0"/>
              </a:rPr>
              <a:t>the</a:t>
            </a:r>
            <a:r>
              <a:rPr lang="vi-VN">
                <a:latin typeface="Calibri" panose="020F0502020204030204" charset="0"/>
              </a:rPr>
              <a:t> </a:t>
            </a:r>
            <a:r>
              <a:rPr lang="en-US">
                <a:latin typeface="Calibri" panose="020F0502020204030204" charset="0"/>
              </a:rPr>
              <a:t>system</a:t>
            </a:r>
            <a:r>
              <a:rPr lang="vi-VN">
                <a:latin typeface="Calibri" panose="020F0502020204030204" charset="0"/>
              </a:rPr>
              <a:t>s that</a:t>
            </a:r>
            <a:r>
              <a:rPr lang="en-US">
                <a:latin typeface="Calibri" panose="020F0502020204030204" charset="0"/>
              </a:rPr>
              <a:t> has been developed for the mass market, e.g. commercial off-the-shelf software (COTS)</a:t>
            </a:r>
            <a:endParaRPr lang="en-GB">
              <a:latin typeface="Calibri" panose="020F0502020204030204" charset="0"/>
            </a:endParaRPr>
          </a:p>
          <a:p>
            <a:pPr lvl="1"/>
            <a:r>
              <a:rPr lang="en-GB"/>
              <a:t>When software is stable</a:t>
            </a:r>
            <a:endParaRPr lang="en-GB"/>
          </a:p>
          <a:p>
            <a:pPr lvl="1"/>
            <a:r>
              <a:rPr lang="en-GB"/>
              <a:t>Use the product in a realistic way in its operational environment</a:t>
            </a:r>
            <a:endParaRPr lang="en-GB"/>
          </a:p>
          <a:p>
            <a:pPr lvl="1"/>
            <a:r>
              <a:rPr lang="en-GB"/>
              <a:t>Give comments back on the product</a:t>
            </a:r>
            <a:endParaRPr lang="en-GB"/>
          </a:p>
          <a:p>
            <a:pPr lvl="2"/>
            <a:r>
              <a:rPr lang="en-GB"/>
              <a:t>faults found</a:t>
            </a:r>
            <a:endParaRPr lang="en-GB"/>
          </a:p>
          <a:p>
            <a:pPr lvl="2"/>
            <a:r>
              <a:rPr lang="en-GB"/>
              <a:t>how the product meets their expectations</a:t>
            </a:r>
            <a:endParaRPr lang="en-GB"/>
          </a:p>
          <a:p>
            <a:pPr lvl="2"/>
            <a:r>
              <a:rPr lang="en-GB"/>
              <a:t>improvement/enhancement suggestions</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normAutofit fontScale="90000"/>
          </a:bodyPr>
          <a:lstStyle/>
          <a:p>
            <a:r>
              <a:rPr lang="en-US"/>
              <a:t>3.3.	Test levels</a:t>
            </a:r>
            <a:br>
              <a:rPr lang="en-US"/>
            </a:br>
            <a:r>
              <a:rPr lang="en-US"/>
              <a:t>Acceptance test – </a:t>
            </a:r>
            <a:r>
              <a:rPr lang="en-GB"/>
              <a:t>Alpha and Beta test</a:t>
            </a:r>
            <a:endParaRPr lang="en-GB"/>
          </a:p>
        </p:txBody>
      </p:sp>
      <p:sp>
        <p:nvSpPr>
          <p:cNvPr id="329731" name="Rectangle 3"/>
          <p:cNvSpPr>
            <a:spLocks noGrp="1" noChangeArrowheads="1"/>
          </p:cNvSpPr>
          <p:nvPr>
            <p:ph type="body" idx="1"/>
          </p:nvPr>
        </p:nvSpPr>
        <p:spPr/>
        <p:txBody>
          <a:bodyPr/>
          <a:lstStyle/>
          <a:p>
            <a:r>
              <a:rPr lang="en-GB"/>
              <a:t>Differences:</a:t>
            </a:r>
            <a:endParaRPr lang="en-GB"/>
          </a:p>
          <a:p>
            <a:pPr lvl="1"/>
            <a:r>
              <a:rPr lang="en-GB"/>
              <a:t>Alpha testing</a:t>
            </a:r>
            <a:endParaRPr lang="en-GB"/>
          </a:p>
          <a:p>
            <a:pPr lvl="2"/>
            <a:r>
              <a:rPr lang="en-GB"/>
              <a:t>simulated or actual operational testing performed</a:t>
            </a:r>
            <a:r>
              <a:rPr lang="en-US"/>
              <a:t> </a:t>
            </a:r>
            <a:r>
              <a:rPr lang="en-US" b="1"/>
              <a:t>at the developer's site</a:t>
            </a:r>
            <a:endParaRPr lang="en-US" b="1"/>
          </a:p>
          <a:p>
            <a:pPr lvl="2"/>
            <a:r>
              <a:rPr lang="en-US"/>
              <a:t>potential users and members of the developer's organization are invited to use the system</a:t>
            </a:r>
            <a:endParaRPr lang="en-GB"/>
          </a:p>
          <a:p>
            <a:pPr lvl="1"/>
            <a:r>
              <a:rPr lang="en-GB"/>
              <a:t>Beta testing (field testing)</a:t>
            </a:r>
            <a:endParaRPr lang="en-GB"/>
          </a:p>
          <a:p>
            <a:pPr lvl="2"/>
            <a:r>
              <a:rPr lang="en-US"/>
              <a:t>performed by customers or potential customers </a:t>
            </a:r>
            <a:r>
              <a:rPr lang="en-US" b="1"/>
              <a:t>at their own locations</a:t>
            </a:r>
            <a:endParaRPr lang="en-GB" b="1"/>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4. Test types</a:t>
            </a:r>
            <a:endParaRPr lang="en-US"/>
          </a:p>
        </p:txBody>
      </p:sp>
      <p:sp>
        <p:nvSpPr>
          <p:cNvPr id="13" name="Content Placeholder 12"/>
          <p:cNvSpPr>
            <a:spLocks noGrp="1"/>
          </p:cNvSpPr>
          <p:nvPr>
            <p:ph idx="1"/>
          </p:nvPr>
        </p:nvSpPr>
        <p:spPr/>
        <p:txBody>
          <a:bodyPr/>
          <a:lstStyle/>
          <a:p>
            <a:r>
              <a:rPr lang="en-US"/>
              <a:t>A test type is focused on a particular test objective:</a:t>
            </a:r>
            <a:endParaRPr lang="en-US"/>
          </a:p>
          <a:p>
            <a:pPr lvl="1"/>
            <a:r>
              <a:rPr lang="en-US"/>
              <a:t>functional test</a:t>
            </a:r>
            <a:endParaRPr lang="en-US"/>
          </a:p>
          <a:p>
            <a:pPr lvl="1"/>
            <a:r>
              <a:rPr lang="en-US"/>
              <a:t>non-functional test</a:t>
            </a:r>
            <a:endParaRPr lang="en-US"/>
          </a:p>
          <a:p>
            <a:pPr lvl="1"/>
            <a:r>
              <a:rPr lang="en-US"/>
              <a:t>structural test</a:t>
            </a:r>
            <a:endParaRPr lang="en-US"/>
          </a:p>
          <a:p>
            <a:pPr lvl="1"/>
            <a:r>
              <a:rPr lang="en-US"/>
              <a:t>testing related to changes (i.e. confirmation test, regression test)</a:t>
            </a:r>
            <a:endParaRPr lang="en-US"/>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Test types</a:t>
            </a:r>
            <a:br>
              <a:rPr lang="en-US"/>
            </a:br>
            <a:r>
              <a:rPr lang="en-US"/>
              <a:t>Functional test</a:t>
            </a:r>
            <a:endParaRPr lang="en-US"/>
          </a:p>
        </p:txBody>
      </p:sp>
      <p:sp>
        <p:nvSpPr>
          <p:cNvPr id="3" name="Content Placeholder 2"/>
          <p:cNvSpPr>
            <a:spLocks noGrp="1"/>
          </p:cNvSpPr>
          <p:nvPr>
            <p:ph idx="1"/>
          </p:nvPr>
        </p:nvSpPr>
        <p:spPr/>
        <p:txBody>
          <a:bodyPr/>
          <a:lstStyle/>
          <a:p>
            <a:r>
              <a:rPr lang="en-US"/>
              <a:t>Testing </a:t>
            </a:r>
            <a:r>
              <a:rPr lang="en-US" b="1"/>
              <a:t>functions</a:t>
            </a:r>
            <a:r>
              <a:rPr lang="en-US"/>
              <a:t> of a system or component</a:t>
            </a:r>
            <a:endParaRPr lang="en-US"/>
          </a:p>
          <a:p>
            <a:pPr lvl="1"/>
            <a:r>
              <a:rPr lang="en-US" b="1"/>
              <a:t>'what</a:t>
            </a:r>
            <a:r>
              <a:rPr lang="en-US"/>
              <a:t>' the system does</a:t>
            </a:r>
            <a:endParaRPr lang="en-US"/>
          </a:p>
          <a:p>
            <a:r>
              <a:rPr lang="en-US"/>
              <a:t>The functions typically </a:t>
            </a:r>
            <a:r>
              <a:rPr lang="en-US" b="1"/>
              <a:t>described in work products</a:t>
            </a:r>
            <a:r>
              <a:rPr lang="en-US"/>
              <a:t> (</a:t>
            </a:r>
            <a:r>
              <a:rPr lang="en-US" i="1"/>
              <a:t>requirements specification, functional specification, use cases</a:t>
            </a:r>
            <a:r>
              <a:rPr lang="en-US"/>
              <a:t>) or they may be undocumented</a:t>
            </a:r>
            <a:endParaRPr lang="en-US"/>
          </a:p>
          <a:p>
            <a:r>
              <a:rPr lang="en-US"/>
              <a:t>May be performed at all test levels</a:t>
            </a:r>
            <a:endParaRPr lang="en-US"/>
          </a:p>
          <a:p>
            <a:r>
              <a:rPr lang="en-US"/>
              <a:t>Testing functionality can be done from two perspectives: </a:t>
            </a:r>
            <a:endParaRPr lang="en-US"/>
          </a:p>
          <a:p>
            <a:pPr lvl="1"/>
            <a:r>
              <a:rPr lang="en-US"/>
              <a:t>requirements-based </a:t>
            </a:r>
            <a:endParaRPr lang="en-US"/>
          </a:p>
          <a:p>
            <a:pPr lvl="1"/>
            <a:r>
              <a:rPr lang="en-US"/>
              <a:t>business process-based</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normAutofit fontScale="90000"/>
          </a:bodyPr>
          <a:lstStyle/>
          <a:p>
            <a:r>
              <a:rPr lang="en-US"/>
              <a:t>4. Test types</a:t>
            </a:r>
            <a:br>
              <a:rPr lang="en-US"/>
            </a:br>
            <a:r>
              <a:rPr lang="en-US"/>
              <a:t>Functional test – </a:t>
            </a:r>
            <a:r>
              <a:rPr lang="en-GB"/>
              <a:t>Requirements-based</a:t>
            </a:r>
            <a:endParaRPr lang="en-GB"/>
          </a:p>
        </p:txBody>
      </p:sp>
      <p:sp>
        <p:nvSpPr>
          <p:cNvPr id="345091" name="Rectangle 3"/>
          <p:cNvSpPr>
            <a:spLocks noGrp="1" noChangeArrowheads="1"/>
          </p:cNvSpPr>
          <p:nvPr>
            <p:ph type="body" idx="1"/>
          </p:nvPr>
        </p:nvSpPr>
        <p:spPr/>
        <p:txBody>
          <a:bodyPr/>
          <a:lstStyle/>
          <a:p>
            <a:r>
              <a:rPr lang="en-GB"/>
              <a:t>The basis for designing tests: </a:t>
            </a:r>
            <a:r>
              <a:rPr lang="en-GB" b="1"/>
              <a:t>specification of the functional requirements</a:t>
            </a:r>
            <a:r>
              <a:rPr lang="en-GB"/>
              <a:t> for the system</a:t>
            </a:r>
            <a:endParaRPr lang="en-GB"/>
          </a:p>
          <a:p>
            <a:pPr lvl="1"/>
            <a:r>
              <a:rPr lang="en-GB"/>
              <a:t>use </a:t>
            </a:r>
            <a:r>
              <a:rPr lang="en-GB" b="1"/>
              <a:t>table of contents of the requirements specification </a:t>
            </a:r>
            <a:r>
              <a:rPr lang="en-US"/>
              <a:t>as an initial list of items to test (or not to test)</a:t>
            </a:r>
            <a:endParaRPr lang="en-GB"/>
          </a:p>
          <a:p>
            <a:pPr lvl="1"/>
            <a:r>
              <a:rPr lang="en-GB" b="1"/>
              <a:t>prioritize the tests based on prioritized requirements in the specification</a:t>
            </a:r>
            <a:r>
              <a:rPr lang="en-GB"/>
              <a:t> (</a:t>
            </a:r>
            <a:r>
              <a:rPr lang="en-US"/>
              <a:t>also prioritize the requirements based on risk criteria if not already done) to ensure that the most important and most critical tests are included in the testing effort</a:t>
            </a:r>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1. Quality activities in the project life cycle </a:t>
            </a:r>
            <a:br>
              <a:rPr lang="en-US"/>
            </a:br>
            <a:r>
              <a:rPr lang="en-US"/>
              <a:t>V-model</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406" y="1846886"/>
            <a:ext cx="7914194" cy="4858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normAutofit fontScale="90000"/>
          </a:bodyPr>
          <a:lstStyle/>
          <a:p>
            <a:r>
              <a:rPr lang="en-US"/>
              <a:t>4. Test types</a:t>
            </a:r>
            <a:br>
              <a:rPr lang="en-US"/>
            </a:br>
            <a:r>
              <a:rPr lang="en-US"/>
              <a:t>Functional test – </a:t>
            </a:r>
            <a:r>
              <a:rPr lang="en-GB"/>
              <a:t>Business process-based</a:t>
            </a:r>
            <a:endParaRPr lang="en-GB"/>
          </a:p>
        </p:txBody>
      </p:sp>
      <p:sp>
        <p:nvSpPr>
          <p:cNvPr id="346115" name="Rectangle 3"/>
          <p:cNvSpPr>
            <a:spLocks noGrp="1" noChangeArrowheads="1"/>
          </p:cNvSpPr>
          <p:nvPr>
            <p:ph idx="1"/>
          </p:nvPr>
        </p:nvSpPr>
        <p:spPr/>
        <p:txBody>
          <a:bodyPr/>
          <a:lstStyle/>
          <a:p>
            <a:r>
              <a:rPr lang="en-US"/>
              <a:t>Uses knowledge of the business processes</a:t>
            </a:r>
            <a:endParaRPr lang="en-GB"/>
          </a:p>
          <a:p>
            <a:pPr lvl="1"/>
            <a:r>
              <a:rPr lang="en-GB"/>
              <a:t>Business scenarios</a:t>
            </a:r>
            <a:endParaRPr lang="en-GB"/>
          </a:p>
          <a:p>
            <a:pPr lvl="2"/>
            <a:r>
              <a:rPr lang="en-US"/>
              <a:t>involved in the day-to-day business use of the system</a:t>
            </a:r>
            <a:endParaRPr lang="en-US"/>
          </a:p>
          <a:p>
            <a:pPr lvl="1"/>
            <a:r>
              <a:rPr lang="en-GB"/>
              <a:t>Use cases</a:t>
            </a:r>
            <a:endParaRPr lang="en-GB"/>
          </a:p>
          <a:p>
            <a:pPr lvl="2"/>
            <a:r>
              <a:rPr lang="en-GB"/>
              <a:t>prepared cases based on real situations</a:t>
            </a:r>
            <a:endParaRPr lang="en-GB"/>
          </a:p>
          <a:p>
            <a:endParaRPr lang="en-GB"/>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a:t>4. Test types</a:t>
            </a:r>
            <a:br>
              <a:rPr lang="en-US"/>
            </a:br>
            <a:r>
              <a:rPr lang="en-GB"/>
              <a:t>Non-functional test</a:t>
            </a:r>
            <a:endParaRPr lang="en-GB"/>
          </a:p>
        </p:txBody>
      </p:sp>
      <p:sp>
        <p:nvSpPr>
          <p:cNvPr id="58371" name="Rectangle 3"/>
          <p:cNvSpPr>
            <a:spLocks noGrp="1" noChangeArrowheads="1"/>
          </p:cNvSpPr>
          <p:nvPr>
            <p:ph type="body" idx="1"/>
          </p:nvPr>
        </p:nvSpPr>
        <p:spPr/>
        <p:txBody>
          <a:bodyPr>
            <a:normAutofit/>
          </a:bodyPr>
          <a:lstStyle/>
          <a:p>
            <a:r>
              <a:rPr lang="en-US"/>
              <a:t>The testing of a </a:t>
            </a:r>
            <a:r>
              <a:rPr lang="en-US" b="1"/>
              <a:t>non-functional quality characteristic</a:t>
            </a:r>
            <a:endParaRPr lang="en-GB" b="1"/>
          </a:p>
          <a:p>
            <a:pPr lvl="1"/>
            <a:r>
              <a:rPr lang="en-US" b="1"/>
              <a:t>'how well' </a:t>
            </a:r>
            <a:r>
              <a:rPr lang="en-US"/>
              <a:t>the system works</a:t>
            </a:r>
            <a:r>
              <a:rPr lang="vi-VN"/>
              <a:t>, </a:t>
            </a:r>
            <a:r>
              <a:rPr lang="en-US"/>
              <a:t>measure on a scale of measurement, e.g. time to respond</a:t>
            </a:r>
            <a:endParaRPr lang="en-US"/>
          </a:p>
          <a:p>
            <a:r>
              <a:rPr lang="en-US"/>
              <a:t>May be performed at all test levels</a:t>
            </a:r>
            <a:endParaRPr lang="en-US"/>
          </a:p>
          <a:p>
            <a:pPr marL="274320" lvl="1" indent="-274320">
              <a:buClr>
                <a:schemeClr val="accent3"/>
              </a:buClr>
              <a:buSzPct val="95000"/>
            </a:pPr>
            <a:r>
              <a:rPr lang="en-US" sz="2600"/>
              <a:t>Non-functional testing includes: performance testing, load testing, stress testing, usability testing, maintainability testing, reliability testing, portability testing…</a:t>
            </a:r>
            <a:endParaRPr lang="en-GB" sz="2600"/>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Test types </a:t>
            </a:r>
            <a:br>
              <a:rPr lang="en-US"/>
            </a:br>
            <a:r>
              <a:rPr lang="en-US"/>
              <a:t>Structural test</a:t>
            </a:r>
            <a:endParaRPr lang="en-US"/>
          </a:p>
        </p:txBody>
      </p:sp>
      <p:sp>
        <p:nvSpPr>
          <p:cNvPr id="3" name="Content Placeholder 2"/>
          <p:cNvSpPr>
            <a:spLocks noGrp="1"/>
          </p:cNvSpPr>
          <p:nvPr>
            <p:ph idx="1"/>
          </p:nvPr>
        </p:nvSpPr>
        <p:spPr/>
        <p:txBody>
          <a:bodyPr>
            <a:normAutofit/>
          </a:bodyPr>
          <a:lstStyle/>
          <a:p>
            <a:r>
              <a:rPr lang="en-US"/>
              <a:t>Referred to as 'white-box' or 'glass-box‘</a:t>
            </a:r>
            <a:endParaRPr lang="en-US"/>
          </a:p>
          <a:p>
            <a:r>
              <a:rPr lang="en-US"/>
              <a:t>May be performed at all test levels</a:t>
            </a:r>
            <a:endParaRPr lang="en-US"/>
          </a:p>
          <a:p>
            <a:pPr lvl="1"/>
            <a:r>
              <a:rPr lang="en-GB"/>
              <a:t>it tends to be </a:t>
            </a:r>
            <a:r>
              <a:rPr lang="en-GB" u="sng"/>
              <a:t>mostly</a:t>
            </a:r>
            <a:r>
              <a:rPr lang="en-GB"/>
              <a:t> applied at</a:t>
            </a:r>
            <a:r>
              <a:rPr lang="en-GB" b="1"/>
              <a:t> component </a:t>
            </a:r>
            <a:r>
              <a:rPr lang="en-GB"/>
              <a:t>and</a:t>
            </a:r>
            <a:r>
              <a:rPr lang="en-GB" b="1"/>
              <a:t> integration</a:t>
            </a:r>
            <a:endParaRPr lang="en-GB" b="1"/>
          </a:p>
          <a:p>
            <a:pPr lvl="1"/>
            <a:r>
              <a:rPr lang="en-US"/>
              <a:t>can also be applied at </a:t>
            </a:r>
            <a:r>
              <a:rPr lang="en-US" b="1"/>
              <a:t>system </a:t>
            </a:r>
            <a:r>
              <a:rPr lang="en-US"/>
              <a:t>or</a:t>
            </a:r>
            <a:r>
              <a:rPr lang="en-US" b="1"/>
              <a:t> acceptance testing </a:t>
            </a:r>
            <a:r>
              <a:rPr lang="en-US"/>
              <a:t>levels (e.g. business models or menu structures)</a:t>
            </a:r>
            <a:endParaRPr lang="en-US"/>
          </a:p>
          <a:p>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Test types </a:t>
            </a:r>
            <a:br>
              <a:rPr lang="en-US"/>
            </a:br>
            <a:r>
              <a:rPr lang="en-US"/>
              <a:t>Testing related to changes</a:t>
            </a:r>
            <a:endParaRPr lang="en-US"/>
          </a:p>
        </p:txBody>
      </p:sp>
      <p:sp>
        <p:nvSpPr>
          <p:cNvPr id="3" name="Content Placeholder 2"/>
          <p:cNvSpPr>
            <a:spLocks noGrp="1"/>
          </p:cNvSpPr>
          <p:nvPr>
            <p:ph idx="1"/>
          </p:nvPr>
        </p:nvSpPr>
        <p:spPr/>
        <p:txBody>
          <a:bodyPr/>
          <a:lstStyle/>
          <a:p>
            <a:r>
              <a:rPr lang="en-GB"/>
              <a:t>If you have made a change to the software, you will have changed the way it functions, the way it performs (or both) and its structure</a:t>
            </a:r>
            <a:endParaRPr lang="en-GB"/>
          </a:p>
          <a:p>
            <a:r>
              <a:rPr lang="en-GB"/>
              <a:t>The specific types of tests relating to changes may be </a:t>
            </a:r>
            <a:r>
              <a:rPr lang="en-GB" b="1"/>
              <a:t>included all of the other test types</a:t>
            </a:r>
            <a:endParaRPr lang="en-GB" b="1"/>
          </a:p>
          <a:p>
            <a:pPr lvl="1"/>
            <a:r>
              <a:rPr lang="en-GB"/>
              <a:t>confirmation testing (re-testing)</a:t>
            </a:r>
            <a:endParaRPr lang="en-GB"/>
          </a:p>
          <a:p>
            <a:pPr lvl="1"/>
            <a:r>
              <a:rPr lang="en-GB"/>
              <a:t>regression testing</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Test types – Testing related to changes</a:t>
            </a:r>
            <a:br>
              <a:rPr lang="vi-VN"/>
            </a:br>
            <a:r>
              <a:rPr lang="en-GB"/>
              <a:t>Confirmation testing (Re-testing)</a:t>
            </a:r>
            <a:endParaRPr lang="en-US"/>
          </a:p>
        </p:txBody>
      </p:sp>
      <p:sp>
        <p:nvSpPr>
          <p:cNvPr id="7" name="Content Placeholder 6"/>
          <p:cNvSpPr>
            <a:spLocks noGrp="1"/>
          </p:cNvSpPr>
          <p:nvPr>
            <p:ph idx="1"/>
          </p:nvPr>
        </p:nvSpPr>
        <p:spPr/>
        <p:txBody>
          <a:bodyPr>
            <a:normAutofit lnSpcReduction="10000"/>
          </a:bodyPr>
          <a:lstStyle/>
          <a:p>
            <a:r>
              <a:rPr lang="en-GB"/>
              <a:t>Re-execute test after faults are fixed</a:t>
            </a:r>
            <a:endParaRPr lang="en-GB"/>
          </a:p>
          <a:p>
            <a:pPr lvl="1"/>
            <a:r>
              <a:rPr lang="en-GB"/>
              <a:t>run a test, it fails, the defect is reported</a:t>
            </a:r>
            <a:endParaRPr lang="en-GB"/>
          </a:p>
          <a:p>
            <a:pPr lvl="1"/>
            <a:r>
              <a:rPr lang="en-GB"/>
              <a:t>new version of software with defect fixed</a:t>
            </a:r>
            <a:endParaRPr lang="en-GB"/>
          </a:p>
          <a:p>
            <a:pPr lvl="1"/>
            <a:r>
              <a:rPr lang="en-GB" u="sng"/>
              <a:t>re-run</a:t>
            </a:r>
            <a:r>
              <a:rPr lang="en-GB"/>
              <a:t> the test to </a:t>
            </a:r>
            <a:r>
              <a:rPr lang="en-GB" b="1"/>
              <a:t>confirm that the defect has indeed been fixed</a:t>
            </a:r>
            <a:endParaRPr lang="en-GB" b="1"/>
          </a:p>
          <a:p>
            <a:r>
              <a:rPr lang="en-GB"/>
              <a:t>Re-run the same test</a:t>
            </a:r>
            <a:endParaRPr lang="en-GB"/>
          </a:p>
          <a:p>
            <a:pPr lvl="1"/>
            <a:r>
              <a:rPr lang="en-GB"/>
              <a:t>must be exactly repeatable</a:t>
            </a:r>
            <a:endParaRPr lang="en-GB"/>
          </a:p>
          <a:p>
            <a:pPr lvl="1"/>
            <a:r>
              <a:rPr lang="en-GB"/>
              <a:t>same environment, inputs and preconditions</a:t>
            </a:r>
            <a:endParaRPr lang="en-GB"/>
          </a:p>
          <a:p>
            <a:r>
              <a:rPr lang="en-US"/>
              <a:t>If the test now passes, this mean that</a:t>
            </a:r>
            <a:endParaRPr lang="en-US"/>
          </a:p>
          <a:p>
            <a:pPr lvl="1"/>
            <a:r>
              <a:rPr lang="en-US" b="1"/>
              <a:t>the software is correct?</a:t>
            </a:r>
            <a:endParaRPr lang="en-US" b="1"/>
          </a:p>
          <a:p>
            <a:pPr lvl="1"/>
            <a:r>
              <a:rPr lang="en-US" b="1"/>
              <a:t>introduced a different defect elsewhere</a:t>
            </a:r>
            <a:r>
              <a:rPr lang="en-US"/>
              <a:t>?</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Test types – Testing related to changes </a:t>
            </a:r>
            <a:r>
              <a:rPr lang="en-GB"/>
              <a:t>Regression testing</a:t>
            </a:r>
            <a:endParaRPr lang="en-US"/>
          </a:p>
        </p:txBody>
      </p:sp>
      <p:sp>
        <p:nvSpPr>
          <p:cNvPr id="3" name="Content Placeholder 2"/>
          <p:cNvSpPr>
            <a:spLocks noGrp="1"/>
          </p:cNvSpPr>
          <p:nvPr>
            <p:ph idx="1"/>
          </p:nvPr>
        </p:nvSpPr>
        <p:spPr/>
        <p:txBody>
          <a:bodyPr>
            <a:normAutofit/>
          </a:bodyPr>
          <a:lstStyle/>
          <a:p>
            <a:r>
              <a:rPr lang="en-US"/>
              <a:t>Executing </a:t>
            </a:r>
            <a:r>
              <a:rPr lang="en-GB"/>
              <a:t>test cases </a:t>
            </a:r>
            <a:r>
              <a:rPr lang="en-US"/>
              <a:t>that have been executed before</a:t>
            </a:r>
            <a:endParaRPr lang="en-GB"/>
          </a:p>
          <a:p>
            <a:pPr lvl="1"/>
            <a:r>
              <a:rPr lang="en-US"/>
              <a:t>include the tests that probably passed the last time executed</a:t>
            </a:r>
            <a:endParaRPr lang="en-GB"/>
          </a:p>
          <a:p>
            <a:r>
              <a:rPr lang="en-GB"/>
              <a:t>Regression testing are performed</a:t>
            </a:r>
            <a:endParaRPr lang="en-GB"/>
          </a:p>
          <a:p>
            <a:pPr lvl="1"/>
            <a:r>
              <a:rPr lang="en-GB"/>
              <a:t>whenever </a:t>
            </a:r>
            <a:r>
              <a:rPr lang="en-GB" b="1"/>
              <a:t>the</a:t>
            </a:r>
            <a:r>
              <a:rPr lang="en-GB"/>
              <a:t> </a:t>
            </a:r>
            <a:r>
              <a:rPr lang="en-GB" b="1"/>
              <a:t>software changes</a:t>
            </a:r>
            <a:r>
              <a:rPr lang="en-GB"/>
              <a:t>, either as a result of fixes or new or changed functionality</a:t>
            </a:r>
            <a:endParaRPr lang="en-GB"/>
          </a:p>
          <a:p>
            <a:pPr lvl="1"/>
            <a:r>
              <a:rPr lang="en-GB"/>
              <a:t>when </a:t>
            </a:r>
            <a:r>
              <a:rPr lang="en-GB" b="1"/>
              <a:t>the environment changes</a:t>
            </a:r>
            <a:r>
              <a:rPr lang="en-GB"/>
              <a:t>, even if application functionality stays the same, e.g. new version of DBMS</a:t>
            </a:r>
            <a:endParaRPr lang="en-GB"/>
          </a:p>
          <a:p>
            <a:pPr lvl="1"/>
            <a:r>
              <a:rPr lang="en-GB"/>
              <a:t>for </a:t>
            </a:r>
            <a:r>
              <a:rPr lang="en-GB" b="1"/>
              <a:t>emergency fixes </a:t>
            </a:r>
            <a:r>
              <a:rPr lang="en-GB"/>
              <a:t>(possibly a subset)</a:t>
            </a:r>
            <a:endParaRPr lang="en-GB"/>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*Basic concepts</a:t>
            </a:r>
            <a:br>
              <a:rPr lang="en-US"/>
            </a:br>
            <a:r>
              <a:rPr lang="en-US"/>
              <a:t>Test basis, test condition</a:t>
            </a:r>
            <a:endParaRPr lang="en-US"/>
          </a:p>
        </p:txBody>
      </p:sp>
      <p:sp>
        <p:nvSpPr>
          <p:cNvPr id="3" name="Content Placeholder 2"/>
          <p:cNvSpPr>
            <a:spLocks noGrp="1"/>
          </p:cNvSpPr>
          <p:nvPr>
            <p:ph idx="1"/>
          </p:nvPr>
        </p:nvSpPr>
        <p:spPr/>
        <p:txBody>
          <a:bodyPr/>
          <a:lstStyle/>
          <a:p>
            <a:r>
              <a:rPr lang="en-US"/>
              <a:t>Test basis</a:t>
            </a:r>
            <a:endParaRPr lang="en-US"/>
          </a:p>
          <a:p>
            <a:pPr lvl="1"/>
            <a:r>
              <a:rPr lang="en-US"/>
              <a:t>all documents from which the requirements of a component or system can be inferred</a:t>
            </a:r>
            <a:endParaRPr lang="en-US"/>
          </a:p>
          <a:p>
            <a:pPr lvl="1"/>
            <a:r>
              <a:rPr lang="en-US"/>
              <a:t>e.g. requirements, architecture, design, interfaces</a:t>
            </a:r>
            <a:endParaRPr lang="en-US"/>
          </a:p>
          <a:p>
            <a:endParaRPr lang="en-US"/>
          </a:p>
          <a:p>
            <a:r>
              <a:rPr lang="en-US"/>
              <a:t>Test condition</a:t>
            </a:r>
            <a:endParaRPr lang="en-US"/>
          </a:p>
          <a:p>
            <a:pPr lvl="1"/>
            <a:r>
              <a:rPr lang="en-US"/>
              <a:t>an item or event of a component or system that could be verified by one or more test cases</a:t>
            </a:r>
            <a:endParaRPr lang="en-US"/>
          </a:p>
          <a:p>
            <a:pPr lvl="1"/>
            <a:r>
              <a:rPr lang="en-US"/>
              <a:t>e.g. function, transaction, quality attribute</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*Basic concepts</a:t>
            </a:r>
            <a:br>
              <a:rPr lang="en-US"/>
            </a:br>
            <a:r>
              <a:rPr lang="en-US"/>
              <a:t>Test case, test suite</a:t>
            </a:r>
            <a:endParaRPr lang="en-US"/>
          </a:p>
        </p:txBody>
      </p:sp>
      <p:sp>
        <p:nvSpPr>
          <p:cNvPr id="3" name="Content Placeholder 2"/>
          <p:cNvSpPr>
            <a:spLocks noGrp="1"/>
          </p:cNvSpPr>
          <p:nvPr>
            <p:ph idx="1"/>
          </p:nvPr>
        </p:nvSpPr>
        <p:spPr/>
        <p:txBody>
          <a:bodyPr/>
          <a:lstStyle/>
          <a:p>
            <a:r>
              <a:rPr lang="en-US"/>
              <a:t>Test case: </a:t>
            </a:r>
            <a:endParaRPr lang="en-US"/>
          </a:p>
          <a:p>
            <a:pPr lvl="1"/>
            <a:r>
              <a:rPr lang="en-US"/>
              <a:t>a set of input values, execution preconditions, expected results and execution postconditions, developed for a particular objective or test condition</a:t>
            </a:r>
            <a:endParaRPr lang="en-US"/>
          </a:p>
          <a:p>
            <a:pPr lvl="1"/>
            <a:endParaRPr lang="en-US"/>
          </a:p>
          <a:p>
            <a:r>
              <a:rPr lang="en-US"/>
              <a:t>Test suite: </a:t>
            </a:r>
            <a:endParaRPr lang="en-US"/>
          </a:p>
          <a:p>
            <a:pPr lvl="1"/>
            <a:r>
              <a:rPr lang="en-US"/>
              <a:t>a set of several test cases for a component or system under test, where the post condition of one test is often used as the precondition for the next one</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*Basic concepts</a:t>
            </a:r>
            <a:br>
              <a:rPr lang="en-US"/>
            </a:br>
            <a:r>
              <a:rPr lang="en-US"/>
              <a:t>Verification, validation</a:t>
            </a:r>
            <a:endParaRPr lang="en-US"/>
          </a:p>
        </p:txBody>
      </p:sp>
      <p:sp>
        <p:nvSpPr>
          <p:cNvPr id="3" name="Content Placeholder 2"/>
          <p:cNvSpPr>
            <a:spLocks noGrp="1"/>
          </p:cNvSpPr>
          <p:nvPr>
            <p:ph idx="1"/>
          </p:nvPr>
        </p:nvSpPr>
        <p:spPr/>
        <p:txBody>
          <a:bodyPr/>
          <a:lstStyle/>
          <a:p>
            <a:r>
              <a:rPr lang="en-US"/>
              <a:t>Verification: </a:t>
            </a:r>
            <a:endParaRPr lang="en-US"/>
          </a:p>
          <a:p>
            <a:pPr lvl="1"/>
            <a:r>
              <a:rPr lang="en-US"/>
              <a:t>verify whether the product </a:t>
            </a:r>
            <a:r>
              <a:rPr lang="en-US" b="1"/>
              <a:t>meets the requirements set</a:t>
            </a:r>
            <a:endParaRPr lang="en-US" b="1"/>
          </a:p>
          <a:p>
            <a:pPr lvl="1"/>
            <a:r>
              <a:rPr lang="en-US"/>
              <a:t>focuses on the question 'Is the deliverable built according to the specification?'</a:t>
            </a:r>
            <a:endParaRPr lang="en-US"/>
          </a:p>
          <a:p>
            <a:r>
              <a:rPr lang="en-US"/>
              <a:t>Validation: </a:t>
            </a:r>
            <a:endParaRPr lang="en-US"/>
          </a:p>
          <a:p>
            <a:pPr lvl="1"/>
            <a:r>
              <a:rPr lang="en-US"/>
              <a:t>checks whether the product </a:t>
            </a:r>
            <a:r>
              <a:rPr lang="en-US" b="1"/>
              <a:t>meets the user needs and requirements</a:t>
            </a:r>
            <a:endParaRPr lang="en-US" b="1"/>
          </a:p>
          <a:p>
            <a:pPr lvl="1"/>
            <a:r>
              <a:rPr lang="en-US"/>
              <a:t>focuses on the question  'Is the deliverable fit for purpose, e.g. does it provide a solution to the problem?'</a:t>
            </a:r>
            <a:endParaRPr lang="en-US"/>
          </a:p>
        </p:txBody>
      </p:sp>
      <p:grpSp>
        <p:nvGrpSpPr>
          <p:cNvPr id="10" name="Group 9"/>
          <p:cNvGrpSpPr/>
          <p:nvPr/>
        </p:nvGrpSpPr>
        <p:grpSpPr>
          <a:xfrm>
            <a:off x="1272517" y="5786734"/>
            <a:ext cx="5780901" cy="461666"/>
            <a:chOff x="5115113" y="1110733"/>
            <a:chExt cx="3692068" cy="461666"/>
          </a:xfrm>
        </p:grpSpPr>
        <p:sp>
          <p:nvSpPr>
            <p:cNvPr id="6" name="Rectangle 5"/>
            <p:cNvSpPr/>
            <p:nvPr/>
          </p:nvSpPr>
          <p:spPr>
            <a:xfrm>
              <a:off x="5115113" y="1110734"/>
              <a:ext cx="1417918" cy="461665"/>
            </a:xfrm>
            <a:prstGeom prst="rect">
              <a:avLst/>
            </a:prstGeom>
            <a:ln>
              <a:solidFill>
                <a:srgbClr val="0070C0"/>
              </a:solidFill>
            </a:ln>
          </p:spPr>
          <p:txBody>
            <a:bodyPr wrap="none">
              <a:spAutoFit/>
            </a:bodyPr>
            <a:lstStyle/>
            <a:p>
              <a:pPr algn="ctr"/>
              <a:r>
                <a:rPr lang="en-US" sz="2400"/>
                <a:t>Verification</a:t>
              </a:r>
              <a:endParaRPr lang="en-US" sz="2400"/>
            </a:p>
          </p:txBody>
        </p:sp>
        <p:sp>
          <p:nvSpPr>
            <p:cNvPr id="7" name="Rectangle 6"/>
            <p:cNvSpPr/>
            <p:nvPr/>
          </p:nvSpPr>
          <p:spPr>
            <a:xfrm>
              <a:off x="7541545" y="1110733"/>
              <a:ext cx="1265636" cy="461665"/>
            </a:xfrm>
            <a:prstGeom prst="rect">
              <a:avLst/>
            </a:prstGeom>
            <a:ln>
              <a:solidFill>
                <a:srgbClr val="0070C0"/>
              </a:solidFill>
            </a:ln>
          </p:spPr>
          <p:txBody>
            <a:bodyPr wrap="none">
              <a:spAutoFit/>
            </a:bodyPr>
            <a:lstStyle/>
            <a:p>
              <a:pPr algn="ctr"/>
              <a:r>
                <a:rPr lang="en-US" sz="2400"/>
                <a:t>Validation</a:t>
              </a:r>
              <a:endParaRPr lang="en-US" sz="2400"/>
            </a:p>
          </p:txBody>
        </p:sp>
        <p:cxnSp>
          <p:nvCxnSpPr>
            <p:cNvPr id="9" name="Straight Arrow Connector 8"/>
            <p:cNvCxnSpPr>
              <a:stCxn id="6" idx="3"/>
              <a:endCxn id="7" idx="1"/>
            </p:cNvCxnSpPr>
            <p:nvPr/>
          </p:nvCxnSpPr>
          <p:spPr>
            <a:xfrm flipV="1">
              <a:off x="6533031" y="1341566"/>
              <a:ext cx="1008514" cy="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*Basic concepts</a:t>
            </a:r>
            <a:br>
              <a:rPr lang="en-US"/>
            </a:br>
            <a:r>
              <a:rPr lang="en-US"/>
              <a:t>Static testing, dynamic testing</a:t>
            </a:r>
            <a:endParaRPr lang="en-US"/>
          </a:p>
        </p:txBody>
      </p:sp>
      <p:sp>
        <p:nvSpPr>
          <p:cNvPr id="3" name="Content Placeholder 2"/>
          <p:cNvSpPr>
            <a:spLocks noGrp="1"/>
          </p:cNvSpPr>
          <p:nvPr>
            <p:ph idx="1"/>
          </p:nvPr>
        </p:nvSpPr>
        <p:spPr/>
        <p:txBody>
          <a:bodyPr/>
          <a:lstStyle/>
          <a:p>
            <a:r>
              <a:rPr lang="en-US"/>
              <a:t>Static testing: testing without running the code</a:t>
            </a:r>
            <a:endParaRPr lang="en-US"/>
          </a:p>
          <a:p>
            <a:pPr lvl="1"/>
            <a:r>
              <a:rPr lang="en-US"/>
              <a:t>static testing is performed using the software documentation (e.g. specification)</a:t>
            </a:r>
            <a:endParaRPr lang="en-US"/>
          </a:p>
          <a:p>
            <a:pPr lvl="1"/>
            <a:r>
              <a:rPr lang="en-US"/>
              <a:t>most verification techniques are static tests (e.g. feasibility reviews, requirements reviews)</a:t>
            </a:r>
            <a:endParaRPr lang="en-US"/>
          </a:p>
          <a:p>
            <a:endParaRPr lang="en-US"/>
          </a:p>
          <a:p>
            <a:r>
              <a:rPr lang="en-US"/>
              <a:t>Dynamic testing: requires the code to be executed to perform the tests</a:t>
            </a:r>
            <a:endParaRPr lang="en-US"/>
          </a:p>
          <a:p>
            <a:pPr lvl="1"/>
            <a:r>
              <a:rPr lang="en-US"/>
              <a:t>most validation tests are dynamic tests (e.g. unit testing, integrated testing,...)</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1. Quality activities in the project life cycle Iterative development model</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036" y="2362200"/>
            <a:ext cx="840574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endParaRPr lang="en-US"/>
          </a:p>
        </p:txBody>
      </p:sp>
      <p:sp>
        <p:nvSpPr>
          <p:cNvPr id="3" name="Content Placeholder 2"/>
          <p:cNvSpPr>
            <a:spLocks noGrp="1"/>
          </p:cNvSpPr>
          <p:nvPr>
            <p:ph idx="1"/>
          </p:nvPr>
        </p:nvSpPr>
        <p:spPr/>
        <p:txBody>
          <a:bodyPr/>
          <a:lstStyle/>
          <a:p>
            <a:pPr marL="347980" indent="-347980">
              <a:buFont typeface="+mj-lt"/>
              <a:buAutoNum type="arabicPeriod"/>
            </a:pPr>
            <a:r>
              <a:rPr lang="en-US"/>
              <a:t>Integrating quality activities in the project life cycle </a:t>
            </a:r>
            <a:endParaRPr lang="en-US"/>
          </a:p>
          <a:p>
            <a:pPr marL="347980" indent="-347980">
              <a:buFont typeface="+mj-lt"/>
              <a:buAutoNum type="arabicPeriod"/>
            </a:pPr>
            <a:r>
              <a:rPr lang="en-US"/>
              <a:t>Reviews</a:t>
            </a:r>
            <a:endParaRPr lang="en-US"/>
          </a:p>
          <a:p>
            <a:pPr marL="347980" indent="-347980">
              <a:buFont typeface="+mj-lt"/>
              <a:buAutoNum type="arabicPeriod"/>
            </a:pPr>
            <a:r>
              <a:rPr lang="en-US"/>
              <a:t>Software testing</a:t>
            </a:r>
            <a:endParaRPr lang="en-US"/>
          </a:p>
          <a:p>
            <a:pPr marL="347980" indent="-347980">
              <a:buFont typeface="+mj-lt"/>
              <a:buAutoNum type="arabicPeriod"/>
            </a:pPr>
            <a:r>
              <a:rPr lang="en-US" b="1"/>
              <a:t>Assuring the quality of software maintenance components </a:t>
            </a:r>
            <a:endParaRPr lang="en-US" b="1"/>
          </a:p>
          <a:p>
            <a:pPr marL="347980" indent="-347980">
              <a:buFont typeface="+mj-lt"/>
              <a:buAutoNum type="arabicPeriod"/>
            </a:pPr>
            <a:r>
              <a:rPr lang="en-US"/>
              <a:t>Assuring the quality of external participants’ contributions </a:t>
            </a:r>
            <a:endParaRPr lang="en-US"/>
          </a:p>
        </p:txBody>
      </p:sp>
      <p:sp>
        <p:nvSpPr>
          <p:cNvPr id="14"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15" name="Rectangle 15"/>
          <p:cNvSpPr>
            <a:spLocks noChangeArrowheads="1"/>
          </p:cNvSpPr>
          <p:nvPr/>
        </p:nvSpPr>
        <p:spPr bwMode="auto">
          <a:xfrm>
            <a:off x="6647903" y="1524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2</a:t>
            </a:r>
            <a:endParaRPr lang="en-GB" b="1">
              <a:solidFill>
                <a:srgbClr val="001412"/>
              </a:solidFill>
            </a:endParaRPr>
          </a:p>
        </p:txBody>
      </p:sp>
      <p:sp>
        <p:nvSpPr>
          <p:cNvPr id="16"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endParaRPr lang="en-GB" sz="1800" b="1"/>
          </a:p>
        </p:txBody>
      </p:sp>
      <p:sp>
        <p:nvSpPr>
          <p:cNvPr id="17"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18" name="Rectangle 18"/>
          <p:cNvSpPr>
            <a:spLocks noChangeArrowheads="1"/>
          </p:cNvSpPr>
          <p:nvPr/>
        </p:nvSpPr>
        <p:spPr bwMode="auto">
          <a:xfrm>
            <a:off x="664464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endParaRPr lang="en-GB" sz="1800" b="1"/>
          </a:p>
        </p:txBody>
      </p:sp>
      <p:sp>
        <p:nvSpPr>
          <p:cNvPr id="19"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0"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1"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22"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23"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Software maintenance components</a:t>
            </a:r>
            <a:endParaRPr lang="en-US"/>
          </a:p>
        </p:txBody>
      </p:sp>
      <p:sp>
        <p:nvSpPr>
          <p:cNvPr id="3" name="Content Placeholder 2"/>
          <p:cNvSpPr>
            <a:spLocks noGrp="1"/>
          </p:cNvSpPr>
          <p:nvPr>
            <p:ph idx="1"/>
          </p:nvPr>
        </p:nvSpPr>
        <p:spPr/>
        <p:txBody>
          <a:bodyPr/>
          <a:lstStyle/>
          <a:p>
            <a:r>
              <a:rPr lang="en-US" dirty="0"/>
              <a:t>Corrective maintenance</a:t>
            </a:r>
            <a:endParaRPr lang="en-US" dirty="0"/>
          </a:p>
          <a:p>
            <a:pPr lvl="1"/>
            <a:r>
              <a:rPr lang="en-US" dirty="0"/>
              <a:t>for software corrections and user support services</a:t>
            </a:r>
            <a:endParaRPr lang="en-US" dirty="0"/>
          </a:p>
          <a:p>
            <a:r>
              <a:rPr lang="en-US" dirty="0"/>
              <a:t>Adaptive maintenance</a:t>
            </a:r>
            <a:endParaRPr lang="en-US" dirty="0"/>
          </a:p>
          <a:p>
            <a:pPr lvl="1"/>
            <a:r>
              <a:rPr lang="en-US" dirty="0"/>
              <a:t>adjusts the software package to the requirements of new customers and changing environmental conditions</a:t>
            </a:r>
            <a:endParaRPr lang="en-US" dirty="0"/>
          </a:p>
          <a:p>
            <a:r>
              <a:rPr lang="en-US" dirty="0"/>
              <a:t>Functionality improvement maintenance</a:t>
            </a:r>
            <a:endParaRPr lang="en-US" dirty="0"/>
          </a:p>
          <a:p>
            <a:pPr lvl="1"/>
            <a:r>
              <a:rPr lang="fr-FR" dirty="0"/>
              <a:t>combines perfective maintenance and </a:t>
            </a:r>
            <a:r>
              <a:rPr lang="fr-FR" dirty="0" err="1"/>
              <a:t>preventive</a:t>
            </a:r>
            <a:r>
              <a:rPr lang="fr-FR" dirty="0"/>
              <a:t> maintenance</a:t>
            </a:r>
            <a:endParaRPr lang="fr-FR" dirty="0"/>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normAutofit fontScale="90000"/>
          </a:bodyPr>
          <a:lstStyle/>
          <a:p>
            <a:r>
              <a:rPr lang="en-US"/>
              <a:t>4. Software maintenance components</a:t>
            </a:r>
            <a:br>
              <a:rPr lang="en-US"/>
            </a:br>
            <a:r>
              <a:rPr lang="en-US"/>
              <a:t>The foundation of high quality</a:t>
            </a:r>
            <a:endParaRPr lang="en-US"/>
          </a:p>
        </p:txBody>
      </p:sp>
      <p:sp>
        <p:nvSpPr>
          <p:cNvPr id="140291" name="Rectangle 3"/>
          <p:cNvSpPr>
            <a:spLocks noGrp="1" noChangeArrowheads="1"/>
          </p:cNvSpPr>
          <p:nvPr>
            <p:ph idx="1"/>
          </p:nvPr>
        </p:nvSpPr>
        <p:spPr/>
        <p:txBody>
          <a:bodyPr/>
          <a:lstStyle/>
          <a:p>
            <a:pPr>
              <a:lnSpc>
                <a:spcPct val="200000"/>
              </a:lnSpc>
            </a:pPr>
            <a:r>
              <a:rPr lang="en-US" dirty="0"/>
              <a:t>Foundation 1: Software package quality</a:t>
            </a:r>
            <a:endParaRPr lang="en-US" dirty="0"/>
          </a:p>
          <a:p>
            <a:pPr>
              <a:lnSpc>
                <a:spcPct val="200000"/>
              </a:lnSpc>
            </a:pPr>
            <a:r>
              <a:rPr lang="en-US" dirty="0"/>
              <a:t>Foundation 2: Maintenance policy</a:t>
            </a:r>
            <a:endParaRPr lang="en-US" dirty="0"/>
          </a:p>
          <a:p>
            <a:pPr>
              <a:lnSpc>
                <a:spcPct val="200000"/>
              </a:lnSpc>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Software maintenance components</a:t>
            </a:r>
            <a:br>
              <a:rPr lang="en-US"/>
            </a:br>
            <a:r>
              <a:rPr lang="en-US"/>
              <a:t>Foundation 1: Software package quality</a:t>
            </a:r>
            <a:endParaRPr lang="en-US"/>
          </a:p>
        </p:txBody>
      </p:sp>
      <p:sp>
        <p:nvSpPr>
          <p:cNvPr id="10" name="Content Placeholder 9"/>
          <p:cNvSpPr>
            <a:spLocks noGrp="1"/>
          </p:cNvSpPr>
          <p:nvPr>
            <p:ph idx="1"/>
          </p:nvPr>
        </p:nvSpPr>
        <p:spPr/>
        <p:txBody>
          <a:bodyPr/>
          <a:lstStyle/>
          <a:p>
            <a:r>
              <a:rPr lang="en-US" dirty="0"/>
              <a:t>Making code readable and maintainable is as important, or more important than making it work correctly</a:t>
            </a:r>
            <a:endParaRPr lang="en-US" dirty="0"/>
          </a:p>
          <a:p>
            <a:pPr lvl="1"/>
            <a:r>
              <a:rPr lang="en-US" dirty="0"/>
              <a:t>if it doesn't work, it can be fixed. If it can't be maintained, it's scrap</a:t>
            </a:r>
            <a:endParaRPr lang="en-US" dirty="0"/>
          </a:p>
          <a:p>
            <a:r>
              <a:rPr lang="en-US" dirty="0"/>
              <a:t>From McCall quality factor, factors that have direct impact on software maintenance:</a:t>
            </a:r>
            <a:endParaRPr lang="en-US" dirty="0"/>
          </a:p>
          <a:p>
            <a:pPr lvl="1"/>
            <a:r>
              <a:rPr lang="en-US" dirty="0"/>
              <a:t>product operation factors: Correctness, Reliability</a:t>
            </a:r>
            <a:endParaRPr lang="en-US" dirty="0"/>
          </a:p>
          <a:p>
            <a:pPr lvl="1"/>
            <a:r>
              <a:rPr lang="en-US" dirty="0"/>
              <a:t>product revision factors: Maintainability, Flexibility, Testability</a:t>
            </a:r>
            <a:endParaRPr lang="en-US" dirty="0"/>
          </a:p>
          <a:p>
            <a:pPr lvl="1"/>
            <a:r>
              <a:rPr lang="en-US" dirty="0"/>
              <a:t>product transition factors: Portability, Interoperability</a:t>
            </a:r>
            <a:endParaRPr lang="en-US" dirty="0"/>
          </a:p>
          <a:p>
            <a:pPr lvl="1"/>
            <a:endParaRPr lang="en-US" dirty="0"/>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fontScale="90000"/>
          </a:bodyPr>
          <a:lstStyle/>
          <a:p>
            <a:r>
              <a:rPr lang="en-US"/>
              <a:t>4. Software maintenance components</a:t>
            </a:r>
            <a:br>
              <a:rPr lang="en-US"/>
            </a:br>
            <a:r>
              <a:rPr lang="en-US"/>
              <a:t>Foundation 1: Software package quality</a:t>
            </a:r>
            <a:endParaRPr lang="en-US"/>
          </a:p>
        </p:txBody>
      </p:sp>
      <p:sp>
        <p:nvSpPr>
          <p:cNvPr id="144387" name="Rectangle 3"/>
          <p:cNvSpPr>
            <a:spLocks noGrp="1" noChangeArrowheads="1"/>
          </p:cNvSpPr>
          <p:nvPr>
            <p:ph idx="1"/>
          </p:nvPr>
        </p:nvSpPr>
        <p:spPr/>
        <p:txBody>
          <a:bodyPr>
            <a:normAutofit lnSpcReduction="10000"/>
          </a:bodyPr>
          <a:lstStyle/>
          <a:p>
            <a:r>
              <a:rPr lang="en-US"/>
              <a:t>Correctness</a:t>
            </a:r>
            <a:endParaRPr lang="en-US"/>
          </a:p>
          <a:p>
            <a:pPr lvl="1"/>
            <a:r>
              <a:rPr lang="en-US"/>
              <a:t>output correctness</a:t>
            </a:r>
            <a:endParaRPr lang="en-US"/>
          </a:p>
          <a:p>
            <a:pPr lvl="2"/>
            <a:r>
              <a:rPr lang="en-US"/>
              <a:t>accuracy, completeness of required output</a:t>
            </a:r>
            <a:endParaRPr lang="en-US"/>
          </a:p>
          <a:p>
            <a:pPr lvl="2"/>
            <a:r>
              <a:rPr lang="en-US"/>
              <a:t>up­-to-­dateness, availability of the information</a:t>
            </a:r>
            <a:endParaRPr lang="en-US"/>
          </a:p>
          <a:p>
            <a:pPr lvl="1"/>
            <a:r>
              <a:rPr lang="en-US"/>
              <a:t>documentation correctness</a:t>
            </a:r>
            <a:endParaRPr lang="en-US"/>
          </a:p>
          <a:p>
            <a:pPr lvl="2"/>
            <a:r>
              <a:rPr lang="en-US"/>
              <a:t>the quality of documentation: completeness, accuracy, documentation style and structure</a:t>
            </a:r>
            <a:endParaRPr lang="en-US"/>
          </a:p>
          <a:p>
            <a:pPr lvl="1"/>
            <a:r>
              <a:rPr lang="en-US"/>
              <a:t>coding qualification</a:t>
            </a:r>
            <a:endParaRPr lang="en-US"/>
          </a:p>
          <a:p>
            <a:pPr lvl="2"/>
            <a:r>
              <a:rPr lang="en-US"/>
              <a:t>compliance with coding instructions, especially those that limit and reduce code complexity and define standard coding style</a:t>
            </a:r>
            <a:endParaRPr lang="en-US"/>
          </a:p>
          <a:p>
            <a:r>
              <a:rPr lang="en-US"/>
              <a:t>Reliability</a:t>
            </a:r>
            <a:endParaRPr lang="en-US"/>
          </a:p>
          <a:p>
            <a:pPr lvl="1"/>
            <a:r>
              <a:rPr lang="en-US"/>
              <a:t>the frequency of system failures as well as recovery times</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normAutofit fontScale="90000"/>
          </a:bodyPr>
          <a:lstStyle/>
          <a:p>
            <a:r>
              <a:rPr lang="en-US"/>
              <a:t>4. Software maintenance components</a:t>
            </a:r>
            <a:br>
              <a:rPr lang="en-US"/>
            </a:br>
            <a:r>
              <a:rPr lang="en-US"/>
              <a:t>Foundation 1: Software package quality</a:t>
            </a:r>
            <a:endParaRPr lang="en-US"/>
          </a:p>
        </p:txBody>
      </p:sp>
      <p:sp>
        <p:nvSpPr>
          <p:cNvPr id="147459" name="Rectangle 3"/>
          <p:cNvSpPr>
            <a:spLocks noGrp="1" noChangeArrowheads="1"/>
          </p:cNvSpPr>
          <p:nvPr>
            <p:ph type="body" idx="1"/>
          </p:nvPr>
        </p:nvSpPr>
        <p:spPr/>
        <p:txBody>
          <a:bodyPr/>
          <a:lstStyle/>
          <a:p>
            <a:r>
              <a:rPr lang="en-US" dirty="0"/>
              <a:t>Maintainability</a:t>
            </a:r>
            <a:endParaRPr lang="en-US" dirty="0"/>
          </a:p>
          <a:p>
            <a:pPr lvl="1"/>
            <a:r>
              <a:rPr lang="en-US" dirty="0"/>
              <a:t>by following the software structure and style requirements</a:t>
            </a:r>
            <a:endParaRPr lang="en-US" dirty="0"/>
          </a:p>
          <a:p>
            <a:pPr lvl="1"/>
            <a:r>
              <a:rPr lang="en-US" dirty="0"/>
              <a:t>by implementing programmer documentation requirement</a:t>
            </a:r>
            <a:endParaRPr lang="en-US" dirty="0"/>
          </a:p>
          <a:p>
            <a:r>
              <a:rPr lang="en-US" dirty="0"/>
              <a:t>Flexibility</a:t>
            </a:r>
            <a:endParaRPr lang="en-US" dirty="0"/>
          </a:p>
          <a:p>
            <a:pPr lvl="1"/>
            <a:r>
              <a:rPr lang="en-US" dirty="0"/>
              <a:t>there’s more space for future functional improvement</a:t>
            </a:r>
            <a:endParaRPr lang="en-US" dirty="0"/>
          </a:p>
          <a:p>
            <a:r>
              <a:rPr lang="en-US" dirty="0"/>
              <a:t>Testability</a:t>
            </a:r>
            <a:endParaRPr lang="en-US" dirty="0"/>
          </a:p>
          <a:p>
            <a:pPr lvl="1"/>
            <a:r>
              <a:rPr lang="en-US" dirty="0"/>
              <a:t>includes the availability of system diagnostics to be applied by the user as well as failure diagnostics to be applied by the support center or the maintenance staff at the user’s site</a:t>
            </a:r>
            <a:endParaRPr lang="en-US" dirty="0"/>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a:t>4. Software maintenance components</a:t>
            </a:r>
            <a:br>
              <a:rPr lang="en-US"/>
            </a:br>
            <a:r>
              <a:rPr lang="en-US"/>
              <a:t>Foundation 1: Software package quality</a:t>
            </a:r>
            <a:endParaRPr lang="en-US"/>
          </a:p>
        </p:txBody>
      </p:sp>
      <p:sp>
        <p:nvSpPr>
          <p:cNvPr id="149507" name="Rectangle 3"/>
          <p:cNvSpPr>
            <a:spLocks noGrp="1" noChangeArrowheads="1"/>
          </p:cNvSpPr>
          <p:nvPr>
            <p:ph type="body" idx="1"/>
          </p:nvPr>
        </p:nvSpPr>
        <p:spPr/>
        <p:txBody>
          <a:bodyPr/>
          <a:lstStyle/>
          <a:p>
            <a:r>
              <a:rPr lang="en-US"/>
              <a:t>Portability</a:t>
            </a:r>
            <a:endParaRPr lang="en-US"/>
          </a:p>
          <a:p>
            <a:pPr lvl="1"/>
            <a:r>
              <a:rPr lang="en-US"/>
              <a:t>the software’s potential application in different hardware and operating system environments, including the activities that enable those applications</a:t>
            </a:r>
            <a:endParaRPr lang="en-US"/>
          </a:p>
          <a:p>
            <a:r>
              <a:rPr lang="en-US"/>
              <a:t>Interoperability</a:t>
            </a:r>
            <a:endParaRPr lang="en-US"/>
          </a:p>
          <a:p>
            <a:pPr lvl="1"/>
            <a:r>
              <a:rPr lang="en-US"/>
              <a:t>capacity to operate with other packages and computerized equipment</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Software maintenance components</a:t>
            </a:r>
            <a:br>
              <a:rPr lang="en-US"/>
            </a:br>
            <a:r>
              <a:rPr lang="en-US"/>
              <a:t>Foundation 1: Software package quality</a:t>
            </a:r>
            <a:endParaRPr lang="en-US"/>
          </a:p>
        </p:txBody>
      </p:sp>
      <p:sp>
        <p:nvSpPr>
          <p:cNvPr id="7" name="Content Placeholder 6"/>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428" y="1981200"/>
            <a:ext cx="872017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Software maintenance components</a:t>
            </a:r>
            <a:br>
              <a:rPr lang="en-US"/>
            </a:br>
            <a:r>
              <a:rPr lang="en-US"/>
              <a:t>Topic for discussion</a:t>
            </a:r>
            <a:endParaRPr lang="en-US"/>
          </a:p>
        </p:txBody>
      </p:sp>
      <p:sp>
        <p:nvSpPr>
          <p:cNvPr id="3" name="Content Placeholder 2"/>
          <p:cNvSpPr>
            <a:spLocks noGrp="1"/>
          </p:cNvSpPr>
          <p:nvPr>
            <p:ph idx="1"/>
          </p:nvPr>
        </p:nvSpPr>
        <p:spPr/>
        <p:txBody>
          <a:bodyPr>
            <a:normAutofit fontScale="92500" lnSpcReduction="20000"/>
          </a:bodyPr>
          <a:lstStyle/>
          <a:p>
            <a:r>
              <a:rPr lang="en-US"/>
              <a:t>Suggest reasons for each of the maintenance team’s failures:</a:t>
            </a:r>
            <a:endParaRPr lang="en-US"/>
          </a:p>
          <a:p>
            <a:pPr lvl="1"/>
            <a:r>
              <a:rPr lang="en-US"/>
              <a:t>A complaint repeated by several customers: the software maintenance technician, who was unable to solve the problem on site at the scheduled time, claimed that he was unaware that he was required to carry the software programmers’ manual with him at all times;  therefore, he could not solve the problem on time.</a:t>
            </a:r>
            <a:endParaRPr lang="en-US"/>
          </a:p>
          <a:p>
            <a:pPr lvl="1"/>
            <a:r>
              <a:rPr lang="en-US"/>
              <a:t>A complaint by the Operations Manager of a supermarket chain: the software maintenance team had unsuccessfully tried to correct the software three times; as a result, several crucial functions could not be activated for four days.</a:t>
            </a:r>
            <a:endParaRPr lang="en-US"/>
          </a:p>
          <a:p>
            <a:pPr lvl="1"/>
            <a:r>
              <a:rPr lang="en-US"/>
              <a:t>A customer’s angry letter complaining  about an unfair cost estimate for a requested minor improvement: 60 man-days. He quoted the head of the Software Functional Improvement Team, who had said that the high estimate was the outcome of missing documentation and non-standard coding of the original package.</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Software maintenance components</a:t>
            </a:r>
            <a:br>
              <a:rPr lang="en-US"/>
            </a:br>
            <a:r>
              <a:rPr lang="en-US"/>
              <a:t>Foundation 2: Maintenance policy</a:t>
            </a:r>
            <a:endParaRPr lang="en-US"/>
          </a:p>
        </p:txBody>
      </p:sp>
      <p:sp>
        <p:nvSpPr>
          <p:cNvPr id="3" name="Content Placeholder 2"/>
          <p:cNvSpPr>
            <a:spLocks noGrp="1"/>
          </p:cNvSpPr>
          <p:nvPr>
            <p:ph idx="1"/>
          </p:nvPr>
        </p:nvSpPr>
        <p:spPr/>
        <p:txBody>
          <a:bodyPr>
            <a:normAutofit/>
          </a:bodyPr>
          <a:lstStyle/>
          <a:p>
            <a:r>
              <a:rPr lang="en-US"/>
              <a:t>Version development policy</a:t>
            </a:r>
            <a:endParaRPr lang="en-US"/>
          </a:p>
          <a:p>
            <a:pPr lvl="1"/>
            <a:r>
              <a:rPr lang="en-US"/>
              <a:t>sequential version policy</a:t>
            </a:r>
            <a:endParaRPr lang="en-US"/>
          </a:p>
          <a:p>
            <a:pPr lvl="2"/>
            <a:r>
              <a:rPr lang="en-US"/>
              <a:t>only one version is made available to the entire customer population, serve the needs of all customers</a:t>
            </a:r>
            <a:endParaRPr lang="en-US"/>
          </a:p>
          <a:p>
            <a:pPr lvl="2"/>
            <a:r>
              <a:rPr lang="en-US"/>
              <a:t>the new version replaces  the current version</a:t>
            </a:r>
            <a:endParaRPr lang="en-US"/>
          </a:p>
          <a:p>
            <a:pPr lvl="1"/>
            <a:r>
              <a:rPr lang="en-US"/>
              <a:t>tree version policy</a:t>
            </a:r>
            <a:endParaRPr lang="en-US"/>
          </a:p>
          <a:p>
            <a:pPr lvl="2"/>
            <a:r>
              <a:rPr lang="en-US"/>
              <a:t>develop a specialized, targeted version for groups of customers or a major customer</a:t>
            </a:r>
            <a:endParaRPr lang="en-US"/>
          </a:p>
          <a:p>
            <a:r>
              <a:rPr lang="en-US"/>
              <a:t>Change policy</a:t>
            </a:r>
            <a:endParaRPr lang="en-US"/>
          </a:p>
          <a:p>
            <a:pPr lvl="1"/>
            <a:r>
              <a:rPr lang="en-US"/>
              <a:t>the method of examining each change request and the criteria used for its approval</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1. Quality activities in the project life cycle Testing within a life cycle model</a:t>
            </a:r>
            <a:endParaRPr lang="en-US"/>
          </a:p>
        </p:txBody>
      </p:sp>
      <p:sp>
        <p:nvSpPr>
          <p:cNvPr id="3" name="Content Placeholder 2"/>
          <p:cNvSpPr>
            <a:spLocks noGrp="1"/>
          </p:cNvSpPr>
          <p:nvPr>
            <p:ph idx="1"/>
          </p:nvPr>
        </p:nvSpPr>
        <p:spPr/>
        <p:txBody>
          <a:bodyPr/>
          <a:lstStyle/>
          <a:p>
            <a:r>
              <a:rPr lang="en-US"/>
              <a:t>Several characteristics of good testing:</a:t>
            </a:r>
            <a:endParaRPr lang="en-US"/>
          </a:p>
          <a:p>
            <a:pPr lvl="1"/>
            <a:r>
              <a:rPr lang="en-US"/>
              <a:t>for every development activity there is a corresponding testing activity; </a:t>
            </a:r>
            <a:endParaRPr lang="en-US"/>
          </a:p>
          <a:p>
            <a:pPr lvl="1"/>
            <a:r>
              <a:rPr lang="en-US"/>
              <a:t>the analysis and design of tests for a given test level should begin during the corresponding development activity; </a:t>
            </a:r>
            <a:endParaRPr lang="en-US"/>
          </a:p>
          <a:p>
            <a:pPr lvl="1"/>
            <a:r>
              <a:rPr lang="en-US"/>
              <a:t>testers should be involved in reviewing documents as soon as drafts are available in the development cycle</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Software maintenance components</a:t>
            </a:r>
            <a:br>
              <a:rPr lang="en-US"/>
            </a:br>
            <a:r>
              <a:rPr lang="en-US"/>
              <a:t>Pre-maintenance quality components</a:t>
            </a:r>
            <a:endParaRPr lang="en-US"/>
          </a:p>
        </p:txBody>
      </p:sp>
      <p:sp>
        <p:nvSpPr>
          <p:cNvPr id="3" name="Content Placeholder 2"/>
          <p:cNvSpPr>
            <a:spLocks noGrp="1"/>
          </p:cNvSpPr>
          <p:nvPr>
            <p:ph idx="1"/>
          </p:nvPr>
        </p:nvSpPr>
        <p:spPr/>
        <p:txBody>
          <a:bodyPr/>
          <a:lstStyle/>
          <a:p>
            <a:r>
              <a:rPr lang="fr-FR"/>
              <a:t>Maintenance contract review</a:t>
            </a:r>
            <a:endParaRPr lang="fr-FR"/>
          </a:p>
          <a:p>
            <a:pPr lvl="1"/>
            <a:r>
              <a:rPr lang="en-US"/>
              <a:t>activities:</a:t>
            </a:r>
            <a:endParaRPr lang="en-US"/>
          </a:p>
          <a:p>
            <a:pPr lvl="2"/>
            <a:r>
              <a:rPr lang="en-US"/>
              <a:t>proposal draft reviews</a:t>
            </a:r>
            <a:endParaRPr lang="en-US"/>
          </a:p>
          <a:p>
            <a:pPr lvl="2"/>
            <a:r>
              <a:rPr lang="en-US"/>
              <a:t>contract draft reviews</a:t>
            </a:r>
            <a:endParaRPr lang="en-US"/>
          </a:p>
          <a:p>
            <a:pPr lvl="1"/>
            <a:r>
              <a:rPr lang="fr-FR"/>
              <a:t>objectives</a:t>
            </a:r>
            <a:endParaRPr lang="fr-FR"/>
          </a:p>
          <a:p>
            <a:pPr lvl="2"/>
            <a:r>
              <a:rPr lang="fr-FR"/>
              <a:t>customer requirements clarification</a:t>
            </a:r>
            <a:endParaRPr lang="fr-FR"/>
          </a:p>
          <a:p>
            <a:pPr lvl="2"/>
            <a:r>
              <a:rPr lang="en-US"/>
              <a:t>review of alternative approaches to maintenance provision</a:t>
            </a:r>
            <a:endParaRPr lang="en-US"/>
          </a:p>
          <a:p>
            <a:pPr lvl="2"/>
            <a:r>
              <a:rPr lang="en-US"/>
              <a:t>review of estimates of required maintenance resources</a:t>
            </a:r>
            <a:endParaRPr lang="en-US"/>
          </a:p>
          <a:p>
            <a:pPr lvl="2"/>
            <a:r>
              <a:rPr lang="en-US"/>
              <a:t>review of maintenance services to be provided by subcontractors and/or the customer</a:t>
            </a:r>
            <a:endParaRPr lang="en-US"/>
          </a:p>
          <a:p>
            <a:pPr lvl="2"/>
            <a:r>
              <a:rPr lang="en-US"/>
              <a:t>review of maintenance costs estimates</a:t>
            </a:r>
            <a:endParaRPr lang="en-US"/>
          </a:p>
          <a:p>
            <a:pPr lvl="1"/>
            <a:endParaRPr lang="fr-F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 Software maintenance components</a:t>
            </a:r>
            <a:br>
              <a:rPr lang="en-US"/>
            </a:br>
            <a:r>
              <a:rPr lang="en-US"/>
              <a:t>Pre-maintenance quality components</a:t>
            </a:r>
            <a:endParaRPr lang="en-US"/>
          </a:p>
        </p:txBody>
      </p:sp>
      <p:sp>
        <p:nvSpPr>
          <p:cNvPr id="3" name="Content Placeholder 2"/>
          <p:cNvSpPr>
            <a:spLocks noGrp="1"/>
          </p:cNvSpPr>
          <p:nvPr>
            <p:ph idx="1"/>
          </p:nvPr>
        </p:nvSpPr>
        <p:spPr/>
        <p:txBody>
          <a:bodyPr>
            <a:normAutofit/>
          </a:bodyPr>
          <a:lstStyle/>
          <a:p>
            <a:r>
              <a:rPr lang="fr-FR"/>
              <a:t>Maintenance plan construction</a:t>
            </a:r>
            <a:endParaRPr lang="en-US"/>
          </a:p>
          <a:p>
            <a:pPr lvl="1"/>
            <a:r>
              <a:rPr lang="en-US"/>
              <a:t>should be prepared for all customers, external and internal</a:t>
            </a:r>
            <a:endParaRPr lang="en-US"/>
          </a:p>
          <a:p>
            <a:pPr lvl="1"/>
            <a:r>
              <a:rPr lang="en-US"/>
              <a:t>the plan includes </a:t>
            </a:r>
            <a:endParaRPr lang="en-US"/>
          </a:p>
          <a:p>
            <a:pPr lvl="2"/>
            <a:r>
              <a:rPr lang="en-US"/>
              <a:t>a list of the contracted maintenance services</a:t>
            </a:r>
            <a:endParaRPr lang="en-US"/>
          </a:p>
          <a:p>
            <a:pPr lvl="2"/>
            <a:r>
              <a:rPr lang="en-US"/>
              <a:t>a description of the maintenance team’s organization</a:t>
            </a:r>
            <a:endParaRPr lang="en-US"/>
          </a:p>
          <a:p>
            <a:pPr lvl="2"/>
            <a:r>
              <a:rPr lang="en-US"/>
              <a:t>a list of maintenance facilities</a:t>
            </a:r>
            <a:endParaRPr lang="en-US"/>
          </a:p>
          <a:p>
            <a:pPr lvl="2"/>
            <a:r>
              <a:rPr lang="en-US"/>
              <a:t>a list of identified maintenance service risks</a:t>
            </a:r>
            <a:endParaRPr lang="en-US"/>
          </a:p>
          <a:p>
            <a:pPr lvl="2"/>
            <a:r>
              <a:rPr lang="en-US"/>
              <a:t>a list of required software maintenance procedures and controls </a:t>
            </a:r>
            <a:endParaRPr lang="en-US"/>
          </a:p>
          <a:p>
            <a:pPr lvl="2"/>
            <a:r>
              <a:rPr lang="en-US"/>
              <a:t>the software maintenance budget</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a:t>Integrating quality activities in the project life cycle </a:t>
            </a:r>
            <a:endParaRPr lang="en-US"/>
          </a:p>
          <a:p>
            <a:pPr marL="514350" indent="-514350">
              <a:buFont typeface="+mj-lt"/>
              <a:buAutoNum type="arabicPeriod"/>
            </a:pPr>
            <a:r>
              <a:rPr lang="en-US"/>
              <a:t>Reviews</a:t>
            </a:r>
            <a:endParaRPr lang="en-US"/>
          </a:p>
          <a:p>
            <a:pPr marL="514350" indent="-514350">
              <a:buFont typeface="+mj-lt"/>
              <a:buAutoNum type="arabicPeriod"/>
            </a:pPr>
            <a:r>
              <a:rPr lang="en-US"/>
              <a:t>Software testing</a:t>
            </a:r>
            <a:endParaRPr lang="en-US"/>
          </a:p>
          <a:p>
            <a:pPr marL="514350" indent="-514350">
              <a:buFont typeface="+mj-lt"/>
              <a:buAutoNum type="arabicPeriod"/>
            </a:pPr>
            <a:r>
              <a:rPr lang="en-US"/>
              <a:t>Assuring the quality of software maintenance components </a:t>
            </a:r>
            <a:endParaRPr lang="en-US"/>
          </a:p>
          <a:p>
            <a:pPr marL="514350" indent="-514350">
              <a:buFont typeface="+mj-lt"/>
              <a:buAutoNum type="arabicPeriod"/>
            </a:pPr>
            <a:r>
              <a:rPr lang="en-US" b="1"/>
              <a:t>Assuring the quality of external participants’ contributions </a:t>
            </a:r>
            <a:endParaRPr lang="en-US" b="1"/>
          </a:p>
        </p:txBody>
      </p:sp>
      <p:sp>
        <p:nvSpPr>
          <p:cNvPr id="14" name="Rectangle 14"/>
          <p:cNvSpPr>
            <a:spLocks noChangeArrowheads="1"/>
          </p:cNvSpPr>
          <p:nvPr/>
        </p:nvSpPr>
        <p:spPr bwMode="auto">
          <a:xfrm>
            <a:off x="6096000" y="152400"/>
            <a:ext cx="548640" cy="457200"/>
          </a:xfrm>
          <a:prstGeom prst="rect">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endParaRPr lang="en-GB" b="1"/>
          </a:p>
        </p:txBody>
      </p:sp>
      <p:sp>
        <p:nvSpPr>
          <p:cNvPr id="15" name="Rectangle 15"/>
          <p:cNvSpPr>
            <a:spLocks noChangeArrowheads="1"/>
          </p:cNvSpPr>
          <p:nvPr/>
        </p:nvSpPr>
        <p:spPr bwMode="auto">
          <a:xfrm>
            <a:off x="6647903" y="152400"/>
            <a:ext cx="548640" cy="457200"/>
          </a:xfrm>
          <a:prstGeom prst="rect">
            <a:avLst/>
          </a:prstGeom>
          <a:solidFill>
            <a:schemeClr val="tx2"/>
          </a:solidFill>
          <a:ln w="12700">
            <a:solidFill>
              <a:schemeClr val="tx1"/>
            </a:solidFill>
            <a:miter lim="800000"/>
          </a:ln>
          <a:effectLst/>
        </p:spPr>
        <p:txBody>
          <a:bodyPr wrap="none" lIns="92075" tIns="46038" rIns="92075" bIns="46038" anchor="ctr"/>
          <a:lstStyle/>
          <a:p>
            <a:pPr algn="ctr"/>
            <a:r>
              <a:rPr lang="en-GB" b="1">
                <a:solidFill>
                  <a:srgbClr val="001412"/>
                </a:solidFill>
              </a:rPr>
              <a:t>2</a:t>
            </a:r>
            <a:endParaRPr lang="en-GB" b="1">
              <a:solidFill>
                <a:srgbClr val="001412"/>
              </a:solidFill>
            </a:endParaRPr>
          </a:p>
        </p:txBody>
      </p:sp>
      <p:sp>
        <p:nvSpPr>
          <p:cNvPr id="16" name="Rectangle 16"/>
          <p:cNvSpPr>
            <a:spLocks noChangeArrowheads="1"/>
          </p:cNvSpPr>
          <p:nvPr/>
        </p:nvSpPr>
        <p:spPr bwMode="auto">
          <a:xfrm>
            <a:off x="719328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3</a:t>
            </a:r>
            <a:endParaRPr lang="en-GB" sz="1800" b="1"/>
          </a:p>
        </p:txBody>
      </p:sp>
      <p:sp>
        <p:nvSpPr>
          <p:cNvPr id="17" name="Rectangle 17"/>
          <p:cNvSpPr>
            <a:spLocks noChangeArrowheads="1"/>
          </p:cNvSpPr>
          <p:nvPr/>
        </p:nvSpPr>
        <p:spPr bwMode="auto">
          <a:xfrm>
            <a:off x="609600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endParaRPr lang="en-GB" sz="1800" b="1"/>
          </a:p>
        </p:txBody>
      </p:sp>
      <p:sp>
        <p:nvSpPr>
          <p:cNvPr id="18" name="Rectangle 18"/>
          <p:cNvSpPr>
            <a:spLocks noChangeArrowheads="1"/>
          </p:cNvSpPr>
          <p:nvPr/>
        </p:nvSpPr>
        <p:spPr bwMode="auto">
          <a:xfrm>
            <a:off x="664464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7</a:t>
            </a:r>
            <a:endParaRPr lang="en-GB" sz="1800" b="1"/>
          </a:p>
        </p:txBody>
      </p:sp>
      <p:sp>
        <p:nvSpPr>
          <p:cNvPr id="19" name="Rectangle 19"/>
          <p:cNvSpPr>
            <a:spLocks noChangeArrowheads="1"/>
          </p:cNvSpPr>
          <p:nvPr/>
        </p:nvSpPr>
        <p:spPr bwMode="auto">
          <a:xfrm>
            <a:off x="719328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endParaRPr lang="en-GB" sz="1800" b="1"/>
          </a:p>
        </p:txBody>
      </p:sp>
      <p:sp>
        <p:nvSpPr>
          <p:cNvPr id="20" name="Rectangle 16"/>
          <p:cNvSpPr>
            <a:spLocks noChangeArrowheads="1"/>
          </p:cNvSpPr>
          <p:nvPr/>
        </p:nvSpPr>
        <p:spPr bwMode="auto">
          <a:xfrm>
            <a:off x="774192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1" name="Rectangle 19"/>
          <p:cNvSpPr>
            <a:spLocks noChangeArrowheads="1"/>
          </p:cNvSpPr>
          <p:nvPr/>
        </p:nvSpPr>
        <p:spPr bwMode="auto">
          <a:xfrm>
            <a:off x="774192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endParaRPr lang="en-GB" sz="1800" b="1"/>
          </a:p>
        </p:txBody>
      </p:sp>
      <p:sp>
        <p:nvSpPr>
          <p:cNvPr id="22" name="Rectangle 16"/>
          <p:cNvSpPr>
            <a:spLocks noChangeArrowheads="1"/>
          </p:cNvSpPr>
          <p:nvPr/>
        </p:nvSpPr>
        <p:spPr bwMode="auto">
          <a:xfrm>
            <a:off x="8290560" y="1524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endParaRPr lang="en-GB" sz="1800" b="1"/>
          </a:p>
        </p:txBody>
      </p:sp>
      <p:sp>
        <p:nvSpPr>
          <p:cNvPr id="23" name="Rectangle 19"/>
          <p:cNvSpPr>
            <a:spLocks noChangeArrowheads="1"/>
          </p:cNvSpPr>
          <p:nvPr/>
        </p:nvSpPr>
        <p:spPr bwMode="auto">
          <a:xfrm>
            <a:off x="8290560" y="609600"/>
            <a:ext cx="548640" cy="457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t>5. External participants </a:t>
            </a:r>
            <a:br>
              <a:rPr lang="en-US"/>
            </a:br>
            <a:r>
              <a:rPr lang="en-US"/>
              <a:t>Types</a:t>
            </a:r>
            <a:endParaRPr lang="en-US"/>
          </a:p>
        </p:txBody>
      </p:sp>
      <p:sp>
        <p:nvSpPr>
          <p:cNvPr id="10" name="Content Placeholder 9"/>
          <p:cNvSpPr>
            <a:spLocks noGrp="1"/>
          </p:cNvSpPr>
          <p:nvPr>
            <p:ph idx="1"/>
          </p:nvPr>
        </p:nvSpPr>
        <p:spPr/>
        <p:txBody>
          <a:bodyPr/>
          <a:lstStyle/>
          <a:p>
            <a:r>
              <a:rPr lang="en-US"/>
              <a:t>Subcontractors</a:t>
            </a:r>
            <a:endParaRPr lang="en-US"/>
          </a:p>
          <a:p>
            <a:pPr lvl="1"/>
            <a:r>
              <a:rPr lang="en-US"/>
              <a:t>currently called “outsourcing” organizations</a:t>
            </a:r>
            <a:endParaRPr lang="en-US"/>
          </a:p>
          <a:p>
            <a:pPr lvl="1"/>
            <a:r>
              <a:rPr lang="en-US"/>
              <a:t>benefits: staff availability, special expertise or low prices</a:t>
            </a:r>
            <a:endParaRPr lang="en-US"/>
          </a:p>
          <a:p>
            <a:endParaRPr lang="en-US"/>
          </a:p>
          <a:p>
            <a:r>
              <a:rPr lang="en-US"/>
              <a:t>Suppliers of COTS software and reused software modules</a:t>
            </a:r>
            <a:endParaRPr lang="en-US"/>
          </a:p>
          <a:p>
            <a:pPr lvl="1"/>
            <a:r>
              <a:rPr lang="en-US"/>
              <a:t>benefits: reduce time and cost, increase quality</a:t>
            </a:r>
            <a:endParaRPr lang="en-US"/>
          </a:p>
          <a:p>
            <a:endParaRPr lang="en-US"/>
          </a:p>
          <a:p>
            <a:r>
              <a:rPr lang="en-US"/>
              <a:t>The customer themselves</a:t>
            </a:r>
            <a:endParaRPr lang="en-US"/>
          </a:p>
          <a:p>
            <a:pPr lvl="1"/>
            <a:r>
              <a:rPr lang="en-US"/>
              <a:t>to apply the customers’ special expertises</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 External participants </a:t>
            </a:r>
            <a:br>
              <a:rPr lang="en-US"/>
            </a:br>
            <a:r>
              <a:rPr lang="en-US"/>
              <a:t>Typical contracting structures</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024" y="1772448"/>
            <a:ext cx="2590800" cy="449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578" y="1869921"/>
            <a:ext cx="56578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 External participants </a:t>
            </a:r>
            <a:br>
              <a:rPr lang="en-US"/>
            </a:br>
            <a:r>
              <a:rPr lang="en-US"/>
              <a:t>Benefits</a:t>
            </a:r>
            <a:endParaRPr lang="en-US"/>
          </a:p>
        </p:txBody>
      </p:sp>
      <p:sp>
        <p:nvSpPr>
          <p:cNvPr id="3" name="Content Placeholder 2"/>
          <p:cNvSpPr>
            <a:spLocks noGrp="1"/>
          </p:cNvSpPr>
          <p:nvPr>
            <p:ph idx="1"/>
          </p:nvPr>
        </p:nvSpPr>
        <p:spPr/>
        <p:txBody>
          <a:bodyPr>
            <a:normAutofit/>
          </a:bodyPr>
          <a:lstStyle/>
          <a:p>
            <a:r>
              <a:rPr lang="en-US"/>
              <a:t>For the contractor</a:t>
            </a:r>
            <a:endParaRPr lang="en-US"/>
          </a:p>
          <a:p>
            <a:pPr lvl="1"/>
            <a:r>
              <a:rPr lang="en-US" b="1"/>
              <a:t>budget reductions</a:t>
            </a:r>
            <a:endParaRPr lang="en-US" b="1"/>
          </a:p>
          <a:p>
            <a:pPr lvl="1"/>
            <a:r>
              <a:rPr lang="en-US" b="1"/>
              <a:t>shorter</a:t>
            </a:r>
            <a:r>
              <a:rPr lang="en-US"/>
              <a:t> project </a:t>
            </a:r>
            <a:r>
              <a:rPr lang="en-US" b="1"/>
              <a:t>schedule</a:t>
            </a:r>
            <a:endParaRPr lang="en-US" b="1"/>
          </a:p>
          <a:p>
            <a:pPr lvl="1"/>
            <a:r>
              <a:rPr lang="en-US"/>
              <a:t>overcoming </a:t>
            </a:r>
            <a:r>
              <a:rPr lang="en-US" b="1"/>
              <a:t>shortages of professional staff</a:t>
            </a:r>
            <a:endParaRPr lang="en-US" b="1"/>
          </a:p>
          <a:p>
            <a:pPr lvl="1"/>
            <a:r>
              <a:rPr lang="en-US" b="1"/>
              <a:t>expertise</a:t>
            </a:r>
            <a:r>
              <a:rPr lang="en-US"/>
              <a:t> </a:t>
            </a:r>
            <a:r>
              <a:rPr lang="en-US" b="1"/>
              <a:t>acquired</a:t>
            </a:r>
            <a:r>
              <a:rPr lang="en-US"/>
              <a:t> in areas that need specialisation</a:t>
            </a:r>
            <a:endParaRPr lang="en-US"/>
          </a:p>
          <a:p>
            <a:r>
              <a:rPr lang="en-US"/>
              <a:t>For the customer</a:t>
            </a:r>
            <a:endParaRPr lang="en-US"/>
          </a:p>
          <a:p>
            <a:pPr lvl="1"/>
            <a:r>
              <a:rPr lang="en-US"/>
              <a:t>project </a:t>
            </a:r>
            <a:r>
              <a:rPr lang="en-US" b="1"/>
              <a:t>cost reductions</a:t>
            </a:r>
            <a:endParaRPr lang="en-US" b="1"/>
          </a:p>
          <a:p>
            <a:pPr lvl="1"/>
            <a:r>
              <a:rPr lang="en-US" b="1"/>
              <a:t>protection</a:t>
            </a:r>
            <a:r>
              <a:rPr lang="en-US"/>
              <a:t> of commercial secrets</a:t>
            </a:r>
            <a:endParaRPr lang="en-US"/>
          </a:p>
          <a:p>
            <a:pPr lvl="1"/>
            <a:r>
              <a:rPr lang="en-US" b="1"/>
              <a:t>provision of employment </a:t>
            </a:r>
            <a:r>
              <a:rPr lang="en-US"/>
              <a:t>to internal software development department</a:t>
            </a:r>
            <a:endParaRPr lang="en-US"/>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normAutofit fontScale="90000"/>
          </a:bodyPr>
          <a:lstStyle/>
          <a:p>
            <a:r>
              <a:rPr lang="en-US"/>
              <a:t>5. External participants </a:t>
            </a:r>
            <a:br>
              <a:rPr lang="en-US"/>
            </a:br>
            <a:r>
              <a:rPr lang="en-US"/>
              <a:t>Risks</a:t>
            </a:r>
            <a:endParaRPr lang="en-US"/>
          </a:p>
        </p:txBody>
      </p:sp>
      <p:sp>
        <p:nvSpPr>
          <p:cNvPr id="26626" name="Rectangle 2"/>
          <p:cNvSpPr>
            <a:spLocks noGrp="1" noChangeArrowheads="1"/>
          </p:cNvSpPr>
          <p:nvPr>
            <p:ph type="body" idx="1"/>
          </p:nvPr>
        </p:nvSpPr>
        <p:spPr/>
        <p:txBody>
          <a:bodyPr>
            <a:normAutofit lnSpcReduction="10000"/>
          </a:bodyPr>
          <a:lstStyle/>
          <a:p>
            <a:r>
              <a:rPr lang="en-US" b="1"/>
              <a:t>Delayed</a:t>
            </a:r>
            <a:r>
              <a:rPr lang="en-US"/>
              <a:t> completion of the project parts</a:t>
            </a:r>
            <a:endParaRPr lang="en-US"/>
          </a:p>
          <a:p>
            <a:pPr lvl="1"/>
            <a:r>
              <a:rPr lang="en-US">
                <a:sym typeface="Lucida Grande" charset="0"/>
              </a:rPr>
              <a:t>when external participants parts are late  </a:t>
            </a:r>
            <a:r>
              <a:rPr lang="en-US">
                <a:sym typeface="Wingdings" panose="05000000000000000000" pitchFamily="2" charset="2"/>
              </a:rPr>
              <a:t></a:t>
            </a:r>
            <a:r>
              <a:rPr lang="en-US">
                <a:sym typeface="Lucida Grande" charset="0"/>
              </a:rPr>
              <a:t> whole project delayed</a:t>
            </a:r>
            <a:endParaRPr lang="en-US">
              <a:sym typeface="Lucida Grande" charset="0"/>
            </a:endParaRPr>
          </a:p>
          <a:p>
            <a:r>
              <a:rPr lang="en-US" b="1"/>
              <a:t>Low quality </a:t>
            </a:r>
            <a:r>
              <a:rPr lang="en-US"/>
              <a:t>of parts</a:t>
            </a:r>
            <a:endParaRPr lang="en-US"/>
          </a:p>
          <a:p>
            <a:pPr lvl="1"/>
            <a:r>
              <a:rPr lang="en-US"/>
              <a:t>(a) </a:t>
            </a:r>
            <a:r>
              <a:rPr lang="en-US">
                <a:sym typeface="Lucida Grande" charset="0"/>
              </a:rPr>
              <a:t>more defects or more severe</a:t>
            </a:r>
            <a:endParaRPr lang="en-US"/>
          </a:p>
          <a:p>
            <a:pPr lvl="1"/>
            <a:r>
              <a:rPr lang="en-US"/>
              <a:t>(b) </a:t>
            </a:r>
            <a:r>
              <a:rPr lang="en-US">
                <a:sym typeface="Lucida Grande" charset="0"/>
              </a:rPr>
              <a:t>non-standard coding of documentation </a:t>
            </a:r>
            <a:r>
              <a:rPr lang="en-US">
                <a:sym typeface="Wingdings" panose="05000000000000000000" pitchFamily="2" charset="2"/>
              </a:rPr>
              <a:t></a:t>
            </a:r>
            <a:r>
              <a:rPr lang="en-US">
                <a:sym typeface="Lucida Grande" charset="0"/>
              </a:rPr>
              <a:t> cause difficulty in testing and in maintenance</a:t>
            </a:r>
            <a:endParaRPr lang="en-US">
              <a:sym typeface="Lucida Grande" charset="0"/>
            </a:endParaRPr>
          </a:p>
          <a:p>
            <a:r>
              <a:rPr lang="en-US"/>
              <a:t>Increased probability of </a:t>
            </a:r>
            <a:r>
              <a:rPr lang="en-US" b="1"/>
              <a:t>difficulties in maintenance</a:t>
            </a:r>
            <a:endParaRPr lang="en-US" b="1"/>
          </a:p>
          <a:p>
            <a:r>
              <a:rPr lang="en-US" b="1"/>
              <a:t>Loss of control </a:t>
            </a:r>
            <a:r>
              <a:rPr lang="en-US"/>
              <a:t>over development</a:t>
            </a:r>
            <a:endParaRPr lang="en-US"/>
          </a:p>
          <a:p>
            <a:pPr lvl="1"/>
            <a:r>
              <a:rPr lang="en-US"/>
              <a:t>communication with external participants’ teams may be interrupted </a:t>
            </a:r>
            <a:r>
              <a:rPr lang="en-US">
                <a:sym typeface="Wingdings" panose="05000000000000000000" pitchFamily="2" charset="2"/>
              </a:rPr>
              <a:t> prevents assessment of the project’s progress</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normAutofit fontScale="90000"/>
          </a:bodyPr>
          <a:lstStyle/>
          <a:p>
            <a:r>
              <a:rPr lang="en-US"/>
              <a:t>5. External participants </a:t>
            </a:r>
            <a:br>
              <a:rPr lang="en-US"/>
            </a:br>
            <a:r>
              <a:rPr lang="en-US"/>
              <a:t>Assuring the quality</a:t>
            </a:r>
            <a:endParaRPr lang="en-US"/>
          </a:p>
        </p:txBody>
      </p:sp>
      <p:sp>
        <p:nvSpPr>
          <p:cNvPr id="28674" name="Rectangle 2"/>
          <p:cNvSpPr>
            <a:spLocks noGrp="1" noChangeArrowheads="1"/>
          </p:cNvSpPr>
          <p:nvPr>
            <p:ph type="body" idx="1"/>
          </p:nvPr>
        </p:nvSpPr>
        <p:spPr/>
        <p:txBody>
          <a:bodyPr/>
          <a:lstStyle/>
          <a:p>
            <a:r>
              <a:rPr lang="en-US"/>
              <a:t>Objectives:</a:t>
            </a:r>
            <a:endParaRPr lang="en-US"/>
          </a:p>
          <a:p>
            <a:pPr lvl="1"/>
            <a:r>
              <a:rPr lang="en-US"/>
              <a:t>Prevent late completion</a:t>
            </a:r>
            <a:endParaRPr lang="en-US"/>
          </a:p>
          <a:p>
            <a:pPr lvl="1"/>
            <a:r>
              <a:rPr lang="en-US"/>
              <a:t>Assure the quality of work</a:t>
            </a:r>
            <a:endParaRPr lang="en-US"/>
          </a:p>
          <a:p>
            <a:pPr lvl="1"/>
            <a:r>
              <a:rPr lang="en-US"/>
              <a:t>Assure enough documentation</a:t>
            </a:r>
            <a:endParaRPr lang="en-US"/>
          </a:p>
          <a:p>
            <a:pPr lvl="1"/>
            <a:r>
              <a:rPr lang="en-US"/>
              <a:t>Assure complete control</a:t>
            </a:r>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normAutofit fontScale="90000"/>
          </a:bodyPr>
          <a:lstStyle/>
          <a:p>
            <a:r>
              <a:rPr lang="en-US"/>
              <a:t>5. External participants </a:t>
            </a:r>
            <a:br>
              <a:rPr lang="en-US"/>
            </a:br>
            <a:r>
              <a:rPr lang="en-US"/>
              <a:t>SQA tools utilised</a:t>
            </a:r>
            <a:endParaRPr lang="en-US"/>
          </a:p>
        </p:txBody>
      </p:sp>
      <p:sp>
        <p:nvSpPr>
          <p:cNvPr id="30722" name="Rectangle 2"/>
          <p:cNvSpPr>
            <a:spLocks noGrp="1" noChangeArrowheads="1"/>
          </p:cNvSpPr>
          <p:nvPr>
            <p:ph type="body" idx="1"/>
          </p:nvPr>
        </p:nvSpPr>
        <p:spPr/>
        <p:txBody>
          <a:bodyPr>
            <a:normAutofit lnSpcReduction="10000"/>
          </a:bodyPr>
          <a:lstStyle/>
          <a:p>
            <a:r>
              <a:rPr lang="en-US"/>
              <a:t>Requirements documents reviews</a:t>
            </a:r>
            <a:endParaRPr lang="en-US"/>
          </a:p>
          <a:p>
            <a:pPr lvl="1"/>
            <a:r>
              <a:rPr lang="en-US">
                <a:sym typeface="Lucida Grande" charset="0"/>
              </a:rPr>
              <a:t>assures a list of the requirements is correct and complete - reduces delays and low quality</a:t>
            </a:r>
            <a:endParaRPr lang="en-US">
              <a:sym typeface="Lucida Grande" charset="0"/>
            </a:endParaRPr>
          </a:p>
          <a:p>
            <a:r>
              <a:rPr lang="en-US"/>
              <a:t>Choice of external participant</a:t>
            </a:r>
            <a:endParaRPr lang="en-US"/>
          </a:p>
          <a:p>
            <a:r>
              <a:rPr lang="en-US"/>
              <a:t>Project co-ordination and joint control committee</a:t>
            </a:r>
            <a:endParaRPr lang="en-US"/>
          </a:p>
          <a:p>
            <a:r>
              <a:rPr lang="en-US"/>
              <a:t>Participation in design reviews</a:t>
            </a:r>
            <a:endParaRPr lang="en-US"/>
          </a:p>
          <a:p>
            <a:pPr lvl="1"/>
            <a:r>
              <a:rPr lang="en-US"/>
              <a:t>contractor acts as a full member of the review</a:t>
            </a:r>
            <a:endParaRPr lang="en-US"/>
          </a:p>
          <a:p>
            <a:r>
              <a:rPr lang="en-US"/>
              <a:t>Participation in software testing</a:t>
            </a:r>
            <a:endParaRPr lang="en-US"/>
          </a:p>
          <a:p>
            <a:pPr lvl="1"/>
            <a:r>
              <a:rPr lang="en-US"/>
              <a:t>design reviews of the planning and design of the tests, reviews of the test results, follow-up meetings for the corrections and regression testing</a:t>
            </a:r>
            <a:endParaRPr lang="en-US"/>
          </a:p>
          <a:p>
            <a:endParaRPr lang="en-US"/>
          </a:p>
        </p:txBody>
      </p:sp>
      <p:sp>
        <p:nvSpPr>
          <p:cNvPr id="2" name="Slide Number Placeholder 1"/>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 External participants </a:t>
            </a:r>
            <a:br>
              <a:rPr lang="en-US"/>
            </a:br>
            <a:r>
              <a:rPr lang="en-US"/>
              <a:t>SQA tools utilised (cont.)</a:t>
            </a:r>
            <a:endParaRPr lang="en-US"/>
          </a:p>
        </p:txBody>
      </p:sp>
      <p:sp>
        <p:nvSpPr>
          <p:cNvPr id="3" name="Content Placeholder 2"/>
          <p:cNvSpPr>
            <a:spLocks noGrp="1"/>
          </p:cNvSpPr>
          <p:nvPr>
            <p:ph idx="1"/>
          </p:nvPr>
        </p:nvSpPr>
        <p:spPr/>
        <p:txBody>
          <a:bodyPr/>
          <a:lstStyle/>
          <a:p>
            <a:r>
              <a:rPr lang="en-US"/>
              <a:t>Certification of external participants’ team leaders and other staff</a:t>
            </a:r>
            <a:endParaRPr lang="en-US"/>
          </a:p>
          <a:p>
            <a:pPr lvl="1"/>
            <a:r>
              <a:rPr lang="en-US">
                <a:sym typeface="Lucida Grande" charset="0"/>
              </a:rPr>
              <a:t>to ensure an professional capacities of project teams - minimise risk of low quality</a:t>
            </a:r>
            <a:endParaRPr lang="en-US">
              <a:sym typeface="Lucida Grande" charset="0"/>
            </a:endParaRPr>
          </a:p>
          <a:p>
            <a:r>
              <a:rPr lang="en-US"/>
              <a:t>Progress reports</a:t>
            </a:r>
            <a:endParaRPr lang="en-US"/>
          </a:p>
          <a:p>
            <a:pPr lvl="1"/>
            <a:r>
              <a:rPr lang="en-US"/>
              <a:t>the follow-up of the usage of resources </a:t>
            </a:r>
            <a:endParaRPr lang="en-US"/>
          </a:p>
          <a:p>
            <a:pPr lvl="1"/>
            <a:r>
              <a:rPr lang="en-US"/>
              <a:t>the follow-up of the project budget</a:t>
            </a:r>
            <a:endParaRPr lang="en-US"/>
          </a:p>
          <a:p>
            <a:r>
              <a:rPr lang="en-US"/>
              <a:t>Review of deliverables and acceptance tests</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fld>
            <a:endParaRPr lang="en-US"/>
          </a:p>
        </p:txBody>
      </p:sp>
    </p:spTree>
  </p:cSld>
  <p:clrMapOvr>
    <a:masterClrMapping/>
  </p:clrMapOvr>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Flow">
  <a:themeElements>
    <a:clrScheme name="Custom 2">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2060"/>
      </a:hlink>
      <a:folHlink>
        <a:srgbClr val="C0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TS010338266</Template>
  <TotalTime>0</TotalTime>
  <Words>35895</Words>
  <Application>WPS Presentation</Application>
  <PresentationFormat>On-screen Show (4:3)</PresentationFormat>
  <Paragraphs>1519</Paragraphs>
  <Slides>112</Slides>
  <Notes>109</Notes>
  <HiddenSlides>13</HiddenSlides>
  <MMClips>0</MMClips>
  <ScaleCrop>false</ScaleCrop>
  <HeadingPairs>
    <vt:vector size="6" baseType="variant">
      <vt:variant>
        <vt:lpstr>已用的字体</vt:lpstr>
      </vt:variant>
      <vt:variant>
        <vt:i4>12</vt:i4>
      </vt:variant>
      <vt:variant>
        <vt:lpstr>主题</vt:lpstr>
      </vt:variant>
      <vt:variant>
        <vt:i4>15</vt:i4>
      </vt:variant>
      <vt:variant>
        <vt:lpstr>幻灯片标题</vt:lpstr>
      </vt:variant>
      <vt:variant>
        <vt:i4>112</vt:i4>
      </vt:variant>
    </vt:vector>
  </HeadingPairs>
  <TitlesOfParts>
    <vt:vector size="139" baseType="lpstr">
      <vt:lpstr>Arial</vt:lpstr>
      <vt:lpstr>SimSun</vt:lpstr>
      <vt:lpstr>Wingdings</vt:lpstr>
      <vt:lpstr>Wingdings 2</vt:lpstr>
      <vt:lpstr>MS PGothic</vt:lpstr>
      <vt:lpstr>Constantia</vt:lpstr>
      <vt:lpstr>Calibri</vt:lpstr>
      <vt:lpstr>Microsoft YaHei</vt:lpstr>
      <vt:lpstr>Arial Unicode MS</vt:lpstr>
      <vt:lpstr>Times New Roman</vt:lpstr>
      <vt:lpstr>Arial</vt:lpstr>
      <vt:lpstr>Lucida Grande</vt: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SQA components in the project life cycle</vt:lpstr>
      <vt:lpstr>Learning objectives</vt:lpstr>
      <vt:lpstr>SQA Architecture</vt:lpstr>
      <vt:lpstr>References</vt:lpstr>
      <vt:lpstr>Contents</vt:lpstr>
      <vt:lpstr>1. Quality activities in the project life cycle Waterfall model</vt:lpstr>
      <vt:lpstr>1. Quality activities in the project life cycle  V-model</vt:lpstr>
      <vt:lpstr>1. Quality activities in the project life cycle Iterative development model</vt:lpstr>
      <vt:lpstr>1. Quality activities in the project life cycle Testing within a life cycle model</vt:lpstr>
      <vt:lpstr>Contents</vt:lpstr>
      <vt:lpstr>2. Review</vt:lpstr>
      <vt:lpstr>2. Review Objectives</vt:lpstr>
      <vt:lpstr>2. Review Types of reviews</vt:lpstr>
      <vt:lpstr>2. Review Walkthrough</vt:lpstr>
      <vt:lpstr>2. Review Inspection</vt:lpstr>
      <vt:lpstr>2. Review Inspection (cont’d)</vt:lpstr>
      <vt:lpstr>2. Review Technical review/Peer review</vt:lpstr>
      <vt:lpstr>Contents</vt:lpstr>
      <vt:lpstr>3. Software testing</vt:lpstr>
      <vt:lpstr>3.1.	Testing objectives</vt:lpstr>
      <vt:lpstr>3.2.	Test process</vt:lpstr>
      <vt:lpstr>3.2.	Test process Test planning and control </vt:lpstr>
      <vt:lpstr>3.2.	Test process Test planning and control (cont’d)</vt:lpstr>
      <vt:lpstr>3.2.	Test process</vt:lpstr>
      <vt:lpstr>3.2.	Test process Test analysis and design </vt:lpstr>
      <vt:lpstr>3.2.	Test process Test analysis and design </vt:lpstr>
      <vt:lpstr>3.2.	Test process Test analysis and design </vt:lpstr>
      <vt:lpstr>3.2.	Test process Test analysis and design </vt:lpstr>
      <vt:lpstr>3.2.	Test process Test analysis and design </vt:lpstr>
      <vt:lpstr>3.2.	Test process  Test analysis and design </vt:lpstr>
      <vt:lpstr>3.2.	Test process</vt:lpstr>
      <vt:lpstr>3.2.	Test process  Test implementation and execution</vt:lpstr>
      <vt:lpstr>3.2.	Test process  Test implementation and execution</vt:lpstr>
      <vt:lpstr>3.2.	Test process  Test implementation and execution</vt:lpstr>
      <vt:lpstr>3.2.	Test process  Test implementation and execution</vt:lpstr>
      <vt:lpstr>3.2.	Test process</vt:lpstr>
      <vt:lpstr>3.2.	Test process  Evaluating exit criteria and reporting </vt:lpstr>
      <vt:lpstr>3.2.	Test process</vt:lpstr>
      <vt:lpstr>3.2.	Test process  Test closure activities</vt:lpstr>
      <vt:lpstr>3.2.	Test process  Test closure activities</vt:lpstr>
      <vt:lpstr>3.2. 	Test process Inputs &amp; Outputs</vt:lpstr>
      <vt:lpstr>Kiểm tra hiểu bài Quy trình kiểm thử</vt:lpstr>
      <vt:lpstr>Kiểm tra hiểu bài Quy trình kiểm thử</vt:lpstr>
      <vt:lpstr>3.3.	Test levels</vt:lpstr>
      <vt:lpstr>3.3.	Test levels Component test 	[1/3]</vt:lpstr>
      <vt:lpstr>3.3.	Test levels Component test	[2/3]</vt:lpstr>
      <vt:lpstr>3.3.	Test levels Integration test</vt:lpstr>
      <vt:lpstr>3.3.	Test levels Integration test (cont.)</vt:lpstr>
      <vt:lpstr>3.3.	Test levels Integration test – Big-bang </vt:lpstr>
      <vt:lpstr>3.3.	Test levels Integration test – Incremental </vt:lpstr>
      <vt:lpstr>3.3.	Test levels Integration test – Incremental (cont.)</vt:lpstr>
      <vt:lpstr>3.3.	Test levels Integration test – Incremental (cont.)</vt:lpstr>
      <vt:lpstr>3.3.	Test levels Integration test – Incremental (cont.)</vt:lpstr>
      <vt:lpstr>3.3.	Test levels Integration test – Top-down 	</vt:lpstr>
      <vt:lpstr>3.3.	Test levels Integration test – Top-down (cont.)</vt:lpstr>
      <vt:lpstr>3.3.	Test levels Integration test – Bottom-up </vt:lpstr>
      <vt:lpstr>3.3.	Test levels Integration test – Bottom-up (cont.)</vt:lpstr>
      <vt:lpstr>3.3.	Test levels System test</vt:lpstr>
      <vt:lpstr>3.3.	Test levels System test (cont.)</vt:lpstr>
      <vt:lpstr>3.3.	Test levels Acceptance test</vt:lpstr>
      <vt:lpstr>3.3.	Test levels Acceptance test (cont.)</vt:lpstr>
      <vt:lpstr>3.3.	Test levels Acceptance test – User acceptance test</vt:lpstr>
      <vt:lpstr>3.3.	Test levels Acceptance test – Operational acceptance test</vt:lpstr>
      <vt:lpstr>3.3.	Test levels Acceptance test – Contract/regulation acceptance test</vt:lpstr>
      <vt:lpstr>3.3.	Test levels Acceptance test – Alpha and Beta test</vt:lpstr>
      <vt:lpstr>3.3.	Test levels Acceptance test – Alpha and Beta test</vt:lpstr>
      <vt:lpstr>4. Test types</vt:lpstr>
      <vt:lpstr>4. Test types Functional test</vt:lpstr>
      <vt:lpstr>4. Test types Functional test – Requirements-based</vt:lpstr>
      <vt:lpstr>4. Test types Functional test – Business process-based</vt:lpstr>
      <vt:lpstr>4. Test types Non-functional test</vt:lpstr>
      <vt:lpstr>4. Test types  Structural test</vt:lpstr>
      <vt:lpstr>4. Test types  Testing related to changes</vt:lpstr>
      <vt:lpstr>4. Test types – Testing related to changes Confirmation testing (Re-testing)</vt:lpstr>
      <vt:lpstr>4. Test types – Testing related to changes Regression testing</vt:lpstr>
      <vt:lpstr>*Basic concepts Test basis, test condition</vt:lpstr>
      <vt:lpstr>*Basic concepts Test case, test suite</vt:lpstr>
      <vt:lpstr>*Basic concepts Verification, validation</vt:lpstr>
      <vt:lpstr>*Basic concepts Static testing, dynamic testing</vt:lpstr>
      <vt:lpstr>Contents</vt:lpstr>
      <vt:lpstr>4. Software maintenance components</vt:lpstr>
      <vt:lpstr>4. Software maintenance components The foundation of high quality</vt:lpstr>
      <vt:lpstr>4. Software maintenance components Foundation 1: Software package quality</vt:lpstr>
      <vt:lpstr>4. Software maintenance components Foundation 1: Software package quality</vt:lpstr>
      <vt:lpstr>4. Software maintenance components Foundation 1: Software package quality</vt:lpstr>
      <vt:lpstr>4. Software maintenance components Foundation 1: Software package quality</vt:lpstr>
      <vt:lpstr>4. Software maintenance components Foundation 1: Software package quality</vt:lpstr>
      <vt:lpstr>4. Software maintenance components Topic for discussion</vt:lpstr>
      <vt:lpstr>4. Software maintenance components Foundation 2: Maintenance policy</vt:lpstr>
      <vt:lpstr>4. Software maintenance components Pre-maintenance quality components</vt:lpstr>
      <vt:lpstr>4. Software maintenance components Pre-maintenance quality components</vt:lpstr>
      <vt:lpstr>Contents</vt:lpstr>
      <vt:lpstr>5. External participants  Types</vt:lpstr>
      <vt:lpstr>5. External participants  Typical contracting structures</vt:lpstr>
      <vt:lpstr>5. External participants  Benefits</vt:lpstr>
      <vt:lpstr>5. External participants  Risks</vt:lpstr>
      <vt:lpstr>5. External participants  Assuring the quality</vt:lpstr>
      <vt:lpstr>5. External participants  SQA tools utilised</vt:lpstr>
      <vt:lpstr>5. External participants  SQA tools utilised (cont.)</vt:lpstr>
      <vt:lpstr>Câu hỏi hiểu bài (SV xem lại bài học, cô sẽ gọi trả lời)</vt:lpstr>
      <vt:lpstr>Kiểm tra 20 phút - DHKTPM14ATT</vt:lpstr>
      <vt:lpstr>Kiểm tra 20 phút – DHKTPM14CTT</vt:lpstr>
      <vt:lpstr>Test</vt:lpstr>
      <vt:lpstr>Test</vt:lpstr>
      <vt:lpstr>Test</vt:lpstr>
      <vt:lpstr>Test</vt:lpstr>
      <vt:lpstr>Test</vt:lpstr>
      <vt:lpstr>Test</vt:lpstr>
      <vt:lpstr>Test</vt:lpstr>
      <vt:lpstr>Test</vt:lpstr>
      <vt:lpstr>Test</vt:lpstr>
      <vt:lpstr>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ACER</cp:lastModifiedBy>
  <cp:revision>2132</cp:revision>
  <dcterms:created xsi:type="dcterms:W3CDTF">2011-10-06T02:30:00Z</dcterms:created>
  <dcterms:modified xsi:type="dcterms:W3CDTF">2024-12-13T12:10:03Z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