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theme/theme6.xml" ContentType="application/vnd.openxmlformats-officedocument.theme+xml"/>
  <Override PartName="/ppt/slideLayouts/slideLayout19.xml" ContentType="application/vnd.openxmlformats-officedocument.presentationml.slideLayout+xml"/>
  <Override PartName="/ppt/theme/theme7.xml" ContentType="application/vnd.openxmlformats-officedocument.theme+xml"/>
  <Override PartName="/ppt/slideLayouts/slideLayout20.xml" ContentType="application/vnd.openxmlformats-officedocument.presentationml.slideLayout+xml"/>
  <Override PartName="/ppt/theme/theme8.xml" ContentType="application/vnd.openxmlformats-officedocument.theme+xml"/>
  <Override PartName="/ppt/slideLayouts/slideLayout21.xml" ContentType="application/vnd.openxmlformats-officedocument.presentationml.slideLayout+xml"/>
  <Override PartName="/ppt/theme/theme9.xml" ContentType="application/vnd.openxmlformats-officedocument.theme+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theme/theme11.xml" ContentType="application/vnd.openxmlformats-officedocument.theme+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theme/theme13.xml" ContentType="application/vnd.openxmlformats-officedocument.theme+xml"/>
  <Override PartName="/ppt/slideLayouts/slideLayout26.xml" ContentType="application/vnd.openxmlformats-officedocument.presentationml.slideLayout+xml"/>
  <Override PartName="/ppt/theme/theme1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3700" r:id="rId2"/>
    <p:sldMasterId id="2147483712" r:id="rId3"/>
    <p:sldMasterId id="2147483714" r:id="rId4"/>
    <p:sldMasterId id="2147483716" r:id="rId5"/>
    <p:sldMasterId id="2147483718" r:id="rId6"/>
    <p:sldMasterId id="2147483720" r:id="rId7"/>
    <p:sldMasterId id="2147483722" r:id="rId8"/>
    <p:sldMasterId id="2147483724" r:id="rId9"/>
    <p:sldMasterId id="2147483726" r:id="rId10"/>
    <p:sldMasterId id="2147483728" r:id="rId11"/>
    <p:sldMasterId id="2147483730" r:id="rId12"/>
    <p:sldMasterId id="2147483732" r:id="rId13"/>
    <p:sldMasterId id="2147483734" r:id="rId14"/>
    <p:sldMasterId id="2147483790" r:id="rId15"/>
  </p:sldMasterIdLst>
  <p:notesMasterIdLst>
    <p:notesMasterId r:id="rId140"/>
  </p:notesMasterIdLst>
  <p:handoutMasterIdLst>
    <p:handoutMasterId r:id="rId141"/>
  </p:handoutMasterIdLst>
  <p:sldIdLst>
    <p:sldId id="256" r:id="rId16"/>
    <p:sldId id="597" r:id="rId17"/>
    <p:sldId id="682" r:id="rId18"/>
    <p:sldId id="619" r:id="rId19"/>
    <p:sldId id="684" r:id="rId20"/>
    <p:sldId id="257" r:id="rId21"/>
    <p:sldId id="458" r:id="rId22"/>
    <p:sldId id="598" r:id="rId23"/>
    <p:sldId id="484" r:id="rId24"/>
    <p:sldId id="483" r:id="rId25"/>
    <p:sldId id="602" r:id="rId26"/>
    <p:sldId id="463" r:id="rId27"/>
    <p:sldId id="466" r:id="rId28"/>
    <p:sldId id="464" r:id="rId29"/>
    <p:sldId id="488" r:id="rId30"/>
    <p:sldId id="487" r:id="rId31"/>
    <p:sldId id="502" r:id="rId32"/>
    <p:sldId id="503" r:id="rId33"/>
    <p:sldId id="615" r:id="rId34"/>
    <p:sldId id="616" r:id="rId35"/>
    <p:sldId id="617" r:id="rId36"/>
    <p:sldId id="618" r:id="rId37"/>
    <p:sldId id="468" r:id="rId38"/>
    <p:sldId id="497" r:id="rId39"/>
    <p:sldId id="498" r:id="rId40"/>
    <p:sldId id="511" r:id="rId41"/>
    <p:sldId id="504" r:id="rId42"/>
    <p:sldId id="505" r:id="rId43"/>
    <p:sldId id="512" r:id="rId44"/>
    <p:sldId id="507" r:id="rId45"/>
    <p:sldId id="513" r:id="rId46"/>
    <p:sldId id="510" r:id="rId47"/>
    <p:sldId id="475" r:id="rId48"/>
    <p:sldId id="527" r:id="rId49"/>
    <p:sldId id="610" r:id="rId50"/>
    <p:sldId id="518" r:id="rId51"/>
    <p:sldId id="519" r:id="rId52"/>
    <p:sldId id="520" r:id="rId53"/>
    <p:sldId id="522" r:id="rId54"/>
    <p:sldId id="612" r:id="rId55"/>
    <p:sldId id="524" r:id="rId56"/>
    <p:sldId id="478" r:id="rId57"/>
    <p:sldId id="529" r:id="rId58"/>
    <p:sldId id="530" r:id="rId59"/>
    <p:sldId id="622" r:id="rId60"/>
    <p:sldId id="623" r:id="rId61"/>
    <p:sldId id="640" r:id="rId62"/>
    <p:sldId id="626" r:id="rId63"/>
    <p:sldId id="627" r:id="rId64"/>
    <p:sldId id="630" r:id="rId65"/>
    <p:sldId id="631" r:id="rId66"/>
    <p:sldId id="632" r:id="rId67"/>
    <p:sldId id="628" r:id="rId68"/>
    <p:sldId id="634" r:id="rId69"/>
    <p:sldId id="636" r:id="rId70"/>
    <p:sldId id="635" r:id="rId71"/>
    <p:sldId id="696" r:id="rId72"/>
    <p:sldId id="697" r:id="rId73"/>
    <p:sldId id="698" r:id="rId74"/>
    <p:sldId id="642" r:id="rId75"/>
    <p:sldId id="629" r:id="rId76"/>
    <p:sldId id="645" r:id="rId77"/>
    <p:sldId id="643" r:id="rId78"/>
    <p:sldId id="644" r:id="rId79"/>
    <p:sldId id="647" r:id="rId80"/>
    <p:sldId id="648" r:id="rId81"/>
    <p:sldId id="650" r:id="rId82"/>
    <p:sldId id="479" r:id="rId83"/>
    <p:sldId id="559" r:id="rId84"/>
    <p:sldId id="562" r:id="rId85"/>
    <p:sldId id="561" r:id="rId86"/>
    <p:sldId id="563" r:id="rId87"/>
    <p:sldId id="564" r:id="rId88"/>
    <p:sldId id="565" r:id="rId89"/>
    <p:sldId id="567" r:id="rId90"/>
    <p:sldId id="568" r:id="rId91"/>
    <p:sldId id="683" r:id="rId92"/>
    <p:sldId id="699" r:id="rId93"/>
    <p:sldId id="685" r:id="rId94"/>
    <p:sldId id="686" r:id="rId95"/>
    <p:sldId id="687" r:id="rId96"/>
    <p:sldId id="688" r:id="rId97"/>
    <p:sldId id="689" r:id="rId98"/>
    <p:sldId id="690" r:id="rId99"/>
    <p:sldId id="691" r:id="rId100"/>
    <p:sldId id="692" r:id="rId101"/>
    <p:sldId id="693" r:id="rId102"/>
    <p:sldId id="694" r:id="rId103"/>
    <p:sldId id="695" r:id="rId104"/>
    <p:sldId id="566" r:id="rId105"/>
    <p:sldId id="469" r:id="rId106"/>
    <p:sldId id="470" r:id="rId107"/>
    <p:sldId id="452" r:id="rId108"/>
    <p:sldId id="651" r:id="rId109"/>
    <p:sldId id="652" r:id="rId110"/>
    <p:sldId id="653" r:id="rId111"/>
    <p:sldId id="654" r:id="rId112"/>
    <p:sldId id="655" r:id="rId113"/>
    <p:sldId id="656" r:id="rId114"/>
    <p:sldId id="657" r:id="rId115"/>
    <p:sldId id="658" r:id="rId116"/>
    <p:sldId id="659" r:id="rId117"/>
    <p:sldId id="660" r:id="rId118"/>
    <p:sldId id="661" r:id="rId119"/>
    <p:sldId id="662" r:id="rId120"/>
    <p:sldId id="663" r:id="rId121"/>
    <p:sldId id="664" r:id="rId122"/>
    <p:sldId id="665" r:id="rId123"/>
    <p:sldId id="666" r:id="rId124"/>
    <p:sldId id="667" r:id="rId125"/>
    <p:sldId id="668" r:id="rId126"/>
    <p:sldId id="669" r:id="rId127"/>
    <p:sldId id="670" r:id="rId128"/>
    <p:sldId id="671" r:id="rId129"/>
    <p:sldId id="672" r:id="rId130"/>
    <p:sldId id="673" r:id="rId131"/>
    <p:sldId id="674" r:id="rId132"/>
    <p:sldId id="675" r:id="rId133"/>
    <p:sldId id="676" r:id="rId134"/>
    <p:sldId id="677" r:id="rId135"/>
    <p:sldId id="678" r:id="rId136"/>
    <p:sldId id="679" r:id="rId137"/>
    <p:sldId id="680" r:id="rId138"/>
    <p:sldId id="681" r:id="rId1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5" autoAdjust="0"/>
    <p:restoredTop sz="64298" autoAdjust="0"/>
  </p:normalViewPr>
  <p:slideViewPr>
    <p:cSldViewPr>
      <p:cViewPr>
        <p:scale>
          <a:sx n="50" d="100"/>
          <a:sy n="50" d="100"/>
        </p:scale>
        <p:origin x="-1224" y="-84"/>
      </p:cViewPr>
      <p:guideLst>
        <p:guide orient="horz" pos="2160"/>
        <p:guide pos="2880"/>
      </p:guideLst>
    </p:cSldViewPr>
  </p:slideViewPr>
  <p:outlineViewPr>
    <p:cViewPr>
      <p:scale>
        <a:sx n="33" d="100"/>
        <a:sy n="33" d="100"/>
      </p:scale>
      <p:origin x="0" y="42858"/>
    </p:cViewPr>
  </p:outlineViewPr>
  <p:notesTextViewPr>
    <p:cViewPr>
      <p:scale>
        <a:sx n="1" d="1"/>
        <a:sy n="1" d="1"/>
      </p:scale>
      <p:origin x="0" y="1122"/>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02.xml"/><Relationship Id="rId21" Type="http://schemas.openxmlformats.org/officeDocument/2006/relationships/slide" Target="slides/slide6.xml"/><Relationship Id="rId42" Type="http://schemas.openxmlformats.org/officeDocument/2006/relationships/slide" Target="slides/slide27.xml"/><Relationship Id="rId63" Type="http://schemas.openxmlformats.org/officeDocument/2006/relationships/slide" Target="slides/slide48.xml"/><Relationship Id="rId84" Type="http://schemas.openxmlformats.org/officeDocument/2006/relationships/slide" Target="slides/slide69.xml"/><Relationship Id="rId138" Type="http://schemas.openxmlformats.org/officeDocument/2006/relationships/slide" Target="slides/slide123.xml"/><Relationship Id="rId107" Type="http://schemas.openxmlformats.org/officeDocument/2006/relationships/slide" Target="slides/slide92.xml"/><Relationship Id="rId11" Type="http://schemas.openxmlformats.org/officeDocument/2006/relationships/slideMaster" Target="slideMasters/slideMaster11.xml"/><Relationship Id="rId32" Type="http://schemas.openxmlformats.org/officeDocument/2006/relationships/slide" Target="slides/slide17.xml"/><Relationship Id="rId53" Type="http://schemas.openxmlformats.org/officeDocument/2006/relationships/slide" Target="slides/slide38.xml"/><Relationship Id="rId74" Type="http://schemas.openxmlformats.org/officeDocument/2006/relationships/slide" Target="slides/slide59.xml"/><Relationship Id="rId128" Type="http://schemas.openxmlformats.org/officeDocument/2006/relationships/slide" Target="slides/slide113.xml"/><Relationship Id="rId5" Type="http://schemas.openxmlformats.org/officeDocument/2006/relationships/slideMaster" Target="slideMasters/slideMaster5.xml"/><Relationship Id="rId90" Type="http://schemas.openxmlformats.org/officeDocument/2006/relationships/slide" Target="slides/slide75.xml"/><Relationship Id="rId95" Type="http://schemas.openxmlformats.org/officeDocument/2006/relationships/slide" Target="slides/slide80.xml"/><Relationship Id="rId22" Type="http://schemas.openxmlformats.org/officeDocument/2006/relationships/slide" Target="slides/slide7.xml"/><Relationship Id="rId27" Type="http://schemas.openxmlformats.org/officeDocument/2006/relationships/slide" Target="slides/slide12.xml"/><Relationship Id="rId43" Type="http://schemas.openxmlformats.org/officeDocument/2006/relationships/slide" Target="slides/slide28.xml"/><Relationship Id="rId48" Type="http://schemas.openxmlformats.org/officeDocument/2006/relationships/slide" Target="slides/slide33.xml"/><Relationship Id="rId64" Type="http://schemas.openxmlformats.org/officeDocument/2006/relationships/slide" Target="slides/slide49.xml"/><Relationship Id="rId69" Type="http://schemas.openxmlformats.org/officeDocument/2006/relationships/slide" Target="slides/slide54.xml"/><Relationship Id="rId113" Type="http://schemas.openxmlformats.org/officeDocument/2006/relationships/slide" Target="slides/slide98.xml"/><Relationship Id="rId118" Type="http://schemas.openxmlformats.org/officeDocument/2006/relationships/slide" Target="slides/slide103.xml"/><Relationship Id="rId134" Type="http://schemas.openxmlformats.org/officeDocument/2006/relationships/slide" Target="slides/slide119.xml"/><Relationship Id="rId139" Type="http://schemas.openxmlformats.org/officeDocument/2006/relationships/slide" Target="slides/slide124.xml"/><Relationship Id="rId80" Type="http://schemas.openxmlformats.org/officeDocument/2006/relationships/slide" Target="slides/slide65.xml"/><Relationship Id="rId85" Type="http://schemas.openxmlformats.org/officeDocument/2006/relationships/slide" Target="slides/slide70.xml"/><Relationship Id="rId12" Type="http://schemas.openxmlformats.org/officeDocument/2006/relationships/slideMaster" Target="slideMasters/slideMaster12.xml"/><Relationship Id="rId17" Type="http://schemas.openxmlformats.org/officeDocument/2006/relationships/slide" Target="slides/slide2.xml"/><Relationship Id="rId33" Type="http://schemas.openxmlformats.org/officeDocument/2006/relationships/slide" Target="slides/slide18.xml"/><Relationship Id="rId38" Type="http://schemas.openxmlformats.org/officeDocument/2006/relationships/slide" Target="slides/slide23.xml"/><Relationship Id="rId59" Type="http://schemas.openxmlformats.org/officeDocument/2006/relationships/slide" Target="slides/slide44.xml"/><Relationship Id="rId103" Type="http://schemas.openxmlformats.org/officeDocument/2006/relationships/slide" Target="slides/slide88.xml"/><Relationship Id="rId108" Type="http://schemas.openxmlformats.org/officeDocument/2006/relationships/slide" Target="slides/slide93.xml"/><Relationship Id="rId124" Type="http://schemas.openxmlformats.org/officeDocument/2006/relationships/slide" Target="slides/slide109.xml"/><Relationship Id="rId129" Type="http://schemas.openxmlformats.org/officeDocument/2006/relationships/slide" Target="slides/slide114.xml"/><Relationship Id="rId54" Type="http://schemas.openxmlformats.org/officeDocument/2006/relationships/slide" Target="slides/slide39.xml"/><Relationship Id="rId70" Type="http://schemas.openxmlformats.org/officeDocument/2006/relationships/slide" Target="slides/slide55.xml"/><Relationship Id="rId75" Type="http://schemas.openxmlformats.org/officeDocument/2006/relationships/slide" Target="slides/slide60.xml"/><Relationship Id="rId91" Type="http://schemas.openxmlformats.org/officeDocument/2006/relationships/slide" Target="slides/slide76.xml"/><Relationship Id="rId96" Type="http://schemas.openxmlformats.org/officeDocument/2006/relationships/slide" Target="slides/slide81.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8.xml"/><Relationship Id="rId28" Type="http://schemas.openxmlformats.org/officeDocument/2006/relationships/slide" Target="slides/slide13.xml"/><Relationship Id="rId49" Type="http://schemas.openxmlformats.org/officeDocument/2006/relationships/slide" Target="slides/slide34.xml"/><Relationship Id="rId114" Type="http://schemas.openxmlformats.org/officeDocument/2006/relationships/slide" Target="slides/slide99.xml"/><Relationship Id="rId119" Type="http://schemas.openxmlformats.org/officeDocument/2006/relationships/slide" Target="slides/slide104.xml"/><Relationship Id="rId44" Type="http://schemas.openxmlformats.org/officeDocument/2006/relationships/slide" Target="slides/slide29.xml"/><Relationship Id="rId60" Type="http://schemas.openxmlformats.org/officeDocument/2006/relationships/slide" Target="slides/slide45.xml"/><Relationship Id="rId65" Type="http://schemas.openxmlformats.org/officeDocument/2006/relationships/slide" Target="slides/slide50.xml"/><Relationship Id="rId81" Type="http://schemas.openxmlformats.org/officeDocument/2006/relationships/slide" Target="slides/slide66.xml"/><Relationship Id="rId86" Type="http://schemas.openxmlformats.org/officeDocument/2006/relationships/slide" Target="slides/slide71.xml"/><Relationship Id="rId130" Type="http://schemas.openxmlformats.org/officeDocument/2006/relationships/slide" Target="slides/slide115.xml"/><Relationship Id="rId135" Type="http://schemas.openxmlformats.org/officeDocument/2006/relationships/slide" Target="slides/slide120.xml"/><Relationship Id="rId13" Type="http://schemas.openxmlformats.org/officeDocument/2006/relationships/slideMaster" Target="slideMasters/slideMaster13.xml"/><Relationship Id="rId18" Type="http://schemas.openxmlformats.org/officeDocument/2006/relationships/slide" Target="slides/slide3.xml"/><Relationship Id="rId39" Type="http://schemas.openxmlformats.org/officeDocument/2006/relationships/slide" Target="slides/slide24.xml"/><Relationship Id="rId109" Type="http://schemas.openxmlformats.org/officeDocument/2006/relationships/slide" Target="slides/slide94.xml"/><Relationship Id="rId34" Type="http://schemas.openxmlformats.org/officeDocument/2006/relationships/slide" Target="slides/slide19.xml"/><Relationship Id="rId50" Type="http://schemas.openxmlformats.org/officeDocument/2006/relationships/slide" Target="slides/slide35.xml"/><Relationship Id="rId55" Type="http://schemas.openxmlformats.org/officeDocument/2006/relationships/slide" Target="slides/slide40.xml"/><Relationship Id="rId76" Type="http://schemas.openxmlformats.org/officeDocument/2006/relationships/slide" Target="slides/slide61.xml"/><Relationship Id="rId97" Type="http://schemas.openxmlformats.org/officeDocument/2006/relationships/slide" Target="slides/slide82.xml"/><Relationship Id="rId104" Type="http://schemas.openxmlformats.org/officeDocument/2006/relationships/slide" Target="slides/slide89.xml"/><Relationship Id="rId120" Type="http://schemas.openxmlformats.org/officeDocument/2006/relationships/slide" Target="slides/slide105.xml"/><Relationship Id="rId125" Type="http://schemas.openxmlformats.org/officeDocument/2006/relationships/slide" Target="slides/slide110.xml"/><Relationship Id="rId141" Type="http://schemas.openxmlformats.org/officeDocument/2006/relationships/handoutMaster" Target="handoutMasters/handoutMaster1.xml"/><Relationship Id="rId7" Type="http://schemas.openxmlformats.org/officeDocument/2006/relationships/slideMaster" Target="slideMasters/slideMaster7.xml"/><Relationship Id="rId71" Type="http://schemas.openxmlformats.org/officeDocument/2006/relationships/slide" Target="slides/slide56.xml"/><Relationship Id="rId92" Type="http://schemas.openxmlformats.org/officeDocument/2006/relationships/slide" Target="slides/slide77.xml"/><Relationship Id="rId2" Type="http://schemas.openxmlformats.org/officeDocument/2006/relationships/slideMaster" Target="slideMasters/slideMaster2.xml"/><Relationship Id="rId29" Type="http://schemas.openxmlformats.org/officeDocument/2006/relationships/slide" Target="slides/slide14.xml"/><Relationship Id="rId24" Type="http://schemas.openxmlformats.org/officeDocument/2006/relationships/slide" Target="slides/slide9.xml"/><Relationship Id="rId40" Type="http://schemas.openxmlformats.org/officeDocument/2006/relationships/slide" Target="slides/slide25.xml"/><Relationship Id="rId45" Type="http://schemas.openxmlformats.org/officeDocument/2006/relationships/slide" Target="slides/slide30.xml"/><Relationship Id="rId66" Type="http://schemas.openxmlformats.org/officeDocument/2006/relationships/slide" Target="slides/slide51.xml"/><Relationship Id="rId87" Type="http://schemas.openxmlformats.org/officeDocument/2006/relationships/slide" Target="slides/slide72.xml"/><Relationship Id="rId110" Type="http://schemas.openxmlformats.org/officeDocument/2006/relationships/slide" Target="slides/slide95.xml"/><Relationship Id="rId115" Type="http://schemas.openxmlformats.org/officeDocument/2006/relationships/slide" Target="slides/slide100.xml"/><Relationship Id="rId131" Type="http://schemas.openxmlformats.org/officeDocument/2006/relationships/slide" Target="slides/slide116.xml"/><Relationship Id="rId136" Type="http://schemas.openxmlformats.org/officeDocument/2006/relationships/slide" Target="slides/slide121.xml"/><Relationship Id="rId61" Type="http://schemas.openxmlformats.org/officeDocument/2006/relationships/slide" Target="slides/slide46.xml"/><Relationship Id="rId82" Type="http://schemas.openxmlformats.org/officeDocument/2006/relationships/slide" Target="slides/slide67.xml"/><Relationship Id="rId19" Type="http://schemas.openxmlformats.org/officeDocument/2006/relationships/slide" Target="slides/slide4.xml"/><Relationship Id="rId14" Type="http://schemas.openxmlformats.org/officeDocument/2006/relationships/slideMaster" Target="slideMasters/slideMaster14.xml"/><Relationship Id="rId30" Type="http://schemas.openxmlformats.org/officeDocument/2006/relationships/slide" Target="slides/slide15.xml"/><Relationship Id="rId35" Type="http://schemas.openxmlformats.org/officeDocument/2006/relationships/slide" Target="slides/slide20.xml"/><Relationship Id="rId56" Type="http://schemas.openxmlformats.org/officeDocument/2006/relationships/slide" Target="slides/slide41.xml"/><Relationship Id="rId77" Type="http://schemas.openxmlformats.org/officeDocument/2006/relationships/slide" Target="slides/slide62.xml"/><Relationship Id="rId100" Type="http://schemas.openxmlformats.org/officeDocument/2006/relationships/slide" Target="slides/slide85.xml"/><Relationship Id="rId105" Type="http://schemas.openxmlformats.org/officeDocument/2006/relationships/slide" Target="slides/slide90.xml"/><Relationship Id="rId126" Type="http://schemas.openxmlformats.org/officeDocument/2006/relationships/slide" Target="slides/slide111.xml"/><Relationship Id="rId8" Type="http://schemas.openxmlformats.org/officeDocument/2006/relationships/slideMaster" Target="slideMasters/slideMaster8.xml"/><Relationship Id="rId51" Type="http://schemas.openxmlformats.org/officeDocument/2006/relationships/slide" Target="slides/slide36.xml"/><Relationship Id="rId72" Type="http://schemas.openxmlformats.org/officeDocument/2006/relationships/slide" Target="slides/slide57.xml"/><Relationship Id="rId93" Type="http://schemas.openxmlformats.org/officeDocument/2006/relationships/slide" Target="slides/slide78.xml"/><Relationship Id="rId98" Type="http://schemas.openxmlformats.org/officeDocument/2006/relationships/slide" Target="slides/slide83.xml"/><Relationship Id="rId121" Type="http://schemas.openxmlformats.org/officeDocument/2006/relationships/slide" Target="slides/slide106.xml"/><Relationship Id="rId142"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10.xml"/><Relationship Id="rId46" Type="http://schemas.openxmlformats.org/officeDocument/2006/relationships/slide" Target="slides/slide31.xml"/><Relationship Id="rId67" Type="http://schemas.openxmlformats.org/officeDocument/2006/relationships/slide" Target="slides/slide52.xml"/><Relationship Id="rId116" Type="http://schemas.openxmlformats.org/officeDocument/2006/relationships/slide" Target="slides/slide101.xml"/><Relationship Id="rId137" Type="http://schemas.openxmlformats.org/officeDocument/2006/relationships/slide" Target="slides/slide122.xml"/><Relationship Id="rId20" Type="http://schemas.openxmlformats.org/officeDocument/2006/relationships/slide" Target="slides/slide5.xml"/><Relationship Id="rId41" Type="http://schemas.openxmlformats.org/officeDocument/2006/relationships/slide" Target="slides/slide26.xml"/><Relationship Id="rId62" Type="http://schemas.openxmlformats.org/officeDocument/2006/relationships/slide" Target="slides/slide47.xml"/><Relationship Id="rId83" Type="http://schemas.openxmlformats.org/officeDocument/2006/relationships/slide" Target="slides/slide68.xml"/><Relationship Id="rId88" Type="http://schemas.openxmlformats.org/officeDocument/2006/relationships/slide" Target="slides/slide73.xml"/><Relationship Id="rId111" Type="http://schemas.openxmlformats.org/officeDocument/2006/relationships/slide" Target="slides/slide96.xml"/><Relationship Id="rId132" Type="http://schemas.openxmlformats.org/officeDocument/2006/relationships/slide" Target="slides/slide117.xml"/><Relationship Id="rId15" Type="http://schemas.openxmlformats.org/officeDocument/2006/relationships/slideMaster" Target="slideMasters/slideMaster15.xml"/><Relationship Id="rId36" Type="http://schemas.openxmlformats.org/officeDocument/2006/relationships/slide" Target="slides/slide21.xml"/><Relationship Id="rId57" Type="http://schemas.openxmlformats.org/officeDocument/2006/relationships/slide" Target="slides/slide42.xml"/><Relationship Id="rId106" Type="http://schemas.openxmlformats.org/officeDocument/2006/relationships/slide" Target="slides/slide91.xml"/><Relationship Id="rId127" Type="http://schemas.openxmlformats.org/officeDocument/2006/relationships/slide" Target="slides/slide112.xml"/><Relationship Id="rId10" Type="http://schemas.openxmlformats.org/officeDocument/2006/relationships/slideMaster" Target="slideMasters/slideMaster10.xml"/><Relationship Id="rId31" Type="http://schemas.openxmlformats.org/officeDocument/2006/relationships/slide" Target="slides/slide16.xml"/><Relationship Id="rId52" Type="http://schemas.openxmlformats.org/officeDocument/2006/relationships/slide" Target="slides/slide37.xml"/><Relationship Id="rId73" Type="http://schemas.openxmlformats.org/officeDocument/2006/relationships/slide" Target="slides/slide58.xml"/><Relationship Id="rId78" Type="http://schemas.openxmlformats.org/officeDocument/2006/relationships/slide" Target="slides/slide63.xml"/><Relationship Id="rId94" Type="http://schemas.openxmlformats.org/officeDocument/2006/relationships/slide" Target="slides/slide79.xml"/><Relationship Id="rId99" Type="http://schemas.openxmlformats.org/officeDocument/2006/relationships/slide" Target="slides/slide84.xml"/><Relationship Id="rId101" Type="http://schemas.openxmlformats.org/officeDocument/2006/relationships/slide" Target="slides/slide86.xml"/><Relationship Id="rId122" Type="http://schemas.openxmlformats.org/officeDocument/2006/relationships/slide" Target="slides/slide107.xml"/><Relationship Id="rId14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1.xml"/><Relationship Id="rId47" Type="http://schemas.openxmlformats.org/officeDocument/2006/relationships/slide" Target="slides/slide32.xml"/><Relationship Id="rId68" Type="http://schemas.openxmlformats.org/officeDocument/2006/relationships/slide" Target="slides/slide53.xml"/><Relationship Id="rId89" Type="http://schemas.openxmlformats.org/officeDocument/2006/relationships/slide" Target="slides/slide74.xml"/><Relationship Id="rId112" Type="http://schemas.openxmlformats.org/officeDocument/2006/relationships/slide" Target="slides/slide97.xml"/><Relationship Id="rId133" Type="http://schemas.openxmlformats.org/officeDocument/2006/relationships/slide" Target="slides/slide118.xml"/><Relationship Id="rId16" Type="http://schemas.openxmlformats.org/officeDocument/2006/relationships/slide" Target="slides/slide1.xml"/><Relationship Id="rId37" Type="http://schemas.openxmlformats.org/officeDocument/2006/relationships/slide" Target="slides/slide22.xml"/><Relationship Id="rId58" Type="http://schemas.openxmlformats.org/officeDocument/2006/relationships/slide" Target="slides/slide43.xml"/><Relationship Id="rId79" Type="http://schemas.openxmlformats.org/officeDocument/2006/relationships/slide" Target="slides/slide64.xml"/><Relationship Id="rId102" Type="http://schemas.openxmlformats.org/officeDocument/2006/relationships/slide" Target="slides/slide87.xml"/><Relationship Id="rId123" Type="http://schemas.openxmlformats.org/officeDocument/2006/relationships/slide" Target="slides/slide108.xml"/><Relationship Id="rId14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338F1E-972C-499F-A6A7-A18452EEE1FF}" type="datetimeFigureOut">
              <a:rPr lang="en-US" smtClean="0"/>
              <a:t>6/9/2020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F2D1A0-FA2E-48C4-BD8E-AA3A6238A26F}" type="slidenum">
              <a:rPr lang="en-US" smtClean="0"/>
              <a:t>‹#›</a:t>
            </a:fld>
            <a:endParaRPr lang="en-US"/>
          </a:p>
        </p:txBody>
      </p:sp>
    </p:spTree>
    <p:extLst>
      <p:ext uri="{BB962C8B-B14F-4D97-AF65-F5344CB8AC3E}">
        <p14:creationId xmlns:p14="http://schemas.microsoft.com/office/powerpoint/2010/main" val="40283683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8D8DC3-02CE-4FB4-A488-930D9354F57B}" type="datetimeFigureOut">
              <a:rPr lang="en-US" smtClean="0"/>
              <a:t>6/9/2020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3B9007-0201-49BE-A587-7F882848EC05}" type="slidenum">
              <a:rPr lang="en-US" smtClean="0"/>
              <a:t>‹#›</a:t>
            </a:fld>
            <a:endParaRPr lang="en-US"/>
          </a:p>
        </p:txBody>
      </p:sp>
    </p:spTree>
    <p:extLst>
      <p:ext uri="{BB962C8B-B14F-4D97-AF65-F5344CB8AC3E}">
        <p14:creationId xmlns:p14="http://schemas.microsoft.com/office/powerpoint/2010/main" val="55436363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www.syncrosvnclient.com/" TargetMode="External"/><Relationship Id="rId7" Type="http://schemas.openxmlformats.org/officeDocument/2006/relationships/hyperlink" Target="http://www-03.ibm.com/software/products/en/clearcase"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www.nongnu.org/cvs/" TargetMode="External"/><Relationship Id="rId5" Type="http://schemas.openxmlformats.org/officeDocument/2006/relationships/hyperlink" Target="http://en.wikipedia.org/wiki/Microsoft_Visual_SourceSafe" TargetMode="External"/><Relationship Id="rId4" Type="http://schemas.openxmlformats.org/officeDocument/2006/relationships/hyperlink" Target="http://www.perforce.com/"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23861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p>
        </p:txBody>
      </p:sp>
    </p:spTree>
    <p:extLst>
      <p:ext uri="{BB962C8B-B14F-4D97-AF65-F5344CB8AC3E}">
        <p14:creationId xmlns:p14="http://schemas.microsoft.com/office/powerpoint/2010/main" val="187743095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a:t>
            </a:r>
            <a:r>
              <a:rPr lang="en-US" baseline="0" smtClean="0"/>
              <a:t> m</a:t>
            </a:r>
            <a:r>
              <a:rPr lang="en-US" smtClean="0"/>
              <a:t>ô</a:t>
            </a:r>
            <a:r>
              <a:rPr lang="en-US" baseline="0" smtClean="0"/>
              <a:t> hình tiến hóa CHPM:</a:t>
            </a:r>
          </a:p>
          <a:p>
            <a:r>
              <a:rPr lang="en-US" baseline="0" smtClean="0"/>
              <a:t>Việc pt các phiên bản cấu hình PM nên đc thực hiện theo 1 lộ trình đc lên KH trước. Lựa chọn lộ trình phụ thuộc vào đặc tính của ht, KH, và thị trường. Có 2 mô hình tiến hóa cơ bản:</a:t>
            </a:r>
          </a:p>
          <a:p>
            <a:r>
              <a:rPr lang="en-US" baseline="0" smtClean="0"/>
              <a:t>Successive development or evolution of a software system’s configuration versions should be undertaken according to a route that is planned in advance by the system’s developer. The choice of routes depends on the system’s characteristics, the customer population and the firm’s intentions regarding the system’s market. </a:t>
            </a:r>
          </a:p>
          <a:p>
            <a:pPr marL="171450" indent="-171450">
              <a:buFontTx/>
              <a:buChar char="-"/>
            </a:pPr>
            <a:r>
              <a:rPr lang="vi-VN" smtClean="0"/>
              <a:t>Mô hình phát triển tuyến tính</a:t>
            </a:r>
            <a:endParaRPr lang="en-US" smtClean="0"/>
          </a:p>
          <a:p>
            <a:pPr marL="628650" lvl="1" indent="-171450">
              <a:buFontTx/>
              <a:buChar char="-"/>
            </a:pPr>
            <a:r>
              <a:rPr lang="vi-VN" smtClean="0"/>
              <a:t>Chỉ có một phiên bản </a:t>
            </a:r>
            <a:r>
              <a:rPr lang="en-US" smtClean="0"/>
              <a:t>CHPM duy nhất</a:t>
            </a:r>
            <a:r>
              <a:rPr lang="en-US" baseline="0" smtClean="0"/>
              <a:t> </a:t>
            </a:r>
            <a:r>
              <a:rPr lang="vi-VN" smtClean="0"/>
              <a:t>phục vụ tất cả khách hàng</a:t>
            </a:r>
            <a:endParaRPr lang="en-US" smtClean="0"/>
          </a:p>
          <a:p>
            <a:pPr marL="1085850" lvl="2" indent="-171450">
              <a:buFontTx/>
              <a:buChar char="-"/>
            </a:pPr>
            <a:r>
              <a:rPr lang="en-US" smtClean="0"/>
              <a:t>Mỗi</a:t>
            </a:r>
            <a:r>
              <a:rPr lang="en-US" baseline="0" smtClean="0"/>
              <a:t> phiên bản cấu hình mới đc thay đổi sẽ thay thế cho phiên bản trước đó.</a:t>
            </a:r>
            <a:endParaRPr lang="en-US" smtClean="0"/>
          </a:p>
          <a:p>
            <a:pPr marL="628650" lvl="1" indent="-171450">
              <a:buFontTx/>
              <a:buChar char="-"/>
            </a:pPr>
            <a:r>
              <a:rPr lang="en-US" smtClean="0"/>
              <a:t>Là</a:t>
            </a:r>
            <a:r>
              <a:rPr lang="en-US" baseline="0" smtClean="0"/>
              <a:t> mô hình cho các </a:t>
            </a:r>
            <a:r>
              <a:rPr lang="vi-VN" smtClean="0"/>
              <a:t>hệ thống phát triển </a:t>
            </a:r>
            <a:r>
              <a:rPr lang="en-US" smtClean="0"/>
              <a:t>chỉ</a:t>
            </a:r>
            <a:r>
              <a:rPr lang="en-US" baseline="0" smtClean="0"/>
              <a:t> </a:t>
            </a:r>
            <a:r>
              <a:rPr lang="vi-VN" smtClean="0"/>
              <a:t>phục vụ cho một tổ chức duy nhất.</a:t>
            </a:r>
            <a:endParaRPr lang="en-US" smtClean="0"/>
          </a:p>
          <a:p>
            <a:pPr marL="628650" lvl="1" indent="-171450">
              <a:buFontTx/>
              <a:buChar char="-"/>
            </a:pPr>
            <a:r>
              <a:rPr lang="en-US" smtClean="0"/>
              <a:t>Mô</a:t>
            </a:r>
            <a:r>
              <a:rPr lang="en-US" baseline="0" smtClean="0"/>
              <a:t> hình này cũng á</a:t>
            </a:r>
            <a:r>
              <a:rPr lang="vi-VN" smtClean="0"/>
              <a:t>p dụng cho các gói phần mềm phổ biến</a:t>
            </a:r>
            <a:endParaRPr lang="en-US" smtClean="0"/>
          </a:p>
          <a:p>
            <a:pPr marL="1085850" lvl="2" indent="-171450">
              <a:buFontTx/>
              <a:buChar char="-"/>
            </a:pPr>
            <a:r>
              <a:rPr lang="en-US" smtClean="0"/>
              <a:t>The model is also applied to popular software packages, which tend to be uniform in structure, where the need to meet a wide range of maintenance demands for a single version is a great advantage.</a:t>
            </a:r>
          </a:p>
          <a:p>
            <a:pPr marL="628650" lvl="1" indent="-171450">
              <a:buFontTx/>
              <a:buChar char="-"/>
            </a:pPr>
            <a:r>
              <a:rPr lang="vi-VN" smtClean="0"/>
              <a:t>Thống nhất trong cấu trúc.</a:t>
            </a:r>
            <a:endParaRPr lang="en-US" smtClean="0"/>
          </a:p>
          <a:p>
            <a:pPr marL="171450" lvl="0" indent="-171450">
              <a:buFontTx/>
              <a:buChar char="-"/>
            </a:pPr>
            <a:r>
              <a:rPr lang="vi-VN" smtClean="0"/>
              <a:t>Mô hình phát triển cây</a:t>
            </a:r>
            <a:endParaRPr lang="en-US" smtClean="0"/>
          </a:p>
          <a:p>
            <a:pPr marL="628650" lvl="1" indent="-171450">
              <a:buFontTx/>
              <a:buChar char="-"/>
            </a:pPr>
            <a:r>
              <a:rPr lang="vi-VN" smtClean="0"/>
              <a:t>Một số phiên bản được phát triển song song để phục vụ nhu cầu của </a:t>
            </a:r>
            <a:r>
              <a:rPr lang="en-US" smtClean="0"/>
              <a:t>các</a:t>
            </a:r>
            <a:r>
              <a:rPr lang="en-US" baseline="0" smtClean="0"/>
              <a:t> </a:t>
            </a:r>
            <a:r>
              <a:rPr lang="vi-VN" smtClean="0"/>
              <a:t>khách hàng khác nhau.</a:t>
            </a:r>
            <a:endParaRPr lang="en-US" smtClean="0"/>
          </a:p>
          <a:p>
            <a:pPr marL="628650" lvl="1" indent="-171450">
              <a:buFontTx/>
              <a:buChar char="-"/>
            </a:pPr>
            <a:r>
              <a:rPr lang="en-US" smtClean="0"/>
              <a:t>Đc</a:t>
            </a:r>
            <a:r>
              <a:rPr lang="en-US" baseline="0" smtClean="0"/>
              <a:t> á</a:t>
            </a:r>
            <a:r>
              <a:rPr lang="vi-VN" smtClean="0"/>
              <a:t>p dụng trong các phiên bản cấu hình </a:t>
            </a:r>
            <a:r>
              <a:rPr lang="en-US" smtClean="0"/>
              <a:t>firmware</a:t>
            </a:r>
            <a:r>
              <a:rPr lang="vi-VN" smtClean="0"/>
              <a:t>, trong đó mỗi nhánh phục vụ một sản phẩm khác nhau hoặc dòng sản phẩm.</a:t>
            </a:r>
            <a:endParaRPr lang="en-US"/>
          </a:p>
        </p:txBody>
      </p:sp>
    </p:spTree>
    <p:extLst>
      <p:ext uri="{BB962C8B-B14F-4D97-AF65-F5344CB8AC3E}">
        <p14:creationId xmlns:p14="http://schemas.microsoft.com/office/powerpoint/2010/main" val="206194100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Cả</a:t>
            </a:r>
            <a:r>
              <a:rPr lang="en-US" baseline="0" smtClean="0"/>
              <a:t> 2 cách sd decimal numeration.</a:t>
            </a:r>
          </a:p>
          <a:p>
            <a:r>
              <a:rPr lang="en-US" baseline="0" smtClean="0"/>
              <a:t>BL – baseline</a:t>
            </a:r>
          </a:p>
          <a:p>
            <a:r>
              <a:rPr lang="en-US" baseline="0" smtClean="0"/>
              <a:t>IN – intermediate </a:t>
            </a:r>
          </a:p>
          <a:p>
            <a:r>
              <a:rPr lang="en-US" smtClean="0"/>
              <a:t>tree evolution model – the printer firmware example</a:t>
            </a:r>
          </a:p>
          <a:p>
            <a:r>
              <a:rPr lang="en-US" smtClean="0"/>
              <a:t>	các phiên</a:t>
            </a:r>
            <a:r>
              <a:rPr lang="en-US" baseline="0" smtClean="0"/>
              <a:t> bản cấu hình firmware xem như 3 dòng sp: regular printers, color printers and printer–fax units</a:t>
            </a:r>
            <a:endParaRPr lang="en-US"/>
          </a:p>
        </p:txBody>
      </p:sp>
    </p:spTree>
    <p:extLst>
      <p:ext uri="{BB962C8B-B14F-4D97-AF65-F5344CB8AC3E}">
        <p14:creationId xmlns:p14="http://schemas.microsoft.com/office/powerpoint/2010/main" val="352850813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 description document (VDD)</a:t>
            </a:r>
            <a:endParaRPr lang="en-US"/>
          </a:p>
        </p:txBody>
      </p:sp>
    </p:spTree>
    <p:extLst>
      <p:ext uri="{BB962C8B-B14F-4D97-AF65-F5344CB8AC3E}">
        <p14:creationId xmlns:p14="http://schemas.microsoft.com/office/powerpoint/2010/main" val="348791457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Công</a:t>
            </a:r>
            <a:r>
              <a:rPr lang="en-US" b="1" baseline="0" smtClean="0"/>
              <a:t> việc 3: </a:t>
            </a:r>
            <a:r>
              <a:rPr lang="vi-VN" b="1" smtClean="0"/>
              <a:t>Cung cấp dịch vụ thông tin SCM</a:t>
            </a:r>
            <a:endParaRPr lang="en-US" b="1"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mtClean="0"/>
              <a:t>SCM được yêu cầu cung cấp thông tin cho các chuyên gia, chủ yếu là các nhà phát triển, đội bảo dưỡng và khách hàng</a:t>
            </a:r>
            <a:r>
              <a:rPr lang="en-US" smtClean="0"/>
              <a:t> </a:t>
            </a:r>
            <a:r>
              <a:rPr lang="vi-VN" smtClean="0"/>
              <a:t>đại diện, những người đã yêu cầu thay đổi.</a:t>
            </a:r>
            <a:endParaRPr lang="en-US"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mtClean="0"/>
              <a:t>Các thông tin cung cấp có thể được phân loại thành các thông tin liên quan đến kiểm soát thay đổi phần mềm và thông tin đối phó với </a:t>
            </a:r>
            <a:r>
              <a:rPr lang="en-US" smtClean="0"/>
              <a:t>các</a:t>
            </a:r>
            <a:r>
              <a:rPr lang="en-US" baseline="0" smtClean="0"/>
              <a:t> </a:t>
            </a:r>
            <a:r>
              <a:rPr lang="vi-VN" smtClean="0"/>
              <a:t>phiên bản </a:t>
            </a:r>
            <a:r>
              <a:rPr lang="en-US" smtClean="0"/>
              <a:t>SCI </a:t>
            </a:r>
            <a:r>
              <a:rPr lang="vi-VN" smtClean="0"/>
              <a:t>và cấu hình phần mềm:</a:t>
            </a:r>
            <a:endParaRPr lang="en-US" smtClean="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smtClean="0"/>
              <a:t>Thông tin liên quan đến kiểm soát thay đổi phần mềm</a:t>
            </a:r>
            <a:endParaRPr lang="en-US" smtClean="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smtClean="0"/>
              <a:t>Thông tin về</a:t>
            </a:r>
            <a:r>
              <a:rPr lang="en-US" smtClean="0"/>
              <a:t> các</a:t>
            </a:r>
            <a:r>
              <a:rPr lang="en-US" baseline="0" smtClean="0"/>
              <a:t> </a:t>
            </a:r>
            <a:r>
              <a:rPr lang="vi-VN" smtClean="0"/>
              <a:t>phiên bản  SCI</a:t>
            </a:r>
            <a:r>
              <a:rPr lang="en-US" smtClean="0"/>
              <a:t>s</a:t>
            </a:r>
            <a:r>
              <a:rPr lang="vi-VN" smtClean="0"/>
              <a:t> và cấu hình phần mềm.</a:t>
            </a:r>
          </a:p>
          <a:p>
            <a:endParaRPr lang="en-US"/>
          </a:p>
        </p:txBody>
      </p:sp>
    </p:spTree>
    <p:extLst>
      <p:ext uri="{BB962C8B-B14F-4D97-AF65-F5344CB8AC3E}">
        <p14:creationId xmlns:p14="http://schemas.microsoft.com/office/powerpoint/2010/main" val="331226235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mtClean="0"/>
              <a:t>Thông tin liên quan đến kiểm soát thay đổi phần mềm</a:t>
            </a:r>
            <a:endParaRPr lang="en-US" smtClean="0"/>
          </a:p>
          <a:p>
            <a:pPr marL="171450" indent="-171450">
              <a:buFontTx/>
              <a:buChar char="-"/>
            </a:pPr>
            <a:r>
              <a:rPr lang="vi-VN" smtClean="0"/>
              <a:t>Thay đổi thông tin trạng thái yêu cầu - dựa trên hồ sơ cho mỗi </a:t>
            </a:r>
            <a:r>
              <a:rPr lang="en-US" smtClean="0"/>
              <a:t>submission </a:t>
            </a:r>
            <a:r>
              <a:rPr lang="vi-VN" smtClean="0"/>
              <a:t>của một SCR và quyết định.</a:t>
            </a:r>
            <a:endParaRPr lang="en-US" smtClean="0"/>
          </a:p>
          <a:p>
            <a:pPr marL="171450" indent="-171450">
              <a:buFontTx/>
              <a:buChar char="-"/>
            </a:pPr>
            <a:r>
              <a:rPr lang="vi-VN" smtClean="0"/>
              <a:t>Thay đổi thông tin tiến bộ để - dựa trên hồ sơ cho mỗi SCO đã được phê duyệt, lịch trình của mình, tiến độ thực hiện và kết quả kiểm tra, bao gồm các thông tin về sự chậm trễ trong hoạt động.</a:t>
            </a:r>
            <a:endParaRPr lang="en-US"/>
          </a:p>
        </p:txBody>
      </p:sp>
    </p:spTree>
    <p:extLst>
      <p:ext uri="{BB962C8B-B14F-4D97-AF65-F5344CB8AC3E}">
        <p14:creationId xmlns:p14="http://schemas.microsoft.com/office/powerpoint/2010/main" val="252245910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vi-VN" smtClean="0"/>
              <a:t>Thông tin về</a:t>
            </a:r>
            <a:r>
              <a:rPr lang="en-US" smtClean="0"/>
              <a:t> các</a:t>
            </a:r>
            <a:r>
              <a:rPr lang="en-US" baseline="0" smtClean="0"/>
              <a:t> </a:t>
            </a:r>
            <a:r>
              <a:rPr lang="vi-VN" smtClean="0"/>
              <a:t>phiên bản  SCI</a:t>
            </a:r>
            <a:r>
              <a:rPr lang="en-US" smtClean="0"/>
              <a:t>s</a:t>
            </a:r>
            <a:r>
              <a:rPr lang="vi-VN" smtClean="0"/>
              <a:t> và cấu hình phần mềm.</a:t>
            </a:r>
          </a:p>
          <a:p>
            <a:pPr marL="171450" indent="-171450">
              <a:buFontTx/>
              <a:buChar char="-"/>
            </a:pPr>
            <a:r>
              <a:rPr lang="vi-VN" smtClean="0"/>
              <a:t>Bản sao chính xác của phiên bản SCI (mã SCIS, SCIS tài liệu, vv) và toàn bộ các phiên bản cấu hình phần mềm.</a:t>
            </a:r>
            <a:endParaRPr lang="en-US" smtClean="0"/>
          </a:p>
          <a:p>
            <a:pPr marL="171450" indent="-171450">
              <a:buFontTx/>
              <a:buChar char="-"/>
            </a:pPr>
            <a:r>
              <a:rPr lang="vi-VN" smtClean="0"/>
              <a:t>Báo cáo đầy đủ các thay đổi giữa các phiên bản kế tiếp (phiên bản và / hoặc sửa đổi) của SCIS mã và giữa các phiên bản kế tiếp của các loại SCIS.</a:t>
            </a:r>
            <a:endParaRPr lang="en-US" smtClean="0"/>
          </a:p>
          <a:p>
            <a:pPr marL="171450" indent="-171450">
              <a:buFontTx/>
              <a:buChar char="-"/>
            </a:pPr>
            <a:r>
              <a:rPr lang="vi-VN" smtClean="0"/>
              <a:t>Bản sao của SCI tài liệu phiên bản phần mềm và tài liệu hướng dẫn cấu hình phiên bản (VDDs).</a:t>
            </a:r>
            <a:endParaRPr lang="en-US" smtClean="0"/>
          </a:p>
          <a:p>
            <a:pPr marL="171450" indent="-171450">
              <a:buFontTx/>
              <a:buChar char="-"/>
            </a:pPr>
            <a:r>
              <a:rPr lang="vi-VN" smtClean="0"/>
              <a:t>Phiên bản chi tiết và lịch sử sửa đổi cho SCIS và cấu hình phần mềm.</a:t>
            </a:r>
            <a:endParaRPr lang="en-US" smtClean="0"/>
          </a:p>
          <a:p>
            <a:pPr marL="171450" indent="-171450">
              <a:buFontTx/>
              <a:buChar char="-"/>
            </a:pPr>
            <a:r>
              <a:rPr lang="vi-VN" smtClean="0"/>
              <a:t>Thông tin tiến bộ về các phiên bản kế hoạch và phát hành</a:t>
            </a:r>
            <a:endParaRPr lang="en-US" smtClean="0"/>
          </a:p>
          <a:p>
            <a:pPr marL="171450" indent="-171450">
              <a:buFontTx/>
              <a:buChar char="-"/>
            </a:pPr>
            <a:r>
              <a:rPr lang="vi-VN" smtClean="0"/>
              <a:t>Thông tin liên quan về các phiên bản cài đặt tại một vị trí nhất định và về các trang web riêng của mình.</a:t>
            </a:r>
            <a:endParaRPr lang="en-US" smtClean="0"/>
          </a:p>
          <a:p>
            <a:pPr marL="171450" indent="-171450">
              <a:buFontTx/>
              <a:buChar char="-"/>
            </a:pPr>
            <a:r>
              <a:rPr lang="vi-VN" smtClean="0"/>
              <a:t>Danh sách nơi một phiên bản cấu hình phần mềm được cài đặt.</a:t>
            </a:r>
            <a:endParaRPr lang="en-US"/>
          </a:p>
        </p:txBody>
      </p:sp>
    </p:spTree>
    <p:extLst>
      <p:ext uri="{BB962C8B-B14F-4D97-AF65-F5344CB8AC3E}">
        <p14:creationId xmlns:p14="http://schemas.microsoft.com/office/powerpoint/2010/main" val="177738912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Công</a:t>
            </a:r>
            <a:r>
              <a:rPr lang="en-US" b="1" baseline="0" smtClean="0"/>
              <a:t> việc 4: </a:t>
            </a:r>
            <a:r>
              <a:rPr lang="vi-VN" b="1" smtClean="0"/>
              <a:t>Kiểm tra việc tuân thủ các thủ tục SCM</a:t>
            </a:r>
            <a:endParaRPr lang="en-US" b="1"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Việc</a:t>
            </a:r>
            <a:r>
              <a:rPr lang="en-US" b="1" baseline="0" smtClean="0"/>
              <a:t> </a:t>
            </a:r>
            <a:r>
              <a:rPr lang="vi-VN" b="1" smtClean="0"/>
              <a:t>kiểm toán SCM được thực hiện bởi các cơ quan SCM </a:t>
            </a:r>
            <a:r>
              <a:rPr lang="en-US" b="1" smtClean="0"/>
              <a:t>(SCM authority) </a:t>
            </a:r>
            <a:r>
              <a:rPr lang="vi-VN" b="1" smtClean="0"/>
              <a:t>và các CCB để kiểm soát việc tuân thủ các thủ tục SCM</a:t>
            </a:r>
            <a:r>
              <a:rPr lang="en-US" b="1" smtClean="0"/>
              <a:t>. </a:t>
            </a:r>
            <a:r>
              <a:rPr lang="vi-VN" b="1" smtClean="0"/>
              <a:t>Kiểm toán SCM có thể được kết hợp với các vấn đề chất lượng nội bộ (xem Chương 27)</a:t>
            </a:r>
            <a:r>
              <a:rPr lang="en-US" b="1"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t>The following is a list of typical bits of control information that SCM audits are meant to discover and transmit to management:</a:t>
            </a:r>
          </a:p>
          <a:p>
            <a:pPr marL="171450" indent="-171450">
              <a:buFontTx/>
              <a:buChar char="-"/>
            </a:pPr>
            <a:r>
              <a:rPr lang="vi-VN" smtClean="0"/>
              <a:t>Tỷ lệ phần trăm thay đổi không được chấp thuận đưa vào hệ thống trong quá trình phát triển, hoạt động.</a:t>
            </a:r>
            <a:endParaRPr lang="en-US" smtClean="0"/>
          </a:p>
          <a:p>
            <a:pPr marL="171450" indent="-171450">
              <a:buFontTx/>
              <a:buChar char="-"/>
            </a:pPr>
            <a:r>
              <a:rPr lang="vi-VN" smtClean="0"/>
              <a:t>Tỷ lệ phần trăm của SCOs không thực hiện theo hướng dẫn và không tuân thủ đầy đủ các thủ tục.</a:t>
            </a:r>
            <a:endParaRPr lang="en-US" smtClean="0"/>
          </a:p>
          <a:p>
            <a:pPr marL="171450" indent="-171450">
              <a:buFontTx/>
              <a:buChar char="-"/>
            </a:pPr>
            <a:r>
              <a:rPr lang="vi-VN" smtClean="0"/>
              <a:t>Tỷ lệ đánh giá thiết kế và kiểm tra phần mềm của SCIS thay đổi điều đó đã không được thực hiện theo các thủ tục có liên </a:t>
            </a:r>
            <a:r>
              <a:rPr lang="en-US" smtClean="0"/>
              <a:t>q</a:t>
            </a:r>
            <a:r>
              <a:rPr lang="vi-VN" smtClean="0"/>
              <a:t>uan.</a:t>
            </a:r>
            <a:endParaRPr lang="en-US" smtClean="0"/>
          </a:p>
          <a:p>
            <a:pPr marL="171450" indent="-171450">
              <a:buFontTx/>
              <a:buChar char="-"/>
            </a:pPr>
            <a:r>
              <a:rPr lang="vi-VN" smtClean="0"/>
              <a:t>Tỷ lệ phần trăm của SCOs đã được hoàn thành đúng tiến độ.</a:t>
            </a:r>
            <a:endParaRPr lang="en-US" smtClean="0"/>
          </a:p>
          <a:p>
            <a:pPr marL="171450" indent="-171450">
              <a:buFontTx/>
              <a:buChar char="-"/>
            </a:pPr>
            <a:r>
              <a:rPr lang="vi-VN" smtClean="0"/>
              <a:t>Tỷ lệ phần trăm các trường hợp SCIS bị ảnh hưởng bởi thay đổi này đã không được kiểm tra, với một số thay đổi cần thiết không được thực hiện.</a:t>
            </a:r>
            <a:endParaRPr lang="en-US" smtClean="0"/>
          </a:p>
          <a:p>
            <a:pPr marL="171450" indent="-171450">
              <a:buFontTx/>
              <a:buChar char="-"/>
            </a:pPr>
            <a:r>
              <a:rPr lang="vi-VN" smtClean="0"/>
              <a:t>Tỷ lệ phần trăm của tài liệu đúng SCIS mới và các phiên bản cấu hình phần mềm.</a:t>
            </a:r>
            <a:endParaRPr lang="en-US" smtClean="0"/>
          </a:p>
          <a:p>
            <a:pPr marL="171450" indent="-171450">
              <a:buFontTx/>
              <a:buChar char="-"/>
            </a:pPr>
            <a:r>
              <a:rPr lang="vi-VN" smtClean="0"/>
              <a:t>Tỷ lệ phần trăm các sự cài đặt tài liệu đúng cách của các phiên bản cấu hình phần mềm mới.</a:t>
            </a:r>
            <a:endParaRPr lang="en-US" smtClean="0"/>
          </a:p>
          <a:p>
            <a:pPr marL="171450" indent="-171450">
              <a:buFontTx/>
              <a:buChar char="-"/>
            </a:pPr>
            <a:r>
              <a:rPr lang="vi-VN" smtClean="0"/>
              <a:t>Tỷ lệ phần trăm các trường hợp thất bại trong việc truyền tất cả các thông tin liên quan đến phiên bản cho khách hàng.</a:t>
            </a:r>
            <a:endParaRPr lang="en-US" smtClean="0"/>
          </a:p>
          <a:p>
            <a:pPr marL="171450" indent="-171450">
              <a:buFontTx/>
              <a:buChar char="-"/>
            </a:pPr>
            <a:r>
              <a:rPr lang="vi-VN" smtClean="0"/>
              <a:t>Số trường hợp được ghi nhận hàng năm thì cơ chế phối hợp công tác SCI thất bại (tức là, không ngăn cản các đội khác đồng thời giới thiệu những thay đổi trong cùng một SCI).</a:t>
            </a:r>
            <a:endParaRPr lang="en-US"/>
          </a:p>
        </p:txBody>
      </p:sp>
    </p:spTree>
    <p:extLst>
      <p:ext uri="{BB962C8B-B14F-4D97-AF65-F5344CB8AC3E}">
        <p14:creationId xmlns:p14="http://schemas.microsoft.com/office/powerpoint/2010/main" val="4998026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Các công cụ quản lý cấu hình phần mềm</a:t>
            </a:r>
            <a:r>
              <a:rPr lang="en-US" smtClean="0"/>
              <a:t>:</a:t>
            </a:r>
          </a:p>
          <a:p>
            <a:pPr marL="171450" indent="-171450">
              <a:buFontTx/>
              <a:buChar char="-"/>
            </a:pPr>
            <a:r>
              <a:rPr lang="vi-VN" smtClean="0"/>
              <a:t>Ứng dụng các công cụ trong SC khác ở mức độ toàn diện, linh hoạt của ứng dụng và dễ sử dụng.</a:t>
            </a:r>
            <a:endParaRPr lang="en-US" smtClean="0"/>
          </a:p>
          <a:p>
            <a:pPr marL="171450" indent="-171450">
              <a:buFontTx/>
              <a:buChar char="-"/>
            </a:pPr>
            <a:r>
              <a:rPr lang="vi-VN" smtClean="0"/>
              <a:t>Lợi ích của việc sử dụng các công cụ máy vi tính:</a:t>
            </a:r>
            <a:endParaRPr lang="en-US" smtClean="0"/>
          </a:p>
          <a:p>
            <a:pPr marL="628650" lvl="1" indent="-171450">
              <a:buFontTx/>
              <a:buChar char="-"/>
            </a:pPr>
            <a:r>
              <a:rPr lang="vi-VN" smtClean="0"/>
              <a:t>Có thể thực hiện theo mức độ yêu cầu về độ chính xác và đầy đủ của thông tin, và với mức độ yêu cầu sẵn có.</a:t>
            </a:r>
            <a:endParaRPr lang="en-US" smtClean="0"/>
          </a:p>
          <a:p>
            <a:pPr marL="628650" lvl="1" indent="-171450">
              <a:buFontTx/>
              <a:buChar char="-"/>
            </a:pPr>
            <a:r>
              <a:rPr lang="vi-VN" smtClean="0"/>
              <a:t>Vận hành cơ chế phối hợp công tác về sự thay đổi của một SCI và ngăn chặn các đội khác đồng thời </a:t>
            </a:r>
            <a:r>
              <a:rPr lang="en-US" smtClean="0"/>
              <a:t>đưa</a:t>
            </a:r>
            <a:r>
              <a:rPr lang="en-US" baseline="0" smtClean="0"/>
              <a:t> vào </a:t>
            </a:r>
            <a:r>
              <a:rPr lang="vi-VN" smtClean="0"/>
              <a:t>những thay đổi trong cùng </a:t>
            </a:r>
            <a:r>
              <a:rPr lang="en-US" smtClean="0"/>
              <a:t>SCI</a:t>
            </a:r>
            <a:r>
              <a:rPr lang="vi-VN" smtClean="0"/>
              <a:t>.</a:t>
            </a:r>
            <a:r>
              <a:rPr lang="en-US" smtClean="0"/>
              <a:t> </a:t>
            </a:r>
          </a:p>
          <a:p>
            <a:pPr marL="628650" lvl="1" indent="-171450">
              <a:buFontTx/>
              <a:buChar char="-"/>
            </a:pPr>
            <a:r>
              <a:rPr lang="vi-VN" smtClean="0"/>
              <a:t>Chặt những phiên bản mã và các tập tin tài liệu phiên bản bằng cách bảo vệ họ khỏi bất kỳ thay đổi, xóa bỏ và thiệt hại khác.</a:t>
            </a:r>
            <a:r>
              <a:rPr lang="en-US" smtClean="0"/>
              <a:t> </a:t>
            </a:r>
          </a:p>
          <a:p>
            <a:pPr marL="628650" lvl="1" indent="-171450">
              <a:buFontTx/>
              <a:buChar char="-"/>
            </a:pPr>
            <a:r>
              <a:rPr lang="vi-VN" smtClean="0"/>
              <a:t>Kích hoạt trở lại các thủ tục cần thiết để lưu trữ tập tin SCM an toàn.</a:t>
            </a:r>
            <a:endParaRPr lang="en-US"/>
          </a:p>
        </p:txBody>
      </p:sp>
    </p:spTree>
    <p:extLst>
      <p:ext uri="{BB962C8B-B14F-4D97-AF65-F5344CB8AC3E}">
        <p14:creationId xmlns:p14="http://schemas.microsoft.com/office/powerpoint/2010/main" val="56182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t>Thói </a:t>
            </a:r>
            <a:r>
              <a:rPr lang="en-US" b="0" smtClean="0"/>
              <a:t>quen làm việc:</a:t>
            </a:r>
            <a:r>
              <a:rPr lang="vi-VN" b="0" smtClean="0"/>
              <a:t> thường xuyên tham khảo các tài liệu được chuẩn bị </a:t>
            </a:r>
            <a:r>
              <a:rPr lang="en-US" b="0" smtClean="0"/>
              <a:t>hoặc </a:t>
            </a:r>
            <a:r>
              <a:rPr lang="vi-VN" b="0" smtClean="0"/>
              <a:t>đượ</a:t>
            </a:r>
            <a:r>
              <a:rPr lang="en-US" b="0" smtClean="0"/>
              <a:t>c sử dụng </a:t>
            </a:r>
            <a:r>
              <a:rPr lang="vi-VN" b="0" smtClean="0"/>
              <a:t>trong quá khứ để tiết kiệm thời gian và </a:t>
            </a:r>
            <a:r>
              <a:rPr lang="en-US" b="0" smtClean="0"/>
              <a:t>bảo </a:t>
            </a:r>
            <a:r>
              <a:rPr lang="vi-VN" b="0" smtClean="0"/>
              <a:t>đả</a:t>
            </a:r>
            <a:r>
              <a:rPr lang="en-US" b="0" smtClean="0"/>
              <a:t>m</a:t>
            </a:r>
            <a:r>
              <a:rPr lang="vi-VN" b="0" smtClean="0"/>
              <a:t> rằng không có gì bị quên. </a:t>
            </a:r>
            <a:endParaRPr lang="en-US" b="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u="none" baseline="0" smtClean="0"/>
              <a:t>Vd/ dùng lại định dạng của 1 tài liệu cho 1 tài liệu khác (test cases template,…); tìm danh sách các câu hỏi trước đó để chuẩn bị review 1 tài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b="0" u="none" baseline="0" smtClean="0"/>
              <a:t>Sẽ tiết kiệm thời gian hơn nếu cta biết sd những công cụ hỗ trợ cho những thao tác lặp này.</a:t>
            </a:r>
          </a:p>
          <a:p>
            <a:pPr marL="0" marR="0" indent="0" algn="l" defTabSz="914400" rtl="0" eaLnBrk="1" fontAlgn="auto" latinLnBrk="0" hangingPunct="1">
              <a:lnSpc>
                <a:spcPct val="100000"/>
              </a:lnSpc>
              <a:spcBef>
                <a:spcPts val="0"/>
              </a:spcBef>
              <a:spcAft>
                <a:spcPts val="0"/>
              </a:spcAft>
              <a:buClrTx/>
              <a:buSzTx/>
              <a:buFontTx/>
              <a:buNone/>
              <a:tabLst/>
              <a:defRPr/>
            </a:pPr>
            <a:r>
              <a:rPr lang="vi-VN" b="0" smtClean="0"/>
              <a:t>NGOÀI VIỆC TIẾT KIỆM THỜI GIAN, NHỮNG CÔNG CỤ NÀY</a:t>
            </a:r>
            <a:r>
              <a:rPr lang="en-US" b="0" smtClean="0"/>
              <a:t> </a:t>
            </a:r>
            <a:r>
              <a:rPr lang="vi-VN" b="0" smtClean="0"/>
              <a:t>GÓP PHẦN ĐẢM BẢO CHẤT LƯỢNG PHẦN MỀM</a:t>
            </a:r>
            <a:r>
              <a:rPr lang="en-US" b="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t>Nêu</a:t>
            </a:r>
            <a:r>
              <a:rPr lang="en-US" b="0" baseline="0" smtClean="0"/>
              <a:t> định nghĩa, ví dụ, và lợi ích của các support device này.</a:t>
            </a:r>
            <a:endParaRPr lang="en-US" b="0"/>
          </a:p>
        </p:txBody>
      </p:sp>
    </p:spTree>
    <p:extLst>
      <p:ext uri="{BB962C8B-B14F-4D97-AF65-F5344CB8AC3E}">
        <p14:creationId xmlns:p14="http://schemas.microsoft.com/office/powerpoint/2010/main" val="3511573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Là thuật ngữ chỉ một định dạng được tạo ra bởi các đơn vị, tổ chức, được áp dụng khi biên soạn báo cáo hoặc tài liệu.</a:t>
            </a:r>
            <a:r>
              <a:rPr lang="en-US" smtClean="0"/>
              <a:t> </a:t>
            </a:r>
          </a:p>
          <a:p>
            <a:r>
              <a:rPr lang="en-US" b="0" smtClean="0"/>
              <a:t>Ví dụ…</a:t>
            </a:r>
          </a:p>
          <a:p>
            <a:r>
              <a:rPr lang="en-US" b="1" smtClean="0"/>
              <a:t>THƯỜNG</a:t>
            </a:r>
            <a:r>
              <a:rPr lang="en-US" b="1" baseline="0" smtClean="0"/>
              <a:t> LÀ BẢNG MỤC LỤC CHO TÀI LIỆU. </a:t>
            </a:r>
          </a:p>
          <a:p>
            <a:r>
              <a:rPr lang="en-US" b="1" i="0" smtClean="0"/>
              <a:t>VIỆC</a:t>
            </a:r>
            <a:r>
              <a:rPr lang="en-US" b="1" i="0" baseline="0" smtClean="0"/>
              <a:t> Á</a:t>
            </a:r>
            <a:r>
              <a:rPr lang="vi-VN" b="1" i="0" smtClean="0"/>
              <a:t>P DỤNG CÁC MẪU CÓ THỂ LÀ BẮT BUỘC ĐỐI VỚI MỘT SỐ TÀI LIỆU </a:t>
            </a:r>
            <a:r>
              <a:rPr lang="en-US" b="1" i="0" smtClean="0"/>
              <a:t>HOẶC</a:t>
            </a:r>
            <a:r>
              <a:rPr lang="en-US" b="1" i="0" baseline="0" smtClean="0"/>
              <a:t> TÙY</a:t>
            </a:r>
            <a:r>
              <a:rPr lang="vi-VN" b="1" i="0" smtClean="0"/>
              <a:t> CHỌN </a:t>
            </a:r>
            <a:r>
              <a:rPr lang="en-US" b="1" i="0" smtClean="0"/>
              <a:t>CHO</a:t>
            </a:r>
            <a:r>
              <a:rPr lang="en-US" b="1" i="0" baseline="0" smtClean="0"/>
              <a:t> TỪNG PHẦN CỦA TÀI LIỆU.</a:t>
            </a:r>
          </a:p>
        </p:txBody>
      </p:sp>
    </p:spTree>
    <p:extLst>
      <p:ext uri="{BB962C8B-B14F-4D97-AF65-F5344CB8AC3E}">
        <p14:creationId xmlns:p14="http://schemas.microsoft.com/office/powerpoint/2010/main" val="1738248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Frame 10.2</a:t>
            </a:r>
            <a:endParaRPr lang="en-US"/>
          </a:p>
        </p:txBody>
      </p:sp>
    </p:spTree>
    <p:extLst>
      <p:ext uri="{BB962C8B-B14F-4D97-AF65-F5344CB8AC3E}">
        <p14:creationId xmlns:p14="http://schemas.microsoft.com/office/powerpoint/2010/main" val="1793060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Đóng</a:t>
            </a:r>
            <a:r>
              <a:rPr lang="en-US" baseline="0" smtClean="0"/>
              <a:t> góp của </a:t>
            </a:r>
            <a:r>
              <a:rPr lang="en-US" smtClean="0"/>
              <a:t>templates cho</a:t>
            </a:r>
            <a:r>
              <a:rPr lang="en-US" baseline="0" smtClean="0"/>
              <a:t> QA:</a:t>
            </a:r>
            <a:endParaRPr lang="en-US" smtClean="0"/>
          </a:p>
          <a:p>
            <a:pPr marL="0" indent="0">
              <a:buFontTx/>
              <a:buNone/>
            </a:pPr>
            <a:r>
              <a:rPr lang="en-US" smtClean="0"/>
              <a:t>- </a:t>
            </a:r>
            <a:r>
              <a:rPr lang="vi-VN" smtClean="0"/>
              <a:t>Đối với đội ngũ phát triển:</a:t>
            </a:r>
          </a:p>
          <a:p>
            <a:pPr marL="457200" lvl="1" indent="0">
              <a:buFontTx/>
              <a:buNone/>
            </a:pPr>
            <a:r>
              <a:rPr lang="vi-VN" b="1" smtClean="0"/>
              <a:t>■</a:t>
            </a:r>
            <a:r>
              <a:rPr lang="en-US" b="1" smtClean="0"/>
              <a:t> </a:t>
            </a:r>
            <a:r>
              <a:rPr lang="vi-VN" smtClean="0"/>
              <a:t>Tạo điều kiện </a:t>
            </a:r>
            <a:r>
              <a:rPr lang="en-US" smtClean="0"/>
              <a:t>thuận</a:t>
            </a:r>
            <a:r>
              <a:rPr lang="en-US" baseline="0" smtClean="0"/>
              <a:t> lợi </a:t>
            </a:r>
            <a:r>
              <a:rPr lang="vi-VN" smtClean="0"/>
              <a:t>cho </a:t>
            </a:r>
            <a:r>
              <a:rPr lang="en-US" smtClean="0"/>
              <a:t>vc </a:t>
            </a:r>
            <a:r>
              <a:rPr lang="vi-VN" smtClean="0"/>
              <a:t>chuẩn bị các văn bản</a:t>
            </a:r>
            <a:r>
              <a:rPr lang="en-US" smtClean="0"/>
              <a:t>: </a:t>
            </a:r>
            <a:r>
              <a:rPr lang="en-US" b="1" baseline="0" smtClean="0"/>
              <a:t>VD/TEMPLATE ĐC UP LÊN MẠNG NỘI BỘ ĐỂ DÙNG CHUNG,… </a:t>
            </a:r>
            <a:r>
              <a:rPr lang="vi-VN" b="1" smtClean="0"/>
              <a:t>TIẾT KIỆM THỜI GIAN VÀ </a:t>
            </a:r>
            <a:r>
              <a:rPr lang="en-US" b="1" smtClean="0"/>
              <a:t>CÔNG</a:t>
            </a:r>
            <a:r>
              <a:rPr lang="en-US" b="1" baseline="0" smtClean="0"/>
              <a:t> SỨC </a:t>
            </a:r>
            <a:r>
              <a:rPr lang="vi-VN" b="1" smtClean="0"/>
              <a:t>ĐỂ XÂY DỰNG CẤU TRÚC BÁO CÁO</a:t>
            </a:r>
          </a:p>
          <a:p>
            <a:pPr marL="457200" lvl="1" indent="0">
              <a:buFontTx/>
              <a:buNone/>
            </a:pPr>
            <a:endParaRPr lang="en-US" b="1" smtClean="0"/>
          </a:p>
          <a:p>
            <a:pPr marL="457200" lvl="1" indent="0">
              <a:buFontTx/>
              <a:buNone/>
            </a:pPr>
            <a:r>
              <a:rPr lang="vi-VN" b="1" smtClean="0"/>
              <a:t>■</a:t>
            </a:r>
            <a:r>
              <a:rPr lang="en-US" b="1" smtClean="0"/>
              <a:t> </a:t>
            </a:r>
            <a:r>
              <a:rPr lang="en-US" smtClean="0"/>
              <a:t>Bảo đảm</a:t>
            </a:r>
            <a:r>
              <a:rPr lang="en-US" baseline="0" smtClean="0"/>
              <a:t> </a:t>
            </a:r>
            <a:r>
              <a:rPr lang="vi-VN" smtClean="0"/>
              <a:t>các tài liệu được chuẩn bị hoàn chỉnh hơn</a:t>
            </a:r>
            <a:r>
              <a:rPr lang="en-US" smtClean="0"/>
              <a:t>: </a:t>
            </a:r>
            <a:r>
              <a:rPr lang="en-US" b="1" smtClean="0"/>
              <a:t>VÌ</a:t>
            </a:r>
            <a:r>
              <a:rPr lang="en-US" b="1" baseline="0" smtClean="0"/>
              <a:t> TẤT CẢ NHỮNG GÌ CẦN CÓ ĐỀU ĐÃ </a:t>
            </a:r>
            <a:r>
              <a:rPr lang="vi-VN" b="1" baseline="0" smtClean="0"/>
              <a:t>ĐƯỢ</a:t>
            </a:r>
            <a:r>
              <a:rPr lang="en-US" b="1" baseline="0" smtClean="0"/>
              <a:t>C XÁC ĐỊNH SẴN TRONG TÀI LIỆU VÀ ĐÃ </a:t>
            </a:r>
            <a:r>
              <a:rPr lang="vi-VN" b="1" baseline="0" smtClean="0"/>
              <a:t>ĐƯỢ</a:t>
            </a:r>
            <a:r>
              <a:rPr lang="en-US" b="1" baseline="0" smtClean="0"/>
              <a:t>C REVIEW NHIỀU LẦN QUA NHIỀU LẦN SỬ DỤNG MẪU NÊN LỖI PHỔ BIẾN ÍT KHI XẢY RA.</a:t>
            </a:r>
            <a:endParaRPr lang="vi-VN" b="1" smtClean="0"/>
          </a:p>
          <a:p>
            <a:pPr marL="457200" lvl="1" indent="0">
              <a:buFontTx/>
              <a:buNone/>
            </a:pPr>
            <a:endParaRPr lang="en-US" b="1" smtClean="0"/>
          </a:p>
          <a:p>
            <a:pPr marL="457200" lvl="1" indent="0">
              <a:buFontTx/>
              <a:buNone/>
            </a:pPr>
            <a:r>
              <a:rPr lang="vi-VN" b="1" smtClean="0"/>
              <a:t>■</a:t>
            </a:r>
            <a:r>
              <a:rPr lang="en-US" b="1" smtClean="0"/>
              <a:t> </a:t>
            </a:r>
            <a:r>
              <a:rPr lang="vi-VN" smtClean="0"/>
              <a:t>Các thành viên mới</a:t>
            </a:r>
            <a:r>
              <a:rPr lang="en-US" smtClean="0"/>
              <a:t> hòa</a:t>
            </a:r>
            <a:r>
              <a:rPr lang="en-US" baseline="0" smtClean="0"/>
              <a:t> hợp vào đội dễ dàng hơn </a:t>
            </a:r>
            <a:r>
              <a:rPr lang="en-US" b="1" baseline="0" smtClean="0"/>
              <a:t>do đã quen thuộc:  </a:t>
            </a:r>
            <a:r>
              <a:rPr lang="en-US" b="1" smtClean="0"/>
              <a:t>CÁC</a:t>
            </a:r>
            <a:r>
              <a:rPr lang="en-US" b="1" baseline="0" smtClean="0"/>
              <a:t> THÀNH VIÊN MỚI DỄ DÀNG NẮM BẮT CẤU TRÚC CỦA TÀI LIỆU DO ĐÃ BIẾT TỪ NHỮNG CÔNG VIỆC VỚI TỔ CHỨC HAY ĐƠN VỊ CŨ, VÀ </a:t>
            </a:r>
            <a:r>
              <a:rPr lang="en-US" b="1" u="sng" baseline="0" smtClean="0"/>
              <a:t>NÓ CŨNG GIÚP CHO CÁC THÀNH VIÊN TIẾP TỤC CÔNG VIỆC CỦA THÀNH VIÊN KHÁC 1 CÁCH TRƠN TRU</a:t>
            </a:r>
            <a:r>
              <a:rPr lang="en-US" b="1" baseline="0" smtClean="0"/>
              <a:t>.</a:t>
            </a:r>
            <a:endParaRPr lang="vi-VN" b="1" smtClean="0"/>
          </a:p>
          <a:p>
            <a:pPr marL="457200" lvl="1" indent="0">
              <a:buFontTx/>
              <a:buNone/>
            </a:pPr>
            <a:endParaRPr lang="en-US" b="1" smtClean="0"/>
          </a:p>
          <a:p>
            <a:pPr marL="457200" lvl="1" indent="0">
              <a:buFontTx/>
              <a:buNone/>
            </a:pPr>
            <a:r>
              <a:rPr lang="vi-VN" b="1" smtClean="0"/>
              <a:t>■</a:t>
            </a:r>
            <a:r>
              <a:rPr lang="en-US" b="1" smtClean="0"/>
              <a:t> </a:t>
            </a:r>
            <a:r>
              <a:rPr lang="vi-VN" smtClean="0"/>
              <a:t>Tạo điều kiện </a:t>
            </a:r>
            <a:r>
              <a:rPr lang="en-US" smtClean="0"/>
              <a:t>thuận</a:t>
            </a:r>
            <a:r>
              <a:rPr lang="en-US" baseline="0" smtClean="0"/>
              <a:t> lợi review </a:t>
            </a:r>
            <a:r>
              <a:rPr lang="vi-VN" smtClean="0"/>
              <a:t>tài liệu</a:t>
            </a:r>
            <a:r>
              <a:rPr lang="en-US" smtClean="0"/>
              <a:t>: </a:t>
            </a:r>
            <a:r>
              <a:rPr lang="en-US" b="1" smtClean="0"/>
              <a:t>VÌ</a:t>
            </a:r>
            <a:r>
              <a:rPr lang="en-US" b="1" baseline="0" smtClean="0"/>
              <a:t> REVIEWER ĐÃ QUEN THUỘC VỚI NỘI DUNG CỦA TÀI LIỆU.</a:t>
            </a:r>
            <a:endParaRPr lang="vi-VN" b="1" smtClean="0"/>
          </a:p>
          <a:p>
            <a:pPr marL="0" indent="0">
              <a:buFontTx/>
              <a:buNone/>
            </a:pPr>
            <a:endParaRPr lang="en-US" smtClean="0"/>
          </a:p>
          <a:p>
            <a:pPr marL="0" indent="0">
              <a:buFontTx/>
              <a:buNone/>
            </a:pPr>
            <a:r>
              <a:rPr lang="en-US" smtClean="0"/>
              <a:t>- </a:t>
            </a:r>
            <a:r>
              <a:rPr lang="vi-VN" smtClean="0"/>
              <a:t>Đối với nhóm bảo trì phần mềm:</a:t>
            </a:r>
          </a:p>
          <a:p>
            <a:pPr marL="457200" lvl="1" indent="0">
              <a:buFontTx/>
              <a:buNone/>
            </a:pPr>
            <a:r>
              <a:rPr lang="vi-VN" b="1" smtClean="0"/>
              <a:t>■</a:t>
            </a:r>
            <a:r>
              <a:rPr lang="en-US" b="1" smtClean="0"/>
              <a:t> </a:t>
            </a:r>
            <a:r>
              <a:rPr lang="en-US" smtClean="0"/>
              <a:t>định</a:t>
            </a:r>
            <a:r>
              <a:rPr lang="en-US" baseline="0" smtClean="0"/>
              <a:t> vị thông tin cần </a:t>
            </a:r>
            <a:r>
              <a:rPr lang="vi-VN" smtClean="0"/>
              <a:t>dễ dàng hơn</a:t>
            </a:r>
            <a:endParaRPr lang="en-US" smtClean="0"/>
          </a:p>
        </p:txBody>
      </p:sp>
    </p:spTree>
    <p:extLst>
      <p:ext uri="{BB962C8B-B14F-4D97-AF65-F5344CB8AC3E}">
        <p14:creationId xmlns:p14="http://schemas.microsoft.com/office/powerpoint/2010/main" val="1570226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smtClean="0"/>
              <a:t>LÀ</a:t>
            </a:r>
            <a:r>
              <a:rPr lang="en-US" b="1" baseline="0" smtClean="0"/>
              <a:t> DANH SÁCH CÁC HẠNG MỤC CẦN PHẢI THỰC HIỆN</a:t>
            </a:r>
            <a:r>
              <a:rPr lang="en-US" baseline="0" smtClean="0"/>
              <a:t>, </a:t>
            </a:r>
            <a:r>
              <a:rPr lang="en-US" b="1" baseline="0" smtClean="0"/>
              <a:t>VD/ CÀI ĐẶT GÓI PHẦN MỀM CHO KHÁCH HÀNG THÌ CẦN LÀM NHỮNG GÌ</a:t>
            </a:r>
          </a:p>
          <a:p>
            <a:pPr marL="0" indent="0">
              <a:buFontTx/>
              <a:buNone/>
            </a:pPr>
            <a:endParaRPr lang="en-US" b="1" u="sng" smtClean="0"/>
          </a:p>
          <a:p>
            <a:pPr marL="0" lvl="0" indent="0">
              <a:buFontTx/>
              <a:buNone/>
            </a:pPr>
            <a:r>
              <a:rPr lang="en-US" smtClean="0"/>
              <a:t>*N.A. = Not applicable (không áp dụng)</a:t>
            </a:r>
          </a:p>
          <a:p>
            <a:pPr marL="171450" lvl="0" indent="-171450">
              <a:buFontTx/>
              <a:buChar char="-"/>
            </a:pPr>
            <a:endParaRPr lang="en-US" smtClean="0"/>
          </a:p>
          <a:p>
            <a:pPr marL="171450" lvl="0" indent="-171450">
              <a:buFontTx/>
              <a:buChar char="-"/>
            </a:pPr>
            <a:endParaRPr lang="en-US" smtClean="0"/>
          </a:p>
        </p:txBody>
      </p:sp>
    </p:spTree>
    <p:extLst>
      <p:ext uri="{BB962C8B-B14F-4D97-AF65-F5344CB8AC3E}">
        <p14:creationId xmlns:p14="http://schemas.microsoft.com/office/powerpoint/2010/main" val="862869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Đv</a:t>
            </a:r>
            <a:r>
              <a:rPr lang="en-US" baseline="0" smtClean="0"/>
              <a:t> đội pt: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vi-VN" b="1" smtClean="0"/>
              <a:t>■</a:t>
            </a:r>
            <a:r>
              <a:rPr lang="en-US" b="1" smtClean="0"/>
              <a:t> </a:t>
            </a:r>
            <a:r>
              <a:rPr lang="en-US" baseline="0" smtClean="0"/>
              <a:t>Giúp developer tự kiểm tra tài liệu hay mã nguồn của mình để tránh mắc những lỗi thông thường.</a:t>
            </a:r>
          </a:p>
          <a:p>
            <a:pPr marL="457200" marR="0" lvl="1" indent="0" algn="l" defTabSz="914400" rtl="0" eaLnBrk="1" fontAlgn="auto" latinLnBrk="0" hangingPunct="1">
              <a:lnSpc>
                <a:spcPct val="100000"/>
              </a:lnSpc>
              <a:spcBef>
                <a:spcPts val="0"/>
              </a:spcBef>
              <a:spcAft>
                <a:spcPts val="0"/>
              </a:spcAft>
              <a:buClrTx/>
              <a:buSzTx/>
              <a:buFontTx/>
              <a:buNone/>
              <a:tabLst/>
              <a:defRPr/>
            </a:pPr>
            <a:r>
              <a:rPr lang="vi-VN" b="1" smtClean="0"/>
              <a:t>■</a:t>
            </a:r>
            <a:r>
              <a:rPr lang="en-US" b="1" smtClean="0"/>
              <a:t> </a:t>
            </a:r>
            <a:r>
              <a:rPr lang="en-US" baseline="0" smtClean="0"/>
              <a:t>Hỗ trợ developer trong việc chuẩn bị cv, </a:t>
            </a:r>
            <a:r>
              <a:rPr lang="en-US" b="0" u="none" baseline="0" smtClean="0"/>
              <a:t>giúp thực hiện cv hiệu quả hơn:  </a:t>
            </a:r>
            <a:r>
              <a:rPr lang="en-US" b="1" baseline="0" smtClean="0"/>
              <a:t>Vd/ checklist hỗ trợ cài đặt PM cho user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smtClean="0"/>
              <a:t>- </a:t>
            </a:r>
            <a:r>
              <a:rPr lang="en-US" baseline="0" smtClean="0"/>
              <a:t>Đv đội review:</a:t>
            </a:r>
          </a:p>
          <a:p>
            <a:pPr marL="457200" marR="0" lvl="1" indent="0" algn="l" defTabSz="914400" rtl="0" eaLnBrk="1" fontAlgn="auto" latinLnBrk="0" hangingPunct="1">
              <a:lnSpc>
                <a:spcPct val="100000"/>
              </a:lnSpc>
              <a:spcBef>
                <a:spcPts val="0"/>
              </a:spcBef>
              <a:spcAft>
                <a:spcPts val="0"/>
              </a:spcAft>
              <a:buClrTx/>
              <a:buSzTx/>
              <a:buFontTx/>
              <a:buNone/>
              <a:tabLst/>
              <a:defRPr/>
            </a:pPr>
            <a:r>
              <a:rPr lang="vi-VN" b="1" smtClean="0"/>
              <a:t>■</a:t>
            </a:r>
            <a:r>
              <a:rPr lang="en-US" b="1" smtClean="0"/>
              <a:t> </a:t>
            </a:r>
            <a:r>
              <a:rPr lang="en-US" baseline="0" smtClean="0"/>
              <a:t>Đảm bảo hoàn thành tốt vc review:  </a:t>
            </a:r>
            <a:r>
              <a:rPr lang="en-US" b="1" baseline="0" smtClean="0"/>
              <a:t>VÌ ALL NHỮNG GÌ CẦN REVIEW ĐỀU ĐC LIỆT KÊ TRONG CHECKLIST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vi-VN" b="1" smtClean="0"/>
              <a:t>■</a:t>
            </a:r>
            <a:r>
              <a:rPr lang="en-US" b="1" smtClean="0"/>
              <a:t> </a:t>
            </a:r>
            <a:r>
              <a:rPr lang="en-US" baseline="0" smtClean="0"/>
              <a:t>Cải tiến hiệu quả review</a:t>
            </a:r>
          </a:p>
        </p:txBody>
      </p:sp>
    </p:spTree>
    <p:extLst>
      <p:ext uri="{BB962C8B-B14F-4D97-AF65-F5344CB8AC3E}">
        <p14:creationId xmlns:p14="http://schemas.microsoft.com/office/powerpoint/2010/main" val="1454350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7850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smtClean="0"/>
              <a:t>? AI LÀ NG</a:t>
            </a:r>
            <a:r>
              <a:rPr lang="vi-VN" b="1" baseline="0" smtClean="0"/>
              <a:t>ƯỜ</a:t>
            </a:r>
            <a:r>
              <a:rPr lang="en-US" b="1" baseline="0" smtClean="0"/>
              <a:t>I CHỊU TRÁCH NHIỆM PHÁT TRIỂN? BẮT ĐẦU TỪ ĐÂU?</a:t>
            </a:r>
          </a:p>
          <a:p>
            <a:r>
              <a:rPr lang="en-US" b="0" baseline="0" smtClean="0"/>
              <a:t>SENIOR STAFF: nv cấp cao, nv lâu năm</a:t>
            </a:r>
          </a:p>
          <a:p>
            <a:r>
              <a:rPr lang="en-US" b="0" baseline="0" smtClean="0"/>
              <a:t>CHIEF SOFTWARE ENGINEER: trưởng kỹ sư phần mềm</a:t>
            </a:r>
          </a:p>
          <a:p>
            <a:r>
              <a:rPr lang="en-US" b="0" baseline="0" smtClean="0"/>
              <a:t>SQA UNIT: các thành viên SQA</a:t>
            </a:r>
          </a:p>
          <a:p>
            <a:r>
              <a:rPr lang="vi-VN" b="1" smtClean="0"/>
              <a:t>Một trong những nhiệm vụ đầu tiên của nhóm là </a:t>
            </a:r>
            <a:r>
              <a:rPr lang="en-US" b="1" smtClean="0"/>
              <a:t>biên</a:t>
            </a:r>
            <a:r>
              <a:rPr lang="en-US" b="1" baseline="0" smtClean="0"/>
              <a:t> soạn </a:t>
            </a:r>
            <a:r>
              <a:rPr lang="vi-VN" b="1" smtClean="0"/>
              <a:t>một danh sách </a:t>
            </a:r>
            <a:r>
              <a:rPr lang="en-US" b="1" smtClean="0"/>
              <a:t>các template cần</a:t>
            </a:r>
            <a:r>
              <a:rPr lang="vi-VN" b="1" smtClean="0"/>
              <a:t> được phát triển</a:t>
            </a:r>
            <a:r>
              <a:rPr lang="en-US" b="1" smtClean="0"/>
              <a:t>.</a:t>
            </a:r>
          </a:p>
          <a:p>
            <a:r>
              <a:rPr lang="en-US" b="1" baseline="0" smtClean="0"/>
              <a:t>Kế tiếp là bước chuẩn bị bản nháp template, tổ chức review cho template.</a:t>
            </a:r>
          </a:p>
          <a:p>
            <a:endParaRPr lang="en-US" b="1" baseline="0" smtClean="0"/>
          </a:p>
          <a:p>
            <a:r>
              <a:rPr lang="en-US" b="1" u="none" smtClean="0"/>
              <a:t>LÀM</a:t>
            </a:r>
            <a:r>
              <a:rPr lang="en-US" b="1" u="none" baseline="0" smtClean="0"/>
              <a:t> SAO BẮT ĐẦU TẠO 1 MẪU? </a:t>
            </a:r>
          </a:p>
          <a:p>
            <a:pPr marL="0" indent="0">
              <a:buFontTx/>
              <a:buNone/>
            </a:pPr>
            <a:r>
              <a:rPr lang="en-US" smtClean="0"/>
              <a:t>- Từ</a:t>
            </a:r>
            <a:r>
              <a:rPr lang="en-US" baseline="0" smtClean="0"/>
              <a:t> c</a:t>
            </a:r>
            <a:r>
              <a:rPr lang="en-US" smtClean="0"/>
              <a:t>ác</a:t>
            </a:r>
            <a:r>
              <a:rPr lang="en-US" baseline="0" smtClean="0"/>
              <a:t> tài liệu đã từng áp dụng cho tổ chức</a:t>
            </a:r>
          </a:p>
          <a:p>
            <a:pPr marL="0" indent="0">
              <a:buFontTx/>
              <a:buNone/>
            </a:pPr>
            <a:r>
              <a:rPr lang="en-US" smtClean="0"/>
              <a:t>- Từ</a:t>
            </a:r>
            <a:r>
              <a:rPr lang="en-US" baseline="0" smtClean="0"/>
              <a:t> v</a:t>
            </a:r>
            <a:r>
              <a:rPr lang="vi-VN" smtClean="0"/>
              <a:t>í dụ mẫu</a:t>
            </a:r>
            <a:r>
              <a:rPr lang="en-US" smtClean="0"/>
              <a:t> từ</a:t>
            </a:r>
            <a:r>
              <a:rPr lang="vi-VN" smtClean="0"/>
              <a:t> các </a:t>
            </a:r>
            <a:r>
              <a:rPr lang="en-US" smtClean="0"/>
              <a:t>tài liệu</a:t>
            </a:r>
            <a:r>
              <a:rPr lang="vi-VN" smtClean="0"/>
              <a:t> chuyên nghiệp</a:t>
            </a:r>
          </a:p>
          <a:p>
            <a:pPr marL="0" indent="0">
              <a:buFontTx/>
              <a:buNone/>
            </a:pPr>
            <a:r>
              <a:rPr lang="en-US" smtClean="0"/>
              <a:t>- Từ</a:t>
            </a:r>
            <a:r>
              <a:rPr lang="en-US" baseline="0" smtClean="0"/>
              <a:t> c</a:t>
            </a:r>
            <a:r>
              <a:rPr lang="en-US" smtClean="0"/>
              <a:t>ác</a:t>
            </a:r>
            <a:r>
              <a:rPr lang="en-US" baseline="0" smtClean="0"/>
              <a:t> m</a:t>
            </a:r>
            <a:r>
              <a:rPr lang="vi-VN" smtClean="0"/>
              <a:t>ẫu được sử dụng bởi các tổ chức tương tự</a:t>
            </a:r>
            <a:endParaRPr lang="en-US" smtClean="0"/>
          </a:p>
          <a:p>
            <a:pPr marL="0" indent="0">
              <a:buFontTx/>
              <a:buNone/>
            </a:pPr>
            <a:r>
              <a:rPr lang="en-US" smtClean="0"/>
              <a:t>VD/ MẪU</a:t>
            </a:r>
            <a:r>
              <a:rPr lang="en-US" baseline="0" smtClean="0"/>
              <a:t> ĐỊNH DẠNG BÁO CÁO ĐỒ ÁN HP</a:t>
            </a:r>
            <a:endParaRPr lang="en-US" smtClean="0"/>
          </a:p>
        </p:txBody>
      </p:sp>
    </p:spTree>
    <p:extLst>
      <p:ext uri="{BB962C8B-B14F-4D97-AF65-F5344CB8AC3E}">
        <p14:creationId xmlns:p14="http://schemas.microsoft.com/office/powerpoint/2010/main" val="3857660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MỘT</a:t>
            </a:r>
            <a:r>
              <a:rPr lang="en-US" b="1" baseline="0" smtClean="0"/>
              <a:t> SỐ CHÚ Ý CẦN THIẾT KHI HIỆN THỰC HOẶC CẬP NHẬT TEMPLATE, CHECKLIST</a:t>
            </a:r>
          </a:p>
          <a:p>
            <a:pPr marL="0" indent="0">
              <a:buFontTx/>
              <a:buNone/>
            </a:pPr>
            <a:r>
              <a:rPr lang="en-US" smtClean="0"/>
              <a:t>- Nên</a:t>
            </a:r>
            <a:r>
              <a:rPr lang="en-US" baseline="0" smtClean="0"/>
              <a:t> cung cấp template trên những nguồn </a:t>
            </a:r>
            <a:r>
              <a:rPr lang="en-US" b="0" baseline="0" smtClean="0"/>
              <a:t>nào</a:t>
            </a:r>
            <a:r>
              <a:rPr lang="en-US" b="1" baseline="0" smtClean="0"/>
              <a:t>: </a:t>
            </a:r>
            <a:r>
              <a:rPr lang="vi-VN" b="1" baseline="0" smtClean="0"/>
              <a:t>TẤT CẢ CÁC PHƯƠNG TIỆN NỘI BỘ </a:t>
            </a:r>
            <a:r>
              <a:rPr lang="en-US" b="1" baseline="0" smtClean="0"/>
              <a:t>VỀ </a:t>
            </a:r>
            <a:r>
              <a:rPr lang="vi-VN" b="1" baseline="0" smtClean="0"/>
              <a:t>TRUYỀN THÔNG CÓ THỂ ĐƯỢC SỬ DỤNG </a:t>
            </a:r>
            <a:r>
              <a:rPr lang="en-US" b="1" baseline="0" smtClean="0"/>
              <a:t>ĐỂ CUNG CẤP TEMPLATE</a:t>
            </a:r>
            <a:r>
              <a:rPr lang="vi-VN" b="1" baseline="0" smtClean="0"/>
              <a:t> TRONG NỘI BỘ TỔ CHỨC: TỜ RƠI, </a:t>
            </a:r>
            <a:r>
              <a:rPr lang="en-US" b="1" baseline="0" smtClean="0"/>
              <a:t>EMAIL</a:t>
            </a:r>
            <a:r>
              <a:rPr lang="vi-VN" b="1" baseline="0" smtClean="0"/>
              <a:t>, MẠNG NỘI BỘ SQA</a:t>
            </a:r>
            <a:r>
              <a:rPr lang="en-US" b="1" baseline="0" smtClean="0"/>
              <a:t>,</a:t>
            </a:r>
            <a:r>
              <a:rPr lang="vi-VN" b="1" baseline="0" smtClean="0"/>
              <a:t> </a:t>
            </a:r>
            <a:r>
              <a:rPr lang="en-US" b="1" baseline="0" smtClean="0"/>
              <a:t>HAY</a:t>
            </a:r>
            <a:r>
              <a:rPr lang="vi-VN" b="1" baseline="0" smtClean="0"/>
              <a:t> CÁ</a:t>
            </a:r>
            <a:r>
              <a:rPr lang="en-US" b="1" baseline="0" smtClean="0"/>
              <a:t>C SEMINAR</a:t>
            </a:r>
            <a:r>
              <a:rPr lang="vi-VN" b="1" baseline="0" smtClean="0"/>
              <a:t> NGẮN TẠI CÁC CUỘC HỌP</a:t>
            </a:r>
            <a:r>
              <a:rPr lang="en-US" b="1" baseline="0" smtClean="0"/>
              <a:t>. </a:t>
            </a:r>
            <a:r>
              <a:rPr lang="en-US" b="0" baseline="0" smtClean="0"/>
              <a:t> </a:t>
            </a:r>
            <a:r>
              <a:rPr lang="en-US" b="1" baseline="0" smtClean="0"/>
              <a:t>QUA MẠNG NỘI BỘ: LÀ </a:t>
            </a:r>
            <a:r>
              <a:rPr lang="vi-VN" b="1" baseline="0" smtClean="0"/>
              <a:t>PHƯƠNG PHÁP HIỆU QUẢ NHẤT</a:t>
            </a:r>
            <a:r>
              <a:rPr lang="en-US" b="1" baseline="0" smtClean="0"/>
              <a:t>, </a:t>
            </a:r>
            <a:r>
              <a:rPr lang="vi-VN" b="1" baseline="0" smtClean="0"/>
              <a:t>ĐẢM BẢO  CHO NGƯỜI SỬ DỤNG LỰA CHỌN ĐƯỢ</a:t>
            </a:r>
            <a:r>
              <a:rPr lang="en-US" b="1" baseline="0" smtClean="0"/>
              <a:t>C </a:t>
            </a:r>
            <a:r>
              <a:rPr lang="vi-VN" b="1" baseline="0" smtClean="0"/>
              <a:t>PHIÊN BẢN</a:t>
            </a:r>
            <a:r>
              <a:rPr lang="en-US" b="1" baseline="0" smtClean="0"/>
              <a:t> MỚI NHẤT</a:t>
            </a:r>
            <a:r>
              <a:rPr lang="vi-VN" b="1" baseline="0" smtClean="0"/>
              <a:t> ĐƯỢC CẬP NHẬT</a:t>
            </a:r>
            <a:endParaRPr lang="vi-VN" smtClean="0"/>
          </a:p>
          <a:p>
            <a:pPr marL="0" indent="0">
              <a:buFontTx/>
              <a:buNone/>
            </a:pPr>
            <a:endParaRPr lang="en-US" smtClean="0"/>
          </a:p>
          <a:p>
            <a:pPr marL="0" indent="0">
              <a:buFontTx/>
              <a:buNone/>
            </a:pPr>
            <a:r>
              <a:rPr lang="en-US" smtClean="0"/>
              <a:t>- Template nào</a:t>
            </a:r>
            <a:r>
              <a:rPr lang="en-US" baseline="0" smtClean="0"/>
              <a:t> b</a:t>
            </a:r>
            <a:r>
              <a:rPr lang="vi-VN" smtClean="0"/>
              <a:t>ắt buộc </a:t>
            </a:r>
            <a:r>
              <a:rPr lang="en-US" smtClean="0"/>
              <a:t>sd </a:t>
            </a:r>
            <a:r>
              <a:rPr lang="vi-VN" smtClean="0"/>
              <a:t>và làm thế nào </a:t>
            </a:r>
            <a:r>
              <a:rPr lang="en-US" smtClean="0"/>
              <a:t>áp</a:t>
            </a:r>
            <a:r>
              <a:rPr lang="en-US" baseline="0" smtClean="0"/>
              <a:t> dụng? - </a:t>
            </a:r>
            <a:r>
              <a:rPr lang="en-US" b="1" smtClean="0"/>
              <a:t>CÁC</a:t>
            </a:r>
            <a:r>
              <a:rPr lang="en-US" b="1" baseline="0" smtClean="0"/>
              <a:t> HƯỚNG DẪN VỀ VIỆC SỬ DỤNG BẮT BUỘC TEMPLATE CỤ THỂ </a:t>
            </a:r>
            <a:r>
              <a:rPr lang="en-US" b="1" u="none" baseline="0" smtClean="0"/>
              <a:t>THƯỜNG ĐC QUY ĐỊNH TRONG PROCEDURES HAY WORK INSTRUCTIONS </a:t>
            </a:r>
            <a:r>
              <a:rPr lang="en-US" b="1" baseline="0" smtClean="0"/>
              <a:t>CỦA TỔ CHỨC. AI LÀ NGƯỜI ĐƯA RA QUY ĐỊNH? – THƯỜNG LÀ TRƯỞNG ĐỘI PHÁT TRIỂN H</a:t>
            </a:r>
            <a:r>
              <a:rPr lang="vi-VN" b="1" baseline="0" smtClean="0"/>
              <a:t>OẶC CÁC NHÂN VIÊN LÂU NĂM THƯỜNG ĐƯỢC ỦY QUYỀN ĐỂ XÁC ĐỊNH DANH SÁCH CÁC </a:t>
            </a:r>
            <a:r>
              <a:rPr lang="en-US" b="1" baseline="0" smtClean="0"/>
              <a:t>TEMPLATE, CHECKLIST </a:t>
            </a:r>
            <a:r>
              <a:rPr lang="vi-VN" b="1" baseline="0" smtClean="0"/>
              <a:t>BẮT BUỘC </a:t>
            </a:r>
            <a:r>
              <a:rPr lang="en-US" b="1" baseline="0" smtClean="0"/>
              <a:t>VỚI </a:t>
            </a:r>
            <a:r>
              <a:rPr lang="vi-VN" b="1" baseline="0" smtClean="0"/>
              <a:t>NHỮNG THỦ TỤC ĐƯỢC CHỌN</a:t>
            </a:r>
            <a:r>
              <a:rPr lang="en-US" b="1" baseline="0" smtClean="0"/>
              <a:t>.</a:t>
            </a:r>
            <a:endParaRPr lang="en-US" b="1" smtClean="0"/>
          </a:p>
        </p:txBody>
      </p:sp>
    </p:spTree>
    <p:extLst>
      <p:ext uri="{BB962C8B-B14F-4D97-AF65-F5344CB8AC3E}">
        <p14:creationId xmlns:p14="http://schemas.microsoft.com/office/powerpoint/2010/main" val="465425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CÁC THÀNH PHẦN NÀY LÀ TỰ NHIÊN, TỰ NÓ PHẢI CÓ TRONG 1 TỔ CHỨC, MỤC ĐÍCH LÀ ĐỂ DỄ DÀNG QUẢN LÝ, DỄ DÀNG LÀM VIỆC CHUNG VỚI NHAU</a:t>
            </a:r>
          </a:p>
        </p:txBody>
      </p:sp>
    </p:spTree>
    <p:extLst>
      <p:ext uri="{BB962C8B-B14F-4D97-AF65-F5344CB8AC3E}">
        <p14:creationId xmlns:p14="http://schemas.microsoft.com/office/powerpoint/2010/main" val="2408796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Khi nào cần cập nhật?</a:t>
            </a:r>
            <a:endParaRPr lang="vi-VN" smtClean="0"/>
          </a:p>
          <a:p>
            <a:r>
              <a:rPr lang="vi-VN" b="0" smtClean="0"/>
              <a:t>■ </a:t>
            </a:r>
            <a:r>
              <a:rPr lang="en-US" b="0" smtClean="0"/>
              <a:t>Các</a:t>
            </a:r>
            <a:r>
              <a:rPr lang="en-US" b="0" baseline="0" smtClean="0"/>
              <a:t> </a:t>
            </a:r>
            <a:r>
              <a:rPr lang="vi-VN" b="0" smtClean="0"/>
              <a:t>đề nghị và các đề xuất</a:t>
            </a:r>
            <a:r>
              <a:rPr lang="en-US" b="0" smtClean="0"/>
              <a:t> của</a:t>
            </a:r>
            <a:r>
              <a:rPr lang="en-US" b="0" baseline="0" smtClean="0"/>
              <a:t> </a:t>
            </a:r>
            <a:r>
              <a:rPr lang="vi-VN" b="0" smtClean="0"/>
              <a:t>người dùng </a:t>
            </a:r>
          </a:p>
          <a:p>
            <a:r>
              <a:rPr lang="vi-VN" smtClean="0"/>
              <a:t>■ Những thay đổi trong </a:t>
            </a:r>
            <a:r>
              <a:rPr lang="en-US" smtClean="0"/>
              <a:t>lĩnh</a:t>
            </a:r>
            <a:r>
              <a:rPr lang="en-US" baseline="0" smtClean="0"/>
              <a:t> </a:t>
            </a:r>
            <a:r>
              <a:rPr lang="vi-VN" smtClean="0"/>
              <a:t>vực hoạt động</a:t>
            </a:r>
            <a:r>
              <a:rPr lang="en-US" smtClean="0"/>
              <a:t> </a:t>
            </a:r>
            <a:r>
              <a:rPr lang="vi-VN" smtClean="0"/>
              <a:t>của tổ chức</a:t>
            </a:r>
          </a:p>
          <a:p>
            <a:r>
              <a:rPr lang="vi-VN" smtClean="0"/>
              <a:t>■ Phân tích những thất bại cũng như thành công</a:t>
            </a:r>
          </a:p>
          <a:p>
            <a:r>
              <a:rPr lang="vi-VN" b="0" smtClean="0"/>
              <a:t>■ Kinh nghiệm</a:t>
            </a:r>
            <a:r>
              <a:rPr lang="en-US" b="0" smtClean="0"/>
              <a:t> của</a:t>
            </a:r>
            <a:r>
              <a:rPr lang="vi-VN" b="0" smtClean="0"/>
              <a:t> tổ chức khác</a:t>
            </a:r>
          </a:p>
          <a:p>
            <a:r>
              <a:rPr lang="vi-VN" b="0" smtClean="0"/>
              <a:t>■ Sáng kiến ​​nhóm SQA.</a:t>
            </a:r>
            <a:endParaRPr lang="en-US" b="0" smtClean="0"/>
          </a:p>
          <a:p>
            <a:endParaRPr lang="en-US" smtClean="0"/>
          </a:p>
          <a:p>
            <a:r>
              <a:rPr lang="en-US" smtClean="0"/>
              <a:t>Tiến</a:t>
            </a:r>
            <a:r>
              <a:rPr lang="en-US" baseline="0" smtClean="0"/>
              <a:t> trình cập nhật cũng tương tự tiến trình chuẩn bị.</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lvl="1" indent="0" algn="l" defTabSz="914400" rtl="0" eaLnBrk="1" fontAlgn="auto" latinLnBrk="0" hangingPunct="1">
              <a:lnSpc>
                <a:spcPct val="100000"/>
              </a:lnSpc>
              <a:spcBef>
                <a:spcPts val="0"/>
              </a:spcBef>
              <a:spcAft>
                <a:spcPts val="0"/>
              </a:spcAft>
              <a:buClrTx/>
              <a:buSzTx/>
              <a:buFontTx/>
              <a:buNone/>
              <a:tabLst/>
              <a:defRPr/>
            </a:pPr>
            <a:r>
              <a:rPr lang="vi-VN" smtClean="0"/>
              <a:t>■ Đề xuất bắt đầu bằng cách xem xét thiết kế và các đội kiểm tra dựa trên các đánh giá của các tài liệu chuẩn bị theo mẫu</a:t>
            </a:r>
            <a:endParaRPr lang="en-US"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proposals initiated by design review and inspection teams based on their review of documents prepared according to the templates, checklists</a:t>
            </a:r>
          </a:p>
        </p:txBody>
      </p:sp>
    </p:spTree>
    <p:extLst>
      <p:ext uri="{BB962C8B-B14F-4D97-AF65-F5344CB8AC3E}">
        <p14:creationId xmlns:p14="http://schemas.microsoft.com/office/powerpoint/2010/main" val="3800929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smtClean="0"/>
              <a:t>(***)</a:t>
            </a:r>
          </a:p>
          <a:p>
            <a:pPr>
              <a:lnSpc>
                <a:spcPct val="90000"/>
              </a:lnSpc>
            </a:pPr>
            <a:r>
              <a:rPr lang="en-US" sz="1200" smtClean="0"/>
              <a:t>CẦN</a:t>
            </a:r>
            <a:r>
              <a:rPr lang="en-US" sz="1200" baseline="0" smtClean="0"/>
              <a:t> HĐ NÀY ĐỂ LÀM GÌ?</a:t>
            </a:r>
          </a:p>
          <a:p>
            <a:pPr marL="0" indent="0">
              <a:buFontTx/>
              <a:buNone/>
            </a:pPr>
            <a:r>
              <a:rPr lang="en-US" smtClean="0"/>
              <a:t>-</a:t>
            </a:r>
            <a:r>
              <a:rPr lang="en-US" baseline="0" smtClean="0"/>
              <a:t> </a:t>
            </a:r>
            <a:r>
              <a:rPr lang="vi-VN" smtClean="0"/>
              <a:t>Để </a:t>
            </a:r>
            <a:r>
              <a:rPr lang="en-US" smtClean="0"/>
              <a:t>NÂNG CAO </a:t>
            </a:r>
            <a:r>
              <a:rPr lang="vi-VN" smtClean="0"/>
              <a:t>kiến ​​thức và kỹ năng cần thiết cho nhân viên mới</a:t>
            </a:r>
            <a:r>
              <a:rPr lang="en-US" smtClean="0"/>
              <a:t>.</a:t>
            </a:r>
            <a:endParaRPr lang="en-US" b="1" i="0" smtClean="0"/>
          </a:p>
          <a:p>
            <a:pPr marL="0" indent="0">
              <a:buFontTx/>
              <a:buNone/>
            </a:pPr>
            <a:r>
              <a:rPr lang="en-US" smtClean="0"/>
              <a:t>- </a:t>
            </a:r>
            <a:r>
              <a:rPr lang="vi-VN" smtClean="0"/>
              <a:t>Để CẬP NHẬT những kiến ​​thức và kỹ năng của nhân viên </a:t>
            </a:r>
            <a:r>
              <a:rPr lang="en-US" smtClean="0"/>
              <a:t>cũ.</a:t>
            </a:r>
            <a:endParaRPr lang="vi-VN" b="1" smtClean="0"/>
          </a:p>
          <a:p>
            <a:pPr marL="0" indent="0">
              <a:buFontTx/>
              <a:buNone/>
            </a:pPr>
            <a:r>
              <a:rPr lang="en-US" smtClean="0"/>
              <a:t>- </a:t>
            </a:r>
            <a:r>
              <a:rPr lang="vi-VN" smtClean="0"/>
              <a:t>Để TRUYỀN ĐẠT kiến ​​thức </a:t>
            </a:r>
            <a:r>
              <a:rPr lang="en-US" smtClean="0"/>
              <a:t>về</a:t>
            </a:r>
            <a:r>
              <a:rPr lang="en-US" baseline="0" smtClean="0"/>
              <a:t> các </a:t>
            </a:r>
            <a:r>
              <a:rPr lang="vi-VN" smtClean="0"/>
              <a:t>thủ tục SQA</a:t>
            </a:r>
            <a:r>
              <a:rPr lang="en-US" smtClean="0"/>
              <a:t>.</a:t>
            </a:r>
            <a:endParaRPr lang="vi-VN" smtClean="0"/>
          </a:p>
          <a:p>
            <a:pPr marL="0" indent="0">
              <a:buFontTx/>
              <a:buNone/>
            </a:pPr>
            <a:r>
              <a:rPr lang="en-US" smtClean="0"/>
              <a:t>- </a:t>
            </a:r>
            <a:r>
              <a:rPr lang="vi-VN" smtClean="0"/>
              <a:t>Để đảm bảo </a:t>
            </a:r>
            <a:r>
              <a:rPr lang="en-US" smtClean="0"/>
              <a:t>những</a:t>
            </a:r>
            <a:r>
              <a:rPr lang="en-US" baseline="0" smtClean="0"/>
              <a:t> cá nhân sắp được thăng tiến</a:t>
            </a:r>
            <a:r>
              <a:rPr lang="vi-VN" smtClean="0"/>
              <a:t> </a:t>
            </a:r>
            <a:r>
              <a:rPr lang="en-US" smtClean="0"/>
              <a:t>có</a:t>
            </a:r>
            <a:r>
              <a:rPr lang="en-US" baseline="0" smtClean="0"/>
              <a:t> </a:t>
            </a:r>
            <a:r>
              <a:rPr lang="vi-VN" smtClean="0"/>
              <a:t>TRÌNH ĐỘ</a:t>
            </a:r>
            <a:r>
              <a:rPr lang="en-US" smtClean="0"/>
              <a:t>, CHỨNG</a:t>
            </a:r>
            <a:r>
              <a:rPr lang="en-US" baseline="0" smtClean="0"/>
              <a:t> CHỈ</a:t>
            </a:r>
            <a:r>
              <a:rPr lang="en-US" smtClean="0"/>
              <a:t> </a:t>
            </a:r>
            <a:r>
              <a:rPr lang="vi-VN" smtClean="0"/>
              <a:t>ĐẦY ĐỦ</a:t>
            </a:r>
            <a:r>
              <a:rPr lang="en-US" smtClean="0"/>
              <a:t>.</a:t>
            </a:r>
            <a:endParaRPr lang="en-US" b="1" baseline="0" smtClean="0"/>
          </a:p>
          <a:p>
            <a:pPr>
              <a:lnSpc>
                <a:spcPct val="90000"/>
              </a:lnSpc>
            </a:pPr>
            <a:endParaRPr lang="en-US" sz="1200" smtClean="0"/>
          </a:p>
          <a:p>
            <a:pPr>
              <a:lnSpc>
                <a:spcPct val="90000"/>
              </a:lnSpc>
            </a:pPr>
            <a:r>
              <a:rPr lang="en-US" sz="1200" smtClean="0"/>
              <a:t>QUY TRÌNH</a:t>
            </a:r>
            <a:r>
              <a:rPr lang="en-US" sz="1200" baseline="0" smtClean="0"/>
              <a:t> (xem các slide kế)</a:t>
            </a:r>
            <a:endParaRPr lang="en-US" sz="1200" smtClean="0"/>
          </a:p>
        </p:txBody>
      </p:sp>
    </p:spTree>
    <p:extLst>
      <p:ext uri="{BB962C8B-B14F-4D97-AF65-F5344CB8AC3E}">
        <p14:creationId xmlns:p14="http://schemas.microsoft.com/office/powerpoint/2010/main" val="1877430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Mục</a:t>
            </a:r>
            <a:r>
              <a:rPr lang="en-US" baseline="0" smtClean="0"/>
              <a:t> tiêu của Đào tạo và Chứng nhận:</a:t>
            </a:r>
            <a:endParaRPr lang="en-US" smtClean="0"/>
          </a:p>
          <a:p>
            <a:pPr marL="0" indent="0">
              <a:buFontTx/>
              <a:buNone/>
            </a:pPr>
            <a:r>
              <a:rPr lang="en-US" smtClean="0"/>
              <a:t>-</a:t>
            </a:r>
            <a:r>
              <a:rPr lang="en-US" baseline="0" smtClean="0"/>
              <a:t> </a:t>
            </a:r>
            <a:r>
              <a:rPr lang="vi-VN" smtClean="0"/>
              <a:t>Để </a:t>
            </a:r>
            <a:r>
              <a:rPr lang="en-US" smtClean="0"/>
              <a:t>NÂNG CAO </a:t>
            </a:r>
            <a:r>
              <a:rPr lang="vi-VN" smtClean="0"/>
              <a:t>kiến ​​thức và kỹ năng cần thiết cho nhân viên mới</a:t>
            </a:r>
            <a:r>
              <a:rPr lang="en-US" smtClean="0"/>
              <a:t>.</a:t>
            </a:r>
            <a:endParaRPr lang="en-US" b="1" i="0" smtClean="0"/>
          </a:p>
          <a:p>
            <a:pPr marL="0" indent="0">
              <a:buFontTx/>
              <a:buNone/>
            </a:pPr>
            <a:r>
              <a:rPr lang="en-US" smtClean="0"/>
              <a:t>- </a:t>
            </a:r>
            <a:r>
              <a:rPr lang="vi-VN" smtClean="0"/>
              <a:t>Để CẬP NHẬT những kiến ​​thức và kỹ năng của nhân viên </a:t>
            </a:r>
            <a:r>
              <a:rPr lang="en-US" smtClean="0"/>
              <a:t>cũ.</a:t>
            </a:r>
            <a:endParaRPr lang="vi-VN" b="1" smtClean="0"/>
          </a:p>
          <a:p>
            <a:pPr marL="0" indent="0">
              <a:buFontTx/>
              <a:buNone/>
            </a:pPr>
            <a:r>
              <a:rPr lang="en-US" smtClean="0"/>
              <a:t>- </a:t>
            </a:r>
            <a:r>
              <a:rPr lang="vi-VN" smtClean="0"/>
              <a:t>Để TRUYỀN ĐẠT kiến ​​thức </a:t>
            </a:r>
            <a:r>
              <a:rPr lang="en-US" smtClean="0"/>
              <a:t>về</a:t>
            </a:r>
            <a:r>
              <a:rPr lang="en-US" baseline="0" smtClean="0"/>
              <a:t> các </a:t>
            </a:r>
            <a:r>
              <a:rPr lang="vi-VN" smtClean="0"/>
              <a:t>thủ tục SQA</a:t>
            </a:r>
            <a:r>
              <a:rPr lang="en-US" smtClean="0"/>
              <a:t>.</a:t>
            </a:r>
            <a:endParaRPr lang="vi-VN" smtClean="0"/>
          </a:p>
          <a:p>
            <a:pPr marL="0" indent="0">
              <a:buFontTx/>
              <a:buNone/>
            </a:pPr>
            <a:r>
              <a:rPr lang="en-US" smtClean="0"/>
              <a:t>- </a:t>
            </a:r>
            <a:r>
              <a:rPr lang="vi-VN" smtClean="0"/>
              <a:t>Để đảm bảo rằng các ứng cử viên cho </a:t>
            </a:r>
            <a:r>
              <a:rPr lang="vi-VN" u="none" smtClean="0"/>
              <a:t>các vị trí </a:t>
            </a:r>
            <a:r>
              <a:rPr lang="vi-VN" smtClean="0"/>
              <a:t>chủ chốt </a:t>
            </a:r>
            <a:r>
              <a:rPr lang="en-US" smtClean="0"/>
              <a:t>có</a:t>
            </a:r>
            <a:r>
              <a:rPr lang="en-US" baseline="0" smtClean="0"/>
              <a:t> </a:t>
            </a:r>
            <a:r>
              <a:rPr lang="vi-VN" smtClean="0"/>
              <a:t>TRÌNH ĐỘ</a:t>
            </a:r>
            <a:r>
              <a:rPr lang="en-US" smtClean="0"/>
              <a:t> </a:t>
            </a:r>
            <a:r>
              <a:rPr lang="vi-VN" smtClean="0"/>
              <a:t>ĐẦY ĐỦ</a:t>
            </a:r>
            <a:r>
              <a:rPr lang="en-US" smtClean="0"/>
              <a:t>: </a:t>
            </a:r>
            <a:r>
              <a:rPr lang="vi-VN" b="1" smtClean="0"/>
              <a:t>CÁC </a:t>
            </a:r>
            <a:r>
              <a:rPr lang="vi-VN" b="1" u="sng" smtClean="0"/>
              <a:t>VỊ TRÍ </a:t>
            </a:r>
            <a:r>
              <a:rPr lang="vi-VN" b="1" smtClean="0"/>
              <a:t>PHỔ BIẾN NHẤT TRONG PHÁT TRIỂN PHẦN MỀM</a:t>
            </a:r>
            <a:r>
              <a:rPr lang="en-US" b="1" baseline="0" smtClean="0"/>
              <a:t> </a:t>
            </a:r>
            <a:r>
              <a:rPr lang="vi-VN" b="1" smtClean="0"/>
              <a:t>VÀ TỔ CHỨC BẢO TRÌ LÀ</a:t>
            </a:r>
            <a:r>
              <a:rPr lang="en-US" b="1" smtClean="0"/>
              <a:t>: </a:t>
            </a:r>
            <a:r>
              <a:rPr lang="vi-VN" b="1" smtClean="0"/>
              <a:t>NGƯỜI PHÂN TÍCH HỆ THỐNG, LẬP TRÌNH VIÊN, </a:t>
            </a:r>
            <a:r>
              <a:rPr lang="en-US" b="1" smtClean="0"/>
              <a:t>CÁC</a:t>
            </a:r>
            <a:r>
              <a:rPr lang="en-US" b="1" baseline="0" smtClean="0"/>
              <a:t> </a:t>
            </a:r>
            <a:r>
              <a:rPr lang="en-US" b="1" smtClean="0"/>
              <a:t>LEADER</a:t>
            </a:r>
            <a:r>
              <a:rPr lang="vi-VN" b="1" smtClean="0"/>
              <a:t>, BẢO TRÌ PHẦN MỀM, KIỂM THỬ </a:t>
            </a:r>
            <a:r>
              <a:rPr lang="en-US" b="1" smtClean="0"/>
              <a:t>VIÊN</a:t>
            </a:r>
            <a:endParaRPr lang="en-US" b="1" baseline="0" smtClean="0"/>
          </a:p>
          <a:p>
            <a:pPr marL="0" indent="0">
              <a:buFontTx/>
              <a:buNone/>
            </a:pPr>
            <a:r>
              <a:rPr lang="en-US" smtClean="0"/>
              <a:t>- </a:t>
            </a:r>
            <a:r>
              <a:rPr lang="vi-VN" smtClean="0"/>
              <a:t>Để đảm bảo</a:t>
            </a:r>
            <a:r>
              <a:rPr lang="en-US" smtClean="0"/>
              <a:t> </a:t>
            </a:r>
            <a:r>
              <a:rPr lang="vi-VN" smtClean="0"/>
              <a:t>sản phẩm phần mềm PHÙ HỢP </a:t>
            </a:r>
            <a:r>
              <a:rPr lang="en-US" smtClean="0"/>
              <a:t>với</a:t>
            </a:r>
            <a:r>
              <a:rPr lang="en-US" baseline="0" smtClean="0"/>
              <a:t> </a:t>
            </a:r>
            <a:r>
              <a:rPr lang="vi-VN" smtClean="0"/>
              <a:t>tiêu chuẩn của tổ </a:t>
            </a:r>
            <a:r>
              <a:rPr lang="vi-VN" smtClean="0"/>
              <a:t>chức</a:t>
            </a:r>
            <a:r>
              <a:rPr lang="en-US" smtClean="0"/>
              <a:t>.</a:t>
            </a:r>
            <a:endParaRPr lang="vi-VN" smtClean="0"/>
          </a:p>
          <a:p>
            <a:pPr marL="0" indent="0">
              <a:buFontTx/>
              <a:buNone/>
            </a:pPr>
            <a:endParaRPr lang="en-US" b="1" i="1" baseline="0" smtClean="0"/>
          </a:p>
          <a:p>
            <a:pPr marL="0" indent="0">
              <a:buFontTx/>
              <a:buNone/>
            </a:pPr>
            <a:r>
              <a:rPr lang="en-US" b="0" i="0" baseline="0" smtClean="0"/>
              <a:t>Tùy đk cty có thể tổ chức định kỳ hàng năm, hàng quý, hàng tháng hoặc nhờ cty khác huấn luyện…</a:t>
            </a:r>
          </a:p>
          <a:p>
            <a:pPr marL="0" indent="0">
              <a:buFontTx/>
              <a:buNone/>
            </a:pPr>
            <a:endParaRPr lang="en-US" b="0" i="0" baseline="0" smtClean="0"/>
          </a:p>
          <a:p>
            <a:pPr marL="0" indent="0">
              <a:buFontTx/>
              <a:buNone/>
            </a:pPr>
            <a:endParaRPr lang="en-US" b="0" i="0" baseline="0" smtClean="0"/>
          </a:p>
          <a:p>
            <a:pPr marL="0" indent="0">
              <a:buFontTx/>
              <a:buNone/>
            </a:pPr>
            <a:endParaRPr lang="en-US" b="1" i="1" baseline="0" smtClean="0"/>
          </a:p>
          <a:p>
            <a:pPr marL="0" indent="0">
              <a:buFontTx/>
              <a:buNone/>
            </a:pPr>
            <a:endParaRPr lang="en-US" b="0" i="0" baseline="0" smtClean="0"/>
          </a:p>
          <a:p>
            <a:pPr marL="0" indent="0">
              <a:buFontTx/>
              <a:buNone/>
            </a:pPr>
            <a:r>
              <a:rPr lang="en-US" b="0" i="0" baseline="0" smtClean="0"/>
              <a:t>(SYSTEMS ANALYST, PROGRAMMER, SOFTWARE DEVELOPMENT TEAM LEADER, PROGRAMMING TEAM LEADER, SOFTWARE MAINTENANCE TECHNICIAN, SOFTWARE TESTER, AND SOFTWARE TESTING TEAM LEADER)</a:t>
            </a:r>
            <a:endParaRPr lang="en-US" b="0" i="0" smtClean="0"/>
          </a:p>
        </p:txBody>
      </p:sp>
    </p:spTree>
    <p:extLst>
      <p:ext uri="{BB962C8B-B14F-4D97-AF65-F5344CB8AC3E}">
        <p14:creationId xmlns:p14="http://schemas.microsoft.com/office/powerpoint/2010/main" val="2077605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mj-lt"/>
              <a:buNone/>
            </a:pPr>
            <a:r>
              <a:rPr lang="en-US" b="0" smtClean="0"/>
              <a:t>1.</a:t>
            </a:r>
            <a:r>
              <a:rPr lang="en-US" b="0" baseline="0" smtClean="0"/>
              <a:t> </a:t>
            </a:r>
            <a:r>
              <a:rPr lang="vi-VN" b="0" smtClean="0"/>
              <a:t>XÁC ĐỊNH YÊU CẦU </a:t>
            </a:r>
            <a:r>
              <a:rPr lang="en-US" b="0" smtClean="0"/>
              <a:t>CHUNG (</a:t>
            </a:r>
            <a:r>
              <a:rPr lang="en-US" b="1" smtClean="0"/>
              <a:t>HUẤN LUYỆN HAY CẤP</a:t>
            </a:r>
            <a:r>
              <a:rPr lang="en-US" b="1" baseline="0" smtClean="0"/>
              <a:t> CHỨNG CHỈ, KIẾN THỨC VỀ CNPM HAY VỀ SQA</a:t>
            </a:r>
            <a:r>
              <a:rPr lang="en-US" b="0" baseline="0" smtClean="0"/>
              <a:t>)</a:t>
            </a:r>
            <a:endParaRPr lang="en-US" smtClean="0"/>
          </a:p>
          <a:p>
            <a:pPr marL="0" lvl="0" indent="0">
              <a:buFont typeface="+mj-lt"/>
              <a:buNone/>
            </a:pPr>
            <a:endParaRPr lang="en-US" smtClean="0"/>
          </a:p>
          <a:p>
            <a:pPr marL="0" lvl="0" indent="0">
              <a:buFont typeface="+mj-lt"/>
              <a:buNone/>
            </a:pPr>
            <a:r>
              <a:rPr lang="en-US" smtClean="0"/>
              <a:t>a. </a:t>
            </a:r>
            <a:r>
              <a:rPr lang="en-US" b="1" smtClean="0"/>
              <a:t>Training:</a:t>
            </a:r>
          </a:p>
          <a:p>
            <a:pPr marL="0" indent="0">
              <a:buFont typeface="+mj-lt"/>
              <a:buNone/>
            </a:pPr>
            <a:r>
              <a:rPr lang="en-US" b="0" smtClean="0"/>
              <a:t>2. </a:t>
            </a:r>
            <a:r>
              <a:rPr lang="vi-VN" b="0" smtClean="0"/>
              <a:t>XÁC ĐỊNH NHU CẦU đào tạo</a:t>
            </a:r>
            <a:r>
              <a:rPr lang="en-US" b="0" smtClean="0"/>
              <a:t> (TRAINNING,</a:t>
            </a:r>
            <a:r>
              <a:rPr lang="en-US" b="0" baseline="0" smtClean="0"/>
              <a:t> RE-TRAINNING</a:t>
            </a:r>
            <a:r>
              <a:rPr lang="en-US" b="0" smtClean="0"/>
              <a:t> HOẶC UPDATE,</a:t>
            </a:r>
            <a:r>
              <a:rPr lang="en-US" b="0" baseline="0" smtClean="0"/>
              <a:t> </a:t>
            </a:r>
            <a:r>
              <a:rPr lang="en-US" b="0" smtClean="0"/>
              <a:t>ai</a:t>
            </a:r>
            <a:r>
              <a:rPr lang="en-US" b="0" baseline="0" smtClean="0"/>
              <a:t> tham gia, ít hay nhiều,…)</a:t>
            </a:r>
            <a:endParaRPr lang="en-US" b="0" smtClean="0"/>
          </a:p>
          <a:p>
            <a:pPr marL="0" indent="0">
              <a:buFont typeface="+mj-lt"/>
              <a:buNone/>
            </a:pPr>
            <a:r>
              <a:rPr lang="en-US" b="0" smtClean="0"/>
              <a:t>3.</a:t>
            </a:r>
            <a:r>
              <a:rPr lang="en-US" b="0" baseline="0" smtClean="0"/>
              <a:t> </a:t>
            </a:r>
            <a:r>
              <a:rPr lang="en-US" b="0" smtClean="0"/>
              <a:t>LÊN </a:t>
            </a:r>
            <a:r>
              <a:rPr lang="vi-VN" b="0" smtClean="0"/>
              <a:t>KẾ HOẠCH </a:t>
            </a:r>
            <a:r>
              <a:rPr lang="en-US" b="0" smtClean="0"/>
              <a:t>huấn luyện (cho nv mới)</a:t>
            </a:r>
          </a:p>
          <a:p>
            <a:pPr marL="0" indent="0">
              <a:buFont typeface="+mj-lt"/>
              <a:buNone/>
            </a:pPr>
            <a:r>
              <a:rPr lang="en-US" b="0" smtClean="0"/>
              <a:t>4. </a:t>
            </a:r>
            <a:r>
              <a:rPr lang="vi-VN" b="0" smtClean="0"/>
              <a:t>LÊ</a:t>
            </a:r>
            <a:r>
              <a:rPr lang="en-US" b="0" smtClean="0"/>
              <a:t>N</a:t>
            </a:r>
            <a:r>
              <a:rPr lang="vi-VN" b="0" smtClean="0"/>
              <a:t> KẾ HOẠCH cập nhật</a:t>
            </a:r>
            <a:r>
              <a:rPr lang="en-US" b="0" smtClean="0"/>
              <a:t> kiến th</a:t>
            </a:r>
            <a:r>
              <a:rPr lang="vi-VN" b="0" smtClean="0"/>
              <a:t>ứ</a:t>
            </a:r>
            <a:r>
              <a:rPr lang="en-US" b="0" smtClean="0"/>
              <a:t>c (cho nv cũ)</a:t>
            </a:r>
          </a:p>
          <a:p>
            <a:pPr marL="0" indent="0">
              <a:buFont typeface="+mj-lt"/>
              <a:buNone/>
            </a:pPr>
            <a:r>
              <a:rPr lang="vi-VN" b="1" smtClean="0"/>
              <a:t>Đố</a:t>
            </a:r>
            <a:r>
              <a:rPr lang="en-US" b="1" smtClean="0"/>
              <a:t>i với việc phát triển:</a:t>
            </a:r>
            <a:r>
              <a:rPr lang="vi-VN" b="1" smtClean="0"/>
              <a:t>Thường </a:t>
            </a:r>
            <a:r>
              <a:rPr lang="en-US" b="1" smtClean="0"/>
              <a:t>thì </a:t>
            </a:r>
            <a:r>
              <a:rPr lang="vi-VN" b="1" smtClean="0"/>
              <a:t>chỉ có một số lượng nhỏ nhân viên mới cần được đào tạo hoặc đào tạo lại</a:t>
            </a:r>
            <a:r>
              <a:rPr lang="en-US" b="1" baseline="0" smtClean="0"/>
              <a:t> </a:t>
            </a:r>
            <a:r>
              <a:rPr lang="en-US" b="1" baseline="0" smtClean="0">
                <a:sym typeface="Wingdings" pitchFamily="2" charset="2"/>
              </a:rPr>
              <a:t></a:t>
            </a:r>
            <a:r>
              <a:rPr lang="en-US" b="1" smtClean="0"/>
              <a:t> không thể mở lớp huấn luyện </a:t>
            </a:r>
            <a:r>
              <a:rPr lang="en-US" b="1" smtClean="0">
                <a:sym typeface="Wingdings" pitchFamily="2" charset="2"/>
              </a:rPr>
              <a:t> tốt nhất là huấn luyện trong khi làm việc (ON-THE-JOB) hoặc E-LEARNING</a:t>
            </a:r>
          </a:p>
          <a:p>
            <a:pPr marL="0" indent="0">
              <a:buFont typeface="+mj-lt"/>
              <a:buNone/>
            </a:pPr>
            <a:r>
              <a:rPr lang="en-US" b="1" smtClean="0"/>
              <a:t>Đối với SQA:</a:t>
            </a:r>
            <a:r>
              <a:rPr lang="en-US" b="0" smtClean="0"/>
              <a:t> </a:t>
            </a:r>
            <a:r>
              <a:rPr lang="vi-VN" b="0" smtClean="0"/>
              <a:t>Đượ</a:t>
            </a:r>
            <a:r>
              <a:rPr lang="en-US" b="0" smtClean="0"/>
              <a:t>c</a:t>
            </a:r>
            <a:r>
              <a:rPr lang="vi-VN" b="0" smtClean="0"/>
              <a:t> tổ chức định kỳ</a:t>
            </a:r>
            <a:endParaRPr lang="en-US" b="0" smtClean="0"/>
          </a:p>
          <a:p>
            <a:pPr marL="0" indent="0">
              <a:buFont typeface="+mj-lt"/>
              <a:buNone/>
            </a:pPr>
            <a:endParaRPr lang="en-US" b="0" smtClean="0"/>
          </a:p>
          <a:p>
            <a:pPr marL="0" lvl="0" indent="0">
              <a:buFont typeface="+mj-lt"/>
              <a:buNone/>
            </a:pPr>
            <a:r>
              <a:rPr lang="en-US" b="0" smtClean="0"/>
              <a:t>b. </a:t>
            </a:r>
            <a:r>
              <a:rPr lang="en-US" b="1" smtClean="0"/>
              <a:t>Certification:</a:t>
            </a:r>
          </a:p>
          <a:p>
            <a:pPr marL="0" indent="0">
              <a:buFont typeface="+mj-lt"/>
              <a:buNone/>
            </a:pPr>
            <a:r>
              <a:rPr lang="en-US" smtClean="0"/>
              <a:t>5.  </a:t>
            </a:r>
            <a:r>
              <a:rPr lang="vi-VN" b="0" smtClean="0"/>
              <a:t>XÁC ĐỊNH </a:t>
            </a:r>
            <a:r>
              <a:rPr lang="en-US" b="0" smtClean="0"/>
              <a:t>CÁC</a:t>
            </a:r>
            <a:r>
              <a:rPr lang="en-US" b="0" baseline="0" smtClean="0"/>
              <a:t> </a:t>
            </a:r>
            <a:r>
              <a:rPr lang="vi-VN" b="0" smtClean="0"/>
              <a:t>VỊ TRÍ </a:t>
            </a:r>
            <a:r>
              <a:rPr lang="en-US" b="0" smtClean="0"/>
              <a:t>cần</a:t>
            </a:r>
            <a:r>
              <a:rPr lang="en-US" b="0" baseline="0" smtClean="0"/>
              <a:t> </a:t>
            </a:r>
            <a:r>
              <a:rPr lang="vi-VN" b="0" smtClean="0"/>
              <a:t>phải có chứng nhận</a:t>
            </a:r>
            <a:r>
              <a:rPr lang="en-US" b="0" smtClean="0"/>
              <a:t> (th</a:t>
            </a:r>
            <a:r>
              <a:rPr lang="vi-VN" b="0" smtClean="0"/>
              <a:t>ườn</a:t>
            </a:r>
            <a:r>
              <a:rPr lang="en-US" b="0" smtClean="0"/>
              <a:t>g là </a:t>
            </a:r>
            <a:r>
              <a:rPr lang="vi-VN" b="0" baseline="0" smtClean="0"/>
              <a:t>trưởng nhóm</a:t>
            </a:r>
            <a:r>
              <a:rPr lang="en-US" b="0" baseline="0" smtClean="0"/>
              <a:t>, có tiêu chuẩn lựa chọn)</a:t>
            </a:r>
            <a:endParaRPr lang="en-US" b="0" smtClean="0"/>
          </a:p>
          <a:p>
            <a:pPr marL="0" indent="0">
              <a:buFont typeface="+mj-lt"/>
              <a:buNone/>
            </a:pPr>
            <a:r>
              <a:rPr lang="en-US" b="0" smtClean="0"/>
              <a:t>6.  LÊN K</a:t>
            </a:r>
            <a:r>
              <a:rPr lang="vi-VN" b="0" smtClean="0"/>
              <a:t>Ế HOẠCH </a:t>
            </a:r>
            <a:r>
              <a:rPr lang="en-US" b="0" smtClean="0"/>
              <a:t>cho </a:t>
            </a:r>
            <a:r>
              <a:rPr lang="vi-VN" b="0" smtClean="0"/>
              <a:t>quy trình</a:t>
            </a:r>
            <a:r>
              <a:rPr lang="en-US" b="0" smtClean="0"/>
              <a:t> </a:t>
            </a:r>
            <a:r>
              <a:rPr lang="vi-VN" b="0" smtClean="0"/>
              <a:t>cấp giấy chứng nhận</a:t>
            </a:r>
            <a:endParaRPr lang="en-US" b="0" smtClean="0"/>
          </a:p>
          <a:p>
            <a:pPr marL="228600" lvl="0" indent="-228600">
              <a:buFont typeface="+mj-lt"/>
              <a:buAutoNum type="alphaLcPeriod" startAt="3"/>
            </a:pPr>
            <a:endParaRPr lang="en-US" b="1" smtClean="0"/>
          </a:p>
          <a:p>
            <a:pPr marL="0" lvl="0" indent="0">
              <a:buFont typeface="+mj-lt"/>
              <a:buNone/>
            </a:pPr>
            <a:r>
              <a:rPr lang="en-US" b="1" smtClean="0"/>
              <a:t>c. Training &amp; Certification:</a:t>
            </a:r>
          </a:p>
          <a:p>
            <a:pPr marL="0" indent="0">
              <a:buFont typeface="+mj-lt"/>
              <a:buNone/>
            </a:pPr>
            <a:r>
              <a:rPr lang="en-US" smtClean="0"/>
              <a:t>7.  </a:t>
            </a:r>
            <a:r>
              <a:rPr lang="en-US" b="0" smtClean="0"/>
              <a:t>THỰC</a:t>
            </a:r>
            <a:r>
              <a:rPr lang="en-US" b="0" baseline="0" smtClean="0"/>
              <a:t> HIỆN việc </a:t>
            </a:r>
            <a:r>
              <a:rPr lang="vi-VN" b="0" smtClean="0"/>
              <a:t>đào tạo, cập nhật và </a:t>
            </a:r>
            <a:r>
              <a:rPr lang="en-US" b="0" smtClean="0"/>
              <a:t>cấp</a:t>
            </a:r>
            <a:r>
              <a:rPr lang="en-US" b="0" baseline="0" smtClean="0"/>
              <a:t> </a:t>
            </a:r>
            <a:r>
              <a:rPr lang="vi-VN" b="0" smtClean="0"/>
              <a:t>chứng nhận</a:t>
            </a:r>
            <a:r>
              <a:rPr lang="en-US" b="0" smtClean="0"/>
              <a:t> (</a:t>
            </a:r>
            <a:r>
              <a:rPr lang="vi-VN" b="0" smtClean="0"/>
              <a:t>đượ</a:t>
            </a:r>
            <a:r>
              <a:rPr lang="en-US" b="0" smtClean="0"/>
              <a:t>c tổ chức trong nội bộ hoặc các tổ chức </a:t>
            </a:r>
            <a:r>
              <a:rPr lang="vi-VN" b="0" smtClean="0"/>
              <a:t>đà</a:t>
            </a:r>
            <a:r>
              <a:rPr lang="en-US" b="0" smtClean="0"/>
              <a:t>o tạo bên ngoài)</a:t>
            </a:r>
          </a:p>
          <a:p>
            <a:pPr marL="0" indent="0">
              <a:buFont typeface="+mj-lt"/>
              <a:buNone/>
            </a:pPr>
            <a:r>
              <a:rPr lang="en-US" b="0" smtClean="0"/>
              <a:t>8.  </a:t>
            </a:r>
            <a:r>
              <a:rPr lang="vi-VN" b="0" smtClean="0"/>
              <a:t>THỰC HIỆN theo dõi của đội ngũ nhân viên được đào tạo và chứng nhận</a:t>
            </a:r>
            <a:r>
              <a:rPr lang="en-US" b="0" smtClean="0"/>
              <a:t> (</a:t>
            </a:r>
            <a:r>
              <a:rPr lang="en-US" b="1" baseline="0" smtClean="0"/>
              <a:t>KO BIẾT LÀ CÓ ĐÁNG ĐỂ BỎ RA QUÁ NHIỀU CÔNG SỨC VÀ TIỀN BẠC CHO ĐÀO TẠO KO. ĐỂ ĐÁNH GIÁ VÀ NÂNG CAO CHẤT L</a:t>
            </a:r>
            <a:r>
              <a:rPr lang="vi-VN" b="1" baseline="0" smtClean="0"/>
              <a:t>ƯỢ</a:t>
            </a:r>
            <a:r>
              <a:rPr lang="en-US" b="1" baseline="0" smtClean="0"/>
              <a:t>NG ĐÀO TẠO, CẦN “SỰ THEO DÕI” CÓ HỆ THỐNG (FOLLOW-UP) ĐỂ CUNG CẤP PHẢN HỒI CHO HỌ. SỰ PHẢN HỒI NHƯ VẬY CHO THẤY LIỆU VIỆC TRAINING CÓ HỢP LÝ KHÔNG)</a:t>
            </a:r>
            <a:endParaRPr lang="en-US" b="0" smtClean="0"/>
          </a:p>
        </p:txBody>
      </p:sp>
    </p:spTree>
    <p:extLst>
      <p:ext uri="{BB962C8B-B14F-4D97-AF65-F5344CB8AC3E}">
        <p14:creationId xmlns:p14="http://schemas.microsoft.com/office/powerpoint/2010/main" val="42280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 </a:t>
            </a:r>
            <a:r>
              <a:rPr lang="en-US" b="0" smtClean="0"/>
              <a:t>Nhân</a:t>
            </a:r>
            <a:r>
              <a:rPr lang="en-US" b="0" baseline="0" smtClean="0"/>
              <a:t> viên </a:t>
            </a:r>
            <a:r>
              <a:rPr lang="en-US" b="0" smtClean="0"/>
              <a:t>mặc</a:t>
            </a:r>
            <a:r>
              <a:rPr lang="en-US" b="0" baseline="0" smtClean="0"/>
              <a:t> dù đã </a:t>
            </a:r>
            <a:r>
              <a:rPr lang="vi-VN" b="0" baseline="0" smtClean="0"/>
              <a:t>đượ</a:t>
            </a:r>
            <a:r>
              <a:rPr lang="en-US" b="0" baseline="0" smtClean="0"/>
              <a:t>c đào tạo qua trường lớp nh</a:t>
            </a:r>
            <a:r>
              <a:rPr lang="vi-VN" b="0" baseline="0" smtClean="0"/>
              <a:t>ư</a:t>
            </a:r>
            <a:r>
              <a:rPr lang="en-US" b="0" baseline="0" smtClean="0"/>
              <a:t>ng vẫn cần thêm các kỹ năng và tri thức trong cv </a:t>
            </a:r>
            <a:r>
              <a:rPr lang="vi-VN" b="0" baseline="0" smtClean="0"/>
              <a:t>đượ</a:t>
            </a:r>
            <a:r>
              <a:rPr lang="en-US" b="0" baseline="0" smtClean="0"/>
              <a:t>c giao</a:t>
            </a:r>
            <a:endParaRPr lang="en-US" b="0" smtClean="0"/>
          </a:p>
          <a:p>
            <a:pPr marL="0" indent="0">
              <a:buFontTx/>
              <a:buNone/>
            </a:pPr>
            <a:r>
              <a:rPr lang="en-US" smtClean="0"/>
              <a:t>-</a:t>
            </a:r>
            <a:r>
              <a:rPr lang="en-US" baseline="0" smtClean="0"/>
              <a:t> </a:t>
            </a:r>
            <a:r>
              <a:rPr lang="vi-VN" smtClean="0"/>
              <a:t>Kiến thức chuyên ngành này có thể được </a:t>
            </a:r>
            <a:r>
              <a:rPr lang="en-US" smtClean="0"/>
              <a:t>chia</a:t>
            </a:r>
            <a:r>
              <a:rPr lang="vi-VN" smtClean="0"/>
              <a:t> thành hai loại</a:t>
            </a:r>
            <a:r>
              <a:rPr lang="en-US" smtClean="0"/>
              <a:t>:</a:t>
            </a:r>
          </a:p>
          <a:p>
            <a:pPr marL="457200" lvl="1" indent="0">
              <a:buFontTx/>
              <a:buNone/>
            </a:pPr>
            <a:r>
              <a:rPr lang="vi-VN" b="1" smtClean="0"/>
              <a:t>■</a:t>
            </a:r>
            <a:r>
              <a:rPr lang="en-US" b="1" smtClean="0"/>
              <a:t> </a:t>
            </a:r>
            <a:r>
              <a:rPr lang="en-US" baseline="0" smtClean="0"/>
              <a:t>Kỹ năng và tri thức về CNPM</a:t>
            </a:r>
            <a:r>
              <a:rPr lang="en-US" smtClean="0"/>
              <a:t>, </a:t>
            </a:r>
            <a:r>
              <a:rPr lang="en-US" b="1" smtClean="0"/>
              <a:t>Vd/ CC PT PM, NGÔN</a:t>
            </a:r>
            <a:r>
              <a:rPr lang="en-US" b="1" baseline="0" smtClean="0"/>
              <a:t> NGỮ LẬP TRÌNH, …</a:t>
            </a:r>
            <a:endParaRPr lang="en-US" i="1" smtClean="0"/>
          </a:p>
          <a:p>
            <a:pPr marL="457200" lvl="1" indent="0">
              <a:buFontTx/>
              <a:buNone/>
            </a:pPr>
            <a:r>
              <a:rPr lang="vi-VN" b="1" smtClean="0"/>
              <a:t>■</a:t>
            </a:r>
            <a:r>
              <a:rPr lang="en-US" b="1" smtClean="0"/>
              <a:t> </a:t>
            </a:r>
            <a:r>
              <a:rPr lang="en-US" i="0" smtClean="0"/>
              <a:t>Kiến</a:t>
            </a:r>
            <a:r>
              <a:rPr lang="en-US" i="0" baseline="0" smtClean="0"/>
              <a:t> thức về</a:t>
            </a:r>
            <a:r>
              <a:rPr lang="en-US" smtClean="0"/>
              <a:t> SQA, </a:t>
            </a:r>
            <a:r>
              <a:rPr lang="en-US" i="1" smtClean="0"/>
              <a:t>vd/ </a:t>
            </a:r>
            <a:r>
              <a:rPr lang="vi-VN" i="1" smtClean="0"/>
              <a:t>các thủ tục liên quan đến các hoạt động phát triển và bảo trì</a:t>
            </a:r>
            <a:endParaRPr lang="en-US" i="1"/>
          </a:p>
        </p:txBody>
      </p:sp>
    </p:spTree>
    <p:extLst>
      <p:ext uri="{BB962C8B-B14F-4D97-AF65-F5344CB8AC3E}">
        <p14:creationId xmlns:p14="http://schemas.microsoft.com/office/powerpoint/2010/main" val="3134766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 </a:t>
            </a:r>
            <a:r>
              <a:rPr lang="vi-VN" smtClean="0"/>
              <a:t>Loại hình đào tạo </a:t>
            </a:r>
            <a:r>
              <a:rPr lang="en-US" smtClean="0"/>
              <a:t>phải</a:t>
            </a:r>
            <a:r>
              <a:rPr lang="en-US" baseline="0" smtClean="0"/>
              <a:t> </a:t>
            </a:r>
            <a:r>
              <a:rPr lang="vi-VN" smtClean="0"/>
              <a:t>phù hợp với nhu cầu của ba nhóm nhân viên</a:t>
            </a:r>
            <a:r>
              <a:rPr lang="en-US" smtClean="0"/>
              <a:t> </a:t>
            </a:r>
            <a:r>
              <a:rPr lang="vi-VN" smtClean="0"/>
              <a:t>riêng biệt</a:t>
            </a:r>
            <a:r>
              <a:rPr lang="en-US" baseline="0" smtClean="0"/>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vi-VN" b="1" smtClean="0"/>
              <a:t>■</a:t>
            </a:r>
            <a:r>
              <a:rPr lang="en-US" b="1" smtClean="0"/>
              <a:t> </a:t>
            </a:r>
            <a:r>
              <a:rPr lang="vi-VN" smtClean="0"/>
              <a:t>Đào tạo</a:t>
            </a:r>
            <a:r>
              <a:rPr lang="en-US" smtClean="0"/>
              <a:t>:</a:t>
            </a:r>
            <a:r>
              <a:rPr lang="vi-VN" smtClean="0"/>
              <a:t> cho </a:t>
            </a:r>
            <a:r>
              <a:rPr lang="en-US" smtClean="0"/>
              <a:t>nv</a:t>
            </a:r>
            <a:r>
              <a:rPr lang="vi-VN" smtClean="0"/>
              <a:t> mới, theo sự phân công</a:t>
            </a:r>
            <a:endParaRPr lang="en-US" baseline="0"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vi-VN" b="1" smtClean="0"/>
              <a:t>■</a:t>
            </a:r>
            <a:r>
              <a:rPr lang="en-US" b="1" smtClean="0"/>
              <a:t> </a:t>
            </a:r>
            <a:r>
              <a:rPr lang="vi-VN" smtClean="0"/>
              <a:t>Đào tạo lại</a:t>
            </a:r>
            <a:r>
              <a:rPr lang="en-US" smtClean="0"/>
              <a:t>:</a:t>
            </a:r>
            <a:r>
              <a:rPr lang="vi-VN" smtClean="0"/>
              <a:t> cho </a:t>
            </a:r>
            <a:r>
              <a:rPr lang="en-US" smtClean="0"/>
              <a:t>nv </a:t>
            </a:r>
            <a:r>
              <a:rPr lang="vi-VN" smtClean="0"/>
              <a:t>được giao vị trí mới hoặc nhận </a:t>
            </a:r>
            <a:r>
              <a:rPr lang="en-US" smtClean="0"/>
              <a:t>cv </a:t>
            </a:r>
            <a:r>
              <a:rPr lang="vi-VN" smtClean="0"/>
              <a:t>mới</a:t>
            </a:r>
            <a:endParaRPr lang="en-US" smtClean="0"/>
          </a:p>
          <a:p>
            <a:pPr marL="457200" marR="0" lvl="1" indent="0" algn="l" defTabSz="914400" rtl="0" eaLnBrk="1" fontAlgn="auto" latinLnBrk="0" hangingPunct="1">
              <a:lnSpc>
                <a:spcPct val="100000"/>
              </a:lnSpc>
              <a:spcBef>
                <a:spcPts val="0"/>
              </a:spcBef>
              <a:spcAft>
                <a:spcPts val="0"/>
              </a:spcAft>
              <a:buClrTx/>
              <a:buSzTx/>
              <a:buFontTx/>
              <a:buNone/>
              <a:tabLst/>
              <a:defRPr/>
            </a:pPr>
            <a:r>
              <a:rPr lang="vi-VN" b="1" smtClean="0"/>
              <a:t>■</a:t>
            </a:r>
            <a:r>
              <a:rPr lang="en-US" b="1" smtClean="0"/>
              <a:t> </a:t>
            </a:r>
            <a:r>
              <a:rPr lang="vi-VN" smtClean="0"/>
              <a:t>Cập nhật</a:t>
            </a:r>
            <a:r>
              <a:rPr lang="en-US" smtClean="0"/>
              <a:t> kiến thức</a:t>
            </a:r>
            <a:r>
              <a:rPr lang="vi-VN" smtClean="0"/>
              <a:t>: cho </a:t>
            </a:r>
            <a:r>
              <a:rPr lang="en-US" smtClean="0"/>
              <a:t>nv </a:t>
            </a:r>
            <a:r>
              <a:rPr lang="vi-VN" smtClean="0"/>
              <a:t>theo yêu cầu của vị trí của họ</a:t>
            </a:r>
            <a:endParaRPr lang="en-US" smtClean="0"/>
          </a:p>
        </p:txBody>
      </p:sp>
    </p:spTree>
    <p:extLst>
      <p:ext uri="{BB962C8B-B14F-4D97-AF65-F5344CB8AC3E}">
        <p14:creationId xmlns:p14="http://schemas.microsoft.com/office/powerpoint/2010/main" val="6222653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Lên</a:t>
            </a:r>
            <a:r>
              <a:rPr lang="en-US" baseline="0" smtClean="0"/>
              <a:t> kế hoạch training và update (cho cả kỹ sư PM và SQA)</a:t>
            </a:r>
          </a:p>
          <a:p>
            <a:pPr marL="0" indent="0">
              <a:buFontTx/>
              <a:buNone/>
            </a:pPr>
            <a:r>
              <a:rPr lang="en-US" smtClean="0"/>
              <a:t>- Đối với </a:t>
            </a:r>
            <a:r>
              <a:rPr lang="vi-VN" smtClean="0"/>
              <a:t>độ</a:t>
            </a:r>
            <a:r>
              <a:rPr lang="en-US" smtClean="0"/>
              <a:t>i</a:t>
            </a:r>
            <a:r>
              <a:rPr lang="en-US" baseline="0" smtClean="0"/>
              <a:t> kỹ s</a:t>
            </a:r>
            <a:r>
              <a:rPr lang="vi-VN" baseline="0" smtClean="0"/>
              <a:t>ư</a:t>
            </a:r>
            <a:r>
              <a:rPr lang="en-US" baseline="0" smtClean="0"/>
              <a:t> PM:</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vi-VN" b="1" smtClean="0"/>
              <a:t>Trừ </a:t>
            </a:r>
            <a:r>
              <a:rPr lang="en-US" b="1" smtClean="0"/>
              <a:t>những tổ chức </a:t>
            </a:r>
            <a:r>
              <a:rPr lang="vi-VN" b="1" smtClean="0"/>
              <a:t>lớn, thường </a:t>
            </a:r>
            <a:r>
              <a:rPr lang="en-US" b="1" smtClean="0"/>
              <a:t>thì </a:t>
            </a:r>
            <a:r>
              <a:rPr lang="vi-VN" b="1" smtClean="0"/>
              <a:t>chỉ có một hoặc một số lượng nhỏ nhân viên mới cần được đào tạo hoặc đào tạo lại.</a:t>
            </a:r>
            <a:r>
              <a:rPr lang="en-US" b="1" smtClean="0"/>
              <a:t> </a:t>
            </a:r>
            <a:r>
              <a:rPr lang="vi-VN" b="1" smtClean="0"/>
              <a:t>Hơn nữa, </a:t>
            </a:r>
            <a:r>
              <a:rPr lang="en-US" b="1" smtClean="0"/>
              <a:t>các </a:t>
            </a:r>
            <a:r>
              <a:rPr lang="vi-VN" b="1" smtClean="0"/>
              <a:t>nhân viên mới có thể được tuyển dụng vào một loạt các vị trí khác nhau, </a:t>
            </a:r>
            <a:r>
              <a:rPr lang="en-US" b="1" smtClean="0"/>
              <a:t>vậy</a:t>
            </a:r>
            <a:r>
              <a:rPr lang="en-US" b="1" baseline="0" smtClean="0"/>
              <a:t> </a:t>
            </a:r>
            <a:r>
              <a:rPr lang="en-US" b="1" smtClean="0"/>
              <a:t>thì cần có nhiều </a:t>
            </a:r>
            <a:r>
              <a:rPr lang="vi-VN" b="1" smtClean="0"/>
              <a:t>chương trình đào tạo </a:t>
            </a:r>
            <a:r>
              <a:rPr lang="en-US" b="1" smtClean="0"/>
              <a:t>cùng lúc, điều</a:t>
            </a:r>
            <a:r>
              <a:rPr lang="en-US" b="1" baseline="0" smtClean="0"/>
              <a:t> này cũng khó khả thi vì vấn đề kinh tế</a:t>
            </a:r>
            <a:r>
              <a:rPr lang="en-US" b="1" smtClean="0"/>
              <a:t>.</a:t>
            </a:r>
            <a:r>
              <a:rPr lang="en-US" b="1" baseline="0" smtClean="0"/>
              <a:t> Trong những tình huống nh</a:t>
            </a:r>
            <a:r>
              <a:rPr lang="vi-VN" b="1" baseline="0" smtClean="0"/>
              <a:t>ư</a:t>
            </a:r>
            <a:r>
              <a:rPr lang="en-US" b="1" baseline="0" smtClean="0"/>
              <a:t> vậy thì giải pháp thích hợp là</a:t>
            </a:r>
            <a:r>
              <a:rPr lang="vi-VN" b="1" smtClean="0"/>
              <a:t> </a:t>
            </a:r>
            <a:r>
              <a:rPr lang="vi-VN" sz="1200" b="1" i="0" kern="1200" smtClean="0">
                <a:solidFill>
                  <a:schemeClr val="tx1"/>
                </a:solidFill>
                <a:effectLst/>
                <a:latin typeface="+mn-lt"/>
                <a:ea typeface="+mn-ea"/>
                <a:cs typeface="+mn-cs"/>
              </a:rPr>
              <a:t>kinh nghiệm/kiến thức nhận được TRONG KHI LÀM VIỆC</a:t>
            </a:r>
            <a:r>
              <a:rPr lang="en-US" sz="1200" b="1" i="0" kern="1200" smtClean="0">
                <a:solidFill>
                  <a:schemeClr val="tx1"/>
                </a:solidFill>
                <a:effectLst/>
                <a:latin typeface="+mn-lt"/>
                <a:ea typeface="+mn-ea"/>
                <a:cs typeface="+mn-cs"/>
              </a:rPr>
              <a:t> (ON THE JOB) </a:t>
            </a:r>
            <a:r>
              <a:rPr lang="en-US" b="1" smtClean="0"/>
              <a:t>hoặc </a:t>
            </a:r>
            <a:r>
              <a:rPr lang="vi-VN" b="1" smtClean="0"/>
              <a:t>E-LEARNING</a:t>
            </a:r>
            <a:endParaRPr lang="en-US" b="1" smtClean="0"/>
          </a:p>
          <a:p>
            <a:pPr marL="0" indent="0">
              <a:buFontTx/>
              <a:buNone/>
            </a:pPr>
            <a:endParaRPr lang="en-US" smtClean="0"/>
          </a:p>
          <a:p>
            <a:pPr marL="0" indent="0">
              <a:buFontTx/>
              <a:buNone/>
            </a:pPr>
            <a:r>
              <a:rPr lang="en-US" smtClean="0"/>
              <a:t>- </a:t>
            </a:r>
            <a:r>
              <a:rPr lang="vi-VN" smtClean="0"/>
              <a:t>Đối với SQA:</a:t>
            </a:r>
          </a:p>
          <a:p>
            <a:pPr marL="457200" lvl="1" indent="0">
              <a:buFontTx/>
              <a:buNone/>
            </a:pPr>
            <a:r>
              <a:rPr lang="vi-VN" b="1" smtClean="0"/>
              <a:t>■</a:t>
            </a:r>
            <a:r>
              <a:rPr lang="en-US" b="1" smtClean="0"/>
              <a:t> </a:t>
            </a:r>
            <a:r>
              <a:rPr lang="vi-VN" smtClean="0"/>
              <a:t>đào tạo cho nhân viên mới, hoặc cập nhật </a:t>
            </a:r>
            <a:r>
              <a:rPr lang="en-US" smtClean="0"/>
              <a:t>cho </a:t>
            </a:r>
            <a:r>
              <a:rPr lang="vi-VN" smtClean="0"/>
              <a:t>các nhân viên hiện </a:t>
            </a:r>
            <a:r>
              <a:rPr lang="en-US" smtClean="0"/>
              <a:t>cũ, </a:t>
            </a:r>
            <a:r>
              <a:rPr lang="vi-VN" b="1" smtClean="0"/>
              <a:t>ĐƯỢ</a:t>
            </a:r>
            <a:r>
              <a:rPr lang="en-US" b="1" smtClean="0"/>
              <a:t>C</a:t>
            </a:r>
            <a:r>
              <a:rPr lang="vi-VN" b="1" smtClean="0"/>
              <a:t> TỔ CHỨC ĐỊNH KỲ</a:t>
            </a:r>
            <a:r>
              <a:rPr lang="en-US" b="1" smtClean="0"/>
              <a:t>, </a:t>
            </a:r>
            <a:r>
              <a:rPr lang="en-US" b="1" baseline="0" smtClean="0"/>
              <a:t>1-2 THÁNG 1 LẦN, CHO CẢ NHỮNG NV MỚI TUYỂN DỤNG THỬ VIỆC TRONG THỜI GIAN </a:t>
            </a:r>
            <a:r>
              <a:rPr lang="vi-VN" b="1" baseline="0" smtClean="0"/>
              <a:t>ĐÓ</a:t>
            </a:r>
            <a:endParaRPr lang="vi-VN" b="1" smtClean="0"/>
          </a:p>
          <a:p>
            <a:pPr marL="457200" lvl="1" indent="0">
              <a:buFontTx/>
              <a:buNone/>
            </a:pPr>
            <a:r>
              <a:rPr lang="vi-VN" b="1" smtClean="0"/>
              <a:t>■</a:t>
            </a:r>
            <a:r>
              <a:rPr lang="en-US" b="1" smtClean="0"/>
              <a:t> </a:t>
            </a:r>
            <a:r>
              <a:rPr lang="vi-VN" smtClean="0"/>
              <a:t>chương trình</a:t>
            </a:r>
            <a:r>
              <a:rPr lang="en-US" smtClean="0"/>
              <a:t> </a:t>
            </a:r>
            <a:r>
              <a:rPr lang="vi-VN" smtClean="0"/>
              <a:t>cập nhật SQA </a:t>
            </a:r>
            <a:r>
              <a:rPr lang="en-US" smtClean="0"/>
              <a:t>thông</a:t>
            </a:r>
            <a:r>
              <a:rPr lang="en-US" baseline="0" smtClean="0"/>
              <a:t> dụng</a:t>
            </a:r>
            <a:r>
              <a:rPr lang="vi-VN" smtClean="0"/>
              <a:t>: mỗi năm một lần hoặc sáu tháng một lần</a:t>
            </a:r>
            <a:r>
              <a:rPr lang="en-US" smtClean="0"/>
              <a:t>, tuỳ thuộc vào tốc </a:t>
            </a:r>
            <a:r>
              <a:rPr lang="vi-VN" smtClean="0"/>
              <a:t>độ</a:t>
            </a:r>
            <a:r>
              <a:rPr lang="en-US" smtClean="0"/>
              <a:t> của sự thay </a:t>
            </a:r>
            <a:r>
              <a:rPr lang="vi-VN" smtClean="0"/>
              <a:t>đổ</a:t>
            </a:r>
            <a:r>
              <a:rPr lang="en-US" smtClean="0"/>
              <a:t>i.</a:t>
            </a:r>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Planning training and updating programs for software engineering topics:</a:t>
            </a:r>
          </a:p>
          <a:p>
            <a:r>
              <a:rPr lang="en-US" smtClean="0"/>
              <a:t>The timing of many training and retraining activities cannot be determined in advance because new personnel are recruited and veteran staff are shifted often after relatively short notice. However, updating activities can be scheduled well ahead (the audience is known), with contents finalized close to the date of their implementation. Irrespective of whether the programs are carried out in-house or by an outsourcing organization, high-level staff, such as the chief software engineer, usually participate in their preparation.</a:t>
            </a:r>
          </a:p>
          <a:p>
            <a:r>
              <a:rPr lang="en-US" smtClean="0"/>
              <a:t>Unless the software development organization is rather large, it often happens that only one or a small number of new staff needs to be trained or retrained.</a:t>
            </a:r>
          </a:p>
          <a:p>
            <a:r>
              <a:rPr lang="en-US" smtClean="0"/>
              <a:t>Moreover, as new employees may be recruited to a variety of different positions, the training program may have to be highly differentiated. When the</a:t>
            </a:r>
          </a:p>
          <a:p>
            <a:r>
              <a:rPr lang="en-US" smtClean="0"/>
              <a:t>same training program applies to the entire staff, the training is frequently inappropriate for carrying out specific tasks, with the subsequent negative</a:t>
            </a:r>
          </a:p>
          <a:p>
            <a:r>
              <a:rPr lang="en-US" smtClean="0"/>
              <a:t>implications on software quality. On-the-job as well as computer-aided training (e-learning) can provide appropriate solutions in such situations. </a:t>
            </a:r>
          </a:p>
          <a:p>
            <a:r>
              <a:rPr lang="en-US" smtClean="0"/>
              <a:t>Planning training and updating programs for SQA topics:</a:t>
            </a:r>
          </a:p>
          <a:p>
            <a:r>
              <a:rPr lang="en-US" smtClean="0"/>
              <a:t>Training programs for SQA topics include training for new employees as well as updating for veteran staff members. The general characteristics of</a:t>
            </a:r>
          </a:p>
          <a:p>
            <a:r>
              <a:rPr lang="en-US" smtClean="0"/>
              <a:t>SQA training programs allow them to be organized periodically, every one or two months, and delivered to all new staff recruited in the interim. Typical</a:t>
            </a:r>
          </a:p>
          <a:p>
            <a:r>
              <a:rPr lang="en-US" smtClean="0"/>
              <a:t>SQA updating programs are carried out once a year or once every six months, depending on the pace of change. The SQA unit or others responsible for SQA issues in the organization usually prepare these training and updating programs.</a:t>
            </a:r>
          </a:p>
        </p:txBody>
      </p:sp>
    </p:spTree>
    <p:extLst>
      <p:ext uri="{BB962C8B-B14F-4D97-AF65-F5344CB8AC3E}">
        <p14:creationId xmlns:p14="http://schemas.microsoft.com/office/powerpoint/2010/main" val="13151962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smtClean="0"/>
              <a:t>- </a:t>
            </a:r>
            <a:r>
              <a:rPr lang="en-US" b="1" baseline="0" smtClean="0"/>
              <a:t>KHI BỔ NHIỆM NV VÀO CÁC VỊ TRÍ QUAN TRỌNG THÌ PHẢI THẬT CÂN NHẮC. </a:t>
            </a:r>
            <a:r>
              <a:rPr lang="vi-VN" b="1" baseline="0" smtClean="0"/>
              <a:t>MỘT TRONG CÁC THỦ TỤC ĐƯỢC SỬ DỤNG ĐỂ ĐẢM BẢO ỨNG VIÊN </a:t>
            </a:r>
            <a:r>
              <a:rPr lang="en-US" b="1" baseline="0" smtClean="0"/>
              <a:t>CÓ THÍCH HỢP VỚI VỊ TRÍ ĐÓ HAY KHÔNG CHÍNH </a:t>
            </a:r>
            <a:r>
              <a:rPr lang="vi-VN" b="1" baseline="0" smtClean="0"/>
              <a:t>LÀ CHỨNG NHẬN</a:t>
            </a:r>
            <a:r>
              <a:rPr lang="en-US" b="1" baseline="0" smtClean="0"/>
              <a:t> (</a:t>
            </a:r>
            <a:r>
              <a:rPr lang="en-US" b="1" smtClean="0"/>
              <a:t>CERTIFICATION). </a:t>
            </a:r>
            <a:r>
              <a:rPr lang="en-US" b="0" smtClean="0"/>
              <a:t>Vd/ các</a:t>
            </a:r>
            <a:r>
              <a:rPr lang="en-US" b="0" baseline="0" smtClean="0"/>
              <a:t> vị trí cần có chứng nhận là: </a:t>
            </a:r>
            <a:r>
              <a:rPr lang="vi-VN" b="0" baseline="0" smtClean="0"/>
              <a:t>trưởng nhóm phát triển, trưởng nhóm lập trình, trưởng nhóm kiểm thử phần mềm, </a:t>
            </a:r>
            <a:r>
              <a:rPr lang="vi-VN" b="0" u="none" baseline="0" smtClean="0"/>
              <a:t>kỹ thuật viên bảo trì phần mềm và </a:t>
            </a:r>
            <a:r>
              <a:rPr lang="vi-VN" b="0" u="sng" baseline="0" smtClean="0"/>
              <a:t>kiểm toán viên chất lượng nội bộ</a:t>
            </a:r>
            <a:r>
              <a:rPr lang="en-US" b="0" baseline="0" smtClean="0"/>
              <a:t> (internal quality auditor).</a:t>
            </a:r>
            <a:endParaRPr lang="en-US" b="1" baseline="0" smtClean="0"/>
          </a:p>
          <a:p>
            <a:pPr marL="0" indent="0">
              <a:buFontTx/>
              <a:buNone/>
            </a:pPr>
            <a:endParaRPr lang="en-US" b="0" smtClean="0"/>
          </a:p>
          <a:p>
            <a:pPr marL="0" indent="0">
              <a:buFontTx/>
              <a:buNone/>
            </a:pPr>
            <a:r>
              <a:rPr lang="en-US" b="0" smtClean="0"/>
              <a:t>- </a:t>
            </a:r>
            <a:r>
              <a:rPr lang="vi-VN" b="0" smtClean="0"/>
              <a:t>Một ỦY BAN CẤP GIẤY CHỨNG NHẬN xác định danh sách các vị trí có yêu cầu chứng nhận</a:t>
            </a:r>
            <a:r>
              <a:rPr lang="en-US" b="0" smtClean="0"/>
              <a:t>, xá</a:t>
            </a:r>
            <a:r>
              <a:rPr lang="vi-VN" b="0" smtClean="0"/>
              <a:t>c nhận có hiệu lực vĩnh viễn hoặc trong một thời gian </a:t>
            </a:r>
            <a:r>
              <a:rPr lang="en-US" b="0" smtClean="0"/>
              <a:t>nhất</a:t>
            </a:r>
            <a:r>
              <a:rPr lang="en-US" b="0" baseline="0" smtClean="0"/>
              <a:t> định</a:t>
            </a:r>
            <a:r>
              <a:rPr lang="vi-VN" b="0" smtClean="0"/>
              <a:t>.</a:t>
            </a:r>
            <a:endParaRPr lang="en-US" b="0" smtClean="0"/>
          </a:p>
          <a:p>
            <a:pPr marL="457200" lvl="1" indent="0">
              <a:buFontTx/>
              <a:buNone/>
            </a:pPr>
            <a:r>
              <a:rPr lang="vi-VN" b="1" smtClean="0"/>
              <a:t>■</a:t>
            </a:r>
            <a:r>
              <a:rPr lang="en-US" b="1" smtClean="0"/>
              <a:t> </a:t>
            </a:r>
            <a:r>
              <a:rPr lang="vi-VN" b="0" smtClean="0"/>
              <a:t>Danh sách này nên được điều chỉnh định kỳ</a:t>
            </a:r>
            <a:r>
              <a:rPr lang="en-US" b="0" smtClean="0"/>
              <a:t>.</a:t>
            </a:r>
          </a:p>
          <a:p>
            <a:pPr marL="457200" lvl="1" indent="0">
              <a:buFontTx/>
              <a:buNone/>
            </a:pPr>
            <a:r>
              <a:rPr lang="vi-VN" b="1" smtClean="0"/>
              <a:t>■</a:t>
            </a:r>
            <a:r>
              <a:rPr lang="en-US" b="1" smtClean="0"/>
              <a:t> </a:t>
            </a:r>
            <a:r>
              <a:rPr lang="en-US" b="0" smtClean="0"/>
              <a:t>Danh sách các vị trí có yêu cầu chứng nhận trong công ty hoặc tổ chức</a:t>
            </a:r>
            <a:r>
              <a:rPr lang="en-US" b="0" baseline="0" smtClean="0"/>
              <a:t> cụ thể là </a:t>
            </a:r>
            <a:r>
              <a:rPr lang="en-US" b="0" smtClean="0"/>
              <a:t>khác nhau </a:t>
            </a:r>
          </a:p>
          <a:p>
            <a:endParaRPr lang="en-US" b="1" smtClean="0"/>
          </a:p>
          <a:p>
            <a:endParaRPr lang="en-US" b="1" smtClean="0"/>
          </a:p>
          <a:p>
            <a:endParaRPr lang="en-US" b="1" smtClean="0"/>
          </a:p>
          <a:p>
            <a:endParaRPr lang="en-US" b="1" smtClean="0"/>
          </a:p>
          <a:p>
            <a:r>
              <a:rPr lang="en-US" b="0" i="1" smtClean="0"/>
              <a:t>(k)</a:t>
            </a:r>
            <a:r>
              <a:rPr lang="en-US" b="0" i="1" baseline="0" smtClean="0"/>
              <a:t> </a:t>
            </a:r>
            <a:r>
              <a:rPr lang="en-US" b="0" i="1" smtClean="0"/>
              <a:t>Chức</a:t>
            </a:r>
            <a:r>
              <a:rPr lang="en-US" b="0" i="1" baseline="0" smtClean="0"/>
              <a:t> năng của </a:t>
            </a:r>
            <a:r>
              <a:rPr lang="vi-VN" b="0" i="1" smtClean="0"/>
              <a:t>ủy ban cấp giấy chứng nhận</a:t>
            </a:r>
            <a:r>
              <a:rPr lang="en-US" b="0" i="1" smtClean="0"/>
              <a:t>:</a:t>
            </a:r>
          </a:p>
          <a:p>
            <a:pPr marL="171450" indent="-171450">
              <a:buFontTx/>
              <a:buChar char="-"/>
            </a:pPr>
            <a:r>
              <a:rPr lang="en-US" b="0" i="1" smtClean="0"/>
              <a:t>để</a:t>
            </a:r>
            <a:r>
              <a:rPr lang="en-US" b="0" i="1" baseline="0" smtClean="0"/>
              <a:t> thực hiện quy trình cấp giấy chứng nhận…</a:t>
            </a:r>
          </a:p>
          <a:p>
            <a:pPr marL="171450" indent="-171450">
              <a:buFontTx/>
              <a:buChar char="-"/>
            </a:pPr>
            <a:r>
              <a:rPr lang="en-US" b="0" i="1" baseline="0" smtClean="0"/>
              <a:t>để theo dõi hoạt động cấp giấy chứng nhận đc thực hiện bởi cq khác</a:t>
            </a:r>
          </a:p>
          <a:p>
            <a:pPr marL="171450" indent="-171450">
              <a:buFontTx/>
              <a:buChar char="-"/>
            </a:pPr>
            <a:r>
              <a:rPr lang="en-US" b="0" i="1" baseline="0" smtClean="0"/>
              <a:t>để cập nhật các yêu cầu</a:t>
            </a:r>
          </a:p>
          <a:p>
            <a:pPr marL="171450" indent="-171450">
              <a:buFontTx/>
              <a:buChar char="-"/>
            </a:pPr>
            <a:r>
              <a:rPr lang="en-US" b="0" i="1" baseline="0" smtClean="0"/>
              <a:t>để chỉnh sửa danh sách các vị trí cần chứng nhận</a:t>
            </a:r>
            <a:endParaRPr lang="en-US" b="0" i="1" smtClean="0"/>
          </a:p>
        </p:txBody>
      </p:sp>
    </p:spTree>
    <p:extLst>
      <p:ext uri="{BB962C8B-B14F-4D97-AF65-F5344CB8AC3E}">
        <p14:creationId xmlns:p14="http://schemas.microsoft.com/office/powerpoint/2010/main" val="1513269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smtClean="0"/>
              <a:t>Chú ý khi lên</a:t>
            </a:r>
            <a:r>
              <a:rPr lang="en-US" b="0" baseline="0" smtClean="0"/>
              <a:t> kế hoạch</a:t>
            </a:r>
          </a:p>
          <a:p>
            <a:r>
              <a:rPr lang="vi-VN" b="1" smtClean="0"/>
              <a:t>ĐỐI VỚI CÁC CÁ NHÂN </a:t>
            </a:r>
            <a:r>
              <a:rPr lang="en-US" b="1" smtClean="0"/>
              <a:t>CẦN</a:t>
            </a:r>
            <a:r>
              <a:rPr lang="en-US" b="1" baseline="0" smtClean="0"/>
              <a:t> ĐC </a:t>
            </a:r>
            <a:r>
              <a:rPr lang="vi-VN" b="1" smtClean="0"/>
              <a:t>CẤP GIẤY CHỨNG NHẬN, MỘT </a:t>
            </a:r>
            <a:r>
              <a:rPr lang="vi-VN" b="1" u="sng" smtClean="0"/>
              <a:t>QU</a:t>
            </a:r>
            <a:r>
              <a:rPr lang="en-US" b="1" u="sng" smtClean="0"/>
              <a:t>I</a:t>
            </a:r>
            <a:r>
              <a:rPr lang="vi-VN" b="1" u="sng" smtClean="0"/>
              <a:t> TRÌNH CẤP GIẤY CHỨNG NHẬN </a:t>
            </a:r>
            <a:r>
              <a:rPr lang="en-US" b="1" u="sng" smtClean="0"/>
              <a:t>THÔNG</a:t>
            </a:r>
            <a:r>
              <a:rPr lang="en-US" b="1" u="sng" baseline="0" smtClean="0"/>
              <a:t> THƯỜNG </a:t>
            </a:r>
            <a:r>
              <a:rPr lang="vi-VN" b="1" u="sng" smtClean="0"/>
              <a:t>ĐÒI HỎI </a:t>
            </a:r>
            <a:r>
              <a:rPr lang="en-US" b="1" u="sng" smtClean="0"/>
              <a:t>CÁC</a:t>
            </a:r>
            <a:r>
              <a:rPr lang="en-US" b="1" u="sng" baseline="0" smtClean="0"/>
              <a:t> CÁ NHẬN ĐÓ </a:t>
            </a:r>
            <a:r>
              <a:rPr lang="vi-VN" b="1" u="sng" smtClean="0"/>
              <a:t>PHẢI ĐÁP ỨNG MỘT SỐ HOẶC THẬM CHÍ TẤT CẢ CÁC YÊU CẦU SAU</a:t>
            </a:r>
            <a:r>
              <a:rPr lang="en-US" b="1" u="sng" smtClean="0"/>
              <a:t>:</a:t>
            </a:r>
          </a:p>
          <a:p>
            <a:pPr marL="0" indent="0">
              <a:buFontTx/>
              <a:buNone/>
            </a:pPr>
            <a:r>
              <a:rPr lang="en-US" baseline="0" smtClean="0"/>
              <a:t>- Đã qua </a:t>
            </a:r>
            <a:r>
              <a:rPr lang="vi-VN" smtClean="0"/>
              <a:t>giáo dục chuyên nghiệp</a:t>
            </a:r>
            <a:endParaRPr lang="en-US" smtClean="0"/>
          </a:p>
          <a:p>
            <a:pPr marL="0" indent="0">
              <a:buFontTx/>
              <a:buNone/>
            </a:pPr>
            <a:r>
              <a:rPr lang="en-US" smtClean="0"/>
              <a:t>- Đã</a:t>
            </a:r>
            <a:r>
              <a:rPr lang="en-US" baseline="0" smtClean="0"/>
              <a:t> </a:t>
            </a:r>
            <a:r>
              <a:rPr lang="vi-VN" smtClean="0"/>
              <a:t>các khóa đào tạo</a:t>
            </a:r>
            <a:r>
              <a:rPr lang="en-US" smtClean="0"/>
              <a:t> </a:t>
            </a:r>
            <a:r>
              <a:rPr lang="vi-VN" smtClean="0"/>
              <a:t>nội bộ</a:t>
            </a:r>
            <a:endParaRPr lang="en-US" smtClean="0"/>
          </a:p>
          <a:p>
            <a:pPr marL="0" indent="0">
              <a:buFontTx/>
              <a:buNone/>
            </a:pPr>
            <a:r>
              <a:rPr lang="en-US" smtClean="0"/>
              <a:t>- Có</a:t>
            </a:r>
            <a:r>
              <a:rPr lang="en-US" baseline="0" smtClean="0"/>
              <a:t> </a:t>
            </a:r>
            <a:r>
              <a:rPr lang="vi-VN" smtClean="0"/>
              <a:t>kinh nghiệm chuyên nghiệp trong tổ chức</a:t>
            </a:r>
            <a:r>
              <a:rPr lang="vi-VN" i="1" smtClean="0"/>
              <a:t> (có thể là một phần hoặc toàn </a:t>
            </a:r>
            <a:r>
              <a:rPr lang="en-US" i="1" smtClean="0"/>
              <a:t>bộ</a:t>
            </a:r>
            <a:r>
              <a:rPr lang="en-US" i="1" baseline="0" smtClean="0"/>
              <a:t> </a:t>
            </a:r>
            <a:r>
              <a:rPr lang="vi-VN" i="1" smtClean="0"/>
              <a:t>trong các tổ chức khác)</a:t>
            </a:r>
            <a:endParaRPr lang="en-US" i="1" smtClean="0"/>
          </a:p>
          <a:p>
            <a:pPr marL="0" indent="0">
              <a:buFontTx/>
              <a:buNone/>
            </a:pPr>
            <a:r>
              <a:rPr lang="en-US" smtClean="0"/>
              <a:t>- Có</a:t>
            </a:r>
            <a:r>
              <a:rPr lang="en-US" baseline="0" smtClean="0"/>
              <a:t> </a:t>
            </a:r>
            <a:r>
              <a:rPr lang="vi-VN" smtClean="0"/>
              <a:t>thành tựu và khả năng</a:t>
            </a:r>
            <a:r>
              <a:rPr lang="en-US" smtClean="0"/>
              <a:t> nào</a:t>
            </a:r>
            <a:r>
              <a:rPr lang="en-US" baseline="0" smtClean="0"/>
              <a:t> đó</a:t>
            </a:r>
            <a:endParaRPr lang="en-US" smtClean="0"/>
          </a:p>
          <a:p>
            <a:pPr marL="0" indent="0">
              <a:buFontTx/>
              <a:buNone/>
            </a:pPr>
            <a:r>
              <a:rPr lang="en-US" smtClean="0"/>
              <a:t>- Đ</a:t>
            </a:r>
            <a:r>
              <a:rPr lang="vi-VN" smtClean="0"/>
              <a:t>ược</a:t>
            </a:r>
            <a:r>
              <a:rPr lang="en-US" smtClean="0"/>
              <a:t> giới</a:t>
            </a:r>
            <a:r>
              <a:rPr lang="en-US" baseline="0" smtClean="0"/>
              <a:t> thiệu bởi người quản lý trực tiếp</a:t>
            </a:r>
            <a:endParaRPr lang="en-US" smtClean="0"/>
          </a:p>
          <a:p>
            <a:pPr marL="0" indent="0">
              <a:buFontTx/>
              <a:buNone/>
            </a:pPr>
            <a:r>
              <a:rPr lang="en-US" smtClean="0"/>
              <a:t>- Chứng minh </a:t>
            </a:r>
            <a:r>
              <a:rPr lang="vi-VN" smtClean="0"/>
              <a:t>kiến thức và kỹ năng </a:t>
            </a:r>
            <a:r>
              <a:rPr lang="en-US" smtClean="0"/>
              <a:t>của</a:t>
            </a:r>
            <a:r>
              <a:rPr lang="en-US" baseline="0" smtClean="0"/>
              <a:t> bản thân bởi việc thực hiện</a:t>
            </a:r>
            <a:r>
              <a:rPr lang="vi-VN" smtClean="0"/>
              <a:t> dự án</a:t>
            </a:r>
            <a:endParaRPr lang="en-US" smtClean="0"/>
          </a:p>
        </p:txBody>
      </p:sp>
    </p:spTree>
    <p:extLst>
      <p:ext uri="{BB962C8B-B14F-4D97-AF65-F5344CB8AC3E}">
        <p14:creationId xmlns:p14="http://schemas.microsoft.com/office/powerpoint/2010/main" val="18976128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LÀM THẾ NÀO TRIỂN KHAI?</a:t>
            </a:r>
          </a:p>
          <a:p>
            <a:pPr marL="0" indent="0">
              <a:buFontTx/>
              <a:buNone/>
            </a:pPr>
            <a:r>
              <a:rPr lang="en-US" smtClean="0"/>
              <a:t>-</a:t>
            </a:r>
            <a:r>
              <a:rPr lang="en-US" baseline="0" smtClean="0"/>
              <a:t> </a:t>
            </a:r>
            <a:r>
              <a:rPr lang="vi-VN" smtClean="0"/>
              <a:t>Các khóa học có thể </a:t>
            </a:r>
            <a:r>
              <a:rPr lang="en-US" smtClean="0"/>
              <a:t>từ</a:t>
            </a:r>
            <a:r>
              <a:rPr lang="en-US" baseline="0" smtClean="0"/>
              <a:t> những bài giảng ngắn hay thuyết trình (</a:t>
            </a:r>
            <a:r>
              <a:rPr lang="vi-VN" smtClean="0"/>
              <a:t>thường chỉ kéo dài nửa ngày</a:t>
            </a:r>
            <a:r>
              <a:rPr lang="en-US" smtClean="0"/>
              <a:t>)</a:t>
            </a:r>
          </a:p>
          <a:p>
            <a:pPr marL="0" indent="0">
              <a:buFontTx/>
              <a:buNone/>
            </a:pPr>
            <a:r>
              <a:rPr lang="en-US" smtClean="0"/>
              <a:t>- Đến</a:t>
            </a:r>
            <a:r>
              <a:rPr lang="vi-VN" smtClean="0"/>
              <a:t> các khóa học dài được tổ chức trong vài tuần hoặc vài tháng.</a:t>
            </a:r>
            <a:endParaRPr lang="en-US" smtClean="0"/>
          </a:p>
          <a:p>
            <a:pPr marL="0" indent="0">
              <a:buFontTx/>
              <a:buNone/>
            </a:pPr>
            <a:r>
              <a:rPr lang="en-US" b="1" smtClean="0"/>
              <a:t>-</a:t>
            </a:r>
            <a:r>
              <a:rPr lang="en-US" b="1" baseline="0" smtClean="0"/>
              <a:t> </a:t>
            </a:r>
            <a:r>
              <a:rPr lang="vi-VN" b="1" smtClean="0"/>
              <a:t>NHỮNG KHOÁ HỌC NÀY CÓ THỂ THỰC HIỆN </a:t>
            </a:r>
            <a:r>
              <a:rPr lang="en-US" b="1" smtClean="0"/>
              <a:t>NỘI BỘ</a:t>
            </a:r>
            <a:r>
              <a:rPr lang="vi-VN" b="1" smtClean="0"/>
              <a:t> BỞI CÁC ĐƠN VỊ ĐÀO TẠO CỦA TỔ CHỨC, HOẶC BÊN NGOÀI, BỞI CHƯƠNG TRÌNH HƯỚNG NGHIỆP HOẶC CƠ SỞ GIÁO DỤC </a:t>
            </a:r>
            <a:r>
              <a:rPr lang="en-US" b="1" smtClean="0"/>
              <a:t>CÓ CH</a:t>
            </a:r>
            <a:r>
              <a:rPr lang="vi-VN" b="1" smtClean="0"/>
              <a:t>ƯƠ</a:t>
            </a:r>
            <a:r>
              <a:rPr lang="en-US" b="1" smtClean="0"/>
              <a:t>NG TRÌNH PHÙ HỢP VỚI</a:t>
            </a:r>
            <a:r>
              <a:rPr lang="vi-VN" b="1" smtClean="0"/>
              <a:t> YÊU CẦU CỦA TỔ CHỨC.</a:t>
            </a:r>
            <a:endParaRPr lang="en-US" b="1"/>
          </a:p>
        </p:txBody>
      </p:sp>
    </p:spTree>
    <p:extLst>
      <p:ext uri="{BB962C8B-B14F-4D97-AF65-F5344CB8AC3E}">
        <p14:creationId xmlns:p14="http://schemas.microsoft.com/office/powerpoint/2010/main" val="1077593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Theo bạn biết, có các phần mềm quản lý cấu hình nào?</a:t>
            </a:r>
            <a:r>
              <a:rPr lang="en-US" baseline="0" smtClean="0"/>
              <a:t> Chúng cho phép quản lý gì?</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Phân biệt thủ tục và h</a:t>
            </a:r>
            <a:r>
              <a:rPr lang="vi-VN" smtClean="0"/>
              <a:t>ướn</a:t>
            </a:r>
            <a:r>
              <a:rPr lang="en-US" smtClean="0"/>
              <a:t>g dẫn công việc (Procedures and work instructions). Tại sao cần phải có?</a:t>
            </a:r>
          </a:p>
          <a:p>
            <a:pPr marL="514350" indent="-514350">
              <a:buFont typeface="+mj-lt"/>
              <a:buAutoNum type="arabicPeriod"/>
            </a:pPr>
            <a:endParaRPr lang="en-US" smtClean="0"/>
          </a:p>
          <a:p>
            <a:endParaRPr lang="en-US" smtClean="0"/>
          </a:p>
        </p:txBody>
      </p:sp>
    </p:spTree>
    <p:extLst>
      <p:ext uri="{BB962C8B-B14F-4D97-AF65-F5344CB8AC3E}">
        <p14:creationId xmlns:p14="http://schemas.microsoft.com/office/powerpoint/2010/main" val="41977578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a:t>
            </a:r>
            <a:r>
              <a:rPr lang="en-US" b="1" baseline="0" smtClean="0"/>
              <a:t> </a:t>
            </a:r>
            <a:r>
              <a:rPr lang="en-US" b="1" smtClean="0"/>
              <a:t>CÁC</a:t>
            </a:r>
            <a:r>
              <a:rPr lang="en-US" b="1" baseline="0" smtClean="0"/>
              <a:t> NHÀ QUẢN LÝ THƯỜNG HAY NGHI NGỜ TÍNH HIỆU QUẢ CỦA VC ĐÀO TẠO VÀ CẤP CHỨNG NHẬN, KO BIẾT LÀ CÓ ĐÁNG ĐỂ BỎ RA QUÁ NHIỀU CÔNG SỨC VÀ TIỀN BẠC CHO ĐÀO TẠO KO. ĐỂ LÀM GIẢM SỰ NGHI NGỜ TRÊN, CẦN “SỰ THEO DÕI” CÓ HỆ THỐNG ĐỂ CUNG CẤP PHẢN HỒI CHO HỌ. SỰ PHẢN HỒI NHƯ VẬY CHO THẤY LIỆU VIỆC TRAINING CÓ HỢP LÝ KO. </a:t>
            </a:r>
            <a:r>
              <a:rPr lang="en-US" b="0" baseline="0" smtClean="0"/>
              <a:t>“</a:t>
            </a:r>
            <a:r>
              <a:rPr lang="vi-VN" b="0" baseline="0" smtClean="0"/>
              <a:t>Theo dõi</a:t>
            </a:r>
            <a:r>
              <a:rPr lang="en-US" b="0" baseline="0" smtClean="0"/>
              <a:t>”</a:t>
            </a:r>
            <a:r>
              <a:rPr lang="vi-VN" b="0" baseline="0" smtClean="0"/>
              <a:t> là có nghĩa là cung cấp các thông tin cần thiết để bắt đầu </a:t>
            </a:r>
            <a:r>
              <a:rPr lang="en-US" b="0" baseline="0" smtClean="0"/>
              <a:t>cho việc chỉnh sửa </a:t>
            </a:r>
            <a:r>
              <a:rPr lang="vi-VN" b="0" baseline="0" smtClean="0"/>
              <a:t>các chương trình đào tạo và cấp chứng chỉ dựa trên </a:t>
            </a:r>
            <a:r>
              <a:rPr lang="en-US" b="0" baseline="0" smtClean="0"/>
              <a:t>các thông tin </a:t>
            </a:r>
            <a:r>
              <a:rPr lang="vi-VN" b="0" baseline="0" smtClean="0"/>
              <a:t>hiệu suất</a:t>
            </a:r>
            <a:r>
              <a:rPr lang="en-US" b="0" baseline="0" smtClean="0"/>
              <a:t> thu thập đc.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 </a:t>
            </a:r>
            <a:r>
              <a:rPr lang="vi-VN" b="1" smtClean="0"/>
              <a:t>Các đơn vị chịu trách nhiệm đào tạo và cấp giấy chứng nhận nên thực hiện theo dõi thường xuyên bằng cách sử dụng các công cụ </a:t>
            </a:r>
            <a:r>
              <a:rPr lang="en-US" b="1" smtClean="0"/>
              <a:t>sau:</a:t>
            </a:r>
          </a:p>
          <a:p>
            <a:pPr marL="457200" lvl="1" indent="0">
              <a:buFontTx/>
              <a:buNone/>
            </a:pPr>
            <a:r>
              <a:rPr lang="vi-VN" b="1" smtClean="0"/>
              <a:t>■</a:t>
            </a:r>
            <a:r>
              <a:rPr lang="en-US" b="1" smtClean="0"/>
              <a:t> </a:t>
            </a:r>
            <a:r>
              <a:rPr lang="vi-VN" smtClean="0"/>
              <a:t>Bảng câu hỏi </a:t>
            </a:r>
            <a:r>
              <a:rPr lang="en-US" smtClean="0"/>
              <a:t>đánh</a:t>
            </a:r>
            <a:r>
              <a:rPr lang="en-US" baseline="0" smtClean="0"/>
              <a:t> giá của </a:t>
            </a:r>
            <a:r>
              <a:rPr lang="vi-VN" smtClean="0"/>
              <a:t>nhân viên được đào tạo, cấp trên của họ, khách hàng và những người khác</a:t>
            </a:r>
          </a:p>
          <a:p>
            <a:pPr marL="457200" lvl="1" indent="0">
              <a:buFontTx/>
              <a:buNone/>
            </a:pPr>
            <a:r>
              <a:rPr lang="vi-VN" b="1" smtClean="0"/>
              <a:t>■</a:t>
            </a:r>
            <a:r>
              <a:rPr lang="en-US" b="1" smtClean="0"/>
              <a:t> </a:t>
            </a:r>
            <a:r>
              <a:rPr lang="vi-VN" smtClean="0"/>
              <a:t>Phân tích thành tích xuất sắc cũng như thất bại</a:t>
            </a:r>
          </a:p>
          <a:p>
            <a:pPr marL="457200" lvl="1" indent="0">
              <a:buFontTx/>
              <a:buNone/>
            </a:pPr>
            <a:r>
              <a:rPr lang="vi-VN" b="1" smtClean="0"/>
              <a:t>■</a:t>
            </a:r>
            <a:r>
              <a:rPr lang="en-US" b="1" smtClean="0"/>
              <a:t> </a:t>
            </a:r>
            <a:r>
              <a:rPr lang="en-US" smtClean="0"/>
              <a:t>Review </a:t>
            </a:r>
            <a:r>
              <a:rPr lang="vi-VN" smtClean="0"/>
              <a:t>các sản phẩm phần mềm (tài liệu</a:t>
            </a:r>
            <a:r>
              <a:rPr lang="en-US" smtClean="0"/>
              <a:t>,</a:t>
            </a:r>
            <a:r>
              <a:rPr lang="vi-VN" smtClean="0"/>
              <a:t> code) được </a:t>
            </a:r>
            <a:r>
              <a:rPr lang="en-US" smtClean="0"/>
              <a:t>làm</a:t>
            </a:r>
            <a:r>
              <a:rPr lang="en-US" baseline="0" smtClean="0"/>
              <a:t> ra </a:t>
            </a:r>
            <a:r>
              <a:rPr lang="vi-VN" smtClean="0"/>
              <a:t>bởi nhân viên được</a:t>
            </a:r>
            <a:r>
              <a:rPr lang="en-US" smtClean="0"/>
              <a:t> cấp</a:t>
            </a:r>
            <a:r>
              <a:rPr lang="vi-VN" smtClean="0"/>
              <a:t> chứng nhận và đào tạo</a:t>
            </a:r>
            <a:endParaRPr lang="en-US" smtClean="0"/>
          </a:p>
        </p:txBody>
      </p:sp>
    </p:spTree>
    <p:extLst>
      <p:ext uri="{BB962C8B-B14F-4D97-AF65-F5344CB8AC3E}">
        <p14:creationId xmlns:p14="http://schemas.microsoft.com/office/powerpoint/2010/main" val="3660559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HÀNH </a:t>
            </a:r>
            <a:r>
              <a:rPr lang="vi-VN" smtClean="0"/>
              <a:t>ĐỘNG KHẮC PHỤC VÀ PHÒNG NGỪA LÀ CÁC THÀNH PHẦN QUAN TRỌNG TRONG MỘT HỆ THỐNG QUẢN LÝ CHẤT LƯỢNG (QMS)</a:t>
            </a:r>
            <a:r>
              <a:rPr lang="en-US" smtClean="0"/>
              <a:t>,</a:t>
            </a:r>
            <a:r>
              <a:rPr lang="vi-VN" smtClean="0"/>
              <a:t> NÓ TẬP TRUNG VÀO CẢI TIẾN LIÊN TỤC VÀ THỎA MÃN KHÁCH HÀNG. </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indent="0">
              <a:buFontTx/>
              <a:buNone/>
            </a:pPr>
            <a:r>
              <a:rPr lang="en-US" smtClean="0"/>
              <a:t>Corrective Action: </a:t>
            </a:r>
            <a:r>
              <a:rPr lang="en-US" sz="1200" b="1" i="0" kern="1200" smtClean="0">
                <a:solidFill>
                  <a:schemeClr val="tx1"/>
                </a:solidFill>
                <a:effectLst/>
                <a:latin typeface="+mn-lt"/>
                <a:ea typeface="+mn-ea"/>
                <a:cs typeface="+mn-cs"/>
              </a:rPr>
              <a:t>Là</a:t>
            </a:r>
            <a:r>
              <a:rPr lang="en-US" sz="1200" b="1" i="0" kern="1200" baseline="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hành động loại bỏ nguyên nhân của sự không phù hợp </a:t>
            </a:r>
            <a:r>
              <a:rPr lang="vi-VN" sz="1200" b="1" i="0" u="none" kern="1200" smtClean="0">
                <a:solidFill>
                  <a:schemeClr val="tx1"/>
                </a:solidFill>
                <a:effectLst/>
                <a:latin typeface="+mn-lt"/>
                <a:ea typeface="+mn-ea"/>
                <a:cs typeface="+mn-cs"/>
              </a:rPr>
              <a:t>ĐÃ</a:t>
            </a:r>
            <a:r>
              <a:rPr lang="en-US" sz="1200" b="1" i="0" u="none" kern="1200" smtClean="0">
                <a:solidFill>
                  <a:schemeClr val="tx1"/>
                </a:solidFill>
                <a:effectLst/>
                <a:latin typeface="+mn-lt"/>
                <a:ea typeface="+mn-ea"/>
                <a:cs typeface="+mn-cs"/>
              </a:rPr>
              <a:t> XẢY RA với </a:t>
            </a:r>
            <a:r>
              <a:rPr lang="en-US" sz="1200" b="1" i="0" kern="1200" baseline="0" smtClean="0">
                <a:solidFill>
                  <a:schemeClr val="tx1"/>
                </a:solidFill>
                <a:effectLst/>
                <a:latin typeface="+mn-lt"/>
                <a:ea typeface="+mn-ea"/>
                <a:cs typeface="+mn-cs"/>
              </a:rPr>
              <a:t>MỤC TIÊU</a:t>
            </a:r>
            <a:r>
              <a:rPr lang="vi-VN" sz="1200" b="1" i="0" kern="1200" smtClean="0">
                <a:solidFill>
                  <a:schemeClr val="tx1"/>
                </a:solidFill>
                <a:effectLst/>
                <a:latin typeface="+mn-lt"/>
                <a:ea typeface="+mn-ea"/>
                <a:cs typeface="+mn-cs"/>
              </a:rPr>
              <a:t> ngăn ngừa sự tái diễn</a:t>
            </a:r>
            <a:r>
              <a:rPr lang="en-US" sz="1200" b="1"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sym typeface="Wingdings" pitchFamily="2" charset="2"/>
              </a:rPr>
              <a:t> LỖI</a:t>
            </a:r>
            <a:r>
              <a:rPr lang="en-US" sz="1200" b="1" i="0" kern="1200" baseline="0" smtClean="0">
                <a:solidFill>
                  <a:schemeClr val="tx1"/>
                </a:solidFill>
                <a:effectLst/>
                <a:latin typeface="+mn-lt"/>
                <a:ea typeface="+mn-ea"/>
                <a:cs typeface="+mn-cs"/>
                <a:sym typeface="Wingdings" pitchFamily="2" charset="2"/>
              </a:rPr>
              <a:t> XẢY RA RỒI + KHẮC PHỤC.</a:t>
            </a:r>
            <a:endParaRPr lang="en-US" sz="1200" b="1"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Preventive Action: </a:t>
            </a:r>
            <a:r>
              <a:rPr lang="en-US" sz="1200" b="1" i="0" kern="1200" baseline="0" smtClean="0">
                <a:solidFill>
                  <a:schemeClr val="tx1"/>
                </a:solidFill>
                <a:effectLst/>
                <a:latin typeface="+mn-lt"/>
                <a:ea typeface="+mn-ea"/>
                <a:cs typeface="+mn-cs"/>
              </a:rPr>
              <a:t>Là </a:t>
            </a:r>
            <a:r>
              <a:rPr lang="vi-VN" sz="1200" b="1" i="0" kern="1200" baseline="0" smtClean="0">
                <a:solidFill>
                  <a:schemeClr val="tx1"/>
                </a:solidFill>
                <a:effectLst/>
                <a:latin typeface="+mn-lt"/>
                <a:ea typeface="+mn-ea"/>
                <a:cs typeface="+mn-cs"/>
              </a:rPr>
              <a:t>hành động loại bỏ nguyên nhân của sự không phù hợp </a:t>
            </a:r>
            <a:r>
              <a:rPr lang="vi-VN" sz="1200" b="1" i="0" u="none" kern="1200" baseline="0" smtClean="0">
                <a:solidFill>
                  <a:schemeClr val="tx1"/>
                </a:solidFill>
                <a:effectLst/>
                <a:latin typeface="+mn-lt"/>
                <a:ea typeface="+mn-ea"/>
                <a:cs typeface="+mn-cs"/>
              </a:rPr>
              <a:t>TIỀM ẨN </a:t>
            </a:r>
            <a:r>
              <a:rPr lang="en-US" sz="1200" b="1" i="0" kern="1200" baseline="0" smtClean="0">
                <a:solidFill>
                  <a:schemeClr val="tx1"/>
                </a:solidFill>
                <a:effectLst/>
                <a:latin typeface="+mn-lt"/>
                <a:ea typeface="+mn-ea"/>
                <a:cs typeface="+mn-cs"/>
              </a:rPr>
              <a:t>nhằm MỤC TIÊU </a:t>
            </a:r>
            <a:r>
              <a:rPr lang="vi-VN" sz="1200" b="1" i="0" kern="1200" baseline="0" smtClean="0">
                <a:solidFill>
                  <a:schemeClr val="tx1"/>
                </a:solidFill>
                <a:effectLst/>
                <a:latin typeface="+mn-lt"/>
                <a:ea typeface="+mn-ea"/>
                <a:cs typeface="+mn-cs"/>
              </a:rPr>
              <a:t>ngăn chặn sự xuất hiện của chúng</a:t>
            </a:r>
            <a:r>
              <a:rPr lang="en-US" sz="1200" b="1" i="0" kern="1200" baseline="0" smtClean="0">
                <a:solidFill>
                  <a:schemeClr val="tx1"/>
                </a:solidFill>
                <a:effectLst/>
                <a:latin typeface="+mn-lt"/>
                <a:ea typeface="+mn-ea"/>
                <a:cs typeface="+mn-cs"/>
              </a:rPr>
              <a:t> </a:t>
            </a:r>
            <a:r>
              <a:rPr lang="en-US" sz="1200" b="1" i="0" kern="1200" baseline="0" smtClean="0">
                <a:solidFill>
                  <a:schemeClr val="tx1"/>
                </a:solidFill>
                <a:effectLst/>
                <a:latin typeface="+mn-lt"/>
                <a:ea typeface="+mn-ea"/>
                <a:cs typeface="+mn-cs"/>
                <a:sym typeface="Wingdings" pitchFamily="2" charset="2"/>
              </a:rPr>
              <a:t> LỖI CÓ KHẢ NĂNG XẢY RA + NGĂN CHẶN XẢY RA.</a:t>
            </a:r>
            <a:endParaRPr lang="en-US" sz="1200" b="1" i="0" kern="1200" baseline="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CÁCH</a:t>
            </a:r>
            <a:r>
              <a:rPr lang="en-US" baseline="0" smtClean="0"/>
              <a:t> THỨC [slide 36 – quy trình]</a:t>
            </a:r>
            <a:endParaRPr lang="en-US" smtClean="0"/>
          </a:p>
          <a:p>
            <a:r>
              <a:rPr lang="en-US" smtClean="0"/>
              <a:t>1. </a:t>
            </a:r>
            <a:r>
              <a:rPr lang="en-US" b="1" smtClean="0"/>
              <a:t>THU THẬP THÔNG TIN:</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t>Các nguồn thông tin chủ yếu lấy từ các report,</a:t>
            </a:r>
            <a:r>
              <a:rPr lang="en-US" b="0" baseline="0" smtClean="0"/>
              <a:t> số liệu thống kê.</a:t>
            </a:r>
            <a:endParaRPr lang="en-US" b="0" smtClean="0"/>
          </a:p>
          <a:p>
            <a:endParaRPr lang="en-US" b="1" smtClean="0"/>
          </a:p>
          <a:p>
            <a:r>
              <a:rPr lang="en-US" smtClean="0"/>
              <a:t>2. </a:t>
            </a:r>
            <a:r>
              <a:rPr lang="en-US" b="1" smtClean="0"/>
              <a:t>PHÂN TÍCH THÔNG TIN</a:t>
            </a:r>
          </a:p>
          <a:p>
            <a:pPr marL="0" lvl="0" indent="0">
              <a:buFontTx/>
              <a:buNone/>
            </a:pPr>
            <a:r>
              <a:rPr lang="en-US" smtClean="0"/>
              <a:t>Gồm: </a:t>
            </a:r>
            <a:r>
              <a:rPr lang="vi-VN" smtClean="0"/>
              <a:t>​​Nguyên nhân lỗi</a:t>
            </a:r>
            <a:r>
              <a:rPr lang="en-US" smtClean="0"/>
              <a:t>, </a:t>
            </a:r>
            <a:r>
              <a:rPr lang="vi-VN" smtClean="0"/>
              <a:t>Mức độ thiệt hại</a:t>
            </a:r>
            <a:r>
              <a:rPr lang="en-US" smtClean="0"/>
              <a:t> dự</a:t>
            </a:r>
            <a:r>
              <a:rPr lang="en-US" baseline="0" smtClean="0"/>
              <a:t> kiến, </a:t>
            </a:r>
            <a:r>
              <a:rPr lang="vi-VN" smtClean="0"/>
              <a:t>Ước tính tổng thiệt hại dự kiến</a:t>
            </a:r>
            <a:r>
              <a:rPr lang="en-US" smtClean="0"/>
              <a:t>…</a:t>
            </a:r>
          </a:p>
          <a:p>
            <a:endParaRPr lang="en-US" b="1" smtClean="0"/>
          </a:p>
          <a:p>
            <a:r>
              <a:rPr lang="en-US" smtClean="0"/>
              <a:t>3. </a:t>
            </a:r>
            <a:r>
              <a:rPr lang="vi-VN" b="1" smtClean="0"/>
              <a:t>PHÁT TRIỂN CÁC GIẢI PHÁP VÀ CẢI TIẾN PHƯƠNG PHÁP</a:t>
            </a:r>
            <a:endParaRPr lang="en-US" b="1" smtClean="0"/>
          </a:p>
          <a:p>
            <a:r>
              <a:rPr lang="en-US" smtClean="0"/>
              <a:t>4. </a:t>
            </a:r>
            <a:r>
              <a:rPr lang="en-US" b="1" smtClean="0"/>
              <a:t>HIỆN THỰC</a:t>
            </a:r>
            <a:r>
              <a:rPr lang="en-US" b="1" baseline="0" smtClean="0"/>
              <a:t> CÁC PP </a:t>
            </a:r>
            <a:r>
              <a:rPr lang="vi-VN" b="1" baseline="0" smtClean="0"/>
              <a:t>ĐƯỢ</a:t>
            </a:r>
            <a:r>
              <a:rPr lang="en-US" b="1" baseline="0" smtClean="0"/>
              <a:t>C CẢI TIẾN</a:t>
            </a:r>
          </a:p>
          <a:p>
            <a:r>
              <a:rPr lang="en-US" smtClean="0"/>
              <a:t>5. </a:t>
            </a:r>
            <a:r>
              <a:rPr lang="en-US" b="1" smtClean="0"/>
              <a:t>THEO DÕI (follow 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The importance of CAPA in any SQA system is emphasized by the ISO 9000–3 standard (see ISO, 1997, Section 4.14 and ISO/IEC, 2001, Sections 8.5.2 and 8.5.3).</a:t>
            </a:r>
            <a:endParaRPr lang="en-US" smtClean="0"/>
          </a:p>
        </p:txBody>
      </p:sp>
    </p:spTree>
    <p:extLst>
      <p:ext uri="{BB962C8B-B14F-4D97-AF65-F5344CB8AC3E}">
        <p14:creationId xmlns:p14="http://schemas.microsoft.com/office/powerpoint/2010/main" val="18774309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Có hai điều khoản trong tiêu chuẩn ISO 9001 </a:t>
            </a:r>
            <a:r>
              <a:rPr lang="en-US" smtClean="0"/>
              <a:t>làm</a:t>
            </a:r>
            <a:r>
              <a:rPr lang="en-US" baseline="0" smtClean="0"/>
              <a:t> </a:t>
            </a:r>
            <a:r>
              <a:rPr lang="vi-VN" smtClean="0"/>
              <a:t>nhiều người nhầm lẫn là</a:t>
            </a:r>
            <a:r>
              <a:rPr lang="en-US" smtClean="0"/>
              <a:t> hoạt</a:t>
            </a:r>
            <a:r>
              <a:rPr lang="en-US" baseline="0" smtClean="0"/>
              <a:t> động </a:t>
            </a:r>
            <a:r>
              <a:rPr lang="en-US" b="1" smtClean="0"/>
              <a:t>Corrective (khắc phục) </a:t>
            </a:r>
            <a:r>
              <a:rPr lang="en-US" smtClean="0"/>
              <a:t>và</a:t>
            </a:r>
            <a:r>
              <a:rPr lang="en-US" baseline="0" smtClean="0"/>
              <a:t> </a:t>
            </a:r>
            <a:r>
              <a:rPr lang="en-US" b="1" smtClean="0"/>
              <a:t>Preventive (dự</a:t>
            </a:r>
            <a:r>
              <a:rPr lang="en-US" b="1" baseline="0" smtClean="0"/>
              <a:t> phòng)</a:t>
            </a:r>
            <a:endParaRPr lang="en-US" b="1"/>
          </a:p>
        </p:txBody>
      </p:sp>
    </p:spTree>
    <p:extLst>
      <p:ext uri="{BB962C8B-B14F-4D97-AF65-F5344CB8AC3E}">
        <p14:creationId xmlns:p14="http://schemas.microsoft.com/office/powerpoint/2010/main" val="3329709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Corrective Action: </a:t>
            </a:r>
            <a:r>
              <a:rPr lang="en-US" sz="1200" b="1" i="0" kern="1200" smtClean="0">
                <a:solidFill>
                  <a:schemeClr val="tx1"/>
                </a:solidFill>
                <a:effectLst/>
                <a:latin typeface="+mn-lt"/>
                <a:ea typeface="+mn-ea"/>
                <a:cs typeface="+mn-cs"/>
              </a:rPr>
              <a:t>Là</a:t>
            </a:r>
            <a:r>
              <a:rPr lang="en-US" sz="1200" b="1" i="0" kern="1200" baseline="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hành động loại bỏ nguyên nhân của sự không phù hợp </a:t>
            </a:r>
            <a:r>
              <a:rPr lang="vi-VN" sz="1200" b="1" i="0" u="none" kern="1200" smtClean="0">
                <a:solidFill>
                  <a:schemeClr val="tx1"/>
                </a:solidFill>
                <a:effectLst/>
                <a:latin typeface="+mn-lt"/>
                <a:ea typeface="+mn-ea"/>
                <a:cs typeface="+mn-cs"/>
              </a:rPr>
              <a:t>ĐÃ</a:t>
            </a:r>
            <a:r>
              <a:rPr lang="en-US" sz="1200" b="1" i="0" u="none" kern="1200" smtClean="0">
                <a:solidFill>
                  <a:schemeClr val="tx1"/>
                </a:solidFill>
                <a:effectLst/>
                <a:latin typeface="+mn-lt"/>
                <a:ea typeface="+mn-ea"/>
                <a:cs typeface="+mn-cs"/>
              </a:rPr>
              <a:t> XẢY RA với </a:t>
            </a:r>
            <a:r>
              <a:rPr lang="en-US" sz="1200" b="1" i="0" kern="1200" baseline="0" smtClean="0">
                <a:solidFill>
                  <a:schemeClr val="tx1"/>
                </a:solidFill>
                <a:effectLst/>
                <a:latin typeface="+mn-lt"/>
                <a:ea typeface="+mn-ea"/>
                <a:cs typeface="+mn-cs"/>
              </a:rPr>
              <a:t>MỤC TIÊU</a:t>
            </a:r>
            <a:r>
              <a:rPr lang="vi-VN" sz="1200" b="1" i="0" kern="1200" smtClean="0">
                <a:solidFill>
                  <a:schemeClr val="tx1"/>
                </a:solidFill>
                <a:effectLst/>
                <a:latin typeface="+mn-lt"/>
                <a:ea typeface="+mn-ea"/>
                <a:cs typeface="+mn-cs"/>
              </a:rPr>
              <a:t> ngăn ngừa sự tái diễn</a:t>
            </a:r>
            <a:endParaRPr lang="en-US" sz="1200" b="1"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Preventive Action: </a:t>
            </a:r>
            <a:r>
              <a:rPr lang="en-US" sz="1200" b="1" i="0" kern="1200" baseline="0" smtClean="0">
                <a:solidFill>
                  <a:schemeClr val="tx1"/>
                </a:solidFill>
                <a:effectLst/>
                <a:latin typeface="+mn-lt"/>
                <a:ea typeface="+mn-ea"/>
                <a:cs typeface="+mn-cs"/>
              </a:rPr>
              <a:t>Là </a:t>
            </a:r>
            <a:r>
              <a:rPr lang="vi-VN" sz="1200" b="1" i="0" kern="1200" baseline="0" smtClean="0">
                <a:solidFill>
                  <a:schemeClr val="tx1"/>
                </a:solidFill>
                <a:effectLst/>
                <a:latin typeface="+mn-lt"/>
                <a:ea typeface="+mn-ea"/>
                <a:cs typeface="+mn-cs"/>
              </a:rPr>
              <a:t>hành động loại bỏ nguyên nhân của sự không phù hợp </a:t>
            </a:r>
            <a:r>
              <a:rPr lang="vi-VN" sz="1200" b="1" i="0" u="none" kern="1200" baseline="0" smtClean="0">
                <a:solidFill>
                  <a:schemeClr val="tx1"/>
                </a:solidFill>
                <a:effectLst/>
                <a:latin typeface="+mn-lt"/>
                <a:ea typeface="+mn-ea"/>
                <a:cs typeface="+mn-cs"/>
              </a:rPr>
              <a:t>TIỀM ẨN </a:t>
            </a:r>
            <a:r>
              <a:rPr lang="en-US" sz="1200" b="1" i="0" kern="1200" baseline="0" smtClean="0">
                <a:solidFill>
                  <a:schemeClr val="tx1"/>
                </a:solidFill>
                <a:effectLst/>
                <a:latin typeface="+mn-lt"/>
                <a:ea typeface="+mn-ea"/>
                <a:cs typeface="+mn-cs"/>
              </a:rPr>
              <a:t>nhằm MỤC TIÊU </a:t>
            </a:r>
            <a:r>
              <a:rPr lang="vi-VN" sz="1200" b="1" i="0" kern="1200" baseline="0" smtClean="0">
                <a:solidFill>
                  <a:schemeClr val="tx1"/>
                </a:solidFill>
                <a:effectLst/>
                <a:latin typeface="+mn-lt"/>
                <a:ea typeface="+mn-ea"/>
                <a:cs typeface="+mn-cs"/>
              </a:rPr>
              <a:t>ngăn chặn sự xuất hiện của chúng</a:t>
            </a:r>
            <a:endParaRPr lang="en-US" sz="1200" b="1" i="0" kern="1200" baseline="0" smtClean="0">
              <a:solidFill>
                <a:schemeClr val="tx1"/>
              </a:solidFill>
              <a:effectLst/>
              <a:latin typeface="+mn-lt"/>
              <a:ea typeface="+mn-ea"/>
              <a:cs typeface="+mn-cs"/>
            </a:endParaRPr>
          </a:p>
        </p:txBody>
      </p:sp>
    </p:spTree>
    <p:extLst>
      <p:ext uri="{BB962C8B-B14F-4D97-AF65-F5344CB8AC3E}">
        <p14:creationId xmlns:p14="http://schemas.microsoft.com/office/powerpoint/2010/main" val="40249957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Hoạt động thành công của một quá trình CAPA bao gồm các </a:t>
            </a:r>
            <a:r>
              <a:rPr lang="en-US" smtClean="0"/>
              <a:t>process </a:t>
            </a:r>
            <a:r>
              <a:rPr lang="vi-VN" smtClean="0"/>
              <a:t>sau đây</a:t>
            </a:r>
            <a:r>
              <a:rPr lang="en-US" smtClean="0"/>
              <a:t>:</a:t>
            </a:r>
          </a:p>
          <a:p>
            <a:r>
              <a:rPr lang="en-US" smtClean="0"/>
              <a:t>1. information collection (CAPA sources) - </a:t>
            </a:r>
            <a:r>
              <a:rPr lang="en-US" b="1" smtClean="0"/>
              <a:t>THU THẬP THÔNG TIN</a:t>
            </a:r>
          </a:p>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CÁC NGUỒN THÔNG TIN CHỦ YẾU LẤY TỪ CÁC REPORT,</a:t>
            </a:r>
            <a:r>
              <a:rPr lang="en-US" b="1" baseline="0" smtClean="0"/>
              <a:t> SỐ LIỆU THỐNG KÊ.</a:t>
            </a:r>
            <a:endParaRPr lang="en-US" b="1" smtClean="0"/>
          </a:p>
          <a:p>
            <a:endParaRPr lang="en-US" b="1" smtClean="0"/>
          </a:p>
          <a:p>
            <a:r>
              <a:rPr lang="en-US" smtClean="0"/>
              <a:t>2. analysis of information- </a:t>
            </a:r>
            <a:r>
              <a:rPr lang="en-US" b="1" smtClean="0"/>
              <a:t>PHÂN TÍCH THÔNG TIN</a:t>
            </a:r>
          </a:p>
          <a:p>
            <a:pPr marL="0" lvl="0" indent="0">
              <a:buFontTx/>
              <a:buNone/>
            </a:pPr>
            <a:r>
              <a:rPr lang="en-US" smtClean="0"/>
              <a:t>Gồm: </a:t>
            </a:r>
            <a:r>
              <a:rPr lang="vi-VN" smtClean="0"/>
              <a:t>​​Nguyên nhân lỗi</a:t>
            </a:r>
            <a:r>
              <a:rPr lang="en-US" smtClean="0"/>
              <a:t>, </a:t>
            </a:r>
            <a:r>
              <a:rPr lang="vi-VN" smtClean="0"/>
              <a:t>Mức độ thiệt hại</a:t>
            </a:r>
            <a:r>
              <a:rPr lang="en-US" smtClean="0"/>
              <a:t> dự</a:t>
            </a:r>
            <a:r>
              <a:rPr lang="en-US" baseline="0" smtClean="0"/>
              <a:t> kiến, </a:t>
            </a:r>
            <a:r>
              <a:rPr lang="vi-VN" smtClean="0"/>
              <a:t>Ước tính tổng thiệt hại dự kiến</a:t>
            </a:r>
            <a:r>
              <a:rPr lang="en-US" smtClean="0"/>
              <a:t>…</a:t>
            </a:r>
          </a:p>
          <a:p>
            <a:endParaRPr lang="en-US" b="1" smtClean="0"/>
          </a:p>
          <a:p>
            <a:r>
              <a:rPr lang="en-US" smtClean="0"/>
              <a:t>3. development of solutions and improved methods- </a:t>
            </a:r>
            <a:r>
              <a:rPr lang="vi-VN" b="1" smtClean="0"/>
              <a:t>PHÁT TRIỂN CÁC GIẢI PHÁP VÀ CẢI TIẾN PHƯƠNG PHÁP</a:t>
            </a:r>
            <a:endParaRPr lang="en-US" b="1" smtClean="0"/>
          </a:p>
          <a:p>
            <a:r>
              <a:rPr lang="en-US" smtClean="0"/>
              <a:t>4. implementation of improved methods – </a:t>
            </a:r>
            <a:r>
              <a:rPr lang="en-US" b="1" smtClean="0"/>
              <a:t>HIỆN THỰC</a:t>
            </a:r>
            <a:r>
              <a:rPr lang="en-US" b="1" baseline="0" smtClean="0"/>
              <a:t> CÁC PP </a:t>
            </a:r>
            <a:r>
              <a:rPr lang="vi-VN" b="1" baseline="0" smtClean="0"/>
              <a:t>ĐƯỢ</a:t>
            </a:r>
            <a:r>
              <a:rPr lang="en-US" b="1" baseline="0" smtClean="0"/>
              <a:t>C CẢI TIẾN</a:t>
            </a:r>
          </a:p>
          <a:p>
            <a:r>
              <a:rPr lang="en-US" smtClean="0"/>
              <a:t>5. follow-up – </a:t>
            </a:r>
            <a:r>
              <a:rPr lang="en-US" b="1" smtClean="0"/>
              <a:t>THEO DÕI</a:t>
            </a:r>
          </a:p>
          <a:p>
            <a:endParaRPr lang="en-US" smtClean="0"/>
          </a:p>
        </p:txBody>
      </p:sp>
    </p:spTree>
    <p:extLst>
      <p:ext uri="{BB962C8B-B14F-4D97-AF65-F5344CB8AC3E}">
        <p14:creationId xmlns:p14="http://schemas.microsoft.com/office/powerpoint/2010/main" val="26265861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CÁC NGUỒN THÔNG TIN CHỦ YẾU LẤY TỪ CÁC REPORT,</a:t>
            </a:r>
            <a:r>
              <a:rPr lang="en-US" b="1" baseline="0" smtClean="0"/>
              <a:t> SỐ LIỆU THỐNG KÊ.</a:t>
            </a:r>
            <a:endParaRPr lang="en-US" b="1" smtClean="0"/>
          </a:p>
          <a:p>
            <a:r>
              <a:rPr lang="en-US" b="1" smtClean="0"/>
              <a:t>Có</a:t>
            </a:r>
            <a:r>
              <a:rPr lang="en-US" b="1" baseline="0" smtClean="0"/>
              <a:t> rất nhiều nguồn thông tin (bên trong và bên ngoài) phục vụ cho quy trình CAPA. Có 4 nguồn chính nội bộ:</a:t>
            </a:r>
          </a:p>
          <a:p>
            <a:pPr marL="228600" indent="-228600">
              <a:buAutoNum type="arabicParenBoth"/>
            </a:pPr>
            <a:r>
              <a:rPr lang="en-US" b="1" smtClean="0"/>
              <a:t>Software development process, (2) Software maintenance, (3) SQA infrastructure and (4) Software quality management procedures</a:t>
            </a:r>
          </a:p>
          <a:p>
            <a:pPr marL="0" indent="0">
              <a:buNone/>
            </a:pPr>
            <a:r>
              <a:rPr lang="en-US" b="1" smtClean="0"/>
              <a:t>Các nguồn bên ngoài gồm thông tin chủ yếu là các</a:t>
            </a:r>
            <a:r>
              <a:rPr lang="en-US" b="1" baseline="0" smtClean="0"/>
              <a:t> </a:t>
            </a:r>
            <a:r>
              <a:rPr lang="en-US" b="1" smtClean="0"/>
              <a:t>SỐ LIỆU THỐNG KÊ về khiếu nại của khách hàng</a:t>
            </a:r>
            <a:endParaRPr lang="en-US" b="1"/>
          </a:p>
        </p:txBody>
      </p:sp>
    </p:spTree>
    <p:extLst>
      <p:ext uri="{BB962C8B-B14F-4D97-AF65-F5344CB8AC3E}">
        <p14:creationId xmlns:p14="http://schemas.microsoft.com/office/powerpoint/2010/main" val="3008589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Việc</a:t>
            </a:r>
            <a:r>
              <a:rPr lang="en-US" baseline="0" smtClean="0"/>
              <a:t> phân tích thông tin bao gồm:</a:t>
            </a:r>
          </a:p>
          <a:p>
            <a:pPr marL="0" indent="0">
              <a:buFontTx/>
              <a:buNone/>
            </a:pPr>
            <a:r>
              <a:rPr lang="en-US" baseline="0" smtClean="0"/>
              <a:t>- </a:t>
            </a:r>
            <a:r>
              <a:rPr lang="vi-VN" baseline="0" smtClean="0"/>
              <a:t>Lọc các thông tin và </a:t>
            </a:r>
            <a:r>
              <a:rPr lang="en-US" baseline="0" smtClean="0"/>
              <a:t>tìm những </a:t>
            </a:r>
            <a:r>
              <a:rPr lang="vi-VN" baseline="0" smtClean="0"/>
              <a:t>cải tiến tiềm năng</a:t>
            </a:r>
            <a:r>
              <a:rPr lang="en-US" baseline="0" smtClean="0"/>
              <a:t>:</a:t>
            </a:r>
          </a:p>
          <a:p>
            <a:pPr marL="457200" lvl="1" indent="0">
              <a:buFontTx/>
              <a:buNone/>
            </a:pPr>
            <a:r>
              <a:rPr lang="vi-VN" b="1" smtClean="0"/>
              <a:t>■</a:t>
            </a:r>
            <a:r>
              <a:rPr lang="en-US" b="1" smtClean="0"/>
              <a:t> </a:t>
            </a:r>
            <a:r>
              <a:rPr lang="vi-VN" b="1" u="none" baseline="0" smtClean="0"/>
              <a:t>Các tài liệu nhận được từ các </a:t>
            </a:r>
            <a:r>
              <a:rPr lang="en-US" b="1" u="none" baseline="0" smtClean="0"/>
              <a:t>‘</a:t>
            </a:r>
            <a:r>
              <a:rPr lang="en-US" b="1" u="none" smtClean="0"/>
              <a:t>Sources of CAPA information’</a:t>
            </a:r>
            <a:r>
              <a:rPr lang="vi-VN" b="1" u="none" baseline="0" smtClean="0"/>
              <a:t> khác nhau được các chuyên gia xem xét để xác định các cơ hội tiềm năng cho CAPA.</a:t>
            </a:r>
            <a:endParaRPr lang="en-US" b="1" u="none" baseline="0" smtClean="0"/>
          </a:p>
          <a:p>
            <a:pPr marL="457200" lvl="1" indent="0">
              <a:buFontTx/>
              <a:buNone/>
            </a:pPr>
            <a:r>
              <a:rPr lang="en-US" b="0" u="none" smtClean="0"/>
              <a:t>(kk)</a:t>
            </a:r>
            <a:r>
              <a:rPr lang="en-US" b="0" u="none" baseline="0" smtClean="0"/>
              <a:t> </a:t>
            </a:r>
            <a:r>
              <a:rPr lang="vi-VN" b="0" u="none" smtClean="0"/>
              <a:t>Giai đoạn này bao gồm so sánh các văn bản </a:t>
            </a:r>
            <a:r>
              <a:rPr lang="vi-VN" b="0" u="sng" smtClean="0"/>
              <a:t>cùng loại </a:t>
            </a:r>
            <a:r>
              <a:rPr lang="vi-VN" b="0" u="none" smtClean="0"/>
              <a:t>nhận được từ các đơn vị khác nhau cũng như so sánh các tài liệu của </a:t>
            </a:r>
            <a:r>
              <a:rPr lang="vi-VN" b="0" u="sng" smtClean="0"/>
              <a:t>các loại khác nhau liên quan đến trường hợp tương tự.</a:t>
            </a:r>
            <a:endParaRPr lang="en-US" b="0" u="sng" smtClean="0"/>
          </a:p>
          <a:p>
            <a:pPr marL="0" lvl="0" indent="0">
              <a:buFontTx/>
              <a:buNone/>
            </a:pPr>
            <a:endParaRPr lang="en-US" smtClean="0"/>
          </a:p>
          <a:p>
            <a:pPr marL="0" lvl="0" indent="0">
              <a:buFontTx/>
              <a:buNone/>
            </a:pPr>
            <a:r>
              <a:rPr lang="en-US" smtClean="0"/>
              <a:t>- </a:t>
            </a:r>
            <a:r>
              <a:rPr lang="vi-VN" smtClean="0"/>
              <a:t>Phân tích các cải tiến tiềm năng</a:t>
            </a:r>
            <a:r>
              <a:rPr lang="en-US" smtClean="0"/>
              <a:t> nhằm</a:t>
            </a:r>
            <a:r>
              <a:rPr lang="en-US" baseline="0" smtClean="0"/>
              <a:t> xác định</a:t>
            </a:r>
            <a:r>
              <a:rPr lang="en-US" smtClean="0"/>
              <a:t>:</a:t>
            </a:r>
            <a:endParaRPr lang="vi-VN" smtClean="0"/>
          </a:p>
          <a:p>
            <a:pPr marL="457200" lvl="1" indent="0">
              <a:buFontTx/>
              <a:buNone/>
            </a:pPr>
            <a:r>
              <a:rPr lang="vi-VN" b="1" smtClean="0"/>
              <a:t>■</a:t>
            </a:r>
            <a:r>
              <a:rPr lang="en-US" b="1" smtClean="0"/>
              <a:t> </a:t>
            </a:r>
            <a:r>
              <a:rPr lang="vi-VN" smtClean="0"/>
              <a:t>​​Loại và mức độ thiệt hại</a:t>
            </a:r>
            <a:r>
              <a:rPr lang="en-US" smtClean="0"/>
              <a:t> dự</a:t>
            </a:r>
            <a:r>
              <a:rPr lang="en-US" baseline="0" smtClean="0"/>
              <a:t> kiến</a:t>
            </a:r>
            <a:r>
              <a:rPr lang="vi-VN" smtClean="0"/>
              <a:t> </a:t>
            </a:r>
            <a:r>
              <a:rPr lang="en-US" b="1" smtClean="0"/>
              <a:t>từ</a:t>
            </a:r>
            <a:r>
              <a:rPr lang="en-US" b="1" baseline="0" smtClean="0"/>
              <a:t> </a:t>
            </a:r>
            <a:r>
              <a:rPr lang="vi-VN" b="1" smtClean="0"/>
              <a:t>lỗi</a:t>
            </a:r>
            <a:r>
              <a:rPr lang="en-US" b="1" smtClean="0"/>
              <a:t> (fault)</a:t>
            </a:r>
            <a:r>
              <a:rPr lang="vi-VN" b="1" smtClean="0"/>
              <a:t> đã</a:t>
            </a:r>
            <a:r>
              <a:rPr lang="en-US" b="1" smtClean="0"/>
              <a:t> </a:t>
            </a:r>
            <a:r>
              <a:rPr lang="vi-VN" b="1" smtClean="0"/>
              <a:t>được xác định</a:t>
            </a:r>
            <a:r>
              <a:rPr lang="vi-VN" smtClean="0"/>
              <a:t>.</a:t>
            </a:r>
          </a:p>
          <a:p>
            <a:pPr marL="457200" lvl="1" indent="0">
              <a:buFontTx/>
              <a:buNone/>
            </a:pPr>
            <a:r>
              <a:rPr lang="vi-VN" b="1" smtClean="0"/>
              <a:t>■</a:t>
            </a:r>
            <a:r>
              <a:rPr lang="en-US" b="1" smtClean="0"/>
              <a:t> </a:t>
            </a:r>
            <a:r>
              <a:rPr lang="vi-VN" smtClean="0"/>
              <a:t>Nguyên nhân lỗi. </a:t>
            </a:r>
            <a:r>
              <a:rPr lang="vi-VN" b="1" smtClean="0"/>
              <a:t>NGUYÊN NHÂN </a:t>
            </a:r>
            <a:r>
              <a:rPr lang="en-US" b="1" smtClean="0"/>
              <a:t>THÔNG</a:t>
            </a:r>
            <a:r>
              <a:rPr lang="en-US" b="1" baseline="0" smtClean="0"/>
              <a:t> THƯỜNG</a:t>
            </a:r>
            <a:r>
              <a:rPr lang="vi-VN" b="1" smtClean="0"/>
              <a:t> LÀ</a:t>
            </a:r>
            <a:r>
              <a:rPr lang="en-US" b="1" smtClean="0"/>
              <a:t>:</a:t>
            </a:r>
            <a:r>
              <a:rPr lang="vi-VN" b="1" smtClean="0"/>
              <a:t> KHÔNG TUÂN THỦ CÁC THỦ TỤC</a:t>
            </a:r>
            <a:r>
              <a:rPr lang="en-US" b="1" smtClean="0"/>
              <a:t>  và</a:t>
            </a:r>
            <a:r>
              <a:rPr lang="en-US" b="1" baseline="0" smtClean="0"/>
              <a:t> </a:t>
            </a:r>
            <a:r>
              <a:rPr lang="vi-VN" b="1" smtClean="0"/>
              <a:t>HƯỚNG DẪN CÔNG VIỆC</a:t>
            </a:r>
            <a:r>
              <a:rPr lang="en-US" b="1" smtClean="0"/>
              <a:t>;</a:t>
            </a:r>
            <a:r>
              <a:rPr lang="vi-VN" b="1" smtClean="0"/>
              <a:t> KHÔNG ĐỦ KIẾN THỨC KỸ THUẬT</a:t>
            </a:r>
            <a:r>
              <a:rPr lang="en-US" b="1" smtClean="0"/>
              <a:t>;</a:t>
            </a:r>
            <a:r>
              <a:rPr lang="vi-VN" b="1" smtClean="0"/>
              <a:t> </a:t>
            </a:r>
            <a:r>
              <a:rPr lang="en-US" b="1" smtClean="0"/>
              <a:t>ÁP</a:t>
            </a:r>
            <a:r>
              <a:rPr lang="en-US" b="1" baseline="0" smtClean="0"/>
              <a:t> LỰC </a:t>
            </a:r>
            <a:r>
              <a:rPr lang="vi-VN" b="1" smtClean="0"/>
              <a:t>THỜI GIAN VÀ/HOẶC NGÂN SÁCH DO ƯỚC TÍNH KHÔNG THỰC TẾ</a:t>
            </a:r>
            <a:r>
              <a:rPr lang="en-US" b="1" smtClean="0"/>
              <a:t>;</a:t>
            </a:r>
            <a:r>
              <a:rPr lang="vi-VN" b="1" smtClean="0"/>
              <a:t> THIẾU KINH NGHIỆM VỚI CÁC CÔNG CỤ PHÁT TRIỂN MỚI.</a:t>
            </a:r>
            <a:endParaRPr lang="en-US" b="1" smtClean="0"/>
          </a:p>
          <a:p>
            <a:pPr marL="457200" lvl="1" indent="0">
              <a:buFontTx/>
              <a:buNone/>
            </a:pPr>
            <a:r>
              <a:rPr lang="vi-VN" b="1" smtClean="0"/>
              <a:t>■</a:t>
            </a:r>
            <a:r>
              <a:rPr lang="en-US" b="1" smtClean="0"/>
              <a:t> </a:t>
            </a:r>
            <a:r>
              <a:rPr lang="vi-VN" smtClean="0"/>
              <a:t>Ước tính tổng thiệt hại dự kiến ​​và xác định ưu tiên của từng trường hợp lỗi.</a:t>
            </a:r>
            <a:endParaRPr lang="en-US" smtClean="0"/>
          </a:p>
          <a:p>
            <a:pPr marL="0" lvl="0" indent="0">
              <a:buFontTx/>
              <a:buNone/>
            </a:pPr>
            <a:r>
              <a:rPr lang="en-US" smtClean="0"/>
              <a:t>- </a:t>
            </a:r>
            <a:r>
              <a:rPr lang="vi-VN" smtClean="0"/>
              <a:t>Tạo ra các ý kiến phản hồi về nội dung </a:t>
            </a:r>
            <a:r>
              <a:rPr lang="en-US" smtClean="0"/>
              <a:t>c</a:t>
            </a:r>
            <a:r>
              <a:rPr lang="vi-VN" smtClean="0"/>
              <a:t>ủa các thông tin nhận được</a:t>
            </a:r>
            <a:r>
              <a:rPr lang="en-US" smtClean="0"/>
              <a:t>.</a:t>
            </a:r>
          </a:p>
        </p:txBody>
      </p:sp>
    </p:spTree>
    <p:extLst>
      <p:ext uri="{BB962C8B-B14F-4D97-AF65-F5344CB8AC3E}">
        <p14:creationId xmlns:p14="http://schemas.microsoft.com/office/powerpoint/2010/main" val="9958995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a:t>
            </a:r>
            <a:r>
              <a:rPr lang="en-US" baseline="0" smtClean="0"/>
              <a:t> giải pháp thông thường của CAPA:</a:t>
            </a:r>
          </a:p>
          <a:p>
            <a:pPr marL="0" indent="0">
              <a:buFontTx/>
              <a:buNone/>
            </a:pPr>
            <a:r>
              <a:rPr lang="en-US" baseline="0" smtClean="0"/>
              <a:t>- Cập nhật thủ tục liên quan. Thay </a:t>
            </a:r>
            <a:r>
              <a:rPr lang="vi-VN" baseline="0" smtClean="0"/>
              <a:t>đổ</a:t>
            </a:r>
            <a:r>
              <a:rPr lang="en-US" baseline="0" smtClean="0"/>
              <a:t>i </a:t>
            </a:r>
            <a:r>
              <a:rPr lang="vi-VN" baseline="0" smtClean="0"/>
              <a:t>từ những giai đoạn cụ thể của phát triển phần mềm, bảo trì (</a:t>
            </a:r>
            <a:r>
              <a:rPr lang="en-US" b="1" baseline="0" smtClean="0"/>
              <a:t>vd/ </a:t>
            </a:r>
            <a:r>
              <a:rPr lang="vi-VN" b="1" baseline="0" smtClean="0"/>
              <a:t>THAY ĐỔI STYLE OF SOFTWARE COMMENTS, THAY ĐỔI CONTRACT REVIEW PROCEDURE</a:t>
            </a:r>
            <a:r>
              <a:rPr lang="vi-VN" baseline="0" smtClean="0"/>
              <a:t>) đế</a:t>
            </a:r>
            <a:r>
              <a:rPr lang="en-US" baseline="0" smtClean="0"/>
              <a:t>n những </a:t>
            </a:r>
            <a:r>
              <a:rPr lang="vi-VN" baseline="0" smtClean="0"/>
              <a:t>thủ tục có tính chất chung (</a:t>
            </a:r>
            <a:r>
              <a:rPr lang="en-US" b="1" baseline="0" smtClean="0"/>
              <a:t>vd/ </a:t>
            </a:r>
            <a:r>
              <a:rPr lang="vi-VN" b="1" baseline="0" smtClean="0"/>
              <a:t>THAY ĐỔI CÁC THỦ TỤC TUYỂN DỤNG NHÂN VIÊN, THAY ĐỔI SỐ LƯỢNG TỐI ĐA VÀ TỐI THIỂU CỦA NGƯỜI THAM GIA TRONG </a:t>
            </a:r>
            <a:r>
              <a:rPr lang="en-US" b="1" baseline="0" smtClean="0"/>
              <a:t>REVIEW</a:t>
            </a:r>
            <a:r>
              <a:rPr lang="vi-VN" baseline="0" smtClean="0"/>
              <a:t>)</a:t>
            </a:r>
            <a:endParaRPr lang="en-US" baseline="0" smtClean="0"/>
          </a:p>
          <a:p>
            <a:pPr marL="0" indent="0">
              <a:buFontTx/>
              <a:buNone/>
            </a:pPr>
            <a:r>
              <a:rPr lang="en-US" baseline="0" smtClean="0"/>
              <a:t>- Thay đổi thực tế, gồm cập nhật các hoạt </a:t>
            </a:r>
            <a:r>
              <a:rPr lang="vi-VN" baseline="0" smtClean="0"/>
              <a:t>độ</a:t>
            </a:r>
            <a:r>
              <a:rPr lang="en-US" baseline="0" smtClean="0"/>
              <a:t>ng công việc liên quan</a:t>
            </a:r>
          </a:p>
          <a:p>
            <a:pPr marL="0" indent="0">
              <a:buFontTx/>
              <a:buNone/>
            </a:pPr>
            <a:r>
              <a:rPr lang="en-US" baseline="0" smtClean="0"/>
              <a:t>- </a:t>
            </a:r>
            <a:r>
              <a:rPr lang="vi-VN" baseline="0" smtClean="0"/>
              <a:t>Chuyển sang một công cụ phát triển có hiệu quả hơn và ít bị lỗi</a:t>
            </a:r>
            <a:endParaRPr lang="en-US" baseline="0" smtClean="0"/>
          </a:p>
          <a:p>
            <a:pPr marL="0" indent="0">
              <a:buFontTx/>
              <a:buNone/>
            </a:pPr>
            <a:r>
              <a:rPr lang="en-US" baseline="0" smtClean="0"/>
              <a:t>- Cải tiến pp báo cáo…</a:t>
            </a:r>
          </a:p>
          <a:p>
            <a:pPr marL="0" indent="0">
              <a:buFontTx/>
              <a:buNone/>
            </a:pPr>
            <a:r>
              <a:rPr lang="en-US" baseline="0" smtClean="0"/>
              <a:t>- …</a:t>
            </a:r>
          </a:p>
        </p:txBody>
      </p:sp>
    </p:spTree>
    <p:extLst>
      <p:ext uri="{BB962C8B-B14F-4D97-AF65-F5344CB8AC3E}">
        <p14:creationId xmlns:p14="http://schemas.microsoft.com/office/powerpoint/2010/main" val="34128621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Dựa trên hướng dẫn thích hợp và thường xuyên đào tạo nhưng </a:t>
            </a:r>
            <a:r>
              <a:rPr lang="vi-VN" b="1" smtClean="0"/>
              <a:t>HẦU HẾT</a:t>
            </a:r>
            <a:r>
              <a:rPr lang="en-US" b="1" smtClean="0"/>
              <a:t> DỰA</a:t>
            </a:r>
            <a:r>
              <a:rPr lang="en-US" b="1" baseline="0" smtClean="0"/>
              <a:t> TRÊN</a:t>
            </a:r>
            <a:r>
              <a:rPr lang="vi-VN" b="1" smtClean="0"/>
              <a:t> SỰ HỢP TÁC CỦA CÁC ĐƠN VỊ, CÁ NHÂN CÓ LIÊN QUAN</a:t>
            </a:r>
            <a:endParaRPr lang="en-US" b="1"/>
          </a:p>
        </p:txBody>
      </p:sp>
    </p:spTree>
    <p:extLst>
      <p:ext uri="{BB962C8B-B14F-4D97-AF65-F5344CB8AC3E}">
        <p14:creationId xmlns:p14="http://schemas.microsoft.com/office/powerpoint/2010/main" val="40663380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 Có</a:t>
            </a:r>
            <a:r>
              <a:rPr lang="en-US" baseline="0" smtClean="0"/>
              <a:t> 3 task chính trong bất kỳ tổ chức nào:</a:t>
            </a:r>
          </a:p>
          <a:p>
            <a:pPr marL="0" indent="0">
              <a:buFontTx/>
              <a:buNone/>
            </a:pPr>
            <a:r>
              <a:rPr lang="en-US" baseline="0" smtClean="0"/>
              <a:t>- </a:t>
            </a:r>
            <a:r>
              <a:rPr lang="vi-VN" baseline="0" smtClean="0"/>
              <a:t>Theo dõi </a:t>
            </a:r>
            <a:r>
              <a:rPr lang="en-US" baseline="0" smtClean="0"/>
              <a:t>luồng của các </a:t>
            </a:r>
            <a:r>
              <a:rPr lang="vi-VN" baseline="0" smtClean="0"/>
              <a:t>hồ sơ CAPA</a:t>
            </a:r>
            <a:r>
              <a:rPr lang="en-US" baseline="0" smtClean="0"/>
              <a:t> về</a:t>
            </a:r>
            <a:r>
              <a:rPr lang="vi-VN" baseline="0" smtClean="0"/>
              <a:t> phát triển và bảo trì từ </a:t>
            </a:r>
            <a:r>
              <a:rPr lang="en-US" baseline="0" smtClean="0"/>
              <a:t>nhiều nguồn </a:t>
            </a:r>
            <a:r>
              <a:rPr lang="vi-VN" baseline="0" smtClean="0"/>
              <a:t>khác nhau</a:t>
            </a:r>
            <a:r>
              <a:rPr lang="en-US" baseline="0" smtClean="0"/>
              <a:t> </a:t>
            </a:r>
          </a:p>
          <a:p>
            <a:pPr marL="457200" lvl="1" indent="0">
              <a:buFontTx/>
              <a:buNone/>
            </a:pPr>
            <a:r>
              <a:rPr lang="vi-VN" b="1" smtClean="0"/>
              <a:t>■</a:t>
            </a:r>
            <a:r>
              <a:rPr lang="en-US" b="1" smtClean="0"/>
              <a:t> </a:t>
            </a:r>
            <a:r>
              <a:rPr lang="en-US" baseline="0" smtClean="0"/>
              <a:t>Giúp phản hồi liên quan đến các TH: ko báo cáo, chất lượng báo cáo thấp </a:t>
            </a:r>
            <a:r>
              <a:rPr lang="en-US" b="1" baseline="0" smtClean="0"/>
              <a:t>(E.G. Chi Tiết Quan Trọng Sai/Bị Bỏ Qua)</a:t>
            </a:r>
          </a:p>
          <a:p>
            <a:pPr marL="0" lvl="0" indent="0">
              <a:buFontTx/>
              <a:buNone/>
            </a:pPr>
            <a:r>
              <a:rPr lang="en-US" baseline="0" smtClean="0"/>
              <a:t>- Theo dõi sự hiện thực</a:t>
            </a:r>
          </a:p>
          <a:p>
            <a:pPr marL="457200" lvl="1" indent="0">
              <a:buFontTx/>
              <a:buNone/>
            </a:pPr>
            <a:r>
              <a:rPr lang="vi-VN" b="1" smtClean="0"/>
              <a:t>■</a:t>
            </a:r>
            <a:r>
              <a:rPr lang="en-US" b="1" smtClean="0"/>
              <a:t> </a:t>
            </a:r>
            <a:r>
              <a:rPr lang="en-US" baseline="0" smtClean="0"/>
              <a:t>Để xem liệu CAPA có thực hiện như yêu cầu ko</a:t>
            </a:r>
          </a:p>
          <a:p>
            <a:pPr marL="0" lvl="0" indent="0">
              <a:buFontTx/>
              <a:buNone/>
            </a:pPr>
            <a:r>
              <a:rPr lang="en-US" baseline="0" smtClean="0"/>
              <a:t>- Theo dõi kết quả:</a:t>
            </a:r>
          </a:p>
          <a:p>
            <a:pPr marL="457200" lvl="1" indent="0">
              <a:buFontTx/>
              <a:buNone/>
            </a:pPr>
            <a:r>
              <a:rPr lang="vi-VN" b="1" smtClean="0"/>
              <a:t>■</a:t>
            </a:r>
            <a:r>
              <a:rPr lang="en-US" b="1" smtClean="0"/>
              <a:t> </a:t>
            </a:r>
            <a:r>
              <a:rPr lang="en-US" b="1" baseline="0" smtClean="0"/>
              <a:t>ĐÁNH GIÁ THEO % CÁC HĐ CAPA ĐẠT ĐC SO VỚI DỰ KIẾN, TRONG TH HIỆU SUẤT THẤP THÌ CẦN PHẢI XÂY DỰNG HÀNH </a:t>
            </a:r>
            <a:r>
              <a:rPr lang="vi-VN" b="1" baseline="0" smtClean="0"/>
              <a:t>ĐỘ</a:t>
            </a:r>
            <a:r>
              <a:rPr lang="en-US" b="1" baseline="0" smtClean="0"/>
              <a:t>NG SỬA LỖI MỚI</a:t>
            </a:r>
          </a:p>
        </p:txBody>
      </p:sp>
    </p:spTree>
    <p:extLst>
      <p:ext uri="{BB962C8B-B14F-4D97-AF65-F5344CB8AC3E}">
        <p14:creationId xmlns:p14="http://schemas.microsoft.com/office/powerpoint/2010/main" val="63608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Tree>
    <p:extLst>
      <p:ext uri="{BB962C8B-B14F-4D97-AF65-F5344CB8AC3E}">
        <p14:creationId xmlns:p14="http://schemas.microsoft.com/office/powerpoint/2010/main" val="18774309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(This content being</a:t>
            </a:r>
            <a:r>
              <a:rPr lang="en-US" sz="1200" b="1" i="0" kern="1200" baseline="0" smtClean="0">
                <a:solidFill>
                  <a:schemeClr val="tx1"/>
                </a:solidFill>
                <a:effectLst/>
                <a:latin typeface="+mn-lt"/>
                <a:ea typeface="+mn-ea"/>
                <a:cs typeface="+mn-cs"/>
              </a:rPr>
              <a:t> from software engineering 9e by ian sommerville, page 212</a:t>
            </a:r>
            <a:r>
              <a:rPr lang="en-US" sz="1200" b="1" i="0" kern="1200" baseline="0" smtClean="0">
                <a:solidFill>
                  <a:schemeClr val="tx1"/>
                </a:solidFill>
                <a:effectLst/>
                <a:latin typeface="+mn-lt"/>
                <a:ea typeface="+mn-ea"/>
                <a:cs typeface="+mn-cs"/>
              </a:rPr>
              <a:t>)</a:t>
            </a:r>
          </a:p>
          <a:p>
            <a:r>
              <a:rPr lang="en-US" sz="1200" b="1" i="0" kern="1200" baseline="0" smtClean="0">
                <a:solidFill>
                  <a:schemeClr val="tx1"/>
                </a:solidFill>
                <a:effectLst/>
                <a:latin typeface="+mn-lt"/>
                <a:ea typeface="+mn-ea"/>
                <a:cs typeface="+mn-cs"/>
              </a:rPr>
              <a:t>(***)</a:t>
            </a:r>
            <a:endParaRPr lang="en-US" sz="1200" b="1"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Một chương trình gồm NHIỀU MODULE, mỗi </a:t>
            </a:r>
            <a:r>
              <a:rPr lang="en-US" sz="1200" b="0" i="0" kern="1200" smtClean="0">
                <a:solidFill>
                  <a:schemeClr val="tx1"/>
                </a:solidFill>
                <a:effectLst/>
                <a:latin typeface="+mn-lt"/>
                <a:ea typeface="+mn-ea"/>
                <a:cs typeface="+mn-cs"/>
              </a:rPr>
              <a:t>module</a:t>
            </a:r>
            <a:r>
              <a:rPr lang="vi-VN" sz="1200" b="0" i="0" kern="120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sym typeface="Wingdings" pitchFamily="2" charset="2"/>
              </a:rPr>
              <a:t></a:t>
            </a:r>
            <a:r>
              <a:rPr lang="vi-VN" sz="1200" b="0" i="0" kern="1200" smtClean="0">
                <a:solidFill>
                  <a:schemeClr val="tx1"/>
                </a:solidFill>
                <a:effectLst/>
                <a:latin typeface="+mn-lt"/>
                <a:ea typeface="+mn-ea"/>
                <a:cs typeface="+mn-cs"/>
              </a:rPr>
              <a:t>nhiều chức năng</a:t>
            </a:r>
            <a:r>
              <a:rPr lang="en-US" sz="1200" b="0" i="0" kern="1200" smtClean="0">
                <a:solidFill>
                  <a:schemeClr val="tx1"/>
                </a:solidFill>
                <a:effectLst/>
                <a:latin typeface="+mn-lt"/>
                <a:ea typeface="+mn-ea"/>
                <a:cs typeface="+mn-cs"/>
              </a:rPr>
              <a:t>;</a:t>
            </a:r>
            <a:r>
              <a:rPr lang="vi-VN" sz="1200" b="0" i="0" kern="1200" smtClean="0">
                <a:solidFill>
                  <a:schemeClr val="tx1"/>
                </a:solidFill>
                <a:effectLst/>
                <a:latin typeface="+mn-lt"/>
                <a:ea typeface="+mn-ea"/>
                <a:cs typeface="+mn-cs"/>
              </a:rPr>
              <a:t> các chức năng </a:t>
            </a:r>
            <a:r>
              <a:rPr lang="en-US" sz="1200" b="0" i="0" kern="1200" smtClean="0">
                <a:solidFill>
                  <a:schemeClr val="tx1"/>
                </a:solidFill>
                <a:effectLst/>
                <a:latin typeface="+mn-lt"/>
                <a:ea typeface="+mn-ea"/>
                <a:cs typeface="+mn-cs"/>
                <a:sym typeface="Wingdings" pitchFamily="2" charset="2"/>
              </a:rPr>
              <a:t> </a:t>
            </a:r>
            <a:r>
              <a:rPr lang="vi-VN" sz="1200" b="0" i="0" kern="1200" smtClean="0">
                <a:solidFill>
                  <a:schemeClr val="tx1"/>
                </a:solidFill>
                <a:effectLst/>
                <a:latin typeface="+mn-lt"/>
                <a:ea typeface="+mn-ea"/>
                <a:cs typeface="+mn-cs"/>
              </a:rPr>
              <a:t>chia ra cho nhiều lập trình viên, mỗi chức năng </a:t>
            </a:r>
            <a:r>
              <a:rPr lang="en-US" sz="1200" b="0" i="0" kern="1200" smtClean="0">
                <a:solidFill>
                  <a:schemeClr val="tx1"/>
                </a:solidFill>
                <a:effectLst/>
                <a:latin typeface="+mn-lt"/>
                <a:ea typeface="+mn-ea"/>
                <a:cs typeface="+mn-cs"/>
                <a:sym typeface="Wingdings" pitchFamily="2" charset="2"/>
              </a:rPr>
              <a:t></a:t>
            </a:r>
            <a:r>
              <a:rPr lang="vi-VN" sz="1200" b="0" i="0" kern="1200" smtClean="0">
                <a:solidFill>
                  <a:schemeClr val="tx1"/>
                </a:solidFill>
                <a:effectLst/>
                <a:latin typeface="+mn-lt"/>
                <a:ea typeface="+mn-ea"/>
                <a:cs typeface="+mn-cs"/>
              </a:rPr>
              <a:t> nhiều tập tin mã nguồn với nhiều version khác nhau. Khi tích hợp hệ thống và biên dịch, trong HÀNG </a:t>
            </a:r>
            <a:r>
              <a:rPr lang="en-US" sz="1200" b="0" i="0" kern="1200" smtClean="0">
                <a:solidFill>
                  <a:schemeClr val="tx1"/>
                </a:solidFill>
                <a:effectLst/>
                <a:latin typeface="+mn-lt"/>
                <a:ea typeface="+mn-ea"/>
                <a:cs typeface="+mn-cs"/>
              </a:rPr>
              <a:t>TRĂM</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TẬP TIN SOURCE CODE với HÀNG </a:t>
            </a:r>
            <a:r>
              <a:rPr lang="en-US" sz="1200" b="0" i="0" kern="1200" smtClean="0">
                <a:solidFill>
                  <a:schemeClr val="tx1"/>
                </a:solidFill>
                <a:effectLst/>
                <a:latin typeface="+mn-lt"/>
                <a:ea typeface="+mn-ea"/>
                <a:cs typeface="+mn-cs"/>
              </a:rPr>
              <a:t>CHỤC</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VERSION</a:t>
            </a:r>
            <a:r>
              <a:rPr lang="en-US" sz="1200" b="0" i="0" kern="1200" smtClean="0">
                <a:solidFill>
                  <a:schemeClr val="tx1"/>
                </a:solidFill>
                <a:effectLst/>
                <a:latin typeface="+mn-lt"/>
                <a:ea typeface="+mn-ea"/>
                <a:cs typeface="+mn-cs"/>
              </a:rPr>
              <a:t> thì</a:t>
            </a:r>
            <a:r>
              <a:rPr lang="vi-VN" sz="1200" b="0" i="0" kern="1200" smtClean="0">
                <a:solidFill>
                  <a:schemeClr val="tx1"/>
                </a:solidFill>
                <a:effectLst/>
                <a:latin typeface="+mn-lt"/>
                <a:ea typeface="+mn-ea"/>
                <a:cs typeface="+mn-cs"/>
              </a:rPr>
              <a:t> tập tin nào, version nào là đúng và cần phải lấy để tiến hành tích hợp?</a:t>
            </a:r>
            <a:endParaRPr lang="en-US" sz="1200" b="0" i="0" kern="1200" smtClean="0">
              <a:solidFill>
                <a:schemeClr val="tx1"/>
              </a:solidFill>
              <a:effectLst/>
              <a:latin typeface="+mn-lt"/>
              <a:ea typeface="+mn-ea"/>
              <a:cs typeface="+mn-cs"/>
            </a:endParaRPr>
          </a:p>
          <a:p>
            <a:endParaRPr lang="en-US" b="1" smtClean="0"/>
          </a:p>
          <a:p>
            <a:r>
              <a:rPr lang="en-US" b="1" smtClean="0"/>
              <a:t>Nhắc</a:t>
            </a:r>
            <a:r>
              <a:rPr lang="en-US" b="1" baseline="0" smtClean="0"/>
              <a:t> lại chính sách phát triển phiên bản dạng tuần tự và dạng cây</a:t>
            </a:r>
            <a:r>
              <a:rPr lang="vi-VN" b="1" i="0" baseline="0" smtClean="0"/>
              <a:t>.</a:t>
            </a:r>
            <a:r>
              <a:rPr lang="en-US" b="1" i="0" baseline="0" smtClean="0"/>
              <a:t> </a:t>
            </a:r>
            <a:r>
              <a:rPr lang="vi-VN" sz="1200" b="1" i="0" kern="1200" smtClean="0">
                <a:solidFill>
                  <a:schemeClr val="tx1"/>
                </a:solidFill>
                <a:effectLst/>
                <a:latin typeface="+mn-lt"/>
                <a:ea typeface="+mn-ea"/>
                <a:cs typeface="+mn-cs"/>
              </a:rPr>
              <a:t>ĐIỀU NÀY CÓ NGHĨA RẰNG MỘT CÔNG TY PHẦN MỀM CÓ THỂ QUẢN LÝ HÀNG CHỤC, THẬM CHÍ HÀNG TRĂM PHIÊN BẢN KHÁC NHAU CỦA </a:t>
            </a:r>
            <a:r>
              <a:rPr lang="en-US" sz="1200" b="1" i="0" kern="1200" smtClean="0">
                <a:solidFill>
                  <a:schemeClr val="tx1"/>
                </a:solidFill>
                <a:effectLst/>
                <a:latin typeface="+mn-lt"/>
                <a:ea typeface="+mn-ea"/>
                <a:cs typeface="+mn-cs"/>
              </a:rPr>
              <a:t>1 </a:t>
            </a:r>
            <a:r>
              <a:rPr lang="vi-VN" sz="1200" b="1" i="0" kern="1200" smtClean="0">
                <a:solidFill>
                  <a:schemeClr val="tx1"/>
                </a:solidFill>
                <a:effectLst/>
                <a:latin typeface="+mn-lt"/>
                <a:ea typeface="+mn-ea"/>
                <a:cs typeface="+mn-cs"/>
              </a:rPr>
              <a:t>SẢN PHẨM. HỆ THỐNG QUẢN LÝ CẤU HÌNH PHẢI </a:t>
            </a:r>
            <a:r>
              <a:rPr lang="en-US" sz="1200" b="1" i="0" kern="1200" smtClean="0">
                <a:solidFill>
                  <a:schemeClr val="tx1"/>
                </a:solidFill>
                <a:effectLst/>
                <a:latin typeface="+mn-lt"/>
                <a:ea typeface="+mn-ea"/>
                <a:cs typeface="+mn-cs"/>
              </a:rPr>
              <a:t>LÀM SAO BIẾT </a:t>
            </a:r>
            <a:r>
              <a:rPr lang="vi-VN" sz="1200" b="1" i="0" kern="1200" smtClean="0">
                <a:solidFill>
                  <a:schemeClr val="tx1"/>
                </a:solidFill>
                <a:effectLst/>
                <a:latin typeface="+mn-lt"/>
                <a:ea typeface="+mn-ea"/>
                <a:cs typeface="+mn-cs"/>
              </a:rPr>
              <a:t>ĐƯỢ</a:t>
            </a:r>
            <a:r>
              <a:rPr lang="en-US" sz="1200" b="1" i="0" kern="1200" smtClean="0">
                <a:solidFill>
                  <a:schemeClr val="tx1"/>
                </a:solidFill>
                <a:effectLst/>
                <a:latin typeface="+mn-lt"/>
                <a:ea typeface="+mn-ea"/>
                <a:cs typeface="+mn-cs"/>
              </a:rPr>
              <a:t>C KHÁCH HÀNG NÀO SỬ DỤNG PHIÊN BẢN NÀO.</a:t>
            </a:r>
            <a:endParaRPr lang="en-US" b="1" i="0" baseline="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1"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QL CH PM (SCM) là</a:t>
            </a:r>
            <a:r>
              <a:rPr lang="en-US" b="1" baseline="0" smtClean="0"/>
              <a:t> 1 thành phần SQA dùng để quản lý sự thay đổi và cho câu trả lời chính xác cho những câu hỏi trên.</a:t>
            </a:r>
            <a:endParaRPr lang="en-US" sz="1200" b="1" i="0" kern="1200" smtClean="0">
              <a:solidFill>
                <a:schemeClr val="tx1"/>
              </a:solidFill>
              <a:effectLst/>
              <a:latin typeface="+mn-lt"/>
              <a:ea typeface="+mn-ea"/>
              <a:cs typeface="+mn-cs"/>
            </a:endParaRPr>
          </a:p>
          <a:p>
            <a:endParaRPr lang="en-US" sz="1200" b="1" i="0" kern="1200" smtClean="0">
              <a:solidFill>
                <a:schemeClr val="tx1"/>
              </a:solidFill>
              <a:effectLst/>
              <a:latin typeface="+mn-lt"/>
              <a:ea typeface="+mn-ea"/>
              <a:cs typeface="+mn-cs"/>
            </a:endParaRPr>
          </a:p>
          <a:p>
            <a:r>
              <a:rPr lang="en-US" sz="1200" b="1" i="0" kern="1200" smtClean="0">
                <a:solidFill>
                  <a:schemeClr val="tx1"/>
                </a:solidFill>
                <a:effectLst/>
                <a:latin typeface="+mn-lt"/>
                <a:ea typeface="+mn-ea"/>
                <a:cs typeface="+mn-cs"/>
              </a:rPr>
              <a:t>List of Software configuration management tools available are:</a:t>
            </a:r>
          </a:p>
          <a:p>
            <a:r>
              <a:rPr lang="en-US" sz="1200" b="0" i="0" kern="1200" smtClean="0">
                <a:solidFill>
                  <a:schemeClr val="tx1"/>
                </a:solidFill>
                <a:effectLst/>
                <a:latin typeface="+mn-lt"/>
                <a:ea typeface="+mn-ea"/>
                <a:cs typeface="+mn-cs"/>
              </a:rPr>
              <a:t>VSS – Visual source safe</a:t>
            </a:r>
          </a:p>
          <a:p>
            <a:r>
              <a:rPr lang="en-US" sz="1200" b="0" i="0" kern="1200" smtClean="0">
                <a:solidFill>
                  <a:schemeClr val="tx1"/>
                </a:solidFill>
                <a:effectLst/>
                <a:latin typeface="+mn-lt"/>
                <a:ea typeface="+mn-ea"/>
                <a:cs typeface="+mn-cs"/>
              </a:rPr>
              <a:t>CVS- Concurrent version system</a:t>
            </a:r>
          </a:p>
          <a:p>
            <a:r>
              <a:rPr lang="en-US" sz="1200" b="0" i="0" kern="1200" smtClean="0">
                <a:solidFill>
                  <a:schemeClr val="tx1"/>
                </a:solidFill>
                <a:effectLst/>
                <a:latin typeface="+mn-lt"/>
                <a:ea typeface="+mn-ea"/>
                <a:cs typeface="+mn-cs"/>
              </a:rPr>
              <a:t>Rational Clear Case</a:t>
            </a:r>
          </a:p>
          <a:p>
            <a:r>
              <a:rPr lang="en-US" sz="1200" b="0" i="0" kern="1200" smtClean="0">
                <a:solidFill>
                  <a:schemeClr val="tx1"/>
                </a:solidFill>
                <a:effectLst/>
                <a:latin typeface="+mn-lt"/>
                <a:ea typeface="+mn-ea"/>
                <a:cs typeface="+mn-cs"/>
              </a:rPr>
              <a:t>SVN- Subversion</a:t>
            </a:r>
          </a:p>
          <a:p>
            <a:r>
              <a:rPr lang="en-US" sz="1200" b="0" i="0" kern="1200" smtClean="0">
                <a:solidFill>
                  <a:schemeClr val="tx1"/>
                </a:solidFill>
                <a:effectLst/>
                <a:latin typeface="+mn-lt"/>
                <a:ea typeface="+mn-ea"/>
                <a:cs typeface="+mn-cs"/>
              </a:rPr>
              <a:t>Perforce</a:t>
            </a:r>
          </a:p>
          <a:p>
            <a:r>
              <a:rPr lang="en-US" sz="1200" b="0" i="0" kern="1200" smtClean="0">
                <a:solidFill>
                  <a:schemeClr val="tx1"/>
                </a:solidFill>
                <a:effectLst/>
                <a:latin typeface="+mn-lt"/>
                <a:ea typeface="+mn-ea"/>
                <a:cs typeface="+mn-cs"/>
              </a:rPr>
              <a:t>TortoiseSVN</a:t>
            </a:r>
          </a:p>
          <a:p>
            <a:r>
              <a:rPr lang="en-US" sz="1200" b="0" i="0" kern="1200" smtClean="0">
                <a:solidFill>
                  <a:schemeClr val="tx1"/>
                </a:solidFill>
                <a:effectLst/>
                <a:latin typeface="+mn-lt"/>
                <a:ea typeface="+mn-ea"/>
                <a:cs typeface="+mn-cs"/>
              </a:rPr>
              <a:t>IBM Rational team concert</a:t>
            </a:r>
          </a:p>
          <a:p>
            <a:r>
              <a:rPr lang="en-US" sz="1200" b="0" i="0" kern="1200" smtClean="0">
                <a:solidFill>
                  <a:schemeClr val="tx1"/>
                </a:solidFill>
                <a:effectLst/>
                <a:latin typeface="+mn-lt"/>
                <a:ea typeface="+mn-ea"/>
                <a:cs typeface="+mn-cs"/>
              </a:rPr>
              <a:t>IBM Configuration management version management</a:t>
            </a:r>
          </a:p>
          <a:p>
            <a:r>
              <a:rPr lang="en-US" sz="1200" b="0" i="0" kern="1200" smtClean="0">
                <a:solidFill>
                  <a:schemeClr val="tx1"/>
                </a:solidFill>
                <a:effectLst/>
                <a:latin typeface="+mn-lt"/>
                <a:ea typeface="+mn-ea"/>
                <a:cs typeface="+mn-cs"/>
              </a:rPr>
              <a:t>Razor</a:t>
            </a:r>
          </a:p>
          <a:p>
            <a:r>
              <a:rPr lang="en-US" sz="1200" b="0" i="0" kern="1200" smtClean="0">
                <a:solidFill>
                  <a:schemeClr val="tx1"/>
                </a:solidFill>
                <a:effectLst/>
                <a:latin typeface="+mn-lt"/>
                <a:ea typeface="+mn-ea"/>
                <a:cs typeface="+mn-cs"/>
              </a:rPr>
              <a:t>Quma version control system</a:t>
            </a:r>
          </a:p>
          <a:p>
            <a:r>
              <a:rPr lang="en-US" sz="1200" b="0" i="0" kern="1200" smtClean="0">
                <a:solidFill>
                  <a:schemeClr val="tx1"/>
                </a:solidFill>
                <a:effectLst/>
                <a:latin typeface="+mn-lt"/>
                <a:ea typeface="+mn-ea"/>
                <a:cs typeface="+mn-cs"/>
              </a:rPr>
              <a:t>SourceAnywhere</a:t>
            </a:r>
          </a:p>
          <a:p>
            <a:r>
              <a:rPr lang="en-US" sz="1200" b="1" i="0" kern="1200" smtClean="0">
                <a:solidFill>
                  <a:schemeClr val="tx1"/>
                </a:solidFill>
                <a:effectLst/>
                <a:latin typeface="+mn-lt"/>
                <a:ea typeface="+mn-ea"/>
                <a:cs typeface="+mn-cs"/>
              </a:rPr>
              <a:t>1. SVN : SubVersion</a:t>
            </a:r>
          </a:p>
          <a:p>
            <a:r>
              <a:rPr lang="en-US" sz="1200" b="0" i="0" u="none" strike="noStrike" kern="1200" smtClean="0">
                <a:solidFill>
                  <a:schemeClr val="tx1"/>
                </a:solidFill>
                <a:effectLst/>
                <a:latin typeface="+mn-lt"/>
                <a:ea typeface="+mn-ea"/>
                <a:cs typeface="+mn-cs"/>
                <a:hlinkClick r:id="rId3"/>
              </a:rPr>
              <a:t>SVN</a:t>
            </a:r>
            <a:r>
              <a:rPr lang="en-US" sz="1200" b="0" i="0" kern="1200" smtClean="0">
                <a:solidFill>
                  <a:schemeClr val="tx1"/>
                </a:solidFill>
                <a:effectLst/>
                <a:latin typeface="+mn-lt"/>
                <a:ea typeface="+mn-ea"/>
                <a:cs typeface="+mn-cs"/>
              </a:rPr>
              <a:t> is the most popular open source Configuration Management tool used for version controlling. Being open source, it is freely available over the net. It provides many quality control and cost effective benefits to switch to mid projects. Some of the key features include:</a:t>
            </a:r>
          </a:p>
          <a:p>
            <a:pPr lvl="1"/>
            <a:r>
              <a:rPr lang="en-US" sz="1200" b="0" i="0" kern="1200" smtClean="0">
                <a:solidFill>
                  <a:schemeClr val="tx1"/>
                </a:solidFill>
                <a:effectLst/>
                <a:latin typeface="+mn-lt"/>
                <a:ea typeface="+mn-ea"/>
                <a:cs typeface="+mn-cs"/>
              </a:rPr>
              <a:t>Ease of set up and administration</a:t>
            </a:r>
          </a:p>
          <a:p>
            <a:pPr lvl="1"/>
            <a:r>
              <a:rPr lang="en-US" sz="1200" b="0" i="0" kern="1200" smtClean="0">
                <a:solidFill>
                  <a:schemeClr val="tx1"/>
                </a:solidFill>
                <a:effectLst/>
                <a:latin typeface="+mn-lt"/>
                <a:ea typeface="+mn-ea"/>
                <a:cs typeface="+mn-cs"/>
              </a:rPr>
              <a:t>Fast and flexible update commits</a:t>
            </a:r>
          </a:p>
          <a:p>
            <a:pPr lvl="1"/>
            <a:r>
              <a:rPr lang="en-US" sz="1200" b="0" i="0" kern="1200" smtClean="0">
                <a:solidFill>
                  <a:schemeClr val="tx1"/>
                </a:solidFill>
                <a:effectLst/>
                <a:latin typeface="+mn-lt"/>
                <a:ea typeface="+mn-ea"/>
                <a:cs typeface="+mn-cs"/>
              </a:rPr>
              <a:t>Provides high visibility to changes  with the ease of reverting the changes of a file</a:t>
            </a:r>
          </a:p>
          <a:p>
            <a:pPr lvl="1"/>
            <a:r>
              <a:rPr lang="en-US" sz="1200" b="0" i="0" kern="1200" smtClean="0">
                <a:solidFill>
                  <a:schemeClr val="tx1"/>
                </a:solidFill>
                <a:effectLst/>
                <a:latin typeface="+mn-lt"/>
                <a:ea typeface="+mn-ea"/>
                <a:cs typeface="+mn-cs"/>
              </a:rPr>
              <a:t>SVN has automatic merging and conflict resolution which makes locking unnecessary.</a:t>
            </a:r>
          </a:p>
          <a:p>
            <a:pPr lvl="1"/>
            <a:r>
              <a:rPr lang="en-US" sz="1200" b="0" i="0" kern="1200" smtClean="0">
                <a:solidFill>
                  <a:schemeClr val="tx1"/>
                </a:solidFill>
                <a:effectLst/>
                <a:latin typeface="+mn-lt"/>
                <a:ea typeface="+mn-ea"/>
                <a:cs typeface="+mn-cs"/>
              </a:rPr>
              <a:t>Full revision history is maintained by for the files that are renamed, copied or moved.</a:t>
            </a:r>
          </a:p>
          <a:p>
            <a:pPr lvl="1"/>
            <a:r>
              <a:rPr lang="en-US" sz="1200" b="0" i="0" kern="1200" smtClean="0">
                <a:solidFill>
                  <a:schemeClr val="tx1"/>
                </a:solidFill>
                <a:effectLst/>
                <a:latin typeface="+mn-lt"/>
                <a:ea typeface="+mn-ea"/>
                <a:cs typeface="+mn-cs"/>
              </a:rPr>
              <a:t>Has good integration capability with almost everything (window explorer, leading IDEs, Agile and continuous integration tools)</a:t>
            </a:r>
          </a:p>
          <a:p>
            <a:pPr lvl="1"/>
            <a:r>
              <a:rPr lang="en-US" sz="1200" b="0" i="0" kern="1200" smtClean="0">
                <a:solidFill>
                  <a:schemeClr val="tx1"/>
                </a:solidFill>
                <a:effectLst/>
                <a:latin typeface="+mn-lt"/>
                <a:ea typeface="+mn-ea"/>
                <a:cs typeface="+mn-cs"/>
              </a:rPr>
              <a:t>Switching between the branches is easy</a:t>
            </a:r>
          </a:p>
          <a:p>
            <a:r>
              <a:rPr lang="en-US" sz="1200" b="1" i="0" kern="1200" smtClean="0">
                <a:solidFill>
                  <a:schemeClr val="tx1"/>
                </a:solidFill>
                <a:effectLst/>
                <a:latin typeface="+mn-lt"/>
                <a:ea typeface="+mn-ea"/>
                <a:cs typeface="+mn-cs"/>
              </a:rPr>
              <a:t>2. Perforce</a:t>
            </a:r>
          </a:p>
          <a:p>
            <a:r>
              <a:rPr lang="en-US" sz="1200" b="0" i="0" u="none" strike="noStrike" kern="1200" smtClean="0">
                <a:solidFill>
                  <a:schemeClr val="tx1"/>
                </a:solidFill>
                <a:effectLst/>
                <a:latin typeface="+mn-lt"/>
                <a:ea typeface="+mn-ea"/>
                <a:cs typeface="+mn-cs"/>
                <a:hlinkClick r:id="rId4"/>
              </a:rPr>
              <a:t>Perforce</a:t>
            </a:r>
            <a:r>
              <a:rPr lang="en-US" sz="1200" b="0" i="0" kern="1200" smtClean="0">
                <a:solidFill>
                  <a:schemeClr val="tx1"/>
                </a:solidFill>
                <a:effectLst/>
                <a:latin typeface="+mn-lt"/>
                <a:ea typeface="+mn-ea"/>
                <a:cs typeface="+mn-cs"/>
              </a:rPr>
              <a:t> is a version controlling software developed by  Perforce Software Inc. here the users connect to shared file repository and files are transferred between the repositories and individual workstations. Some of the features include:</a:t>
            </a:r>
          </a:p>
          <a:p>
            <a:r>
              <a:rPr lang="en-US" sz="1200" b="0" i="0" kern="1200" smtClean="0">
                <a:solidFill>
                  <a:schemeClr val="tx1"/>
                </a:solidFill>
                <a:effectLst/>
                <a:latin typeface="+mn-lt"/>
                <a:ea typeface="+mn-ea"/>
                <a:cs typeface="+mn-cs"/>
              </a:rPr>
              <a:t>Has a built in document compare tool to quickly understand what the changes between the 2 versions of file are.</a:t>
            </a:r>
          </a:p>
          <a:p>
            <a:r>
              <a:rPr lang="en-US" sz="1200" b="0" i="0" kern="1200" smtClean="0">
                <a:solidFill>
                  <a:schemeClr val="tx1"/>
                </a:solidFill>
                <a:effectLst/>
                <a:latin typeface="+mn-lt"/>
                <a:ea typeface="+mn-ea"/>
                <a:cs typeface="+mn-cs"/>
              </a:rPr>
              <a:t>We can compare and combine the MS  word and power point documents with changes from other team members.</a:t>
            </a:r>
          </a:p>
          <a:p>
            <a:r>
              <a:rPr lang="en-US" sz="1200" b="0" i="0" kern="1200" smtClean="0">
                <a:solidFill>
                  <a:schemeClr val="tx1"/>
                </a:solidFill>
                <a:effectLst/>
                <a:latin typeface="+mn-lt"/>
                <a:ea typeface="+mn-ea"/>
                <a:cs typeface="+mn-cs"/>
              </a:rPr>
              <a:t>We can group the files into projects and teams and can set space level access control  to manage who can see, share edit and comment.</a:t>
            </a:r>
          </a:p>
          <a:p>
            <a:r>
              <a:rPr lang="en-US" sz="1200" b="0" i="0" kern="1200" smtClean="0">
                <a:solidFill>
                  <a:schemeClr val="tx1"/>
                </a:solidFill>
                <a:effectLst/>
                <a:latin typeface="+mn-lt"/>
                <a:ea typeface="+mn-ea"/>
                <a:cs typeface="+mn-cs"/>
              </a:rPr>
              <a:t>Has good feature of email sharing and workflow.</a:t>
            </a:r>
          </a:p>
          <a:p>
            <a:r>
              <a:rPr lang="en-US" sz="1200" b="0" i="0" kern="1200" smtClean="0">
                <a:solidFill>
                  <a:schemeClr val="tx1"/>
                </a:solidFill>
                <a:effectLst/>
                <a:latin typeface="+mn-lt"/>
                <a:ea typeface="+mn-ea"/>
                <a:cs typeface="+mn-cs"/>
              </a:rPr>
              <a:t>Provides immediate notifications.</a:t>
            </a:r>
          </a:p>
          <a:p>
            <a:r>
              <a:rPr lang="en-US" sz="1200" b="1" i="0" kern="1200" smtClean="0">
                <a:solidFill>
                  <a:schemeClr val="tx1"/>
                </a:solidFill>
                <a:effectLst/>
                <a:latin typeface="+mn-lt"/>
                <a:ea typeface="+mn-ea"/>
                <a:cs typeface="+mn-cs"/>
              </a:rPr>
              <a:t>3. VSS: Visual Source Safe</a:t>
            </a:r>
          </a:p>
          <a:p>
            <a:r>
              <a:rPr lang="en-US" sz="1200" b="0" i="0" u="none" strike="noStrike" kern="1200" smtClean="0">
                <a:solidFill>
                  <a:schemeClr val="tx1"/>
                </a:solidFill>
                <a:effectLst/>
                <a:latin typeface="+mn-lt"/>
                <a:ea typeface="+mn-ea"/>
                <a:cs typeface="+mn-cs"/>
                <a:hlinkClick r:id="rId5"/>
              </a:rPr>
              <a:t>Visual Source safe</a:t>
            </a:r>
            <a:r>
              <a:rPr lang="en-US" sz="1200" b="0" i="0" kern="1200" smtClean="0">
                <a:solidFill>
                  <a:schemeClr val="tx1"/>
                </a:solidFill>
                <a:effectLst/>
                <a:latin typeface="+mn-lt"/>
                <a:ea typeface="+mn-ea"/>
                <a:cs typeface="+mn-cs"/>
              </a:rPr>
              <a:t> is a centralized version control system from Microsoft. Some of the salient features include:</a:t>
            </a:r>
          </a:p>
          <a:p>
            <a:r>
              <a:rPr lang="en-US" sz="1200" b="0" i="0" kern="1200" smtClean="0">
                <a:solidFill>
                  <a:schemeClr val="tx1"/>
                </a:solidFill>
                <a:effectLst/>
                <a:latin typeface="+mn-lt"/>
                <a:ea typeface="+mn-ea"/>
                <a:cs typeface="+mn-cs"/>
              </a:rPr>
              <a:t>High performance with local and remote access.</a:t>
            </a:r>
          </a:p>
          <a:p>
            <a:r>
              <a:rPr lang="en-US" sz="1200" b="0" i="0" kern="1200" smtClean="0">
                <a:solidFill>
                  <a:schemeClr val="tx1"/>
                </a:solidFill>
                <a:effectLst/>
                <a:latin typeface="+mn-lt"/>
                <a:ea typeface="+mn-ea"/>
                <a:cs typeface="+mn-cs"/>
              </a:rPr>
              <a:t>All the repository data is stored in Microsoft SQL Server to ensure the integrity of the data.</a:t>
            </a:r>
          </a:p>
          <a:p>
            <a:r>
              <a:rPr lang="en-US" sz="1200" b="0" i="0" kern="1200" smtClean="0">
                <a:solidFill>
                  <a:schemeClr val="tx1"/>
                </a:solidFill>
                <a:effectLst/>
                <a:latin typeface="+mn-lt"/>
                <a:ea typeface="+mn-ea"/>
                <a:cs typeface="+mn-cs"/>
              </a:rPr>
              <a:t>Since it is built in C++ and JAVA, it has a minimal system requirement. We can install it in 32 bit and 64 bit OSes.</a:t>
            </a:r>
          </a:p>
          <a:p>
            <a:r>
              <a:rPr lang="en-US" sz="1200" b="0" i="0" kern="1200" smtClean="0">
                <a:solidFill>
                  <a:schemeClr val="tx1"/>
                </a:solidFill>
                <a:effectLst/>
                <a:latin typeface="+mn-lt"/>
                <a:ea typeface="+mn-ea"/>
                <a:cs typeface="+mn-cs"/>
              </a:rPr>
              <a:t>Has good security features as it uses SSl and Blowfish encryption.</a:t>
            </a:r>
          </a:p>
          <a:p>
            <a:r>
              <a:rPr lang="en-US" sz="1200" b="0" i="0" kern="1200" smtClean="0">
                <a:solidFill>
                  <a:schemeClr val="tx1"/>
                </a:solidFill>
                <a:effectLst/>
                <a:latin typeface="+mn-lt"/>
                <a:ea typeface="+mn-ea"/>
                <a:cs typeface="+mn-cs"/>
              </a:rPr>
              <a:t>Stability of VSS is many times questioned, because it uses direct file based mechanism which allows user to modify the file once they have locked it. If the machine crashes in the middle of updating any file, the file can get corrupt, . Many times users uses a utility which checks the database for corruption and corrects the error when found.</a:t>
            </a:r>
          </a:p>
          <a:p>
            <a:r>
              <a:rPr lang="en-US" sz="1200" b="1" i="0" kern="1200" smtClean="0">
                <a:solidFill>
                  <a:schemeClr val="tx1"/>
                </a:solidFill>
                <a:effectLst/>
                <a:latin typeface="+mn-lt"/>
                <a:ea typeface="+mn-ea"/>
                <a:cs typeface="+mn-cs"/>
              </a:rPr>
              <a:t>4. CVS: Concurrent Version System</a:t>
            </a:r>
          </a:p>
          <a:p>
            <a:r>
              <a:rPr lang="en-US" sz="1200" b="0" i="0" u="none" strike="noStrike" kern="1200" smtClean="0">
                <a:solidFill>
                  <a:schemeClr val="tx1"/>
                </a:solidFill>
                <a:effectLst/>
                <a:latin typeface="+mn-lt"/>
                <a:ea typeface="+mn-ea"/>
                <a:cs typeface="+mn-cs"/>
                <a:hlinkClick r:id="rId6"/>
              </a:rPr>
              <a:t>CVS</a:t>
            </a:r>
            <a:r>
              <a:rPr lang="en-US" sz="1200" b="0" i="0" kern="1200" smtClean="0">
                <a:solidFill>
                  <a:schemeClr val="tx1"/>
                </a:solidFill>
                <a:effectLst/>
                <a:latin typeface="+mn-lt"/>
                <a:ea typeface="+mn-ea"/>
                <a:cs typeface="+mn-cs"/>
              </a:rPr>
              <a:t> is an open source version controlling system which lets group of people work simultaneously on group of files. Some of the features are:</a:t>
            </a:r>
          </a:p>
          <a:p>
            <a:r>
              <a:rPr lang="en-US" sz="1200" b="0" i="0" kern="1200" smtClean="0">
                <a:solidFill>
                  <a:schemeClr val="tx1"/>
                </a:solidFill>
                <a:effectLst/>
                <a:latin typeface="+mn-lt"/>
                <a:ea typeface="+mn-ea"/>
                <a:cs typeface="+mn-cs"/>
              </a:rPr>
              <a:t>It maintains a central repository of the most recent repository. We can check out a copy to our local. If the file is updated by some other user, we can update our local copy.</a:t>
            </a:r>
          </a:p>
          <a:p>
            <a:r>
              <a:rPr lang="en-US" sz="1200" b="0" i="0" kern="1200" smtClean="0">
                <a:solidFill>
                  <a:schemeClr val="tx1"/>
                </a:solidFill>
                <a:effectLst/>
                <a:latin typeface="+mn-lt"/>
                <a:ea typeface="+mn-ea"/>
                <a:cs typeface="+mn-cs"/>
              </a:rPr>
              <a:t>We can edit the copy of the files freely. If new versions of the files have been put in the repository in the meantime, doing an update merges the changes in the central copy into our copy.</a:t>
            </a:r>
          </a:p>
          <a:p>
            <a:r>
              <a:rPr lang="en-US" sz="1200" b="0" i="0" kern="1200" smtClean="0">
                <a:solidFill>
                  <a:schemeClr val="tx1"/>
                </a:solidFill>
                <a:effectLst/>
                <a:latin typeface="+mn-lt"/>
                <a:ea typeface="+mn-ea"/>
                <a:cs typeface="+mn-cs"/>
              </a:rPr>
              <a:t>Client server cvs enables developers who are scattered across different geographies or slow networks to function as a single team.</a:t>
            </a:r>
          </a:p>
          <a:p>
            <a:r>
              <a:rPr lang="en-US" sz="1200" b="0" i="0" kern="1200" smtClean="0">
                <a:solidFill>
                  <a:schemeClr val="tx1"/>
                </a:solidFill>
                <a:effectLst/>
                <a:latin typeface="+mn-lt"/>
                <a:ea typeface="+mn-ea"/>
                <a:cs typeface="+mn-cs"/>
              </a:rPr>
              <a:t>It allows more than one developers to work on the same file at the same time.</a:t>
            </a:r>
          </a:p>
          <a:p>
            <a:r>
              <a:rPr lang="en-US" sz="1200" b="1" i="0" kern="1200" smtClean="0">
                <a:solidFill>
                  <a:schemeClr val="tx1"/>
                </a:solidFill>
                <a:effectLst/>
                <a:latin typeface="+mn-lt"/>
                <a:ea typeface="+mn-ea"/>
                <a:cs typeface="+mn-cs"/>
              </a:rPr>
              <a:t>5. Rational Clearcase</a:t>
            </a:r>
          </a:p>
          <a:p>
            <a:r>
              <a:rPr lang="en-US" sz="1200" b="0" i="0" u="none" strike="noStrike" kern="1200" smtClean="0">
                <a:solidFill>
                  <a:schemeClr val="tx1"/>
                </a:solidFill>
                <a:effectLst/>
                <a:latin typeface="+mn-lt"/>
                <a:ea typeface="+mn-ea"/>
                <a:cs typeface="+mn-cs"/>
                <a:hlinkClick r:id="rId7"/>
              </a:rPr>
              <a:t>Rational Clear Case</a:t>
            </a:r>
            <a:r>
              <a:rPr lang="en-US" sz="1200" b="0" i="0" kern="1200" smtClean="0">
                <a:solidFill>
                  <a:schemeClr val="tx1"/>
                </a:solidFill>
                <a:effectLst/>
                <a:latin typeface="+mn-lt"/>
                <a:ea typeface="+mn-ea"/>
                <a:cs typeface="+mn-cs"/>
              </a:rPr>
              <a:t> is a configuration management tool developed by IBM. It provides version control, parallel development, build auditing and workspace management. It can be easily integrated with other rational products and can be used for small, large and huge teams which are geographically distributed. Some of the features include:</a:t>
            </a:r>
          </a:p>
          <a:p>
            <a:r>
              <a:rPr lang="en-US" sz="1200" b="0" i="0" kern="1200" smtClean="0">
                <a:solidFill>
                  <a:schemeClr val="tx1"/>
                </a:solidFill>
                <a:effectLst/>
                <a:latin typeface="+mn-lt"/>
                <a:ea typeface="+mn-ea"/>
                <a:cs typeface="+mn-cs"/>
              </a:rPr>
              <a:t>Manages files directories and other development assets across the lifecycle.</a:t>
            </a:r>
          </a:p>
          <a:p>
            <a:r>
              <a:rPr lang="en-US" sz="1200" b="0" i="0" kern="1200" smtClean="0">
                <a:solidFill>
                  <a:schemeClr val="tx1"/>
                </a:solidFill>
                <a:effectLst/>
                <a:latin typeface="+mn-lt"/>
                <a:ea typeface="+mn-ea"/>
                <a:cs typeface="+mn-cs"/>
              </a:rPr>
              <a:t>Manages issues and resolution</a:t>
            </a:r>
          </a:p>
          <a:p>
            <a:r>
              <a:rPr lang="en-US" sz="1200" b="0" i="0" kern="1200" smtClean="0">
                <a:solidFill>
                  <a:schemeClr val="tx1"/>
                </a:solidFill>
                <a:effectLst/>
                <a:latin typeface="+mn-lt"/>
                <a:ea typeface="+mn-ea"/>
                <a:cs typeface="+mn-cs"/>
              </a:rPr>
              <a:t>Manages parallel development</a:t>
            </a:r>
          </a:p>
          <a:p>
            <a:r>
              <a:rPr lang="en-US" sz="1200" b="0" i="0" kern="1200" smtClean="0">
                <a:solidFill>
                  <a:schemeClr val="tx1"/>
                </a:solidFill>
                <a:effectLst/>
                <a:latin typeface="+mn-lt"/>
                <a:ea typeface="+mn-ea"/>
                <a:cs typeface="+mn-cs"/>
              </a:rPr>
              <a:t>Provides better authentication features by providing electronic signatures and audit trials.</a:t>
            </a:r>
          </a:p>
          <a:p>
            <a:r>
              <a:rPr lang="en-US" sz="1200" b="0" i="0" kern="1200" smtClean="0">
                <a:solidFill>
                  <a:schemeClr val="tx1"/>
                </a:solidFill>
                <a:effectLst/>
                <a:latin typeface="+mn-lt"/>
                <a:ea typeface="+mn-ea"/>
                <a:cs typeface="+mn-cs"/>
              </a:rPr>
              <a:t>Unlike SVN or Perforce, It is File Centric, which means that check in has to be done file per file.</a:t>
            </a:r>
          </a:p>
          <a:p>
            <a:r>
              <a:rPr lang="en-US" sz="1200" b="0" i="0" kern="1200" smtClean="0">
                <a:solidFill>
                  <a:schemeClr val="tx1"/>
                </a:solidFill>
                <a:effectLst/>
                <a:latin typeface="+mn-lt"/>
                <a:ea typeface="+mn-ea"/>
                <a:cs typeface="+mn-cs"/>
              </a:rPr>
              <a:t>It is integrated easily with other rational products along with eclipse and windows explorer.</a:t>
            </a:r>
          </a:p>
          <a:p>
            <a:r>
              <a:rPr lang="en-US" sz="1200" b="1" i="0" kern="1200" smtClean="0">
                <a:solidFill>
                  <a:schemeClr val="tx1"/>
                </a:solidFill>
                <a:effectLst/>
                <a:latin typeface="+mn-lt"/>
                <a:ea typeface="+mn-ea"/>
                <a:cs typeface="+mn-cs"/>
              </a:rPr>
              <a:t>Conclusion:</a:t>
            </a:r>
          </a:p>
          <a:p>
            <a:r>
              <a:rPr lang="en-US" sz="1200" b="0" i="0" kern="1200" smtClean="0">
                <a:solidFill>
                  <a:schemeClr val="tx1"/>
                </a:solidFill>
                <a:effectLst/>
                <a:latin typeface="+mn-lt"/>
                <a:ea typeface="+mn-ea"/>
                <a:cs typeface="+mn-cs"/>
              </a:rPr>
              <a:t>Configuration management is one of the key entities of the development process and becomes very important when a team (large / small) works on single application. Mostly each developer is assigned independent modules and it is very important to keep the developers works isolated with each other. A configuration management tool thus plays a very important role. It is recommended that before selecting any configuration management tool, have a proper understanding of the features and select the tool which best suits your project needs</a:t>
            </a:r>
            <a:r>
              <a:rPr lang="en-US" sz="1200" b="0" i="0" kern="1200" smtClean="0">
                <a:solidFill>
                  <a:schemeClr val="tx1"/>
                </a:solidFill>
                <a:effectLst/>
                <a:latin typeface="+mn-lt"/>
                <a:ea typeface="+mn-ea"/>
                <a:cs typeface="+mn-cs"/>
              </a:rPr>
              <a:t>.</a:t>
            </a:r>
          </a:p>
          <a:p>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Dễ dàng tìm thấy các yêu cầu về quản lý cấu hình (QLCH) một cách trực tiếp hay gián tiếp trong các bộ tiêu chuẩn hoặc mô hình quy trình sản xuất phần mềm (QTSXPM) thông dụng hiện nay như CMM/CMMI, ISO 15504 hoặc ISO 9001:2000. Trong CMM và CMMI, QLCH là yêu cầu bắt buộc ngay từ mức 2, là mức cơ bản nhất của hai mô hình này.</a:t>
            </a:r>
            <a:endParaRPr lang="en-US"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p:txBody>
      </p:sp>
    </p:spTree>
    <p:extLst>
      <p:ext uri="{BB962C8B-B14F-4D97-AF65-F5344CB8AC3E}">
        <p14:creationId xmlns:p14="http://schemas.microsoft.com/office/powerpoint/2010/main" val="18774309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b="0" i="0" kern="1200" smtClean="0">
                <a:solidFill>
                  <a:schemeClr val="tx1"/>
                </a:solidFill>
                <a:effectLst/>
                <a:latin typeface="+mn-lt"/>
                <a:ea typeface="+mn-ea"/>
                <a:cs typeface="+mn-cs"/>
              </a:rPr>
              <a:t>QLCH </a:t>
            </a:r>
            <a:r>
              <a:rPr lang="vi-VN" sz="1200" b="0" i="0" kern="1200" smtClean="0">
                <a:solidFill>
                  <a:schemeClr val="tx1"/>
                </a:solidFill>
                <a:effectLst/>
                <a:latin typeface="+mn-lt"/>
                <a:ea typeface="+mn-ea"/>
                <a:cs typeface="+mn-cs"/>
              </a:rPr>
              <a:t>tốt sẽ giải quyết được hàng loạt những khó khăn trong các dự án, đặc biệt trong các dự án lớn:</a:t>
            </a:r>
            <a:r>
              <a:rPr lang="vi-VN" smtClean="0"/>
              <a:t/>
            </a:r>
            <a:br>
              <a:rPr lang="vi-VN" smtClean="0"/>
            </a:br>
            <a:r>
              <a:rPr lang="vi-VN" sz="1200" b="0"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CẬP NHẬT ĐỒNG THỜI</a:t>
            </a:r>
            <a:r>
              <a:rPr lang="vi-VN" sz="1200" b="0" i="0" kern="1200" smtClean="0">
                <a:solidFill>
                  <a:schemeClr val="tx1"/>
                </a:solidFill>
                <a:effectLst/>
                <a:latin typeface="+mn-lt"/>
                <a:ea typeface="+mn-ea"/>
                <a:cs typeface="+mn-cs"/>
              </a:rPr>
              <a:t>: Khi 2 hoặc nhiều lập trình viên làm việc cách biệt nhau nhưng trên cùng một chương trình hoặc dự án, những thay đổi mà người này thực hiện có thể sẽ phá vỡ kết quả làm việc của người khác. Ví dụ: Sản phẩm anh A sử dụng kết quả công việc của anh B, sản phẩm của anh B thay đổi có thể làm cho sản phẩm anh A không chạy được nữa.</a:t>
            </a:r>
            <a:r>
              <a:rPr lang="vi-VN" smtClean="0"/>
              <a:t/>
            </a:r>
            <a:br>
              <a:rPr lang="vi-VN" smtClean="0"/>
            </a:br>
            <a:r>
              <a:rPr lang="vi-VN" sz="1200" b="0"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CHIA SẺ SOURCE CODE</a:t>
            </a:r>
            <a:r>
              <a:rPr lang="vi-VN" sz="1200" b="0" i="0" kern="1200" smtClean="0">
                <a:solidFill>
                  <a:schemeClr val="tx1"/>
                </a:solidFill>
                <a:effectLst/>
                <a:latin typeface="+mn-lt"/>
                <a:ea typeface="+mn-ea"/>
                <a:cs typeface="+mn-cs"/>
              </a:rPr>
              <a:t>: Trong các hệ thống lớn, khi các chức năng chung bị thay đổi, tất cả những người liên quan phải được biết. </a:t>
            </a:r>
            <a:r>
              <a:rPr lang="vi-VN" smtClean="0"/>
              <a:t/>
            </a:r>
            <a:br>
              <a:rPr lang="vi-VN" smtClean="0"/>
            </a:br>
            <a:r>
              <a:rPr lang="vi-VN" sz="1200" b="0"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PHIÊN BẢN PHẦN MỀM </a:t>
            </a:r>
            <a:r>
              <a:rPr lang="vi-VN" sz="1200" b="0" i="0" kern="1200" smtClean="0">
                <a:solidFill>
                  <a:schemeClr val="tx1"/>
                </a:solidFill>
                <a:effectLst/>
                <a:latin typeface="+mn-lt"/>
                <a:ea typeface="+mn-ea"/>
                <a:cs typeface="+mn-cs"/>
              </a:rPr>
              <a:t>(release): Hầu hết các chương trình hoặc hệ thống lớn được phát triển với nhiều release tiến hóa từ thấp đến cao. Trong trường hợp một release khách hàng đang dùng, release khác đang được kiểm tra (test), và một release khác nữa đang trong quá trình phát triển, khi có lỗi (bug) xảy ra, việc sửa lỗi phải đồng bộ giữa ba phần này, nếu không quản lý source code tốt, vấn đề đồng bộ rất khó thực hiện được. Nếu lỗi ở release khách hàng đang dùng, nó phải được sửa chữa trong tất cả các release sau đó.</a:t>
            </a:r>
            <a:endParaRPr lang="en-US" b="1" baseline="0" smtClean="0"/>
          </a:p>
        </p:txBody>
      </p:sp>
    </p:spTree>
    <p:extLst>
      <p:ext uri="{BB962C8B-B14F-4D97-AF65-F5344CB8AC3E}">
        <p14:creationId xmlns:p14="http://schemas.microsoft.com/office/powerpoint/2010/main" val="297081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[SV tự</a:t>
            </a:r>
            <a:r>
              <a:rPr lang="en-US" b="1" baseline="0" smtClean="0"/>
              <a:t> đọc</a:t>
            </a:r>
            <a:r>
              <a:rPr lang="en-US" b="1" smtClean="0"/>
              <a:t>]</a:t>
            </a:r>
          </a:p>
          <a:p>
            <a:r>
              <a:rPr lang="en-US" b="0" smtClean="0"/>
              <a:t>SCI</a:t>
            </a:r>
            <a:r>
              <a:rPr lang="en-US" b="0" baseline="0" smtClean="0"/>
              <a:t> </a:t>
            </a:r>
            <a:r>
              <a:rPr lang="en-US" b="0" baseline="0" smtClean="0"/>
              <a:t>– đơn vị cấu hình</a:t>
            </a:r>
            <a:endParaRPr lang="en-US" b="0" smtClean="0"/>
          </a:p>
          <a:p>
            <a:pPr marL="0" indent="0">
              <a:buFontTx/>
              <a:buNone/>
            </a:pPr>
            <a:r>
              <a:rPr lang="en-US" smtClean="0"/>
              <a:t>- Là</a:t>
            </a:r>
            <a:r>
              <a:rPr lang="en-US" baseline="0" smtClean="0"/>
              <a:t> mã nguồn, tài liệu, phần cứng… bất kỳ cái gì tham gia vào 1 dự án phần mềm.</a:t>
            </a:r>
            <a:endParaRPr lang="en-US" b="1" baseline="0" smtClean="0"/>
          </a:p>
          <a:p>
            <a:pPr marL="457200" lvl="1" indent="0">
              <a:buFontTx/>
              <a:buNone/>
            </a:pPr>
            <a:r>
              <a:rPr lang="vi-VN" b="1" smtClean="0"/>
              <a:t>■</a:t>
            </a:r>
            <a:r>
              <a:rPr lang="en-US" b="1" smtClean="0"/>
              <a:t> </a:t>
            </a:r>
            <a:r>
              <a:rPr lang="en-US" sz="1200" b="1" kern="1200" smtClean="0">
                <a:solidFill>
                  <a:schemeClr val="tx1"/>
                </a:solidFill>
                <a:effectLst/>
                <a:latin typeface="+mn-lt"/>
                <a:ea typeface="+mn-ea"/>
                <a:cs typeface="+mn-cs"/>
              </a:rPr>
              <a:t>CÁC ĐƠN VỊ CẤU HÌNH LÀ CÁC THÀNH PHẦN QUAN TRỌNG CỦA DỰ ÁN VÀ CÓ QUAN HỆ MẬT THIẾT VỚI NHAU. SỰ THAY ĐỔI CỦA MỘT ĐƠN VỊ CẤU HÌNH SẼ KÉO THEO SỰ THAY ĐỔI CỦA 1 HOẶC NHIỀU ĐƠN VỊ CẤU HÌNH KHÁC. DO VẬY CÁC THAY ĐỔI ĐỐI VỚI CÁC ĐƠN VỊ CẤU HÌNH CẦN ĐƯỢC KIỂM SOÁT CHẶT CHẼ.</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Trong sản xuất phần mềm, một CI có thể bao gồm một hay nhiều file. Ví dụ: một module tên ExpMod có thể được coi là một CI, module này có 2 file ExpMod.h và ExpMod.c.</a:t>
            </a:r>
            <a:r>
              <a:rPr lang="vi-VN" sz="1800" smtClean="0"/>
              <a:t/>
            </a:r>
            <a:br>
              <a:rPr lang="vi-VN" sz="1800" smtClean="0"/>
            </a:br>
            <a:r>
              <a:rPr lang="vi-VN" sz="1800" smtClean="0"/>
              <a:t/>
            </a:r>
            <a:br>
              <a:rPr lang="vi-VN" sz="1800" smtClean="0"/>
            </a:br>
            <a:r>
              <a:rPr lang="vi-VN" sz="1200" b="0" i="0" kern="1200" smtClean="0">
                <a:solidFill>
                  <a:schemeClr val="tx1"/>
                </a:solidFill>
                <a:effectLst/>
                <a:latin typeface="+mn-lt"/>
                <a:ea typeface="+mn-ea"/>
                <a:cs typeface="+mn-cs"/>
              </a:rPr>
              <a:t>Mỗi CI phải có một số định danh duy nhất, dạng thức thường thấy là:</a:t>
            </a:r>
            <a:endParaRPr lang="en-US" sz="1800" b="0" i="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800" smtClean="0"/>
              <a:t/>
            </a:r>
            <a:br>
              <a:rPr lang="vi-VN" sz="1800" smtClean="0"/>
            </a:br>
            <a:r>
              <a:rPr lang="vi-VN" sz="1800" b="1" smtClean="0"/>
              <a:t>Ví dụ:</a:t>
            </a:r>
            <a:r>
              <a:rPr lang="vi-VN" sz="1800" smtClean="0"/>
              <a:t> PRJ001_REQB_1.0.4_draft_B cho biết:</a:t>
            </a:r>
            <a:br>
              <a:rPr lang="vi-VN" sz="1800" smtClean="0"/>
            </a:br>
            <a:r>
              <a:rPr lang="vi-VN" sz="1800" smtClean="0"/>
              <a:t>Số ID của dự án: PRJ001</a:t>
            </a:r>
            <a:br>
              <a:rPr lang="vi-VN" sz="1800" smtClean="0"/>
            </a:br>
            <a:r>
              <a:rPr lang="vi-VN" sz="1800" smtClean="0"/>
              <a:t>Số ID của Item : REQB</a:t>
            </a:r>
            <a:br>
              <a:rPr lang="vi-VN" sz="1800" smtClean="0"/>
            </a:br>
            <a:r>
              <a:rPr lang="vi-VN" sz="1800" smtClean="0"/>
              <a:t>Phiên bản: 1.0.4_draft_B</a:t>
            </a:r>
            <a:br>
              <a:rPr lang="vi-VN" sz="1800" smtClean="0"/>
            </a:br>
            <a:r>
              <a:rPr lang="vi-VN" sz="1800" smtClean="0"/>
              <a:t/>
            </a:r>
            <a:br>
              <a:rPr lang="vi-VN" sz="1800" smtClean="0"/>
            </a:br>
            <a:r>
              <a:rPr lang="vi-VN" sz="1800" smtClean="0"/>
              <a:t>Trong một dự án, thường có rất nhiều file source code, quy tắc cơ bản là: các file cùng tạo nên một khối chức năng được gom chung thành một CI.</a:t>
            </a:r>
            <a:endParaRPr lang="en-US" sz="1800" b="1" smtClean="0"/>
          </a:p>
          <a:p>
            <a:r>
              <a:rPr lang="en-US" smtClean="0"/>
              <a:t>Các</a:t>
            </a:r>
            <a:r>
              <a:rPr lang="en-US" baseline="0" smtClean="0"/>
              <a:t> loại SCI thông dụng: 4 nhóm</a:t>
            </a:r>
          </a:p>
          <a:p>
            <a:r>
              <a:rPr lang="en-US" smtClean="0"/>
              <a:t>…</a:t>
            </a:r>
          </a:p>
          <a:p>
            <a:r>
              <a:rPr lang="en-US" smtClean="0"/>
              <a:t>Software development plan (SDP)</a:t>
            </a:r>
          </a:p>
          <a:p>
            <a:r>
              <a:rPr lang="en-US" smtClean="0"/>
              <a:t>Software requirements document (SRD)</a:t>
            </a:r>
          </a:p>
          <a:p>
            <a:r>
              <a:rPr lang="en-US" smtClean="0"/>
              <a:t>Preliminary design document (PDD)</a:t>
            </a:r>
          </a:p>
          <a:p>
            <a:r>
              <a:rPr lang="en-US" smtClean="0"/>
              <a:t>Critical design document (CDD)</a:t>
            </a:r>
          </a:p>
          <a:p>
            <a:r>
              <a:rPr lang="en-US" smtClean="0"/>
              <a:t>Software test plan (STP)</a:t>
            </a:r>
          </a:p>
          <a:p>
            <a:r>
              <a:rPr lang="en-US" smtClean="0"/>
              <a:t>Software test procedure (STPR)</a:t>
            </a:r>
          </a:p>
          <a:p>
            <a:r>
              <a:rPr lang="en-US" smtClean="0"/>
              <a:t>Software test report (STR)</a:t>
            </a:r>
            <a:endParaRPr lang="en-US"/>
          </a:p>
        </p:txBody>
      </p:sp>
    </p:spTree>
    <p:extLst>
      <p:ext uri="{BB962C8B-B14F-4D97-AF65-F5344CB8AC3E}">
        <p14:creationId xmlns:p14="http://schemas.microsoft.com/office/powerpoint/2010/main" val="12874370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 Version: </a:t>
            </a:r>
            <a:r>
              <a:rPr lang="en-US" b="1" smtClean="0"/>
              <a:t>giống</a:t>
            </a:r>
            <a:r>
              <a:rPr lang="en-US" b="1" baseline="0" smtClean="0"/>
              <a:t> như định danh (để phân biệt 2 CI với nhau). Một CI có nhiều version</a:t>
            </a:r>
          </a:p>
          <a:p>
            <a:pPr marL="0" indent="0">
              <a:buFontTx/>
              <a:buNone/>
            </a:pPr>
            <a:r>
              <a:rPr lang="en-US" b="0" smtClean="0"/>
              <a:t>- Release: có</a:t>
            </a:r>
            <a:r>
              <a:rPr lang="en-US" b="0" baseline="0" smtClean="0"/>
              <a:t> thể là 1 hệ thống hoàn chỉnh hoặc chưa hoàn chỉnh nhưng sử dụng </a:t>
            </a:r>
            <a:r>
              <a:rPr lang="vi-VN" b="0" baseline="0" smtClean="0"/>
              <a:t>đượ</a:t>
            </a:r>
            <a:r>
              <a:rPr lang="en-US" b="0" baseline="0" smtClean="0"/>
              <a:t>c.</a:t>
            </a:r>
            <a:endParaRPr lang="en-US" b="0" smtClean="0"/>
          </a:p>
          <a:p>
            <a:endParaRPr lang="en-US"/>
          </a:p>
        </p:txBody>
      </p:sp>
    </p:spTree>
    <p:extLst>
      <p:ext uri="{BB962C8B-B14F-4D97-AF65-F5344CB8AC3E}">
        <p14:creationId xmlns:p14="http://schemas.microsoft.com/office/powerpoint/2010/main" val="6723901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0" smtClean="0"/>
              <a:t>- Codeline: là</a:t>
            </a:r>
            <a:r>
              <a:rPr lang="en-US" b="0" baseline="0" smtClean="0"/>
              <a:t> chuỗi các version của 1 CI</a:t>
            </a:r>
            <a:endParaRPr lang="en-US" sz="1200" b="0" kern="1200" smtClean="0">
              <a:solidFill>
                <a:schemeClr val="tx1"/>
              </a:solidFill>
              <a:effectLst/>
              <a:latin typeface="+mn-lt"/>
              <a:ea typeface="+mn-ea"/>
              <a:cs typeface="+mn-cs"/>
            </a:endParaRPr>
          </a:p>
          <a:p>
            <a:pPr marL="0" lvl="0" indent="0">
              <a:buFontTx/>
              <a:buNone/>
            </a:pPr>
            <a:r>
              <a:rPr lang="en-US" sz="1200" b="0" kern="1200" smtClean="0">
                <a:solidFill>
                  <a:schemeClr val="tx1"/>
                </a:solidFill>
                <a:effectLst/>
                <a:latin typeface="+mn-lt"/>
                <a:ea typeface="+mn-ea"/>
                <a:cs typeface="+mn-cs"/>
              </a:rPr>
              <a:t>- Baseline (CẤU HÌNH SẢN PHẨM):</a:t>
            </a:r>
            <a:r>
              <a:rPr lang="en-US" sz="1200" b="0" kern="1200" baseline="0" smtClean="0">
                <a:solidFill>
                  <a:schemeClr val="tx1"/>
                </a:solidFill>
                <a:effectLst/>
                <a:latin typeface="+mn-lt"/>
                <a:ea typeface="+mn-ea"/>
                <a:cs typeface="+mn-cs"/>
              </a:rPr>
              <a:t> </a:t>
            </a:r>
          </a:p>
          <a:p>
            <a:pPr marL="457200" lvl="1" indent="0">
              <a:buFontTx/>
              <a:buNone/>
            </a:pPr>
            <a:r>
              <a:rPr lang="vi-VN" b="0" smtClean="0"/>
              <a:t>■</a:t>
            </a:r>
            <a:r>
              <a:rPr lang="en-US" b="0" smtClean="0"/>
              <a:t> </a:t>
            </a:r>
            <a:r>
              <a:rPr lang="en-US" sz="1200" b="0" kern="1200" smtClean="0">
                <a:solidFill>
                  <a:schemeClr val="tx1"/>
                </a:solidFill>
                <a:effectLst/>
                <a:latin typeface="+mn-lt"/>
                <a:ea typeface="+mn-ea"/>
                <a:cs typeface="+mn-cs"/>
              </a:rPr>
              <a:t>Là một tập hợp </a:t>
            </a:r>
            <a:r>
              <a:rPr lang="en-US" sz="1200" b="0" u="sng" kern="1200" smtClean="0">
                <a:solidFill>
                  <a:schemeClr val="tx1"/>
                </a:solidFill>
                <a:effectLst/>
                <a:latin typeface="+mn-lt"/>
                <a:ea typeface="+mn-ea"/>
                <a:cs typeface="+mn-cs"/>
              </a:rPr>
              <a:t>các phiên bản của các đơn vị cấu hình có quan hệ logic</a:t>
            </a:r>
            <a:r>
              <a:rPr lang="en-US" sz="1200" b="0" kern="1200" smtClean="0">
                <a:solidFill>
                  <a:schemeClr val="tx1"/>
                </a:solidFill>
                <a:effectLst/>
                <a:latin typeface="+mn-lt"/>
                <a:ea typeface="+mn-ea"/>
                <a:cs typeface="+mn-cs"/>
              </a:rPr>
              <a:t> chặt chẽ với nhau. LÀ </a:t>
            </a:r>
            <a:r>
              <a:rPr lang="vi-VN" sz="1200" b="0" i="0" kern="1200" smtClean="0">
                <a:solidFill>
                  <a:schemeClr val="tx1"/>
                </a:solidFill>
                <a:effectLst/>
                <a:latin typeface="+mn-lt"/>
                <a:ea typeface="+mn-ea"/>
                <a:cs typeface="+mn-cs"/>
              </a:rPr>
              <a:t>MỘT ĐIỂM “MỐC” ĐƯỢC THỎA THUẬN BỞI NHỮNG NGƯỜI LIÊN QUAN TRONG MỘT DỰ ÁN, SAO CHO SAU ĐIỂM “MỐC” NÀY, MỌI THAY ĐỔI PHẢI ĐƯỢC THÔNG BÁO TỚI TẤT CẢ NHỮNG NGƯỜI CÓ LIÊN QUAN. </a:t>
            </a:r>
            <a:endParaRPr lang="en-US" sz="1200" b="0" i="0" kern="1200" smtClean="0">
              <a:solidFill>
                <a:schemeClr val="tx1"/>
              </a:solidFill>
              <a:effectLst/>
              <a:latin typeface="+mn-lt"/>
              <a:ea typeface="+mn-ea"/>
              <a:cs typeface="+mn-cs"/>
            </a:endParaRPr>
          </a:p>
          <a:p>
            <a:pPr marL="0" lvl="0" indent="0">
              <a:buFontTx/>
              <a:buNone/>
            </a:pPr>
            <a:r>
              <a:rPr lang="en-US" b="0" smtClean="0"/>
              <a:t>- Workspace</a:t>
            </a:r>
          </a:p>
          <a:p>
            <a:pPr marL="457200" lvl="1" indent="0">
              <a:buFontTx/>
              <a:buNone/>
            </a:pPr>
            <a:r>
              <a:rPr lang="vi-VN" b="1" smtClean="0"/>
              <a:t>■</a:t>
            </a:r>
            <a:r>
              <a:rPr lang="en-US" b="1" smtClean="0"/>
              <a:t> </a:t>
            </a:r>
            <a:r>
              <a:rPr lang="en-US" sz="1200" b="0" kern="1200" smtClean="0">
                <a:solidFill>
                  <a:schemeClr val="tx1"/>
                </a:solidFill>
                <a:effectLst/>
                <a:latin typeface="+mn-lt"/>
                <a:ea typeface="+mn-ea"/>
                <a:cs typeface="+mn-cs"/>
              </a:rPr>
              <a:t>Vùng làm việc riêng của developer</a:t>
            </a:r>
          </a:p>
          <a:p>
            <a:pPr marL="628650" lvl="1" indent="-171450">
              <a:buFontTx/>
              <a:buChar char="-"/>
            </a:pPr>
            <a:endParaRPr lang="en-US" sz="1200" b="1" kern="1200" smtClean="0">
              <a:solidFill>
                <a:schemeClr val="tx1"/>
              </a:solidFill>
              <a:effectLst/>
              <a:latin typeface="+mn-lt"/>
              <a:ea typeface="+mn-ea"/>
              <a:cs typeface="+mn-cs"/>
            </a:endParaRPr>
          </a:p>
          <a:p>
            <a:pPr marL="628650" lvl="1" indent="-171450">
              <a:buFontTx/>
              <a:buChar char="-"/>
            </a:pPr>
            <a:endParaRPr lang="en-US" sz="1200" b="1" kern="1200" smtClean="0">
              <a:solidFill>
                <a:schemeClr val="tx1"/>
              </a:solidFill>
              <a:effectLst/>
              <a:latin typeface="+mn-lt"/>
              <a:ea typeface="+mn-ea"/>
              <a:cs typeface="+mn-cs"/>
            </a:endParaRPr>
          </a:p>
          <a:p>
            <a:pPr marL="628650" lvl="1" indent="-171450">
              <a:buFontTx/>
              <a:buChar char="-"/>
            </a:pPr>
            <a:endParaRPr lang="en-US" sz="1200" b="1" kern="1200" smtClean="0">
              <a:solidFill>
                <a:schemeClr val="tx1"/>
              </a:solidFill>
              <a:effectLst/>
              <a:latin typeface="+mn-lt"/>
              <a:ea typeface="+mn-ea"/>
              <a:cs typeface="+mn-cs"/>
            </a:endParaRPr>
          </a:p>
          <a:p>
            <a:pPr marL="628650" lvl="1" indent="-171450">
              <a:buFontTx/>
              <a:buChar char="-"/>
            </a:pPr>
            <a:endParaRPr lang="en-US" sz="1200" b="1" kern="1200" smtClean="0">
              <a:solidFill>
                <a:schemeClr val="tx1"/>
              </a:solidFill>
              <a:effectLst/>
              <a:latin typeface="+mn-lt"/>
              <a:ea typeface="+mn-ea"/>
              <a:cs typeface="+mn-cs"/>
            </a:endParaRPr>
          </a:p>
          <a:p>
            <a:r>
              <a:rPr lang="en-US" sz="1200" b="0" kern="1200" smtClean="0">
                <a:solidFill>
                  <a:schemeClr val="tx1"/>
                </a:solidFill>
                <a:effectLst/>
                <a:latin typeface="+mn-lt"/>
                <a:ea typeface="+mn-ea"/>
                <a:cs typeface="+mn-cs"/>
              </a:rPr>
              <a:t>(k) Các baseline có thể chứa một hoặc nhiều đơn vị cấu hình và được đánh số theo Baseline ID. Các đơn vị cấu hình trong cùng một baseline là tương thích với nhau. Một đơn vị cấu hình khi đã xuất hiện trong baseline nào đó thì sẽ phải nằm trong tất cả các baseline tiếp theo.</a:t>
            </a:r>
          </a:p>
          <a:p>
            <a:r>
              <a:rPr lang="en-US" sz="1200" b="0" kern="1200" smtClean="0">
                <a:solidFill>
                  <a:schemeClr val="tx1"/>
                </a:solidFill>
                <a:effectLst/>
                <a:latin typeface="+mn-lt"/>
                <a:ea typeface="+mn-ea"/>
                <a:cs typeface="+mn-cs"/>
              </a:rPr>
              <a:t>Đối với các dự án có thời gian thực hiện ngắn, dự án có thể chỉ có 02 baseline duy nhất: baseline START-UP  vào thời điểm khởi tạo dự án và baseline PRODUCT ở thời điểm kết thúc dự án. Như vậy 02 baseline là yêu cầu tối thiểu của tất cả các dự án. Đối với các dự án có nhiều sản phẩm trung gian (builds), mỗi build sẽ ứng với ít nhất một baseline. Trong baseline PRODUCT sẽ chứa tất cả các đơn vị cấu hình  của dự án.</a:t>
            </a:r>
          </a:p>
          <a:p>
            <a:r>
              <a:rPr lang="en-US" sz="1200" b="0" kern="1200" smtClean="0">
                <a:solidFill>
                  <a:schemeClr val="tx1"/>
                </a:solidFill>
                <a:effectLst/>
                <a:latin typeface="+mn-lt"/>
                <a:ea typeface="+mn-ea"/>
                <a:cs typeface="+mn-cs"/>
              </a:rPr>
              <a:t>Thời điểm baseline được xác định căn cứ vào các giai đoạn thực hiện dự án.</a:t>
            </a:r>
          </a:p>
          <a:p>
            <a:r>
              <a:rPr lang="en-US" sz="1200" b="0" kern="1200" smtClean="0">
                <a:solidFill>
                  <a:schemeClr val="tx1"/>
                </a:solidFill>
                <a:effectLst/>
                <a:latin typeface="+mn-lt"/>
                <a:ea typeface="+mn-ea"/>
                <a:cs typeface="+mn-cs"/>
              </a:rPr>
              <a:t>Khi 1 hệ</a:t>
            </a:r>
            <a:r>
              <a:rPr lang="en-US" sz="1200" b="0" kern="1200" baseline="0" smtClean="0">
                <a:solidFill>
                  <a:schemeClr val="tx1"/>
                </a:solidFill>
                <a:effectLst/>
                <a:latin typeface="+mn-lt"/>
                <a:ea typeface="+mn-ea"/>
                <a:cs typeface="+mn-cs"/>
              </a:rPr>
              <a:t> thống</a:t>
            </a:r>
            <a:r>
              <a:rPr lang="en-US" sz="1200" b="0" kern="1200" smtClean="0">
                <a:solidFill>
                  <a:schemeClr val="tx1"/>
                </a:solidFill>
                <a:effectLst/>
                <a:latin typeface="+mn-lt"/>
                <a:ea typeface="+mn-ea"/>
                <a:cs typeface="+mn-cs"/>
              </a:rPr>
              <a:t> đc</a:t>
            </a:r>
            <a:r>
              <a:rPr lang="en-US" sz="1200" b="0" kern="1200" baseline="0" smtClean="0">
                <a:solidFill>
                  <a:schemeClr val="tx1"/>
                </a:solidFill>
                <a:effectLst/>
                <a:latin typeface="+mn-lt"/>
                <a:ea typeface="+mn-ea"/>
                <a:cs typeface="+mn-cs"/>
              </a:rPr>
              <a:t> pt thì 1 loạt các baseline cũng đc pt, thường là sau 1 review </a:t>
            </a:r>
            <a:r>
              <a:rPr lang="en-US" b="0" smtClean="0"/>
              <a:t>(analysis review, design review, code review, system testing, client acceptance, ...)</a:t>
            </a:r>
          </a:p>
          <a:p>
            <a:r>
              <a:rPr lang="en-US" b="0" smtClean="0"/>
              <a:t>Cách</a:t>
            </a:r>
            <a:r>
              <a:rPr lang="en-US" b="0" baseline="0" smtClean="0"/>
              <a:t> đánh số thông dụng cho baseline: có 3 số, vd/ 7.5.5 (</a:t>
            </a:r>
            <a:r>
              <a:rPr lang="en-US" sz="1200" smtClean="0">
                <a:latin typeface="Times"/>
              </a:rPr>
              <a:t>Release–customer.Version</a:t>
            </a:r>
            <a:r>
              <a:rPr lang="en-US" sz="1200" baseline="0" smtClean="0">
                <a:latin typeface="Times"/>
              </a:rPr>
              <a:t>–d</a:t>
            </a:r>
            <a:r>
              <a:rPr lang="en-US" sz="1200" smtClean="0">
                <a:latin typeface="Times"/>
              </a:rPr>
              <a:t>eveloper.Revision-developer)</a:t>
            </a:r>
            <a:endParaRPr lang="en-US"/>
          </a:p>
        </p:txBody>
      </p:sp>
    </p:spTree>
    <p:extLst>
      <p:ext uri="{BB962C8B-B14F-4D97-AF65-F5344CB8AC3E}">
        <p14:creationId xmlns:p14="http://schemas.microsoft.com/office/powerpoint/2010/main" val="31024231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mtClean="0"/>
              <a:t>Figure  above illustrates  the  differences  between  codelines  and  baselines.</a:t>
            </a:r>
          </a:p>
          <a:p>
            <a:pPr>
              <a:buFont typeface="Wingdings" pitchFamily="2" charset="2"/>
              <a:buChar char="²"/>
            </a:pPr>
            <a:r>
              <a:rPr lang="en-US" smtClean="0">
                <a:latin typeface="Arial" pitchFamily="34" charset="0"/>
                <a:ea typeface="ＭＳ Ｐゴシック" pitchFamily="34" charset="-128"/>
                <a:cs typeface="Arial" pitchFamily="34" charset="0"/>
              </a:rPr>
              <a:t> CODELINES NORMALLY APPLY TO </a:t>
            </a:r>
            <a:r>
              <a:rPr lang="en-US" b="1" u="none" smtClean="0">
                <a:latin typeface="Arial" pitchFamily="34" charset="0"/>
                <a:ea typeface="ＭＳ Ｐゴシック" pitchFamily="34" charset="-128"/>
                <a:cs typeface="Arial" pitchFamily="34" charset="0"/>
              </a:rPr>
              <a:t>COMPONENTS</a:t>
            </a:r>
            <a:r>
              <a:rPr lang="en-US" smtClean="0">
                <a:latin typeface="Arial" pitchFamily="34" charset="0"/>
                <a:ea typeface="ＭＳ Ｐゴシック" pitchFamily="34" charset="-128"/>
                <a:cs typeface="Arial" pitchFamily="34" charset="0"/>
              </a:rPr>
              <a:t> OF </a:t>
            </a:r>
            <a:r>
              <a:rPr lang="en-US" b="1" u="none" smtClean="0">
                <a:latin typeface="Arial" pitchFamily="34" charset="0"/>
                <a:ea typeface="ＭＳ Ｐゴシック" pitchFamily="34" charset="-128"/>
                <a:cs typeface="Arial" pitchFamily="34" charset="0"/>
              </a:rPr>
              <a:t>SYSTEMS</a:t>
            </a:r>
            <a:r>
              <a:rPr lang="en-US" smtClean="0">
                <a:latin typeface="Arial" pitchFamily="34" charset="0"/>
                <a:ea typeface="ＭＳ Ｐゴシック" pitchFamily="34" charset="-128"/>
                <a:cs typeface="Arial" pitchFamily="34" charset="0"/>
              </a:rPr>
              <a:t> SO THAT THERE ARE DIFFERENT VERSIONS OF EACH COMPONENT.</a:t>
            </a:r>
          </a:p>
          <a:p>
            <a:pPr>
              <a:buFont typeface="Wingdings" pitchFamily="2" charset="2"/>
              <a:buChar char="²"/>
            </a:pPr>
            <a:r>
              <a:rPr lang="en-US" smtClean="0">
                <a:latin typeface="Arial" pitchFamily="34" charset="0"/>
                <a:ea typeface="ＭＳ Ｐゴシック" pitchFamily="34" charset="-128"/>
                <a:cs typeface="Arial" pitchFamily="34" charset="0"/>
              </a:rPr>
              <a:t> A BASELINE IS A DEFINITION OF A </a:t>
            </a:r>
            <a:r>
              <a:rPr lang="en-US" b="1" smtClean="0">
                <a:latin typeface="Arial" pitchFamily="34" charset="0"/>
                <a:ea typeface="ＭＳ Ｐゴシック" pitchFamily="34" charset="-128"/>
                <a:cs typeface="Arial" pitchFamily="34" charset="0"/>
              </a:rPr>
              <a:t>SPECIFIC SYSTEM</a:t>
            </a:r>
          </a:p>
          <a:p>
            <a:pPr>
              <a:buFont typeface="Wingdings" pitchFamily="2" charset="2"/>
              <a:buNone/>
            </a:pPr>
            <a:r>
              <a:rPr lang="en-US" smtClean="0"/>
              <a:t>The baseline therefore specifies the component versions that are included in the system plus a specification of the libraries used, configuration files, etc. In Figure 25.6, you can see  that different baselines use different versions of  the components from each codeline. </a:t>
            </a:r>
          </a:p>
          <a:p>
            <a:pPr>
              <a:buFont typeface="Wingdings" pitchFamily="2" charset="2"/>
              <a:buNone/>
            </a:pPr>
            <a:r>
              <a:rPr lang="en-US" smtClean="0"/>
              <a:t>“ButtonManager 1.3” means the third version in codeline 1 of the ButtonManager component. Some CM systems also allow  the association of attributes with versions (e.g., mobile, smallscreen), which can also be used for  version  identification</a:t>
            </a:r>
            <a:endParaRPr lang="en-US"/>
          </a:p>
        </p:txBody>
      </p:sp>
    </p:spTree>
    <p:extLst>
      <p:ext uri="{BB962C8B-B14F-4D97-AF65-F5344CB8AC3E}">
        <p14:creationId xmlns:p14="http://schemas.microsoft.com/office/powerpoint/2010/main" val="36002186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smtClean="0"/>
              <a:t>(***)</a:t>
            </a:r>
          </a:p>
          <a:p>
            <a:pPr marL="0" indent="0">
              <a:buFontTx/>
              <a:buNone/>
            </a:pPr>
            <a:r>
              <a:rPr lang="en-US" smtClean="0"/>
              <a:t>- </a:t>
            </a:r>
            <a:r>
              <a:rPr lang="en-US" smtClean="0"/>
              <a:t>CHANGE MANAGEMENT: </a:t>
            </a:r>
            <a:r>
              <a:rPr lang="vi-VN" smtClean="0"/>
              <a:t>Theo dõi các yêu cầu thay đổi phần mềm từ khách hàng và nhà phát triển</a:t>
            </a:r>
            <a:endParaRPr lang="en-US"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 VERSION MANAGEMENT: </a:t>
            </a:r>
            <a:r>
              <a:rPr lang="vi-VN" smtClean="0"/>
              <a:t>Theo dõi nhiều phiên bản của hệ thống và đảm bảo rằng những thay đổi được thực hiện </a:t>
            </a:r>
            <a:r>
              <a:rPr lang="en-US" smtClean="0"/>
              <a:t>bởi</a:t>
            </a:r>
            <a:r>
              <a:rPr lang="vi-VN" smtClean="0"/>
              <a:t> các</a:t>
            </a:r>
            <a:r>
              <a:rPr lang="en-US" smtClean="0"/>
              <a:t> developer</a:t>
            </a:r>
            <a:r>
              <a:rPr lang="vi-VN" smtClean="0"/>
              <a:t> khác nhau </a:t>
            </a:r>
            <a:r>
              <a:rPr lang="vi-VN" smtClean="0"/>
              <a:t>không đố</a:t>
            </a:r>
            <a:r>
              <a:rPr lang="en-US" smtClean="0"/>
              <a:t>i lập</a:t>
            </a:r>
            <a:r>
              <a:rPr lang="vi-VN" smtClean="0"/>
              <a:t> nhau</a:t>
            </a:r>
            <a:r>
              <a:rPr lang="en-US" smtClean="0"/>
              <a:t>. </a:t>
            </a:r>
            <a:r>
              <a:rPr lang="vi-VN" sz="1200" b="0" i="0" kern="1200" smtClean="0">
                <a:solidFill>
                  <a:schemeClr val="tx1"/>
                </a:solidFill>
                <a:effectLst/>
                <a:latin typeface="+mn-lt"/>
                <a:ea typeface="+mn-ea"/>
                <a:cs typeface="+mn-cs"/>
              </a:rPr>
              <a:t>Hiện có nhiều công cụ trên thị trường hỗ trợ cho việc kiểm soát phiên bản, một số công cụ thông dụng là: Visual Source Safe của Microsoft, ClearCase của Rational, CVS (nguồn mở)</a:t>
            </a:r>
            <a:r>
              <a:rPr lang="en-US" sz="1200" b="0" i="0" kern="1200" smtClean="0">
                <a:solidFill>
                  <a:schemeClr val="tx1"/>
                </a:solidFill>
                <a:effectLst/>
                <a:latin typeface="+mn-lt"/>
                <a:ea typeface="+mn-ea"/>
                <a:cs typeface="+mn-cs"/>
              </a:rPr>
              <a:t>,</a:t>
            </a:r>
            <a:r>
              <a:rPr lang="en-US" sz="1200" b="0" i="0" kern="1200" baseline="0" smtClean="0">
                <a:solidFill>
                  <a:schemeClr val="tx1"/>
                </a:solidFill>
                <a:effectLst/>
                <a:latin typeface="+mn-lt"/>
                <a:ea typeface="+mn-ea"/>
                <a:cs typeface="+mn-cs"/>
              </a:rPr>
              <a:t> SVN, Github…</a:t>
            </a:r>
            <a:endParaRPr lang="en-US" smtClean="0"/>
          </a:p>
          <a:p>
            <a:pPr marL="0" lvl="0" indent="0">
              <a:buFontTx/>
              <a:buNone/>
            </a:pPr>
            <a:endParaRPr lang="en-US" smtClean="0"/>
          </a:p>
          <a:p>
            <a:pPr marL="0" lvl="0" indent="0">
              <a:buFontTx/>
              <a:buNone/>
            </a:pPr>
            <a:r>
              <a:rPr lang="en-US" smtClean="0"/>
              <a:t>- SYSTEM BUILDING: Là tiến</a:t>
            </a:r>
            <a:r>
              <a:rPr lang="vi-VN" smtClean="0"/>
              <a:t> trình </a:t>
            </a:r>
            <a:r>
              <a:rPr lang="en-US" smtClean="0"/>
              <a:t>lắp ráp…</a:t>
            </a:r>
          </a:p>
          <a:p>
            <a:pPr marL="0" lvl="0" indent="0">
              <a:buFontTx/>
              <a:buNone/>
            </a:pPr>
            <a:endParaRPr lang="en-US" smtClean="0"/>
          </a:p>
          <a:p>
            <a:pPr marL="0" lvl="0" indent="0">
              <a:buFontTx/>
              <a:buNone/>
            </a:pPr>
            <a:r>
              <a:rPr lang="en-US" smtClean="0"/>
              <a:t>- RELEASE MANAGEMENT:</a:t>
            </a:r>
            <a:r>
              <a:rPr lang="en-US" baseline="0" smtClean="0"/>
              <a:t> </a:t>
            </a:r>
            <a:r>
              <a:rPr lang="vi-VN" smtClean="0"/>
              <a:t>Chuẩn bị phần mềm cho phát hành </a:t>
            </a:r>
            <a:r>
              <a:rPr lang="en-US" smtClean="0"/>
              <a:t>ra </a:t>
            </a:r>
            <a:r>
              <a:rPr lang="vi-VN" smtClean="0"/>
              <a:t>bên ngoài và theo dõi các phiên bản đã được phát hành cho khách hàng</a:t>
            </a:r>
            <a:r>
              <a:rPr lang="en-US" baseline="0" smtClean="0"/>
              <a:t> (</a:t>
            </a:r>
            <a:r>
              <a:rPr lang="vi-VN" sz="1200" b="1" i="0" kern="1200" smtClean="0">
                <a:solidFill>
                  <a:schemeClr val="tx1"/>
                </a:solidFill>
                <a:effectLst/>
                <a:latin typeface="+mn-lt"/>
                <a:ea typeface="+mn-ea"/>
                <a:cs typeface="+mn-cs"/>
              </a:rPr>
              <a:t>PHẢI </a:t>
            </a:r>
            <a:r>
              <a:rPr lang="en-US" sz="1200" b="1" i="0" kern="1200" smtClean="0">
                <a:solidFill>
                  <a:schemeClr val="tx1"/>
                </a:solidFill>
                <a:effectLst/>
                <a:latin typeface="+mn-lt"/>
                <a:ea typeface="+mn-ea"/>
                <a:cs typeface="+mn-cs"/>
              </a:rPr>
              <a:t>LÀM SAO BIẾT </a:t>
            </a:r>
            <a:r>
              <a:rPr lang="vi-VN" sz="1200" b="1" i="0" kern="1200" smtClean="0">
                <a:solidFill>
                  <a:schemeClr val="tx1"/>
                </a:solidFill>
                <a:effectLst/>
                <a:latin typeface="+mn-lt"/>
                <a:ea typeface="+mn-ea"/>
                <a:cs typeface="+mn-cs"/>
              </a:rPr>
              <a:t>ĐƯỢ</a:t>
            </a:r>
            <a:r>
              <a:rPr lang="en-US" sz="1200" b="1" i="0" kern="1200" smtClean="0">
                <a:solidFill>
                  <a:schemeClr val="tx1"/>
                </a:solidFill>
                <a:effectLst/>
                <a:latin typeface="+mn-lt"/>
                <a:ea typeface="+mn-ea"/>
                <a:cs typeface="+mn-cs"/>
              </a:rPr>
              <a:t>C KHÁCH HÀNG NÀO SỬ DỤNG PHIÊN BẢN NÀO)</a:t>
            </a:r>
            <a:endParaRPr lang="en-US"/>
          </a:p>
        </p:txBody>
      </p:sp>
    </p:spTree>
    <p:extLst>
      <p:ext uri="{BB962C8B-B14F-4D97-AF65-F5344CB8AC3E}">
        <p14:creationId xmlns:p14="http://schemas.microsoft.com/office/powerpoint/2010/main" val="2198893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Quản lý Cấu hình </a:t>
            </a:r>
            <a:r>
              <a:rPr lang="en-US" smtClean="0"/>
              <a:t>là công việc </a:t>
            </a:r>
            <a:r>
              <a:rPr lang="vi-VN" smtClean="0"/>
              <a:t>liên quan đến </a:t>
            </a:r>
            <a:r>
              <a:rPr lang="en-US" smtClean="0"/>
              <a:t>một k</a:t>
            </a:r>
            <a:r>
              <a:rPr lang="vi-VN" smtClean="0"/>
              <a:t>hối lượng lớn thông tin</a:t>
            </a:r>
            <a:r>
              <a:rPr lang="en-US" smtClean="0"/>
              <a:t>, nên có</a:t>
            </a:r>
            <a:r>
              <a:rPr lang="vi-VN" smtClean="0"/>
              <a:t> nhiều </a:t>
            </a:r>
            <a:r>
              <a:rPr lang="en-US" smtClean="0"/>
              <a:t>tool</a:t>
            </a:r>
            <a:r>
              <a:rPr lang="vi-VN" smtClean="0"/>
              <a:t> được phát triển để hỗ trợ </a:t>
            </a:r>
            <a:r>
              <a:rPr lang="en-US" smtClean="0"/>
              <a:t>công việc này,</a:t>
            </a:r>
            <a:r>
              <a:rPr lang="en-US" baseline="0" smtClean="0"/>
              <a:t> từ</a:t>
            </a:r>
            <a:r>
              <a:rPr lang="vi-VN" smtClean="0"/>
              <a:t> các công cụ đơn giản </a:t>
            </a:r>
            <a:r>
              <a:rPr lang="en-US" smtClean="0"/>
              <a:t>chỉ</a:t>
            </a:r>
            <a:r>
              <a:rPr lang="vi-VN" smtClean="0"/>
              <a:t> hỗ trợ một </a:t>
            </a:r>
            <a:r>
              <a:rPr lang="en-US" smtClean="0"/>
              <a:t>task</a:t>
            </a:r>
            <a:r>
              <a:rPr lang="vi-VN" smtClean="0"/>
              <a:t>, </a:t>
            </a:r>
            <a:r>
              <a:rPr lang="en-US" smtClean="0"/>
              <a:t>vd/</a:t>
            </a:r>
            <a:r>
              <a:rPr lang="en-US" baseline="0" smtClean="0"/>
              <a:t> tool</a:t>
            </a:r>
            <a:r>
              <a:rPr lang="vi-VN" smtClean="0"/>
              <a:t> theo dõi </a:t>
            </a:r>
            <a:r>
              <a:rPr lang="en-US" smtClean="0"/>
              <a:t>bug</a:t>
            </a:r>
            <a:r>
              <a:rPr lang="vi-VN" smtClean="0"/>
              <a:t>, đế</a:t>
            </a:r>
            <a:r>
              <a:rPr lang="en-US" smtClean="0"/>
              <a:t>n bộ</a:t>
            </a:r>
            <a:r>
              <a:rPr lang="vi-VN" smtClean="0"/>
              <a:t> công cụ tích hợp phức tạp và đắt tiền hỗ trợ tất cả các hoạt động quản lý cấu hình</a:t>
            </a:r>
            <a:r>
              <a:rPr lang="en-US" smtClean="0"/>
              <a:t>.</a:t>
            </a:r>
          </a:p>
          <a:p>
            <a:r>
              <a:rPr lang="en-US" smtClean="0"/>
              <a:t>Các policies và processes </a:t>
            </a:r>
            <a:r>
              <a:rPr lang="vi-VN" smtClean="0"/>
              <a:t>xác định làm thế nào để ghi </a:t>
            </a:r>
            <a:r>
              <a:rPr lang="en-US" smtClean="0"/>
              <a:t>nhận </a:t>
            </a:r>
            <a:r>
              <a:rPr lang="vi-VN" smtClean="0"/>
              <a:t>lại và </a:t>
            </a:r>
            <a:r>
              <a:rPr lang="en-US" smtClean="0"/>
              <a:t>xử lý những</a:t>
            </a:r>
            <a:r>
              <a:rPr lang="vi-VN" smtClean="0"/>
              <a:t> thay đổi đượ</a:t>
            </a:r>
            <a:r>
              <a:rPr lang="en-US" smtClean="0"/>
              <a:t>c </a:t>
            </a:r>
            <a:r>
              <a:rPr lang="vi-VN" smtClean="0"/>
              <a:t>đề</a:t>
            </a:r>
            <a:r>
              <a:rPr lang="en-US" smtClean="0"/>
              <a:t> xuất</a:t>
            </a:r>
            <a:r>
              <a:rPr lang="vi-VN" smtClean="0"/>
              <a:t>, làm thế nào quyết định </a:t>
            </a:r>
            <a:r>
              <a:rPr lang="en-US" smtClean="0"/>
              <a:t>component nào</a:t>
            </a:r>
            <a:r>
              <a:rPr lang="vi-VN" smtClean="0"/>
              <a:t> thay đổi, làm thế nào để quản lý các phiên bản khác nhau của hệ thống và các thành phần của nó, và làm thế nào phân phối thay đổi</a:t>
            </a:r>
            <a:r>
              <a:rPr lang="en-US" smtClean="0"/>
              <a:t> </a:t>
            </a:r>
            <a:r>
              <a:rPr lang="vi-VN" smtClean="0"/>
              <a:t>cho khách hàng. </a:t>
            </a:r>
            <a:r>
              <a:rPr lang="en-US" smtClean="0"/>
              <a:t>Các tool q</a:t>
            </a:r>
            <a:r>
              <a:rPr lang="vi-VN" smtClean="0"/>
              <a:t>uản lý cấu hình được sử dụng để theo dõi các </a:t>
            </a:r>
            <a:r>
              <a:rPr lang="vi-VN" b="1" smtClean="0"/>
              <a:t>ĐỀ XUẤT THAY ĐỔI, LƯU TRỮ CÁC PHIÊN BẢN CỦA CÁC THÀNH PHẦN HỆ THỐNG, XÂY DỰNG HỆ THỐNG TỪ CÁC THÀNH PHẦN NÀY, VÀ THEO DÕI CÁC PHIÊN BẢN</a:t>
            </a:r>
            <a:r>
              <a:rPr lang="vi-VN" smtClean="0"/>
              <a:t> của khách hàng.</a:t>
            </a:r>
            <a:endParaRPr lang="en-US"/>
          </a:p>
        </p:txBody>
      </p:sp>
    </p:spTree>
    <p:extLst>
      <p:ext uri="{BB962C8B-B14F-4D97-AF65-F5344CB8AC3E}">
        <p14:creationId xmlns:p14="http://schemas.microsoft.com/office/powerpoint/2010/main" val="18472169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smtClean="0">
                <a:solidFill>
                  <a:schemeClr val="tx1"/>
                </a:solidFill>
                <a:effectLst/>
                <a:latin typeface="+mn-lt"/>
                <a:ea typeface="+mn-ea"/>
                <a:cs typeface="+mn-cs"/>
              </a:rPr>
              <a:t>CÒN </a:t>
            </a:r>
            <a:r>
              <a:rPr lang="vi-VN" sz="1200" b="1" i="0" kern="1200" smtClean="0">
                <a:solidFill>
                  <a:schemeClr val="tx1"/>
                </a:solidFill>
                <a:effectLst/>
                <a:latin typeface="+mn-lt"/>
                <a:ea typeface="+mn-ea"/>
                <a:cs typeface="+mn-cs"/>
              </a:rPr>
              <a:t>ĐƯỢ</a:t>
            </a:r>
            <a:r>
              <a:rPr lang="en-US" sz="1200" b="1" i="0" kern="1200" smtClean="0">
                <a:solidFill>
                  <a:schemeClr val="tx1"/>
                </a:solidFill>
                <a:effectLst/>
                <a:latin typeface="+mn-lt"/>
                <a:ea typeface="+mn-ea"/>
                <a:cs typeface="+mn-cs"/>
              </a:rPr>
              <a:t>C</a:t>
            </a:r>
            <a:r>
              <a:rPr lang="en-US" sz="1200" b="1" i="0" kern="1200" baseline="0" smtClean="0">
                <a:solidFill>
                  <a:schemeClr val="tx1"/>
                </a:solidFill>
                <a:effectLst/>
                <a:latin typeface="+mn-lt"/>
                <a:ea typeface="+mn-ea"/>
                <a:cs typeface="+mn-cs"/>
              </a:rPr>
              <a:t> GỌI LÀ </a:t>
            </a:r>
            <a:r>
              <a:rPr lang="en-US" sz="1200" b="1" i="0" kern="1200" smtClean="0">
                <a:solidFill>
                  <a:schemeClr val="tx1"/>
                </a:solidFill>
                <a:effectLst/>
                <a:latin typeface="+mn-lt"/>
                <a:ea typeface="+mn-ea"/>
                <a:cs typeface="+mn-cs"/>
              </a:rPr>
              <a:t>CHANGE CONTROL</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Tiến </a:t>
            </a:r>
            <a:r>
              <a:rPr lang="vi-VN" smtClean="0"/>
              <a:t>trình quản lý thay đổi có liên quan với việc phân tích chi phí và lợi ích của những thay đổi được đề xuất, phê duyệt những thay đổi đáng giá và theo dõi các thành phần trong hệ thống đã được thay đổi</a:t>
            </a:r>
            <a:r>
              <a:rPr lang="en-US"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change request process shown in this Figure is used after a system has been released  to customers.</a:t>
            </a:r>
          </a:p>
          <a:p>
            <a:r>
              <a:rPr lang="en-US" smtClean="0"/>
              <a:t>The change management process is </a:t>
            </a:r>
            <a:r>
              <a:rPr lang="en-US" b="1" smtClean="0"/>
              <a:t>INITIATED WHEN A ‘CUSTOMER’ COMPLETES AND SUBMITS A CHANGE REQUEST </a:t>
            </a:r>
            <a:r>
              <a:rPr lang="en-US" smtClean="0"/>
              <a:t>describing the change required to the system. This could be a </a:t>
            </a:r>
            <a:r>
              <a:rPr lang="en-US" b="1" smtClean="0"/>
              <a:t>BUG</a:t>
            </a:r>
            <a:r>
              <a:rPr lang="en-US" smtClean="0"/>
              <a:t>  report, or a  request  for </a:t>
            </a:r>
            <a:r>
              <a:rPr lang="en-US" b="1" smtClean="0"/>
              <a:t>ADDITIONAL  FUNCTIONALITY  </a:t>
            </a:r>
            <a:r>
              <a:rPr lang="en-US" smtClean="0"/>
              <a:t>to be added  to  the system. Change requests may be submitted using a </a:t>
            </a:r>
            <a:r>
              <a:rPr lang="en-US" b="1" smtClean="0"/>
              <a:t>CHANGE REQUEST FORM (CRF). </a:t>
            </a:r>
            <a:r>
              <a:rPr lang="en-US" smtClean="0"/>
              <a:t>I use the term </a:t>
            </a:r>
            <a:r>
              <a:rPr lang="en-US" b="1" smtClean="0"/>
              <a:t>‘customer’ </a:t>
            </a:r>
            <a:r>
              <a:rPr lang="en-US" smtClean="0"/>
              <a:t>here to include any </a:t>
            </a:r>
            <a:r>
              <a:rPr lang="en-US" b="1" smtClean="0"/>
              <a:t>stakeholder</a:t>
            </a:r>
            <a:r>
              <a:rPr lang="en-US" smtClean="0"/>
              <a:t> who is not part of the development team (in software products, change requests come from the customer support  team,  the company marketing team and  the developers  themselves)</a:t>
            </a:r>
          </a:p>
          <a:p>
            <a:endParaRPr lang="en-US" b="1" smtClean="0"/>
          </a:p>
          <a:p>
            <a:r>
              <a:rPr lang="en-US" b="0" smtClean="0"/>
              <a:t>After a change request has been submitted, it is </a:t>
            </a:r>
            <a:r>
              <a:rPr lang="en-US" b="1" smtClean="0"/>
              <a:t>CHECKED TO ENSURE </a:t>
            </a:r>
            <a:r>
              <a:rPr lang="en-US" b="0" smtClean="0"/>
              <a:t>THAT IT IS VALID</a:t>
            </a:r>
            <a:r>
              <a:rPr lang="en-US" smtClean="0"/>
              <a:t>. The checker may be from a </a:t>
            </a:r>
            <a:r>
              <a:rPr lang="en-US" b="1" smtClean="0"/>
              <a:t>customer</a:t>
            </a:r>
            <a:r>
              <a:rPr lang="en-US" smtClean="0"/>
              <a:t> or </a:t>
            </a:r>
            <a:r>
              <a:rPr lang="en-US" b="1" smtClean="0"/>
              <a:t>application support team </a:t>
            </a:r>
            <a:r>
              <a:rPr lang="en-US" smtClean="0"/>
              <a:t>or, for  internal requests, may be a </a:t>
            </a:r>
            <a:r>
              <a:rPr lang="en-US" b="1" smtClean="0"/>
              <a:t>member of the development team</a:t>
            </a:r>
            <a:r>
              <a:rPr lang="en-US" smtClean="0"/>
              <a:t>. </a:t>
            </a:r>
            <a:r>
              <a:rPr lang="vi-VN" smtClean="0"/>
              <a:t>ĐÔI KHI, </a:t>
            </a:r>
            <a:r>
              <a:rPr lang="en-US" smtClean="0"/>
              <a:t>CHỈ LÀ HIỂU LẦM HOẶC </a:t>
            </a:r>
            <a:r>
              <a:rPr lang="vi-VN" smtClean="0"/>
              <a:t>TÍNH NĂNG ĐÓ ĐÃ ĐƯỢC THỰC HIỆN, NHƯNG HỌ KHÔNG BIẾT.</a:t>
            </a:r>
            <a:r>
              <a:rPr lang="en-US" smtClean="0"/>
              <a:t> If it is </a:t>
            </a:r>
            <a:r>
              <a:rPr lang="en-US" b="0" smtClean="0"/>
              <a:t>invalid</a:t>
            </a:r>
            <a:r>
              <a:rPr lang="en-US" smtClean="0"/>
              <a:t>, the change request is closed and the form is updated with the reason for closure. If it is a </a:t>
            </a:r>
            <a:r>
              <a:rPr lang="en-US" b="0" smtClean="0"/>
              <a:t>valid</a:t>
            </a:r>
            <a:r>
              <a:rPr lang="en-US" smtClean="0"/>
              <a:t> change request, it is then logged as an outstanding request for subsequent analysis.</a:t>
            </a:r>
          </a:p>
          <a:p>
            <a:endParaRPr lang="en-US" smtClean="0"/>
          </a:p>
          <a:p>
            <a:r>
              <a:rPr lang="en-US" b="1" smtClean="0"/>
              <a:t>FOR VALID CHANGE REQUESTS</a:t>
            </a:r>
            <a:r>
              <a:rPr lang="en-US" smtClean="0"/>
              <a:t>, the next stage of the process is change </a:t>
            </a:r>
            <a:r>
              <a:rPr lang="en-US" b="1" smtClean="0"/>
              <a:t>ASSESSMENT AND COSTING</a:t>
            </a:r>
            <a:r>
              <a:rPr lang="en-US" smtClean="0"/>
              <a:t>. This is usually the responsibility of the </a:t>
            </a:r>
            <a:r>
              <a:rPr lang="en-US" b="0" smtClean="0"/>
              <a:t>development</a:t>
            </a:r>
            <a:r>
              <a:rPr lang="en-US" smtClean="0"/>
              <a:t> or maintenance team. </a:t>
            </a:r>
            <a:r>
              <a:rPr lang="en-US" b="0" smtClean="0"/>
              <a:t>The impact of the change on the rest of the system must be checked</a:t>
            </a:r>
            <a:r>
              <a:rPr lang="en-US" smtClean="0"/>
              <a:t>. PHẢI XÁC ĐỊNH TẤT CẢ CÁC COMPONENT BỊ TÁC ĐỘNG BỞI THAY ĐỔI, ĐỂ XÁC ĐỊNH CHI PHÍ.</a:t>
            </a:r>
          </a:p>
          <a:p>
            <a:endParaRPr lang="en-US" smtClean="0"/>
          </a:p>
          <a:p>
            <a:r>
              <a:rPr lang="en-US" b="1" smtClean="0"/>
              <a:t>Following  this analysis</a:t>
            </a:r>
            <a:r>
              <a:rPr lang="en-US" smtClean="0"/>
              <a:t>, a separate group should  then decide if it  is </a:t>
            </a:r>
            <a:r>
              <a:rPr lang="en-US" b="1" smtClean="0"/>
              <a:t>cost-effective</a:t>
            </a:r>
            <a:r>
              <a:rPr lang="en-US" b="1" baseline="0" smtClean="0"/>
              <a:t> (SINH LỢI)</a:t>
            </a:r>
            <a:r>
              <a:rPr lang="en-US" b="1" smtClean="0"/>
              <a:t> </a:t>
            </a:r>
            <a:r>
              <a:rPr lang="en-US" smtClean="0"/>
              <a:t>from a business perspective to make  the change  to  the software. For military and government systems, this group  is often called  the </a:t>
            </a:r>
            <a:r>
              <a:rPr lang="en-US" b="1" smtClean="0"/>
              <a:t>CHANGE CONTROL BOARD</a:t>
            </a:r>
            <a:r>
              <a:rPr lang="en-US" smtClean="0"/>
              <a:t> (CCB - </a:t>
            </a:r>
            <a:r>
              <a:rPr lang="vi-VN" sz="1200" b="0" i="0" kern="1200" smtClean="0">
                <a:solidFill>
                  <a:schemeClr val="tx1"/>
                </a:solidFill>
                <a:effectLst/>
                <a:latin typeface="+mn-lt"/>
                <a:ea typeface="+mn-ea"/>
                <a:cs typeface="+mn-cs"/>
              </a:rPr>
              <a:t>“nhóm kiểm soát thay đổi”</a:t>
            </a:r>
            <a:r>
              <a:rPr lang="en-US" smtClean="0"/>
              <a:t>). In industry, it may be called something like a ‘</a:t>
            </a:r>
            <a:r>
              <a:rPr lang="en-US" b="1" smtClean="0"/>
              <a:t>Product Development group</a:t>
            </a:r>
            <a:r>
              <a:rPr lang="en-US" smtClean="0"/>
              <a:t>’, who  is  responsible  for making decisions about how a software system should evolve. This group should </a:t>
            </a:r>
            <a:r>
              <a:rPr lang="en-US" b="1" smtClean="0"/>
              <a:t>review</a:t>
            </a:r>
            <a:r>
              <a:rPr lang="en-US" smtClean="0"/>
              <a:t> and approve all change requests, unless the changes simply involve correcting minor errors on screen displays, webpages, or documents. NHỮNG YÊU CẦU THAY ĐỔI NHỎ NÊN </a:t>
            </a:r>
            <a:r>
              <a:rPr lang="vi-VN" smtClean="0"/>
              <a:t>ĐƯỢ</a:t>
            </a:r>
            <a:r>
              <a:rPr lang="en-US" smtClean="0"/>
              <a:t>C GỞI LUÔN CHO ĐỘI PHÁT TRIỂN MÀ KHÔNG CẦN PHÂN TÍCH CHI TIẾT, VÌ PHÂN TÍCH CHI TIẾT CÓ THỂ</a:t>
            </a:r>
            <a:r>
              <a:rPr lang="en-US" baseline="0" smtClean="0"/>
              <a:t> TỐN CHI PHÍ NHIỀU H</a:t>
            </a:r>
            <a:r>
              <a:rPr lang="vi-VN" baseline="0" smtClean="0"/>
              <a:t>Ơ</a:t>
            </a:r>
            <a:r>
              <a:rPr lang="en-US" baseline="0" smtClean="0"/>
              <a:t>N HIỆN THỰC NÓ. Accepted changes are passed back to the development group; rejected change requests are closed and no further action is taken</a:t>
            </a:r>
          </a:p>
          <a:p>
            <a:endParaRPr lang="en-US" sz="1200" b="0" i="0" kern="1200" smtClean="0">
              <a:solidFill>
                <a:schemeClr val="tx1"/>
              </a:solidFill>
              <a:effectLst/>
              <a:latin typeface="+mn-lt"/>
              <a:ea typeface="+mn-ea"/>
              <a:cs typeface="+mn-cs"/>
            </a:endParaRPr>
          </a:p>
          <a:p>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CBB </a:t>
            </a:r>
            <a:r>
              <a:rPr lang="vi-VN" sz="1200" b="0" i="0" kern="1200" smtClean="0">
                <a:solidFill>
                  <a:schemeClr val="tx1"/>
                </a:solidFill>
                <a:effectLst/>
                <a:latin typeface="+mn-lt"/>
                <a:ea typeface="+mn-ea"/>
                <a:cs typeface="+mn-cs"/>
              </a:rPr>
              <a:t>được thành lập trong từng dự án</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thông thường bao gồm:</a:t>
            </a:r>
            <a:br>
              <a:rPr lang="vi-VN" sz="1200" b="0" i="0" kern="1200" smtClean="0">
                <a:solidFill>
                  <a:schemeClr val="tx1"/>
                </a:solidFill>
                <a:effectLst/>
                <a:latin typeface="+mn-lt"/>
                <a:ea typeface="+mn-ea"/>
                <a:cs typeface="+mn-cs"/>
              </a:rPr>
            </a:br>
            <a:r>
              <a:rPr lang="vi-VN" sz="1200" b="1"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Người QLC H (Configuration Manager)</a:t>
            </a:r>
            <a:br>
              <a:rPr lang="vi-VN" sz="1200" b="0" i="0" kern="1200" smtClean="0">
                <a:solidFill>
                  <a:schemeClr val="tx1"/>
                </a:solidFill>
                <a:effectLst/>
                <a:latin typeface="+mn-lt"/>
                <a:ea typeface="+mn-ea"/>
                <a:cs typeface="+mn-cs"/>
              </a:rPr>
            </a:br>
            <a:r>
              <a:rPr lang="vi-VN" sz="1200" b="1"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Trưởng dự án (Project Manager)</a:t>
            </a:r>
            <a:br>
              <a:rPr lang="vi-VN" sz="1200" b="0" i="0" kern="1200" smtClean="0">
                <a:solidFill>
                  <a:schemeClr val="tx1"/>
                </a:solidFill>
                <a:effectLst/>
                <a:latin typeface="+mn-lt"/>
                <a:ea typeface="+mn-ea"/>
                <a:cs typeface="+mn-cs"/>
              </a:rPr>
            </a:br>
            <a:r>
              <a:rPr lang="vi-VN" sz="1200" b="1"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Trưởng nhóm (Technical Lead)</a:t>
            </a:r>
            <a:br>
              <a:rPr lang="vi-VN" sz="1200" b="0" i="0" kern="1200" smtClean="0">
                <a:solidFill>
                  <a:schemeClr val="tx1"/>
                </a:solidFill>
                <a:effectLst/>
                <a:latin typeface="+mn-lt"/>
                <a:ea typeface="+mn-ea"/>
                <a:cs typeface="+mn-cs"/>
              </a:rPr>
            </a:br>
            <a:r>
              <a:rPr lang="vi-VN" sz="1200" b="1"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Trưởng nhóm kiểm soát chất lượng (Test Lead)</a:t>
            </a:r>
            <a:br>
              <a:rPr lang="vi-VN" sz="1200" b="0" i="0" kern="1200" smtClean="0">
                <a:solidFill>
                  <a:schemeClr val="tx1"/>
                </a:solidFill>
                <a:effectLst/>
                <a:latin typeface="+mn-lt"/>
                <a:ea typeface="+mn-ea"/>
                <a:cs typeface="+mn-cs"/>
              </a:rPr>
            </a:br>
            <a:r>
              <a:rPr lang="vi-VN" sz="1200" b="1"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Kỹ sư chất lượng (Quality Engineer)</a:t>
            </a:r>
            <a:br>
              <a:rPr lang="vi-VN" sz="1200" b="0" i="0" kern="1200" smtClean="0">
                <a:solidFill>
                  <a:schemeClr val="tx1"/>
                </a:solidFill>
                <a:effectLst/>
                <a:latin typeface="+mn-lt"/>
                <a:ea typeface="+mn-ea"/>
                <a:cs typeface="+mn-cs"/>
              </a:rPr>
            </a:br>
            <a:r>
              <a:rPr lang="vi-VN" sz="1200" b="1"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Và những ai bị ảnh hưởng bởi các thay đổi </a:t>
            </a:r>
            <a:endParaRPr lang="en-US" baseline="0" smtClean="0"/>
          </a:p>
          <a:p>
            <a:endParaRPr lang="en-US" baseline="0" smtClean="0"/>
          </a:p>
          <a:p>
            <a:r>
              <a:rPr lang="en-US" baseline="0" smtClean="0"/>
              <a:t>NHỮNG YẾU TỐ ẢNH H</a:t>
            </a:r>
            <a:r>
              <a:rPr lang="vi-VN" baseline="0" smtClean="0"/>
              <a:t>ƯỞN</a:t>
            </a:r>
            <a:r>
              <a:rPr lang="en-US" baseline="0" smtClean="0"/>
              <a:t>G ĐẾN QUYẾT ĐỊNH ACCEPT: </a:t>
            </a:r>
          </a:p>
          <a:p>
            <a:pPr marL="171450" indent="-171450">
              <a:buFontTx/>
              <a:buChar char="-"/>
            </a:pPr>
            <a:r>
              <a:rPr lang="en-US" smtClean="0"/>
              <a:t>Nếu không THAY ĐỔI ảnh h</a:t>
            </a:r>
            <a:r>
              <a:rPr lang="vi-VN" smtClean="0"/>
              <a:t>ưởn</a:t>
            </a:r>
            <a:r>
              <a:rPr lang="en-US" smtClean="0"/>
              <a:t>g </a:t>
            </a:r>
            <a:r>
              <a:rPr lang="vi-VN" smtClean="0"/>
              <a:t>đế</a:t>
            </a:r>
            <a:r>
              <a:rPr lang="en-US" smtClean="0"/>
              <a:t>n hệ thống ntn?</a:t>
            </a:r>
          </a:p>
          <a:p>
            <a:pPr marL="171450" indent="-171450">
              <a:buFontTx/>
              <a:buChar char="-"/>
            </a:pPr>
            <a:r>
              <a:rPr lang="vi-VN" smtClean="0"/>
              <a:t>Thay đổi</a:t>
            </a:r>
            <a:r>
              <a:rPr lang="en-US" smtClean="0"/>
              <a:t> có ích lợi gì? Có lợi cho nhiều ng</a:t>
            </a:r>
            <a:r>
              <a:rPr lang="vi-VN" smtClean="0"/>
              <a:t>ườ</a:t>
            </a:r>
            <a:r>
              <a:rPr lang="en-US" smtClean="0"/>
              <a:t>i dùng hay chỉ có lợi cho ng</a:t>
            </a:r>
            <a:r>
              <a:rPr lang="vi-VN" smtClean="0"/>
              <a:t>ườ</a:t>
            </a:r>
            <a:r>
              <a:rPr lang="en-US" smtClean="0"/>
              <a:t>i </a:t>
            </a:r>
            <a:r>
              <a:rPr lang="vi-VN" smtClean="0"/>
              <a:t>đề</a:t>
            </a:r>
            <a:r>
              <a:rPr lang="en-US" smtClean="0"/>
              <a:t> xuất thay </a:t>
            </a:r>
            <a:r>
              <a:rPr lang="vi-VN" smtClean="0"/>
              <a:t>đổ</a:t>
            </a:r>
            <a:r>
              <a:rPr lang="en-US" smtClean="0"/>
              <a:t>i</a:t>
            </a:r>
          </a:p>
          <a:p>
            <a:pPr marL="171450" indent="-171450">
              <a:buFontTx/>
              <a:buChar char="-"/>
            </a:pPr>
            <a:r>
              <a:rPr lang="vi-VN" smtClean="0"/>
              <a:t>Số lượng </a:t>
            </a:r>
            <a:r>
              <a:rPr lang="en-US" smtClean="0"/>
              <a:t>user</a:t>
            </a:r>
            <a:r>
              <a:rPr lang="vi-VN" smtClean="0"/>
              <a:t> bị ảnh hưởng bởi thay đổi</a:t>
            </a:r>
            <a:r>
              <a:rPr lang="en-US" smtClean="0"/>
              <a:t>? </a:t>
            </a:r>
          </a:p>
          <a:p>
            <a:pPr marL="171450" indent="-171450">
              <a:buFontTx/>
              <a:buChar char="-"/>
            </a:pPr>
            <a:r>
              <a:rPr lang="vi-VN" smtClean="0"/>
              <a:t>Chi phí của việc thay đổi</a:t>
            </a:r>
            <a:r>
              <a:rPr lang="en-US" smtClean="0"/>
              <a:t>? Nếu thay </a:t>
            </a:r>
            <a:r>
              <a:rPr lang="vi-VN" smtClean="0"/>
              <a:t>đổ</a:t>
            </a:r>
            <a:r>
              <a:rPr lang="en-US" smtClean="0"/>
              <a:t>i ảnh h</a:t>
            </a:r>
            <a:r>
              <a:rPr lang="vi-VN" smtClean="0"/>
              <a:t>ưởn</a:t>
            </a:r>
            <a:r>
              <a:rPr lang="en-US" smtClean="0"/>
              <a:t>g </a:t>
            </a:r>
            <a:r>
              <a:rPr lang="vi-VN" smtClean="0"/>
              <a:t>đế</a:t>
            </a:r>
            <a:r>
              <a:rPr lang="en-US" smtClean="0"/>
              <a:t>n nhiều component hoặc tốn nhiều thời gian thực hiện thì nên reject</a:t>
            </a:r>
          </a:p>
          <a:p>
            <a:pPr marL="171450" indent="-171450">
              <a:buFontTx/>
              <a:buChar char="-"/>
            </a:pPr>
            <a:r>
              <a:rPr lang="vi-VN" smtClean="0"/>
              <a:t>Chu kỳ phát hành sản phẩm</a:t>
            </a:r>
            <a:r>
              <a:rPr lang="en-US" smtClean="0"/>
              <a:t>? Nếu mới phát hành phiên bản mới thì có thể </a:t>
            </a:r>
            <a:r>
              <a:rPr lang="vi-VN" smtClean="0"/>
              <a:t>đợ</a:t>
            </a:r>
            <a:r>
              <a:rPr lang="en-US" smtClean="0"/>
              <a:t>i hiện thực thay</a:t>
            </a:r>
            <a:r>
              <a:rPr lang="en-US" baseline="0" smtClean="0"/>
              <a:t> </a:t>
            </a:r>
            <a:r>
              <a:rPr lang="vi-VN" baseline="0" smtClean="0"/>
              <a:t>đổ</a:t>
            </a:r>
            <a:r>
              <a:rPr lang="en-US" baseline="0" smtClean="0"/>
              <a:t>i ở phiên bản tiếp theo</a:t>
            </a:r>
            <a:endParaRPr lang="en-US" smtClean="0"/>
          </a:p>
          <a:p>
            <a:r>
              <a:rPr lang="en-US" smtClean="0"/>
              <a:t>Change management  is usually supported by specialized software </a:t>
            </a:r>
            <a:r>
              <a:rPr lang="en-US" b="1" smtClean="0"/>
              <a:t>tools</a:t>
            </a:r>
            <a:r>
              <a:rPr lang="en-US" smtClean="0"/>
              <a:t>. These may be relatively simple web-based  tools such as </a:t>
            </a:r>
            <a:r>
              <a:rPr lang="en-US" b="1" smtClean="0"/>
              <a:t>Bugzilla</a:t>
            </a:r>
            <a:r>
              <a:rPr lang="en-US" smtClean="0"/>
              <a:t>, which  is used  to report problems with many open source systems.</a:t>
            </a:r>
          </a:p>
        </p:txBody>
      </p:sp>
    </p:spTree>
    <p:extLst>
      <p:ext uri="{BB962C8B-B14F-4D97-AF65-F5344CB8AC3E}">
        <p14:creationId xmlns:p14="http://schemas.microsoft.com/office/powerpoint/2010/main" val="21370586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an example of a type of CRF that might be used in a LARGE COMPLEX SYSTEMS engineering project. For smaller projects, I recommend that change requests should be formally recorded and  the CRF should focus on describing  the change required, with less emphasis on implementation issues</a:t>
            </a:r>
            <a:endParaRPr lang="en-US"/>
          </a:p>
        </p:txBody>
      </p:sp>
    </p:spTree>
    <p:extLst>
      <p:ext uri="{BB962C8B-B14F-4D97-AF65-F5344CB8AC3E}">
        <p14:creationId xmlns:p14="http://schemas.microsoft.com/office/powerpoint/2010/main" val="1781935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smtClean="0"/>
              <a:t>(***)</a:t>
            </a:r>
          </a:p>
          <a:p>
            <a:pPr marL="0" indent="0">
              <a:buFontTx/>
              <a:buNone/>
            </a:pPr>
            <a:r>
              <a:rPr lang="en-US" b="0" smtClean="0"/>
              <a:t>-</a:t>
            </a:r>
            <a:r>
              <a:rPr lang="en-US" b="0" baseline="0" smtClean="0"/>
              <a:t> </a:t>
            </a:r>
            <a:r>
              <a:rPr lang="en-US" b="0" smtClean="0"/>
              <a:t>Procedure:</a:t>
            </a:r>
            <a:endParaRPr lang="en-US" b="1" smtClean="0"/>
          </a:p>
          <a:p>
            <a:pPr marL="0" indent="0">
              <a:buFontTx/>
              <a:buNone/>
            </a:pPr>
            <a:r>
              <a:rPr lang="en-US" b="1" smtClean="0"/>
              <a:t>      </a:t>
            </a:r>
            <a:r>
              <a:rPr lang="vi-VN" b="1" smtClean="0"/>
              <a:t>■</a:t>
            </a:r>
            <a:r>
              <a:rPr lang="en-US" b="1" smtClean="0"/>
              <a:t> </a:t>
            </a:r>
            <a:r>
              <a:rPr lang="en-US" b="0" smtClean="0"/>
              <a:t>Đ</a:t>
            </a:r>
            <a:r>
              <a:rPr lang="vi-VN" b="0" smtClean="0"/>
              <a:t>Ư</a:t>
            </a:r>
            <a:r>
              <a:rPr lang="en-US" b="0" smtClean="0"/>
              <a:t>A RA CÁC HOẠT </a:t>
            </a:r>
            <a:r>
              <a:rPr lang="vi-VN" b="0" smtClean="0"/>
              <a:t>ĐỘ</a:t>
            </a:r>
            <a:r>
              <a:rPr lang="en-US" b="0" smtClean="0"/>
              <a:t>NG HOẶC QUY TRÌNH CHI TIẾT </a:t>
            </a:r>
            <a:r>
              <a:rPr lang="vi-VN" b="0" smtClean="0"/>
              <a:t>ĐỂ</a:t>
            </a:r>
            <a:r>
              <a:rPr lang="en-US" b="0" smtClean="0"/>
              <a:t> THỰC HIỆN CÔNG </a:t>
            </a:r>
            <a:r>
              <a:rPr lang="en-US" b="0" smtClean="0"/>
              <a:t>VIỆC.</a:t>
            </a:r>
            <a:endParaRPr lang="en-US" b="1" baseline="0" smtClean="0"/>
          </a:p>
          <a:p>
            <a:pPr marL="0" indent="0">
              <a:buFontTx/>
              <a:buNone/>
            </a:pPr>
            <a:r>
              <a:rPr lang="en-US" b="1" baseline="0" smtClean="0"/>
              <a:t>      </a:t>
            </a:r>
            <a:r>
              <a:rPr lang="vi-VN" b="1" smtClean="0"/>
              <a:t>■</a:t>
            </a:r>
            <a:r>
              <a:rPr lang="en-US" b="1" smtClean="0"/>
              <a:t> </a:t>
            </a:r>
            <a:r>
              <a:rPr lang="en-US" b="0" baseline="0" smtClean="0"/>
              <a:t>Các chi tiết này gồm 5 vấn </a:t>
            </a:r>
            <a:r>
              <a:rPr lang="vi-VN" b="0" baseline="0" smtClean="0"/>
              <a:t>đề</a:t>
            </a:r>
            <a:r>
              <a:rPr lang="en-US" b="0" baseline="0" smtClean="0"/>
              <a:t>: cái gì, làm sao, khi nào, ở đâu, ai…</a:t>
            </a:r>
          </a:p>
          <a:p>
            <a:pPr marL="0" indent="0">
              <a:buFontTx/>
              <a:buNone/>
            </a:pPr>
            <a:r>
              <a:rPr lang="en-US" b="0" baseline="0" smtClean="0"/>
              <a:t>      </a:t>
            </a:r>
            <a:r>
              <a:rPr lang="vi-VN" b="1" smtClean="0"/>
              <a:t>■</a:t>
            </a:r>
            <a:r>
              <a:rPr lang="en-US" b="1" smtClean="0"/>
              <a:t> </a:t>
            </a:r>
            <a:r>
              <a:rPr lang="en-US" b="0" smtClean="0"/>
              <a:t>Thường</a:t>
            </a:r>
            <a:r>
              <a:rPr lang="en-US" b="0" baseline="0" smtClean="0"/>
              <a:t> </a:t>
            </a:r>
            <a:r>
              <a:rPr lang="vi-VN" b="0" smtClean="0"/>
              <a:t>được lên kế hoạch để áp dụng chung và phục vụ </a:t>
            </a:r>
            <a:r>
              <a:rPr lang="en-US" b="0" smtClean="0"/>
              <a:t>cho </a:t>
            </a:r>
            <a:r>
              <a:rPr lang="vi-VN" b="0" smtClean="0"/>
              <a:t>toàn bộ tổ chức</a:t>
            </a:r>
            <a:r>
              <a:rPr lang="vi-VN" b="0" smtClean="0"/>
              <a:t>.</a:t>
            </a:r>
            <a:endParaRPr lang="en-US" b="0" smtClean="0"/>
          </a:p>
          <a:p>
            <a:pPr marL="0" indent="0">
              <a:buFontTx/>
              <a:buNone/>
            </a:pPr>
            <a:endParaRPr lang="en-US" b="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t>- Work instruction: LÀ PHẦN BỔ SUNG CHO</a:t>
            </a:r>
            <a:r>
              <a:rPr lang="en-US" b="0" baseline="0" smtClean="0"/>
              <a:t> PROCEDURE, mục </a:t>
            </a:r>
            <a:r>
              <a:rPr lang="vi-VN" b="0" baseline="0" smtClean="0"/>
              <a:t>đí</a:t>
            </a:r>
            <a:r>
              <a:rPr lang="en-US" b="0" baseline="0" smtClean="0"/>
              <a:t>ch:</a:t>
            </a:r>
            <a:endParaRPr lang="en-US" b="1" u="sng"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      </a:t>
            </a:r>
            <a:r>
              <a:rPr lang="vi-VN" b="1" smtClean="0"/>
              <a:t>■</a:t>
            </a:r>
            <a:r>
              <a:rPr lang="en-US" b="1" smtClean="0"/>
              <a:t> </a:t>
            </a:r>
            <a:r>
              <a:rPr lang="en-US" smtClean="0"/>
              <a:t>CUNG CẤP NHỮNG CHỈ DẪN CHI TIẾT CÁCH THỰC HIỆN MỘT NHIỆM VỤ</a:t>
            </a:r>
            <a:r>
              <a:rPr lang="en-US" baseline="0" smtClean="0"/>
              <a:t> CỤ THỂ - </a:t>
            </a:r>
            <a:r>
              <a:rPr lang="en-US" b="1" baseline="0" smtClean="0"/>
              <a:t>CÁC BƯỚC CỤ THỂ </a:t>
            </a:r>
            <a:r>
              <a:rPr lang="en-US" b="1" u="sng" baseline="0" smtClean="0"/>
              <a:t>‘LÀM THẾ NÀO’</a:t>
            </a:r>
          </a:p>
          <a:p>
            <a:pPr marL="0" marR="0" indent="0" algn="l" defTabSz="914400" rtl="0" eaLnBrk="1" fontAlgn="auto" latinLnBrk="0" hangingPunct="1">
              <a:lnSpc>
                <a:spcPct val="100000"/>
              </a:lnSpc>
              <a:spcBef>
                <a:spcPts val="0"/>
              </a:spcBef>
              <a:spcAft>
                <a:spcPts val="0"/>
              </a:spcAft>
              <a:buClrTx/>
              <a:buSzTx/>
              <a:buFontTx/>
              <a:buNone/>
              <a:tabLst/>
              <a:defRPr/>
            </a:pPr>
            <a:r>
              <a:rPr lang="en-US" b="1" u="none" baseline="0" smtClean="0"/>
              <a:t>      </a:t>
            </a:r>
            <a:r>
              <a:rPr lang="vi-VN" b="1" smtClean="0"/>
              <a:t>■</a:t>
            </a:r>
            <a:r>
              <a:rPr lang="en-US" b="1" smtClean="0"/>
              <a:t> </a:t>
            </a:r>
            <a:r>
              <a:rPr lang="vi-VN" smtClean="0"/>
              <a:t>được sử dụng bởi </a:t>
            </a:r>
            <a:r>
              <a:rPr lang="en-US" b="0" smtClean="0"/>
              <a:t>1 nhóm </a:t>
            </a:r>
            <a:r>
              <a:rPr lang="en-US" b="0" u="none" baseline="0" smtClean="0"/>
              <a:t>cụ thể</a:t>
            </a:r>
            <a:r>
              <a:rPr lang="en-US" b="0" smtClean="0"/>
              <a:t>,</a:t>
            </a:r>
            <a:r>
              <a:rPr lang="en-US" b="0" baseline="0" smtClean="0"/>
              <a:t> bộ phận, đơn vị cụ thể</a:t>
            </a:r>
            <a:r>
              <a:rPr lang="vi-VN" b="0" smtClean="0"/>
              <a:t>.</a:t>
            </a:r>
            <a:endParaRPr lang="en-US" b="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t>NẾU</a:t>
            </a:r>
            <a:r>
              <a:rPr lang="en-US" b="0" baseline="0" smtClean="0"/>
              <a:t> 1 TỔ CHỨC QUẢN LÝ TỐT, CÁC CV ĐỀU CẦN PHẢI CUNG CẤP THỦ TỤC VÀ HDCV HỢP LÝ.</a:t>
            </a:r>
            <a:endParaRPr lang="en-US" b="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t>VÍ</a:t>
            </a:r>
            <a:r>
              <a:rPr lang="en-US" b="0" baseline="0" smtClean="0"/>
              <a:t> DỤ:</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smtClean="0"/>
              <a:t>- THỦ TỤC CẦN THIẾT ĐỂ TẠO RA TEMPLATE, CHECKLIST: AI LÀ NG CHỊU TRÁCH NHIỆM CHÍNH, BẮT ĐẦU TỪ ĐÂU, QUA BAO NHIÊU LẦN ÁP DỤNG THÌ ĐC SD, LƯU TRỮ Ở ĐÂU, BAO LÂU THÌ CẦN CẬP NHẬT…</a:t>
            </a:r>
            <a:endParaRPr lang="en-US" b="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t>- CUỐN</a:t>
            </a:r>
            <a:r>
              <a:rPr lang="en-US" b="0" baseline="0" smtClean="0"/>
              <a:t> GIÁO DỤC ĐỊNH HƯỚNG CHO MỖI SV CŨNG ĐC XEM NHƯ LÀ THỦ TỤC VÀO HDCV…</a:t>
            </a:r>
            <a:endParaRPr lang="en-US" b="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t>TẠI</a:t>
            </a:r>
            <a:r>
              <a:rPr lang="en-US" b="0" baseline="0" smtClean="0"/>
              <a:t> SAO CẦN PHẢI CÓ:</a:t>
            </a:r>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t>- Thực hiện</a:t>
            </a:r>
            <a:r>
              <a:rPr lang="en-US" b="0" baseline="0" smtClean="0"/>
              <a:t> cv hiệu quả hơn</a:t>
            </a:r>
          </a:p>
          <a:p>
            <a:pPr marL="0" indent="0">
              <a:buFontTx/>
              <a:buNone/>
            </a:pPr>
            <a:r>
              <a:rPr lang="en-US" b="0" u="none" smtClean="0"/>
              <a:t>- </a:t>
            </a:r>
            <a:r>
              <a:rPr lang="en-US" b="1" u="none" baseline="0" smtClean="0"/>
              <a:t>NHỜ CÓ SỰ THỐNG NHẤT VỀ CÁCH THỨC LÀM VIỆC</a:t>
            </a:r>
            <a:r>
              <a:rPr lang="en-US" b="0" u="none" baseline="0" smtClean="0"/>
              <a:t> mà các đội nhóm phối hợp làm việc với nhau tốt hơn,</a:t>
            </a:r>
            <a:r>
              <a:rPr lang="en-US" baseline="0" smtClean="0"/>
              <a:t> giảm sự hiểu nhầm dẫn đến lỗi. </a:t>
            </a:r>
            <a:r>
              <a:rPr lang="vi-VN" b="1" smtClean="0"/>
              <a:t>SỰ PHỐI HỢP </a:t>
            </a:r>
            <a:r>
              <a:rPr lang="en-US" b="1" smtClean="0"/>
              <a:t>TỐT</a:t>
            </a:r>
            <a:r>
              <a:rPr lang="en-US" b="1" baseline="0" smtClean="0"/>
              <a:t> HƠN SẼ CHO ÍT LỖI HƠN.</a:t>
            </a:r>
            <a:endParaRPr lang="en-US" b="1"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t>[các</a:t>
            </a:r>
            <a:r>
              <a:rPr lang="en-US" b="0" baseline="0" smtClean="0"/>
              <a:t> slide kế kèm ví dụ cấu trúc của procedure</a:t>
            </a:r>
            <a:r>
              <a:rPr lang="en-US" b="0" smtClean="0"/>
              <a:t>]</a:t>
            </a:r>
            <a:endParaRPr lang="en-US" b="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smtClean="0"/>
          </a:p>
          <a:p>
            <a:pPr marL="0" lvl="0" indent="0">
              <a:buFontTx/>
              <a:buNone/>
            </a:pPr>
            <a:r>
              <a:rPr lang="en-US" b="0" smtClean="0"/>
              <a:t>http://www.bizmanualz.com/blog/are-procedures-the-same-as-work-instructions.html</a:t>
            </a:r>
          </a:p>
          <a:p>
            <a:pPr marL="0" lvl="0" indent="0">
              <a:buFontTx/>
              <a:buNone/>
            </a:pPr>
            <a:r>
              <a:rPr lang="en-US" b="0" smtClean="0"/>
              <a:t>Quality Manual: sổ tay chất l</a:t>
            </a:r>
            <a:r>
              <a:rPr lang="vi-VN" b="0" smtClean="0"/>
              <a:t>ượ</a:t>
            </a:r>
            <a:r>
              <a:rPr lang="en-US" b="0" smtClean="0"/>
              <a:t>ng</a:t>
            </a:r>
          </a:p>
        </p:txBody>
      </p:sp>
    </p:spTree>
    <p:extLst>
      <p:ext uri="{BB962C8B-B14F-4D97-AF65-F5344CB8AC3E}">
        <p14:creationId xmlns:p14="http://schemas.microsoft.com/office/powerpoint/2010/main" val="2437473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The CRF records the recommendations regarding the change;  the estimated costs of  the change; and  the dates when  the change was requested, approved, implemented, and validated. The CRF may also include a section where a developer outlines how the change may be implemented.</a:t>
            </a:r>
          </a:p>
          <a:p>
            <a:endParaRPr lang="en-US"/>
          </a:p>
        </p:txBody>
      </p:sp>
    </p:spTree>
    <p:extLst>
      <p:ext uri="{BB962C8B-B14F-4D97-AF65-F5344CB8AC3E}">
        <p14:creationId xmlns:p14="http://schemas.microsoft.com/office/powerpoint/2010/main" val="33132015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CÒN </a:t>
            </a:r>
            <a:r>
              <a:rPr lang="vi-VN" sz="1200" b="1" i="0" kern="1200" smtClean="0">
                <a:solidFill>
                  <a:schemeClr val="tx1"/>
                </a:solidFill>
                <a:effectLst/>
                <a:latin typeface="+mn-lt"/>
                <a:ea typeface="+mn-ea"/>
                <a:cs typeface="+mn-cs"/>
              </a:rPr>
              <a:t>ĐƯỢ</a:t>
            </a:r>
            <a:r>
              <a:rPr lang="en-US" sz="1200" b="1" i="0" kern="1200" smtClean="0">
                <a:solidFill>
                  <a:schemeClr val="tx1"/>
                </a:solidFill>
                <a:effectLst/>
                <a:latin typeface="+mn-lt"/>
                <a:ea typeface="+mn-ea"/>
                <a:cs typeface="+mn-cs"/>
              </a:rPr>
              <a:t>C GỌI LÀ VERSION CONTROL</a:t>
            </a:r>
          </a:p>
          <a:p>
            <a:r>
              <a:rPr lang="vi-VN" sz="1200" b="0" i="0" kern="1200" smtClean="0">
                <a:solidFill>
                  <a:schemeClr val="tx1"/>
                </a:solidFill>
                <a:effectLst/>
                <a:latin typeface="+mn-lt"/>
                <a:ea typeface="+mn-ea"/>
                <a:cs typeface="+mn-cs"/>
              </a:rPr>
              <a:t>Hiện có nhiều công cụ trên thị trường hỗ trợ cho việc kiểm soát phiên bản, một số công cụ thông dụng là: Visual Source Safe của Microsoft, ClearCase của Rational, CVS (nguồn mở).</a:t>
            </a:r>
            <a:endParaRPr lang="en-US"/>
          </a:p>
        </p:txBody>
      </p:sp>
    </p:spTree>
    <p:extLst>
      <p:ext uri="{BB962C8B-B14F-4D97-AF65-F5344CB8AC3E}">
        <p14:creationId xmlns:p14="http://schemas.microsoft.com/office/powerpoint/2010/main" val="28442411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 CÔNG VIỆC TRONG QUẢN LÝ PHIÊN BẢN:</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Gán </a:t>
            </a:r>
            <a:r>
              <a:rPr lang="vi-VN" smtClean="0"/>
              <a:t>đị</a:t>
            </a:r>
            <a:r>
              <a:rPr lang="en-US" smtClean="0"/>
              <a:t>nh danh:</a:t>
            </a:r>
          </a:p>
          <a:p>
            <a:pPr marL="457200" marR="0" lvl="1" indent="0" algn="l" defTabSz="914400" rtl="0" eaLnBrk="1" fontAlgn="auto" latinLnBrk="0" hangingPunct="1">
              <a:lnSpc>
                <a:spcPct val="100000"/>
              </a:lnSpc>
              <a:spcBef>
                <a:spcPts val="0"/>
              </a:spcBef>
              <a:spcAft>
                <a:spcPts val="0"/>
              </a:spcAft>
              <a:buClrTx/>
              <a:buSzTx/>
              <a:buFontTx/>
              <a:buNone/>
              <a:tabLst/>
              <a:defRPr/>
            </a:pPr>
            <a:r>
              <a:rPr lang="vi-VN" b="1" smtClean="0"/>
              <a:t>■</a:t>
            </a:r>
            <a:r>
              <a:rPr lang="en-US" b="1" smtClean="0"/>
              <a:t> </a:t>
            </a:r>
            <a:r>
              <a:rPr lang="en-US" smtClean="0"/>
              <a:t>These  identifiers are usually based on the name of  the configuration  item (e.g., ButtonManager), followed by one or more numbers </a:t>
            </a:r>
            <a:r>
              <a:rPr lang="en-US" b="1" smtClean="0"/>
              <a:t>“ButtonManager 1.3”</a:t>
            </a:r>
            <a:r>
              <a:rPr lang="en-US" smtClean="0"/>
              <a:t> MEANS THE THIRD VERSION IN CODELINE 1 OF THE BUTTONMANAGER COMPONENT. Some CM systems also allow  the association of attributes with versions (e.g., mobile, smallscreen), which can also be used for  version  identification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t>
            </a:r>
            <a:r>
              <a:rPr lang="en-US" smtClean="0"/>
              <a:t>Quản lý l</a:t>
            </a:r>
            <a:r>
              <a:rPr lang="vi-VN" smtClean="0"/>
              <a:t>ư</a:t>
            </a:r>
            <a:r>
              <a:rPr lang="en-US" smtClean="0"/>
              <a:t>u trữ</a:t>
            </a:r>
          </a:p>
          <a:p>
            <a:pPr marL="457200" lvl="1" indent="0">
              <a:buFontTx/>
              <a:buNone/>
            </a:pPr>
            <a:r>
              <a:rPr lang="vi-VN" b="1" smtClean="0"/>
              <a:t>■</a:t>
            </a:r>
            <a:r>
              <a:rPr lang="en-US" b="1" smtClean="0"/>
              <a:t> MỤC TIÊU</a:t>
            </a:r>
            <a:r>
              <a:rPr lang="en-US" b="1" baseline="0" smtClean="0"/>
              <a:t> LÀ </a:t>
            </a:r>
            <a:r>
              <a:rPr lang="vi-VN" b="1" smtClean="0"/>
              <a:t>GIẢM BỚT KHÔNG GIAN LƯU TRỮ </a:t>
            </a:r>
            <a:r>
              <a:rPr lang="en-US" b="1" smtClean="0"/>
              <a:t>TẤT CẢ CÁC PHIÊN BẢN HỆ THỐNG</a:t>
            </a:r>
            <a:r>
              <a:rPr lang="en-US" smtClean="0"/>
              <a:t>. Khi</a:t>
            </a:r>
            <a:r>
              <a:rPr lang="en-US" baseline="0" smtClean="0"/>
              <a:t> một version mới </a:t>
            </a:r>
            <a:r>
              <a:rPr lang="vi-VN" baseline="0" smtClean="0"/>
              <a:t>đượ</a:t>
            </a:r>
            <a:r>
              <a:rPr lang="en-US" baseline="0" smtClean="0"/>
              <a:t>c tạo, t</a:t>
            </a:r>
            <a:r>
              <a:rPr lang="vi-VN" smtClean="0"/>
              <a:t>hay vì </a:t>
            </a:r>
            <a:r>
              <a:rPr lang="en-US" smtClean="0"/>
              <a:t>l</a:t>
            </a:r>
            <a:r>
              <a:rPr lang="vi-VN" smtClean="0"/>
              <a:t>ư</a:t>
            </a:r>
            <a:r>
              <a:rPr lang="en-US" smtClean="0"/>
              <a:t>u </a:t>
            </a:r>
            <a:r>
              <a:rPr lang="vi-VN" smtClean="0"/>
              <a:t>giữ một bản sao đầy đủ của mỗi phiên bản, hệ thống</a:t>
            </a:r>
            <a:r>
              <a:rPr lang="en-US" smtClean="0"/>
              <a:t> sẽ</a:t>
            </a:r>
            <a:r>
              <a:rPr lang="vi-VN" smtClean="0"/>
              <a:t> lưu trữ một danh sách </a:t>
            </a:r>
            <a:r>
              <a:rPr lang="en-US" smtClean="0"/>
              <a:t>sự </a:t>
            </a:r>
            <a:r>
              <a:rPr lang="vi-VN" smtClean="0"/>
              <a:t>khác nhau (</a:t>
            </a:r>
            <a:r>
              <a:rPr lang="en-US" smtClean="0"/>
              <a:t>deltas</a:t>
            </a:r>
            <a:r>
              <a:rPr lang="vi-VN" smtClean="0"/>
              <a:t>) giữa phiên bản</a:t>
            </a:r>
            <a:r>
              <a:rPr lang="en-US" smtClean="0"/>
              <a:t> mới với phiên bản cũ</a:t>
            </a:r>
            <a:r>
              <a:rPr lang="vi-VN" smtClean="0"/>
              <a:t>. Bằng cách áp dụng chúng cho một phiên bản nguồn (thường là phiên bản mới nhất), một phiên bản đí</a:t>
            </a:r>
            <a:r>
              <a:rPr lang="en-US" smtClean="0"/>
              <a:t>ch </a:t>
            </a:r>
            <a:r>
              <a:rPr lang="vi-VN" smtClean="0"/>
              <a:t>có thể được tái tạo. Điều này được minh họa trong hình </a:t>
            </a:r>
            <a:r>
              <a:rPr lang="en-US" smtClean="0"/>
              <a:t>kế.</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 </a:t>
            </a:r>
            <a:r>
              <a:rPr lang="en-US" smtClean="0"/>
              <a:t>Ghi nhận lịch sử thay</a:t>
            </a:r>
            <a:r>
              <a:rPr lang="en-US" baseline="0" smtClean="0"/>
              <a:t> </a:t>
            </a:r>
            <a:r>
              <a:rPr lang="vi-VN" baseline="0" smtClean="0"/>
              <a:t>đổ</a:t>
            </a:r>
            <a:r>
              <a:rPr lang="en-US" baseline="0" smtClean="0"/>
              <a:t>i</a:t>
            </a:r>
            <a:endParaRPr lang="en-US" smtClean="0"/>
          </a:p>
        </p:txBody>
      </p:sp>
    </p:spTree>
    <p:extLst>
      <p:ext uri="{BB962C8B-B14F-4D97-AF65-F5344CB8AC3E}">
        <p14:creationId xmlns:p14="http://schemas.microsoft.com/office/powerpoint/2010/main" val="28801023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When version management systems were first developed, storage management was one of their most important functions. The storage management features in a version control system reduce  the disk space required  to maintain all system versions. When a new version is created, the system simply stores a </a:t>
            </a:r>
            <a:r>
              <a:rPr lang="en-US" b="1" smtClean="0"/>
              <a:t>DELTA (A LIST OF DIFFERENCES) BETWEEN THE NEW VERSION AND THE OLDER VERSION</a:t>
            </a:r>
            <a:r>
              <a:rPr lang="en-US" smtClean="0"/>
              <a:t> used to create that new version (shown in the bottom part of Figure 25.7). In Figure 25.7, the shaded boxes represent earlier versions of a component  that are automatically re-created from  the most recent component version. Deltas are usually stored as  lists of changed  lines and, by applying  these automatically, one version of a component can be created from another. As  it  is most  likely  that  the most recent version of a component will be used, most systems store that version in full. The deltas then define how to re-create earlier system versions.</a:t>
            </a:r>
            <a:endParaRPr lang="en-US"/>
          </a:p>
        </p:txBody>
      </p:sp>
    </p:spTree>
    <p:extLst>
      <p:ext uri="{BB962C8B-B14F-4D97-AF65-F5344CB8AC3E}">
        <p14:creationId xmlns:p14="http://schemas.microsoft.com/office/powerpoint/2010/main" val="31773310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CÁC CÔNG VIỆC TRONG QUẢN LÝ PHIÊN BẢN:</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Đảm bảo phát triển </a:t>
            </a:r>
            <a:r>
              <a:rPr lang="vi-VN" smtClean="0"/>
              <a:t>độ</a:t>
            </a:r>
            <a:r>
              <a:rPr lang="en-US" smtClean="0"/>
              <a:t>c lập:</a:t>
            </a:r>
          </a:p>
          <a:p>
            <a:pPr marL="457200" marR="0" lvl="1" indent="0" algn="l" defTabSz="914400" rtl="0" eaLnBrk="1" fontAlgn="auto" latinLnBrk="0" hangingPunct="1">
              <a:lnSpc>
                <a:spcPct val="100000"/>
              </a:lnSpc>
              <a:spcBef>
                <a:spcPts val="0"/>
              </a:spcBef>
              <a:spcAft>
                <a:spcPts val="0"/>
              </a:spcAft>
              <a:buClrTx/>
              <a:buSzTx/>
              <a:buFontTx/>
              <a:buNone/>
              <a:tabLst/>
              <a:defRPr/>
            </a:pPr>
            <a:r>
              <a:rPr lang="vi-VN" b="1" smtClean="0"/>
              <a:t>■</a:t>
            </a:r>
            <a:r>
              <a:rPr lang="en-US" b="1" smtClean="0"/>
              <a:t> </a:t>
            </a:r>
            <a:r>
              <a:rPr lang="vi-VN" smtClean="0"/>
              <a:t>Hệ thống quản lý phiên bản theo dõi những thành phần đã được kiểm tra </a:t>
            </a:r>
            <a:r>
              <a:rPr lang="en-US" smtClean="0"/>
              <a:t>sau khi </a:t>
            </a:r>
            <a:r>
              <a:rPr lang="vi-VN" smtClean="0"/>
              <a:t>chỉnh sửa và đảm bảo rằng những thay đổi </a:t>
            </a:r>
            <a:r>
              <a:rPr lang="en-US" smtClean="0"/>
              <a:t>cho</a:t>
            </a:r>
            <a:r>
              <a:rPr lang="vi-VN" smtClean="0"/>
              <a:t> một </a:t>
            </a:r>
            <a:r>
              <a:rPr lang="en-US" smtClean="0"/>
              <a:t>component </a:t>
            </a:r>
            <a:r>
              <a:rPr lang="vi-VN" smtClean="0"/>
              <a:t>của </a:t>
            </a:r>
            <a:r>
              <a:rPr lang="en-US" smtClean="0"/>
              <a:t>các developer </a:t>
            </a:r>
            <a:r>
              <a:rPr lang="vi-VN" smtClean="0"/>
              <a:t>khác nhau không can thiệp</a:t>
            </a:r>
            <a:r>
              <a:rPr lang="en-US" smtClean="0"/>
              <a:t> lẫn nhau. </a:t>
            </a:r>
            <a:r>
              <a:rPr lang="en-US" b="1" smtClean="0"/>
              <a:t>VD TRONG HÌNH KẾ</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 Hỗ trợ dự án:</a:t>
            </a:r>
          </a:p>
          <a:p>
            <a:pPr marL="457200" marR="0" lvl="1" indent="0" algn="l" defTabSz="914400" rtl="0" eaLnBrk="1" fontAlgn="auto" latinLnBrk="0" hangingPunct="1">
              <a:lnSpc>
                <a:spcPct val="100000"/>
              </a:lnSpc>
              <a:spcBef>
                <a:spcPts val="0"/>
              </a:spcBef>
              <a:spcAft>
                <a:spcPts val="0"/>
              </a:spcAft>
              <a:buClrTx/>
              <a:buSzTx/>
              <a:buFontTx/>
              <a:buNone/>
              <a:tabLst/>
              <a:defRPr/>
            </a:pPr>
            <a:r>
              <a:rPr lang="vi-VN" b="1" smtClean="0"/>
              <a:t>■</a:t>
            </a:r>
            <a:r>
              <a:rPr lang="en-US" b="1" smtClean="0"/>
              <a:t> </a:t>
            </a:r>
            <a:r>
              <a:rPr lang="en-US" smtClean="0"/>
              <a:t>In project support systems, such as CVS (Vesperman, 2003), it is possible to CHECK IN AND CHECK OUT all of the files associated with a project rather than having to work with one file or directory at a time.</a:t>
            </a:r>
          </a:p>
        </p:txBody>
      </p:sp>
    </p:spTree>
    <p:extLst>
      <p:ext uri="{BB962C8B-B14F-4D97-AF65-F5344CB8AC3E}">
        <p14:creationId xmlns:p14="http://schemas.microsoft.com/office/powerpoint/2010/main" val="2740947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Consider the scenario shown in figure. Suppose we have two coworkers, Harry and </a:t>
            </a:r>
          </a:p>
          <a:p>
            <a:r>
              <a:rPr lang="en-US" smtClean="0"/>
              <a:t>Sally. They each decide to edit the same repository file at the same time. If Harry </a:t>
            </a:r>
          </a:p>
          <a:p>
            <a:r>
              <a:rPr lang="en-US" smtClean="0"/>
              <a:t>saves his changes to the repository first, it's possible that (a few moments later) Sally </a:t>
            </a:r>
          </a:p>
          <a:p>
            <a:r>
              <a:rPr lang="en-US" smtClean="0"/>
              <a:t>could accidentally overwrite them with her own new version of the file. While Harry's </a:t>
            </a:r>
          </a:p>
          <a:p>
            <a:r>
              <a:rPr lang="en-US" smtClean="0"/>
              <a:t>version of the file won't be lost forever (because the system remembers every </a:t>
            </a:r>
          </a:p>
          <a:p>
            <a:r>
              <a:rPr lang="en-US" smtClean="0"/>
              <a:t>change), any changes Harry made won't be present in Sally's newer version of the file, </a:t>
            </a:r>
          </a:p>
          <a:p>
            <a:r>
              <a:rPr lang="en-US" smtClean="0"/>
              <a:t>because she never saw Harry's changes to begin with. Harry's work is still effectively </a:t>
            </a:r>
          </a:p>
          <a:p>
            <a:r>
              <a:rPr lang="en-US" smtClean="0"/>
              <a:t>lost—or at least missing from the latest version of the file—and probably by accident. </a:t>
            </a:r>
          </a:p>
          <a:p>
            <a:r>
              <a:rPr lang="en-US" smtClean="0"/>
              <a:t>This is definitely a situation we want to avoid!</a:t>
            </a:r>
            <a:endParaRPr lang="en-US"/>
          </a:p>
        </p:txBody>
      </p:sp>
    </p:spTree>
    <p:extLst>
      <p:ext uri="{BB962C8B-B14F-4D97-AF65-F5344CB8AC3E}">
        <p14:creationId xmlns:p14="http://schemas.microsoft.com/office/powerpoint/2010/main" val="3508459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Subversion, CVS, and many other version control systems use a copy-modify-merge </a:t>
            </a:r>
          </a:p>
          <a:p>
            <a:r>
              <a:rPr lang="en-US" smtClean="0"/>
              <a:t>model as an alternative to locking. In this model, each user's client contacts the </a:t>
            </a:r>
          </a:p>
          <a:p>
            <a:r>
              <a:rPr lang="en-US" smtClean="0"/>
              <a:t>project repository and creates a personal working copy. Users then work </a:t>
            </a:r>
          </a:p>
          <a:p>
            <a:r>
              <a:rPr lang="en-US" smtClean="0"/>
              <a:t>simultaneously and independently, modifying their private copies. Finally, the private </a:t>
            </a:r>
          </a:p>
          <a:p>
            <a:r>
              <a:rPr lang="en-US" smtClean="0"/>
              <a:t>copies are merged together into a new, final version. The version control system often </a:t>
            </a:r>
          </a:p>
          <a:p>
            <a:r>
              <a:rPr lang="en-US" smtClean="0"/>
              <a:t>assists with the merging, but ultimately, a human being is responsible for making it </a:t>
            </a:r>
          </a:p>
          <a:p>
            <a:r>
              <a:rPr lang="en-US" smtClean="0"/>
              <a:t>happen correctly</a:t>
            </a:r>
          </a:p>
          <a:p>
            <a:r>
              <a:rPr lang="en-US" smtClean="0"/>
              <a:t>Here's an example. Say that Harry and Sally each create working copies of the same </a:t>
            </a:r>
          </a:p>
          <a:p>
            <a:r>
              <a:rPr lang="en-US" smtClean="0"/>
              <a:t>project, copied from the repository. They work concurrently and make changes to the </a:t>
            </a:r>
          </a:p>
          <a:p>
            <a:r>
              <a:rPr lang="en-US" smtClean="0"/>
              <a:t>same file A within their copies. Sally saves her changes to the repository first. When </a:t>
            </a:r>
          </a:p>
          <a:p>
            <a:r>
              <a:rPr lang="en-US" smtClean="0"/>
              <a:t>Harry attempts to save his changes later, the repository informs him that his file A is </a:t>
            </a:r>
          </a:p>
          <a:p>
            <a:r>
              <a:rPr lang="en-US" smtClean="0"/>
              <a:t>out of date. In other words, file A in the repository has somehow changed since he </a:t>
            </a:r>
          </a:p>
          <a:p>
            <a:r>
              <a:rPr lang="en-US" smtClean="0"/>
              <a:t>last copied it. So Harry asks his client to merge any new changes from the repository </a:t>
            </a:r>
          </a:p>
          <a:p>
            <a:r>
              <a:rPr lang="en-US" smtClean="0"/>
              <a:t>into his working copy of file A. Chances are that Sally's changes don't overlap with his </a:t>
            </a:r>
          </a:p>
          <a:p>
            <a:r>
              <a:rPr lang="en-US" smtClean="0"/>
              <a:t>own; once he has both sets of changes integrated, he saves his working copy back to </a:t>
            </a:r>
          </a:p>
          <a:p>
            <a:r>
              <a:rPr lang="en-US" smtClean="0"/>
              <a:t>the repository. Figure 1.4, “The copy-modify-merge solution” and Figure 1.5, “The </a:t>
            </a:r>
          </a:p>
          <a:p>
            <a:r>
              <a:rPr lang="en-US" smtClean="0"/>
              <a:t>copy-modify-merge solution (continued)” show this process.</a:t>
            </a:r>
          </a:p>
          <a:p>
            <a:r>
              <a:rPr lang="en-US" smtClean="0"/>
              <a:t>But what if Sally's changes do overlap with Harry's changes? What then? This </a:t>
            </a:r>
          </a:p>
          <a:p>
            <a:r>
              <a:rPr lang="en-US" smtClean="0"/>
              <a:t>situation is called a conflict, and it's usually not much of a problem. When Harry asks </a:t>
            </a:r>
          </a:p>
          <a:p>
            <a:r>
              <a:rPr lang="en-US" smtClean="0"/>
              <a:t>his client to merge the latest repository changes into his working copy, his copy of file </a:t>
            </a:r>
          </a:p>
          <a:p>
            <a:r>
              <a:rPr lang="en-US" smtClean="0"/>
              <a:t>A is somehow flagged as being in a state of conflict: he'll be able to see both sets of </a:t>
            </a:r>
          </a:p>
          <a:p>
            <a:r>
              <a:rPr lang="en-US" smtClean="0"/>
              <a:t>conflicting changes and manually choose between them. Note that software can't </a:t>
            </a:r>
          </a:p>
          <a:p>
            <a:r>
              <a:rPr lang="en-US" smtClean="0"/>
              <a:t>automatically resolve conflicts; only humans are capable of understanding and </a:t>
            </a:r>
          </a:p>
          <a:p>
            <a:r>
              <a:rPr lang="en-US" smtClean="0"/>
              <a:t>making the necessary intelligent choices. Once Harry has manually resolved the </a:t>
            </a:r>
          </a:p>
          <a:p>
            <a:r>
              <a:rPr lang="en-US" smtClean="0"/>
              <a:t>overlapping changes—perhaps after a discussion with Sally—he can safely save the </a:t>
            </a:r>
          </a:p>
          <a:p>
            <a:r>
              <a:rPr lang="en-US" smtClean="0"/>
              <a:t>merged file back to the repository.</a:t>
            </a:r>
          </a:p>
          <a:p>
            <a:r>
              <a:rPr lang="en-US" smtClean="0"/>
              <a:t>The copy-modify-merge model may sound a bit chaotic, but in practice, it runs </a:t>
            </a:r>
          </a:p>
          <a:p>
            <a:r>
              <a:rPr lang="en-US" smtClean="0"/>
              <a:t>extremely smoothly. Users can work in parallel, never waiting for one another. When </a:t>
            </a:r>
          </a:p>
          <a:p>
            <a:r>
              <a:rPr lang="en-US" smtClean="0"/>
              <a:t>they work on the same files, it turns out that most of their concurrent changes don't </a:t>
            </a:r>
          </a:p>
          <a:p>
            <a:r>
              <a:rPr lang="en-US" smtClean="0"/>
              <a:t>overlap at all; conflicts are infrequent. And the amount of time it takes to resolve </a:t>
            </a:r>
          </a:p>
          <a:p>
            <a:r>
              <a:rPr lang="en-US" smtClean="0"/>
              <a:t>conflicts is usually far less than the time lost by a locking system.</a:t>
            </a:r>
          </a:p>
          <a:p>
            <a:r>
              <a:rPr lang="en-US" smtClean="0"/>
              <a:t>In the end, it all comes down to one critical factor: user communication. When users </a:t>
            </a:r>
          </a:p>
          <a:p>
            <a:r>
              <a:rPr lang="en-US" smtClean="0"/>
              <a:t>communicate poorly, both syntactic and semantic conflicts increase. No system can </a:t>
            </a:r>
          </a:p>
          <a:p>
            <a:r>
              <a:rPr lang="en-US" smtClean="0"/>
              <a:t>force users to communicate perfectly, and no system can detect semantic conflicts. </a:t>
            </a:r>
          </a:p>
          <a:p>
            <a:r>
              <a:rPr lang="en-US" smtClean="0"/>
              <a:t>So there's no point in being lulled into a false sense of security that a locking system </a:t>
            </a:r>
          </a:p>
          <a:p>
            <a:r>
              <a:rPr lang="en-US" smtClean="0"/>
              <a:t>will somehow prevent conflicts; in practice, locking seems to inhibit productivity </a:t>
            </a:r>
          </a:p>
          <a:p>
            <a:r>
              <a:rPr lang="en-US" smtClean="0"/>
              <a:t>more than anything else. </a:t>
            </a:r>
            <a:endParaRPr lang="en-US"/>
          </a:p>
        </p:txBody>
      </p:sp>
    </p:spTree>
    <p:extLst>
      <p:ext uri="{BB962C8B-B14F-4D97-AF65-F5344CB8AC3E}">
        <p14:creationId xmlns:p14="http://schemas.microsoft.com/office/powerpoint/2010/main" val="11824475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mtClean="0"/>
              <a:t>Một hệ quả của </a:t>
            </a:r>
            <a:r>
              <a:rPr lang="en-US" smtClean="0"/>
              <a:t>Independent Development là </a:t>
            </a:r>
            <a:r>
              <a:rPr lang="vi-VN" smtClean="0"/>
              <a:t>codelines của các thành phần tương tự </a:t>
            </a:r>
            <a:r>
              <a:rPr lang="en-US" smtClean="0"/>
              <a:t>có </a:t>
            </a:r>
            <a:r>
              <a:rPr lang="vi-VN" smtClean="0"/>
              <a:t>thể chi</a:t>
            </a:r>
            <a:r>
              <a:rPr lang="en-US" smtClean="0"/>
              <a:t>a</a:t>
            </a:r>
            <a:r>
              <a:rPr lang="vi-VN" smtClean="0"/>
              <a:t> nhánh</a:t>
            </a:r>
            <a:r>
              <a:rPr lang="en-US" smtClean="0"/>
              <a:t> (BRANCH)</a:t>
            </a:r>
            <a:r>
              <a:rPr lang="vi-VN" smtClean="0"/>
              <a:t>. Thay vì một chuỗi tuyến tính của các phiên bản phản ánh những thay đổi thành phần theo thời gian, có thể có một số trình tự độc lập, như thể hiện trong hình </a:t>
            </a:r>
            <a:r>
              <a:rPr lang="en-US" smtClean="0"/>
              <a:t>trên. Điều này là bình th</a:t>
            </a:r>
            <a:r>
              <a:rPr lang="vi-VN" smtClean="0"/>
              <a:t>ườn</a:t>
            </a:r>
            <a:r>
              <a:rPr lang="en-US" smtClean="0"/>
              <a:t>g,</a:t>
            </a:r>
            <a:r>
              <a:rPr lang="en-US" baseline="0" smtClean="0"/>
              <a:t> vì </a:t>
            </a:r>
            <a:r>
              <a:rPr lang="en-US" smtClean="0"/>
              <a:t>different developers work independently on different versions of the source code and so change it in different ways. </a:t>
            </a:r>
          </a:p>
          <a:p>
            <a:pPr marL="0" marR="0" indent="0" algn="l" defTabSz="914400" rtl="0" eaLnBrk="1" fontAlgn="auto" latinLnBrk="0" hangingPunct="1">
              <a:lnSpc>
                <a:spcPct val="100000"/>
              </a:lnSpc>
              <a:spcBef>
                <a:spcPts val="0"/>
              </a:spcBef>
              <a:spcAft>
                <a:spcPts val="0"/>
              </a:spcAft>
              <a:buClrTx/>
              <a:buSzTx/>
              <a:buFontTx/>
              <a:buNone/>
              <a:tabLst/>
              <a:defRPr/>
            </a:pPr>
            <a:r>
              <a:rPr lang="vi-VN" smtClean="0"/>
              <a:t>Tại một số </a:t>
            </a:r>
            <a:r>
              <a:rPr lang="en-US" smtClean="0"/>
              <a:t>giai </a:t>
            </a:r>
            <a:r>
              <a:rPr lang="vi-VN" smtClean="0"/>
              <a:t>đ</a:t>
            </a:r>
            <a:r>
              <a:rPr lang="en-US" smtClean="0"/>
              <a:t>oạn</a:t>
            </a:r>
            <a:r>
              <a:rPr lang="vi-VN" smtClean="0"/>
              <a:t>, có thể </a:t>
            </a:r>
            <a:r>
              <a:rPr lang="en-US" smtClean="0"/>
              <a:t>phải kết hợp (MERGE) </a:t>
            </a:r>
            <a:r>
              <a:rPr lang="vi-VN" smtClean="0"/>
              <a:t>các nhánh codeline để tạo ra một phiên bản mới của một </a:t>
            </a:r>
            <a:r>
              <a:rPr lang="en-US" smtClean="0"/>
              <a:t>component </a:t>
            </a:r>
            <a:r>
              <a:rPr lang="vi-VN" smtClean="0"/>
              <a:t>bao gồm tất cả những thay đổi đã được thực hiện. </a:t>
            </a:r>
            <a:r>
              <a:rPr lang="en-US" smtClean="0"/>
              <a:t>Ví dụ</a:t>
            </a:r>
            <a:r>
              <a:rPr lang="vi-VN" smtClean="0"/>
              <a:t> phiên bản 2.1.2 và 2.3 được sáp nhập để tạo ra phiên bản 2.4. </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CÓ THỂ MERGE</a:t>
            </a:r>
            <a:r>
              <a:rPr lang="en-US" b="1" baseline="0" smtClean="0"/>
              <a:t> TỰ </a:t>
            </a:r>
            <a:r>
              <a:rPr lang="vi-VN" b="1" baseline="0" smtClean="0"/>
              <a:t>ĐỘ</a:t>
            </a:r>
            <a:r>
              <a:rPr lang="en-US" b="1" baseline="0" smtClean="0"/>
              <a:t>NG BẰNG CÔNG CỤ (ÍT KHI) HOẶC MERGE THỦ CÔNG (DEVELOPER SẼ CHECK </a:t>
            </a:r>
            <a:r>
              <a:rPr lang="vi-VN" b="1" baseline="0" smtClean="0"/>
              <a:t>ĐỤ</a:t>
            </a:r>
            <a:r>
              <a:rPr lang="en-US" b="1" baseline="0" smtClean="0"/>
              <a:t>NG </a:t>
            </a:r>
            <a:r>
              <a:rPr lang="vi-VN" b="1" baseline="0" smtClean="0"/>
              <a:t>ĐỘ</a:t>
            </a:r>
            <a:r>
              <a:rPr lang="en-US" b="1" baseline="0" smtClean="0"/>
              <a:t>)</a:t>
            </a:r>
            <a:endParaRPr lang="en-US" b="1"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Xem hoạt </a:t>
            </a:r>
            <a:r>
              <a:rPr lang="vi-VN" smtClean="0"/>
              <a:t>độ</a:t>
            </a:r>
            <a:r>
              <a:rPr lang="en-US" smtClean="0"/>
              <a:t>ng của SVN</a:t>
            </a:r>
          </a:p>
          <a:p>
            <a:endParaRPr lang="en-US" smtClean="0"/>
          </a:p>
          <a:p>
            <a:endParaRPr lang="en-US" smtClean="0"/>
          </a:p>
          <a:p>
            <a:endParaRPr lang="en-US" smtClean="0"/>
          </a:p>
          <a:p>
            <a:endParaRPr lang="en-US" smtClean="0"/>
          </a:p>
          <a:p>
            <a:r>
              <a:rPr lang="en-US" smtClean="0"/>
              <a:t>Rather than a linear sequence of versions that reflect changes to the component over time, there may be several independent sequences. </a:t>
            </a:r>
          </a:p>
          <a:p>
            <a:pPr lvl="1"/>
            <a:r>
              <a:rPr lang="en-US" smtClean="0"/>
              <a:t>This is normal in system development, where different developers work independently on different versions of the source code and so change it in different ways. </a:t>
            </a:r>
          </a:p>
          <a:p>
            <a:r>
              <a:rPr lang="en-US" smtClean="0"/>
              <a:t>At some stage, it may be necessary to merge codeline branches to create a new version of a component that includes all changes that have been made. </a:t>
            </a:r>
          </a:p>
          <a:p>
            <a:pPr lvl="1"/>
            <a:r>
              <a:rPr lang="en-US" smtClean="0"/>
              <a:t>If the changes made involve different parts of the code, the component versions may be merged automatically by combining the deltas that apply to the code. </a:t>
            </a:r>
          </a:p>
          <a:p>
            <a:endParaRPr lang="en-US"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	</a:t>
            </a:r>
            <a:endParaRPr lang="en-US"/>
          </a:p>
        </p:txBody>
      </p:sp>
    </p:spTree>
    <p:extLst>
      <p:ext uri="{BB962C8B-B14F-4D97-AF65-F5344CB8AC3E}">
        <p14:creationId xmlns:p14="http://schemas.microsoft.com/office/powerpoint/2010/main" val="394538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System building là…</a:t>
            </a:r>
          </a:p>
          <a:p>
            <a:r>
              <a:rPr lang="en-US" smtClean="0"/>
              <a:t>- Công cụ System building  và công cụ version management phải giao tiếp </a:t>
            </a:r>
            <a:r>
              <a:rPr lang="vi-VN" smtClean="0"/>
              <a:t>đượ</a:t>
            </a:r>
            <a:r>
              <a:rPr lang="en-US" smtClean="0"/>
              <a:t>c với nhau vì quá trình build gồm công việc check out các phiên bản component</a:t>
            </a:r>
            <a:r>
              <a:rPr lang="en-US" baseline="0" smtClean="0"/>
              <a:t> từ kho quản lý bởi hệ thống </a:t>
            </a:r>
            <a:r>
              <a:rPr lang="en-US" smtClean="0"/>
              <a:t>version management.</a:t>
            </a:r>
            <a:endParaRPr lang="en-US"/>
          </a:p>
        </p:txBody>
      </p:sp>
    </p:spTree>
    <p:extLst>
      <p:ext uri="{BB962C8B-B14F-4D97-AF65-F5344CB8AC3E}">
        <p14:creationId xmlns:p14="http://schemas.microsoft.com/office/powerpoint/2010/main" val="100208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System building  involves </a:t>
            </a:r>
            <a:r>
              <a:rPr lang="en-US" b="1" smtClean="0"/>
              <a:t>Assembling</a:t>
            </a:r>
            <a:r>
              <a:rPr lang="en-US" smtClean="0"/>
              <a:t> </a:t>
            </a:r>
            <a:r>
              <a:rPr lang="en-US" b="1" smtClean="0"/>
              <a:t>A  Large Amount Of  Information About  The Software And  Its Operating Environment</a:t>
            </a:r>
            <a:r>
              <a:rPr lang="en-US" smtClean="0"/>
              <a:t>. Notice that you don’t just need the </a:t>
            </a:r>
            <a:r>
              <a:rPr lang="en-US" b="1" smtClean="0"/>
              <a:t>Source Code Files </a:t>
            </a:r>
            <a:r>
              <a:rPr lang="en-US" smtClean="0"/>
              <a:t>that are  involved  in  the build. You may have  to  link  these with externally provided </a:t>
            </a:r>
            <a:r>
              <a:rPr lang="en-US" b="1" smtClean="0"/>
              <a:t>Libraries, Data Files (Such As A File Of Error Messages)</a:t>
            </a:r>
            <a:r>
              <a:rPr lang="en-US" smtClean="0"/>
              <a:t>, and </a:t>
            </a:r>
            <a:r>
              <a:rPr lang="en-US" b="1" smtClean="0"/>
              <a:t>Configuration Files  </a:t>
            </a:r>
            <a:r>
              <a:rPr lang="en-US" smtClean="0"/>
              <a:t>that define the target installation. You may have to specify </a:t>
            </a:r>
            <a:r>
              <a:rPr lang="en-US" b="1" smtClean="0"/>
              <a:t>the versions of the compiler and other software tools </a:t>
            </a:r>
            <a:r>
              <a:rPr lang="en-US" smtClean="0"/>
              <a:t>that are to be used in the build. Ideally, you should be able to build a complete system with a single command or mouse click.</a:t>
            </a:r>
            <a:endParaRPr lang="en-US"/>
          </a:p>
        </p:txBody>
      </p:sp>
    </p:spTree>
    <p:extLst>
      <p:ext uri="{BB962C8B-B14F-4D97-AF65-F5344CB8AC3E}">
        <p14:creationId xmlns:p14="http://schemas.microsoft.com/office/powerpoint/2010/main" val="1745130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Thủ tục SQA chuyên nghiệp </a:t>
            </a:r>
            <a:r>
              <a:rPr lang="en-US" smtClean="0"/>
              <a:t>ko những</a:t>
            </a:r>
            <a:r>
              <a:rPr lang="en-US" baseline="0" smtClean="0"/>
              <a:t> </a:t>
            </a:r>
            <a:r>
              <a:rPr lang="vi-VN" smtClean="0"/>
              <a:t>phải phù hợp với chính sách chất lượng</a:t>
            </a:r>
            <a:r>
              <a:rPr lang="en-US" smtClean="0"/>
              <a:t> (</a:t>
            </a:r>
            <a:r>
              <a:rPr lang="en-US" b="1" smtClean="0"/>
              <a:t>quality policy</a:t>
            </a:r>
            <a:r>
              <a:rPr lang="en-US" smtClean="0"/>
              <a:t>)</a:t>
            </a:r>
            <a:r>
              <a:rPr lang="vi-VN" smtClean="0"/>
              <a:t> của tổ chức </a:t>
            </a:r>
            <a:r>
              <a:rPr lang="en-US" smtClean="0"/>
              <a:t>mà</a:t>
            </a:r>
            <a:r>
              <a:rPr lang="en-US" baseline="0" smtClean="0"/>
              <a:t> còn phải</a:t>
            </a:r>
            <a:r>
              <a:rPr lang="vi-VN" smtClean="0"/>
              <a:t> phù hợp với các tiêu chuẩn SQA</a:t>
            </a:r>
            <a:r>
              <a:rPr lang="en-US" smtClean="0"/>
              <a:t> </a:t>
            </a:r>
            <a:r>
              <a:rPr lang="vi-VN" smtClean="0"/>
              <a:t>quốc tế hoặc quốc gia</a:t>
            </a:r>
            <a:r>
              <a:rPr lang="en-US" baseline="0" smtClean="0"/>
              <a:t> (</a:t>
            </a:r>
            <a:r>
              <a:rPr lang="en-US" b="1" baseline="0" smtClean="0"/>
              <a:t>international or national SQA standards</a:t>
            </a:r>
            <a:r>
              <a:rPr lang="en-US" baseline="0" smtClean="0"/>
              <a:t>) (e.g. ISO)</a:t>
            </a:r>
          </a:p>
          <a:p>
            <a:endParaRPr lang="en-US" smtClean="0"/>
          </a:p>
        </p:txBody>
      </p:sp>
    </p:spTree>
    <p:extLst>
      <p:ext uri="{BB962C8B-B14F-4D97-AF65-F5344CB8AC3E}">
        <p14:creationId xmlns:p14="http://schemas.microsoft.com/office/powerpoint/2010/main" val="32770835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(SV TỰ XEM)</a:t>
            </a:r>
          </a:p>
          <a:p>
            <a:r>
              <a:rPr lang="en-US" smtClean="0"/>
              <a:t>Building </a:t>
            </a:r>
            <a:r>
              <a:rPr lang="vi-VN" smtClean="0"/>
              <a:t>là một quá trình phức tạp, </a:t>
            </a:r>
            <a:r>
              <a:rPr lang="en-US" smtClean="0"/>
              <a:t>có </a:t>
            </a:r>
            <a:r>
              <a:rPr lang="vi-VN" smtClean="0"/>
              <a:t>khả năng dễ bị lỗi, </a:t>
            </a:r>
            <a:r>
              <a:rPr lang="en-US" smtClean="0"/>
              <a:t>vì </a:t>
            </a:r>
            <a:r>
              <a:rPr lang="vi-VN" smtClean="0"/>
              <a:t>có thể có ba nền tảng hệ thống khác nhau có liên quan</a:t>
            </a:r>
            <a:r>
              <a:rPr lang="en-US" smtClean="0"/>
              <a:t>:</a:t>
            </a:r>
          </a:p>
          <a:p>
            <a:pPr marL="0" indent="0">
              <a:buFontTx/>
              <a:buNone/>
            </a:pPr>
            <a:r>
              <a:rPr lang="en-US" smtClean="0"/>
              <a:t>- The development system: …</a:t>
            </a:r>
          </a:p>
          <a:p>
            <a:pPr marL="0" indent="0">
              <a:buFontTx/>
              <a:buNone/>
            </a:pPr>
            <a:r>
              <a:rPr lang="en-US" smtClean="0"/>
              <a:t>- The build server: …</a:t>
            </a:r>
          </a:p>
          <a:p>
            <a:pPr marL="171450" lvl="0" indent="-171450">
              <a:buFontTx/>
              <a:buChar char="-"/>
            </a:pPr>
            <a:r>
              <a:rPr lang="en-US" smtClean="0"/>
              <a:t>…</a:t>
            </a:r>
          </a:p>
          <a:p>
            <a:pPr marL="171450" lvl="0" indent="-171450">
              <a:buFont typeface="Wingdings"/>
              <a:buChar char="à"/>
            </a:pPr>
            <a:r>
              <a:rPr lang="vi-VN" smtClean="0">
                <a:sym typeface="Wingdings" pitchFamily="2" charset="2"/>
              </a:rPr>
              <a:t>ĐƯỢ</a:t>
            </a:r>
            <a:r>
              <a:rPr lang="en-US" smtClean="0">
                <a:sym typeface="Wingdings" pitchFamily="2" charset="2"/>
              </a:rPr>
              <a:t>C THỂ HIỆN BẰNG HÌNH KẾ</a:t>
            </a:r>
          </a:p>
          <a:p>
            <a:pPr marL="0" lvl="0" indent="0">
              <a:buFont typeface="Wingdings"/>
              <a:buNone/>
            </a:pPr>
            <a:r>
              <a:rPr lang="en-US" smtClean="0">
                <a:sym typeface="Wingdings" pitchFamily="2" charset="2"/>
              </a:rPr>
              <a:t>NHẮC LẠI VIỆC TẠO FILE SETUP CHO CH</a:t>
            </a:r>
            <a:r>
              <a:rPr lang="vi-VN" smtClean="0">
                <a:sym typeface="Wingdings" pitchFamily="2" charset="2"/>
              </a:rPr>
              <a:t>ƯƠ</a:t>
            </a:r>
            <a:r>
              <a:rPr lang="en-US" smtClean="0">
                <a:sym typeface="Wingdings" pitchFamily="2" charset="2"/>
              </a:rPr>
              <a:t>NG</a:t>
            </a:r>
            <a:r>
              <a:rPr lang="en-US" baseline="0" smtClean="0">
                <a:sym typeface="Wingdings" pitchFamily="2" charset="2"/>
              </a:rPr>
              <a:t> TRÌNH C#</a:t>
            </a:r>
            <a:endParaRPr lang="en-US"/>
          </a:p>
        </p:txBody>
      </p:sp>
    </p:spTree>
    <p:extLst>
      <p:ext uri="{BB962C8B-B14F-4D97-AF65-F5344CB8AC3E}">
        <p14:creationId xmlns:p14="http://schemas.microsoft.com/office/powerpoint/2010/main" val="24908184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1" i="0" kern="1200" smtClean="0">
                <a:solidFill>
                  <a:schemeClr val="tx1"/>
                </a:solidFill>
                <a:effectLst/>
                <a:latin typeface="+mn-lt"/>
                <a:ea typeface="+mn-ea"/>
                <a:cs typeface="+mn-cs"/>
              </a:rPr>
              <a:t>Nhắc</a:t>
            </a:r>
            <a:r>
              <a:rPr lang="en-US" sz="1200" b="1" i="0" kern="1200" baseline="0" smtClean="0">
                <a:solidFill>
                  <a:schemeClr val="tx1"/>
                </a:solidFill>
                <a:effectLst/>
                <a:latin typeface="+mn-lt"/>
                <a:ea typeface="+mn-ea"/>
                <a:cs typeface="+mn-cs"/>
              </a:rPr>
              <a:t> lại chính sách phát triển phiên bản dạng tuần tự và dạng cây…</a:t>
            </a:r>
            <a:endParaRPr lang="en-US" sz="1200" b="1" i="0" kern="1200" smtClean="0">
              <a:solidFill>
                <a:schemeClr val="tx1"/>
              </a:solidFill>
              <a:effectLst/>
              <a:latin typeface="+mn-lt"/>
              <a:ea typeface="+mn-ea"/>
              <a:cs typeface="+mn-cs"/>
            </a:endParaRPr>
          </a:p>
          <a:p>
            <a:pPr marL="0" indent="0">
              <a:buFontTx/>
              <a:buNone/>
            </a:pPr>
            <a:r>
              <a:rPr lang="en-US" sz="1200" b="1"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ĐIỀU NÀY CÓ NGHĨA RẰNG MỘT CÔNG TY PHẦN MỀM CÓ THỂ QUẢN LÝ HÀNG CHỤC, THẬM CHÍ HÀNG TRĂM PHIÊN BẢN KHÁC NHAU CỦA </a:t>
            </a:r>
            <a:r>
              <a:rPr lang="en-US" sz="1200" b="1" i="0" kern="1200" smtClean="0">
                <a:solidFill>
                  <a:schemeClr val="tx1"/>
                </a:solidFill>
                <a:effectLst/>
                <a:latin typeface="+mn-lt"/>
                <a:ea typeface="+mn-ea"/>
                <a:cs typeface="+mn-cs"/>
              </a:rPr>
              <a:t>1 </a:t>
            </a:r>
            <a:r>
              <a:rPr lang="vi-VN" sz="1200" b="1" i="0" kern="1200" smtClean="0">
                <a:solidFill>
                  <a:schemeClr val="tx1"/>
                </a:solidFill>
                <a:effectLst/>
                <a:latin typeface="+mn-lt"/>
                <a:ea typeface="+mn-ea"/>
                <a:cs typeface="+mn-cs"/>
              </a:rPr>
              <a:t>SẢN PHẨM. HỆ THỐNG QUẢN LÝ CẤU HÌNH PHẢI </a:t>
            </a:r>
            <a:r>
              <a:rPr lang="en-US" sz="1200" b="1" i="0" kern="1200" smtClean="0">
                <a:solidFill>
                  <a:schemeClr val="tx1"/>
                </a:solidFill>
                <a:effectLst/>
                <a:latin typeface="+mn-lt"/>
                <a:ea typeface="+mn-ea"/>
                <a:cs typeface="+mn-cs"/>
              </a:rPr>
              <a:t>LÀM SAO BIẾT </a:t>
            </a:r>
            <a:r>
              <a:rPr lang="vi-VN" sz="1200" b="1" i="0" kern="1200" smtClean="0">
                <a:solidFill>
                  <a:schemeClr val="tx1"/>
                </a:solidFill>
                <a:effectLst/>
                <a:latin typeface="+mn-lt"/>
                <a:ea typeface="+mn-ea"/>
                <a:cs typeface="+mn-cs"/>
              </a:rPr>
              <a:t>ĐƯỢ</a:t>
            </a:r>
            <a:r>
              <a:rPr lang="en-US" sz="1200" b="1" i="0" kern="1200" smtClean="0">
                <a:solidFill>
                  <a:schemeClr val="tx1"/>
                </a:solidFill>
                <a:effectLst/>
                <a:latin typeface="+mn-lt"/>
                <a:ea typeface="+mn-ea"/>
                <a:cs typeface="+mn-cs"/>
              </a:rPr>
              <a:t>C KHÁCH HÀNG NÀO SỬ DỤNG PHIÊN BẢN NÀO</a:t>
            </a:r>
            <a:r>
              <a:rPr lang="vi-VN" sz="1200" b="1"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Trong trường hợp </a:t>
            </a:r>
            <a:r>
              <a:rPr lang="en-US" sz="1200" b="0" i="0" kern="1200" smtClean="0">
                <a:solidFill>
                  <a:schemeClr val="tx1"/>
                </a:solidFill>
                <a:effectLst/>
                <a:latin typeface="+mn-lt"/>
                <a:ea typeface="+mn-ea"/>
                <a:cs typeface="+mn-cs"/>
              </a:rPr>
              <a:t>có bug</a:t>
            </a:r>
            <a:r>
              <a:rPr lang="vi-VN" sz="1200" b="0" i="0" kern="1200" smtClean="0">
                <a:solidFill>
                  <a:schemeClr val="tx1"/>
                </a:solidFill>
                <a:effectLst/>
                <a:latin typeface="+mn-lt"/>
                <a:ea typeface="+mn-ea"/>
                <a:cs typeface="+mn-cs"/>
              </a:rPr>
              <a:t>, cần </a:t>
            </a:r>
            <a:r>
              <a:rPr lang="en-US" sz="1200" b="0" i="0" kern="1200" smtClean="0">
                <a:solidFill>
                  <a:schemeClr val="tx1"/>
                </a:solidFill>
                <a:effectLst/>
                <a:latin typeface="+mn-lt"/>
                <a:ea typeface="+mn-ea"/>
                <a:cs typeface="+mn-cs"/>
              </a:rPr>
              <a:t>phải</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tái tạo chính xác phần mềm đã được chuyển giao cho một khách hàng </a:t>
            </a:r>
            <a:r>
              <a:rPr lang="en-US" sz="1200" b="0" i="0" kern="1200" smtClean="0">
                <a:solidFill>
                  <a:schemeClr val="tx1"/>
                </a:solidFill>
                <a:effectLst/>
                <a:latin typeface="+mn-lt"/>
                <a:ea typeface="+mn-ea"/>
                <a:cs typeface="+mn-cs"/>
              </a:rPr>
              <a:t>để</a:t>
            </a:r>
            <a:r>
              <a:rPr lang="en-US" sz="1200" b="0" i="0" kern="1200" baseline="0" smtClean="0">
                <a:solidFill>
                  <a:schemeClr val="tx1"/>
                </a:solidFill>
                <a:effectLst/>
                <a:latin typeface="+mn-lt"/>
                <a:ea typeface="+mn-ea"/>
                <a:cs typeface="+mn-cs"/>
              </a:rPr>
              <a:t> kiểm tra bug</a:t>
            </a:r>
            <a:r>
              <a:rPr lang="vi-VN" sz="1200" b="0" i="0" kern="1200" smtClean="0">
                <a:solidFill>
                  <a:schemeClr val="tx1"/>
                </a:solidFill>
                <a:effectLst/>
                <a:latin typeface="+mn-lt"/>
                <a:ea typeface="+mn-ea"/>
                <a:cs typeface="+mn-cs"/>
              </a:rPr>
              <a:t>.</a:t>
            </a:r>
            <a:r>
              <a:rPr lang="en-US" sz="1200" b="0" i="0" kern="1200" smtClean="0">
                <a:solidFill>
                  <a:schemeClr val="tx1"/>
                </a:solidFill>
                <a:effectLst/>
                <a:latin typeface="+mn-lt"/>
                <a:ea typeface="+mn-ea"/>
                <a:cs typeface="+mn-cs"/>
              </a:rPr>
              <a:t> </a:t>
            </a:r>
          </a:p>
          <a:p>
            <a:pPr marL="0" indent="0">
              <a:buFontTx/>
              <a:buNone/>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Vì vậy khi một hệ thống đượ</a:t>
            </a:r>
            <a:r>
              <a:rPr lang="en-US" sz="1200" b="0" i="0" kern="1200" smtClean="0">
                <a:solidFill>
                  <a:schemeClr val="tx1"/>
                </a:solidFill>
                <a:effectLst/>
                <a:latin typeface="+mn-lt"/>
                <a:ea typeface="+mn-ea"/>
                <a:cs typeface="+mn-cs"/>
              </a:rPr>
              <a:t>c </a:t>
            </a:r>
            <a:r>
              <a:rPr lang="vi-VN" sz="1200" b="0" i="0" kern="1200" smtClean="0">
                <a:solidFill>
                  <a:schemeClr val="tx1"/>
                </a:solidFill>
                <a:effectLst/>
                <a:latin typeface="+mn-lt"/>
                <a:ea typeface="+mn-ea"/>
                <a:cs typeface="+mn-cs"/>
              </a:rPr>
              <a:t>phát hành, nó phải được ghi chép để đảm bảo rằng nó có thể được tái tạo một cách chính xác trong tương lai. </a:t>
            </a:r>
            <a:endParaRPr lang="en-US" sz="1200" b="0" i="0" kern="1200" smtClean="0">
              <a:solidFill>
                <a:schemeClr val="tx1"/>
              </a:solidFill>
              <a:effectLst/>
              <a:latin typeface="+mn-lt"/>
              <a:ea typeface="+mn-ea"/>
              <a:cs typeface="+mn-cs"/>
            </a:endParaRPr>
          </a:p>
          <a:p>
            <a:pPr marL="171450" indent="-171450">
              <a:buFontTx/>
              <a:buChar char="-"/>
            </a:pPr>
            <a:endParaRPr lang="en-US" sz="1200" b="0" i="0" kern="1200" smtClean="0">
              <a:solidFill>
                <a:schemeClr val="tx1"/>
              </a:solidFill>
              <a:effectLst/>
              <a:latin typeface="+mn-lt"/>
              <a:ea typeface="+mn-ea"/>
              <a:cs typeface="+mn-cs"/>
            </a:endParaRPr>
          </a:p>
          <a:p>
            <a:pPr marL="171450" indent="-171450">
              <a:buFontTx/>
              <a:buChar char="-"/>
            </a:pPr>
            <a:endParaRPr lang="en-US"/>
          </a:p>
        </p:txBody>
      </p:sp>
    </p:spTree>
    <p:extLst>
      <p:ext uri="{BB962C8B-B14F-4D97-AF65-F5344CB8AC3E}">
        <p14:creationId xmlns:p14="http://schemas.microsoft.com/office/powerpoint/2010/main" val="34160416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CÁCH THỨC L</a:t>
            </a:r>
            <a:r>
              <a:rPr lang="vi-VN" smtClean="0"/>
              <a:t>Ư</a:t>
            </a:r>
            <a:r>
              <a:rPr lang="en-US" smtClean="0"/>
              <a:t>U TRỮ RELEASE ĐỂ TÁI SẢN XUẤT:</a:t>
            </a:r>
          </a:p>
          <a:p>
            <a:pPr marL="0" indent="0">
              <a:buFontTx/>
              <a:buNone/>
            </a:pPr>
            <a:r>
              <a:rPr lang="en-US" smtClean="0"/>
              <a:t>- </a:t>
            </a:r>
            <a:r>
              <a:rPr lang="vi-VN" smtClean="0"/>
              <a:t>Để </a:t>
            </a:r>
            <a:r>
              <a:rPr lang="en-US" smtClean="0"/>
              <a:t>lập tài liệu cho 1 release</a:t>
            </a:r>
            <a:r>
              <a:rPr lang="vi-VN" smtClean="0"/>
              <a:t>, bạn phải ghi lại các phiên bản cụ thể của mã nguồn đã được sử dụng. </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t>
            </a:r>
            <a:r>
              <a:rPr lang="vi-VN" smtClean="0"/>
              <a:t>Bạn cũng nên ghi lại các phiên bản của hệ điều hành, thư viện, trình biên dịch, và các công cụ khác được sử dụng để xây dựng các phần mềm. Điều này có nghĩa rằng bạn phải lưu trữ các bản sao của phần mềm nền tảng và các công cụ được sử dụng để tạo ra các hệ thống trong hệ thống quản lý phiên bản cùng với mã nguồn của hệ thống đích.</a:t>
            </a:r>
            <a:endParaRPr lang="en-US" smtClean="0"/>
          </a:p>
          <a:p>
            <a:pPr marL="0" indent="0">
              <a:buFontTx/>
              <a:buNone/>
            </a:pPr>
            <a:r>
              <a:rPr lang="en-US" smtClean="0"/>
              <a:t>- </a:t>
            </a:r>
            <a:r>
              <a:rPr lang="vi-VN" smtClean="0"/>
              <a:t>Bạn phải giữ bản sao của các tập tin mã nguồn,</a:t>
            </a:r>
            <a:r>
              <a:rPr lang="en-US" smtClean="0"/>
              <a:t> bản</a:t>
            </a:r>
            <a:r>
              <a:rPr lang="vi-VN" smtClean="0"/>
              <a:t> thực thi tương ứng, và tất cả các dữ liệu và các tập tin cấu hình. </a:t>
            </a:r>
            <a:endParaRPr lang="en-US" smtClean="0"/>
          </a:p>
        </p:txBody>
      </p:sp>
    </p:spTree>
    <p:extLst>
      <p:ext uri="{BB962C8B-B14F-4D97-AF65-F5344CB8AC3E}">
        <p14:creationId xmlns:p14="http://schemas.microsoft.com/office/powerpoint/2010/main" val="8510241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Kiểm</a:t>
            </a:r>
            <a:r>
              <a:rPr lang="en-US" b="1" baseline="0" smtClean="0"/>
              <a:t> soát </a:t>
            </a:r>
            <a:r>
              <a:rPr lang="vi-VN" sz="1200" b="1" i="0" kern="1200" smtClean="0">
                <a:solidFill>
                  <a:schemeClr val="tx1"/>
                </a:solidFill>
                <a:effectLst/>
                <a:latin typeface="+mn-lt"/>
                <a:ea typeface="+mn-ea"/>
                <a:cs typeface="+mn-cs"/>
              </a:rPr>
              <a:t>văn bản,</a:t>
            </a:r>
            <a:r>
              <a:rPr lang="en-US" sz="1200" b="1" i="0" kern="1200" smtClean="0">
                <a:solidFill>
                  <a:schemeClr val="tx1"/>
                </a:solidFill>
                <a:effectLst/>
                <a:latin typeface="+mn-lt"/>
                <a:ea typeface="+mn-ea"/>
                <a:cs typeface="+mn-cs"/>
              </a:rPr>
              <a:t> </a:t>
            </a:r>
            <a:r>
              <a:rPr lang="vi-VN" sz="1200" b="1" i="0" kern="1200" smtClean="0">
                <a:solidFill>
                  <a:schemeClr val="tx1"/>
                </a:solidFill>
                <a:effectLst/>
                <a:latin typeface="+mn-lt"/>
                <a:ea typeface="+mn-ea"/>
                <a:cs typeface="+mn-cs"/>
              </a:rPr>
              <a:t>tài liệu</a:t>
            </a:r>
            <a:endParaRPr lang="en-US" sz="1200" b="1" i="1"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b="1" i="0" smtClean="0"/>
              <a:t>QUY TRÌNH PHÁT TRIỂN VÀ BẢO TRÌ PHẦN MỀM </a:t>
            </a:r>
            <a:r>
              <a:rPr lang="en-US" b="1" i="0" smtClean="0"/>
              <a:t>ĐÒI</a:t>
            </a:r>
            <a:r>
              <a:rPr lang="en-US" b="1" i="0" baseline="0" smtClean="0"/>
              <a:t> HỎI CẦN PHẢI TẠO RA </a:t>
            </a:r>
            <a:r>
              <a:rPr lang="vi-VN" b="1" i="0" smtClean="0"/>
              <a:t>VÀ SỬ DỤNG VÔ SỐ CÁC TÀI </a:t>
            </a:r>
            <a:r>
              <a:rPr lang="vi-VN" b="1" i="0" smtClean="0"/>
              <a:t>LIỆU</a:t>
            </a:r>
            <a:r>
              <a:rPr lang="en-US" b="1" i="0" smtClean="0"/>
              <a:t>.</a:t>
            </a:r>
            <a:r>
              <a:rPr lang="en-US" b="1" i="0" baseline="0" smtClean="0"/>
              <a:t> ĐÓ LÀ NHỮNG GÌ? VÀ TẠI SAO PHẢI KIỂM SOÁT CHÚNG </a:t>
            </a:r>
          </a:p>
          <a:p>
            <a:pPr marL="0" marR="0" indent="0" algn="l" defTabSz="914400" rtl="0" eaLnBrk="1" fontAlgn="auto" latinLnBrk="0" hangingPunct="1">
              <a:lnSpc>
                <a:spcPct val="100000"/>
              </a:lnSpc>
              <a:spcBef>
                <a:spcPts val="0"/>
              </a:spcBef>
              <a:spcAft>
                <a:spcPts val="0"/>
              </a:spcAft>
              <a:buClrTx/>
              <a:buSzTx/>
              <a:buFontTx/>
              <a:buNone/>
              <a:tabLst/>
              <a:defRPr/>
            </a:pPr>
            <a:r>
              <a:rPr lang="en-US" b="1" i="0" baseline="0" smtClean="0"/>
              <a:t>– SLIDE 70, 71</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CÁC </a:t>
            </a:r>
            <a:r>
              <a:rPr lang="en-US" b="1" smtClean="0"/>
              <a:t>THỦ TỤC KIỂM SOÁT TÀI LIỆU NHẰM CHO</a:t>
            </a:r>
            <a:r>
              <a:rPr lang="en-US" b="1" baseline="0" smtClean="0"/>
              <a:t> BIẾT TÀI LIỆU NÀO MANG TÍNH CHẤT “SỐNG CÒN” VÀ ĐỂ ĐẢM BẢO “KHI CẦN LÀ CÓ”</a:t>
            </a:r>
            <a:endParaRPr lang="en-US" b="1"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Explain the </a:t>
            </a:r>
            <a:r>
              <a:rPr lang="en-US" b="1" smtClean="0"/>
              <a:t>OBJECTIVES</a:t>
            </a:r>
            <a:r>
              <a:rPr lang="en-US" smtClean="0"/>
              <a:t> of controlled documents.</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Describe the </a:t>
            </a:r>
            <a:r>
              <a:rPr lang="en-US" b="1" smtClean="0"/>
              <a:t>TASKS</a:t>
            </a:r>
            <a:r>
              <a:rPr lang="en-US" smtClean="0"/>
              <a:t> involved in establishment and maintenance of a controlled documents list.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Discuss the </a:t>
            </a:r>
            <a:r>
              <a:rPr lang="en-US" b="1" smtClean="0"/>
              <a:t>ISSUES</a:t>
            </a:r>
            <a:r>
              <a:rPr lang="en-US" smtClean="0"/>
              <a:t> covered by documentation control procedures.</a:t>
            </a:r>
          </a:p>
        </p:txBody>
      </p:sp>
    </p:spTree>
    <p:extLst>
      <p:ext uri="{BB962C8B-B14F-4D97-AF65-F5344CB8AC3E}">
        <p14:creationId xmlns:p14="http://schemas.microsoft.com/office/powerpoint/2010/main" val="18774309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TÀI</a:t>
            </a:r>
            <a:r>
              <a:rPr lang="en-US" b="1" baseline="0" smtClean="0"/>
              <a:t> LIỆU </a:t>
            </a:r>
            <a:r>
              <a:rPr lang="vi-VN" b="1" baseline="0" smtClean="0"/>
              <a:t>ĐƯỢ</a:t>
            </a:r>
            <a:r>
              <a:rPr lang="en-US" b="1" baseline="0" smtClean="0"/>
              <a:t>C KIỂM SOÁT LÀ TÀI LIỆU N</a:t>
            </a:r>
            <a:r>
              <a:rPr lang="vi-VN" b="1" smtClean="0"/>
              <a:t>HƯ</a:t>
            </a:r>
            <a:r>
              <a:rPr lang="en-US" b="1" smtClean="0"/>
              <a:t> THẾ NÀO?</a:t>
            </a:r>
            <a:endParaRPr lang="en-US" b="1" baseline="0" smtClean="0"/>
          </a:p>
          <a:p>
            <a:pPr marL="0" indent="0">
              <a:buFontTx/>
              <a:buNone/>
            </a:pPr>
            <a:r>
              <a:rPr lang="en-US" b="0" i="0" smtClean="0"/>
              <a:t>-</a:t>
            </a:r>
            <a:r>
              <a:rPr lang="en-US" b="0" i="0" baseline="0" smtClean="0"/>
              <a:t> </a:t>
            </a:r>
            <a:r>
              <a:rPr lang="en-US" b="0" i="0" smtClean="0"/>
              <a:t>Là </a:t>
            </a:r>
            <a:r>
              <a:rPr lang="vi-VN" baseline="0" smtClean="0"/>
              <a:t>tài liệu </a:t>
            </a:r>
            <a:r>
              <a:rPr lang="en-US" baseline="0" smtClean="0"/>
              <a:t>tối </a:t>
            </a:r>
            <a:r>
              <a:rPr lang="vi-VN" baseline="0" smtClean="0"/>
              <a:t>quan trọng với sự phát triển và bảo trì hệ thống phần mềm</a:t>
            </a:r>
            <a:r>
              <a:rPr lang="en-US" baseline="0" smtClean="0"/>
              <a:t>, cũng nh</a:t>
            </a:r>
            <a:r>
              <a:rPr lang="vi-VN" baseline="0" smtClean="0"/>
              <a:t>ư</a:t>
            </a:r>
            <a:r>
              <a:rPr lang="en-US" baseline="0" smtClean="0"/>
              <a:t> quan trọng trong</a:t>
            </a:r>
            <a:r>
              <a:rPr lang="vi-VN" baseline="0" smtClean="0"/>
              <a:t> việc quản lý các mối quan hệ hiện tại và tương lai với khách hàng</a:t>
            </a:r>
            <a:r>
              <a:rPr lang="en-US" baseline="0" smtClean="0"/>
              <a:t>.</a:t>
            </a:r>
            <a:endParaRPr lang="vi-VN" baseline="0" smtClean="0"/>
          </a:p>
          <a:p>
            <a:pPr marL="0" indent="0">
              <a:buFontTx/>
              <a:buNone/>
            </a:pPr>
            <a:r>
              <a:rPr lang="en-US" baseline="0" smtClean="0"/>
              <a:t>- Vì thế, vc c</a:t>
            </a:r>
            <a:r>
              <a:rPr lang="vi-VN" baseline="0" smtClean="0"/>
              <a:t>huẩn bị, lưu trữ, thu hồi và xử lý</a:t>
            </a:r>
            <a:r>
              <a:rPr lang="en-US" baseline="0" smtClean="0"/>
              <a:t> </a:t>
            </a:r>
            <a:r>
              <a:rPr lang="en-US" b="1" baseline="0" smtClean="0"/>
              <a:t>(i.e. xử lý tài liệu từ lúc mới đc tạo ra cho đến lúc bị hủy)</a:t>
            </a:r>
            <a:r>
              <a:rPr lang="vi-VN" baseline="0" smtClean="0"/>
              <a:t> của nó</a:t>
            </a:r>
            <a:r>
              <a:rPr lang="en-US" baseline="0" smtClean="0"/>
              <a:t> phải </a:t>
            </a:r>
            <a:r>
              <a:rPr lang="vi-VN" baseline="0" smtClean="0"/>
              <a:t>được kiểm soát</a:t>
            </a:r>
            <a:r>
              <a:rPr lang="en-US" baseline="0" smtClean="0"/>
              <a:t> bởi các</a:t>
            </a:r>
            <a:r>
              <a:rPr lang="vi-VN" baseline="0" smtClean="0"/>
              <a:t> thủ tục giấy tờ</a:t>
            </a:r>
            <a:r>
              <a:rPr lang="en-US" baseline="0" smtClean="0"/>
              <a:t> đc gọi là thủ tục kiểm soát tài liệu (“documentation control procedures”)</a:t>
            </a:r>
            <a:r>
              <a:rPr lang="en-US" baseline="0" smtClean="0">
                <a:sym typeface="Wingdings" pitchFamily="2" charset="2"/>
              </a:rPr>
              <a:t> SẼ Đ</a:t>
            </a:r>
            <a:r>
              <a:rPr lang="vi-VN" baseline="0" smtClean="0">
                <a:sym typeface="Wingdings" pitchFamily="2" charset="2"/>
              </a:rPr>
              <a:t>ƯỢ</a:t>
            </a:r>
            <a:r>
              <a:rPr lang="en-US" baseline="0" smtClean="0">
                <a:sym typeface="Wingdings" pitchFamily="2" charset="2"/>
              </a:rPr>
              <a:t>C MÔ TẢ CHI TIẾT Ở NỘI DUNG KẾ</a:t>
            </a:r>
            <a:endParaRPr lang="en-US" baseline="0" smtClean="0"/>
          </a:p>
        </p:txBody>
      </p:sp>
    </p:spTree>
    <p:extLst>
      <p:ext uri="{BB962C8B-B14F-4D97-AF65-F5344CB8AC3E}">
        <p14:creationId xmlns:p14="http://schemas.microsoft.com/office/powerpoint/2010/main" val="21949570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a:t>
            </a:r>
          </a:p>
          <a:p>
            <a:r>
              <a:rPr lang="en-US" b="1" smtClean="0"/>
              <a:t>PHÂN</a:t>
            </a:r>
            <a:r>
              <a:rPr lang="en-US" b="1" baseline="0" smtClean="0"/>
              <a:t> </a:t>
            </a:r>
            <a:r>
              <a:rPr lang="en-US" b="1" baseline="0" smtClean="0"/>
              <a:t>LOẠI CÁC LOẠI TÀI LIỆU ĐC KIỂM SOÁT THÔNG THƯỜNG (GỒM CẢ </a:t>
            </a:r>
            <a:r>
              <a:rPr lang="en-US" b="1" smtClean="0"/>
              <a:t>QUALITY RECORDS):</a:t>
            </a:r>
          </a:p>
          <a:p>
            <a:pPr marL="0" indent="0">
              <a:buFontTx/>
              <a:buNone/>
            </a:pPr>
            <a:r>
              <a:rPr lang="en-US" smtClean="0"/>
              <a:t>- </a:t>
            </a:r>
            <a:r>
              <a:rPr lang="vi-VN" smtClean="0"/>
              <a:t>Tài liệu </a:t>
            </a:r>
            <a:r>
              <a:rPr lang="en-US" smtClean="0"/>
              <a:t>tiền</a:t>
            </a:r>
            <a:r>
              <a:rPr lang="en-US" baseline="0" smtClean="0"/>
              <a:t> </a:t>
            </a:r>
            <a:r>
              <a:rPr lang="vi-VN" smtClean="0"/>
              <a:t>dự án</a:t>
            </a:r>
            <a:r>
              <a:rPr lang="en-US" smtClean="0"/>
              <a:t>: </a:t>
            </a:r>
            <a:r>
              <a:rPr lang="vi-VN" smtClean="0"/>
              <a:t>báo cáo đánh giá hợp đồng, </a:t>
            </a:r>
            <a:r>
              <a:rPr lang="vi-VN" b="0" smtClean="0"/>
              <a:t>biên bản </a:t>
            </a:r>
            <a:r>
              <a:rPr lang="vi-VN" smtClean="0"/>
              <a:t>cuộc họp đàm phán, hợp đồng phát triển, hợp đồng thầu phụ, kế hoạch phát triển phần mềm, vv</a:t>
            </a:r>
          </a:p>
          <a:p>
            <a:pPr marL="0" indent="0">
              <a:buFontTx/>
              <a:buNone/>
            </a:pPr>
            <a:r>
              <a:rPr lang="en-US" smtClean="0"/>
              <a:t>- </a:t>
            </a:r>
            <a:r>
              <a:rPr lang="vi-VN" smtClean="0"/>
              <a:t>Tài liệu </a:t>
            </a:r>
            <a:r>
              <a:rPr lang="en-US" smtClean="0"/>
              <a:t>vòng</a:t>
            </a:r>
            <a:r>
              <a:rPr lang="en-US" baseline="0" smtClean="0"/>
              <a:t> đời </a:t>
            </a:r>
            <a:r>
              <a:rPr lang="vi-VN" smtClean="0"/>
              <a:t>dự án</a:t>
            </a:r>
            <a:r>
              <a:rPr lang="en-US" smtClean="0"/>
              <a:t>: </a:t>
            </a:r>
            <a:r>
              <a:rPr lang="vi-VN" smtClean="0"/>
              <a:t>SRD</a:t>
            </a:r>
            <a:r>
              <a:rPr lang="en-US" smtClean="0"/>
              <a:t>-Software requirements document</a:t>
            </a:r>
            <a:r>
              <a:rPr lang="vi-VN" smtClean="0"/>
              <a:t>, Preliminary design document</a:t>
            </a:r>
            <a:r>
              <a:rPr lang="en-US" smtClean="0"/>
              <a:t>-</a:t>
            </a:r>
            <a:r>
              <a:rPr lang="vi-VN" smtClean="0"/>
              <a:t>tài liệu thiết kế sơ bộ, Critical design document</a:t>
            </a:r>
            <a:r>
              <a:rPr lang="en-US" smtClean="0"/>
              <a:t>-</a:t>
            </a:r>
            <a:r>
              <a:rPr lang="vi-VN" smtClean="0"/>
              <a:t>tài liệu thiết kế quan trọng, mô tả cơ sở dữ liệu, báo cáo</a:t>
            </a:r>
            <a:r>
              <a:rPr lang="en-US" smtClean="0"/>
              <a:t> </a:t>
            </a:r>
            <a:r>
              <a:rPr lang="vi-VN" smtClean="0"/>
              <a:t>DR , STP</a:t>
            </a:r>
            <a:r>
              <a:rPr lang="en-US" smtClean="0"/>
              <a:t>…</a:t>
            </a:r>
            <a:endParaRPr lang="vi-VN" smtClean="0"/>
          </a:p>
          <a:p>
            <a:pPr marL="0" indent="0">
              <a:buFontTx/>
              <a:buNone/>
            </a:pPr>
            <a:r>
              <a:rPr lang="en-US" smtClean="0"/>
              <a:t>- </a:t>
            </a:r>
            <a:r>
              <a:rPr lang="vi-VN" smtClean="0"/>
              <a:t>Tài liệu cơ sở hạ tầng SQA</a:t>
            </a:r>
            <a:r>
              <a:rPr lang="en-US" smtClean="0"/>
              <a:t>: </a:t>
            </a:r>
            <a:r>
              <a:rPr lang="vi-VN" smtClean="0"/>
              <a:t>thủ tục</a:t>
            </a:r>
            <a:r>
              <a:rPr lang="en-US" smtClean="0"/>
              <a:t> </a:t>
            </a:r>
            <a:r>
              <a:rPr lang="vi-VN" smtClean="0"/>
              <a:t>SQA , thư viện</a:t>
            </a:r>
            <a:r>
              <a:rPr lang="en-US" smtClean="0"/>
              <a:t> </a:t>
            </a:r>
            <a:r>
              <a:rPr lang="vi-VN" smtClean="0"/>
              <a:t>mẫu, thư viện mẫu SQA</a:t>
            </a:r>
            <a:r>
              <a:rPr lang="en-US" smtClean="0"/>
              <a:t>…</a:t>
            </a:r>
            <a:endParaRPr lang="vi-VN" smtClean="0"/>
          </a:p>
          <a:p>
            <a:pPr marL="0" indent="0">
              <a:buFontTx/>
              <a:buNone/>
            </a:pPr>
            <a:r>
              <a:rPr lang="en-US" smtClean="0"/>
              <a:t>- </a:t>
            </a:r>
            <a:r>
              <a:rPr lang="vi-VN" smtClean="0"/>
              <a:t>Tài liệu quản lý chất lượng</a:t>
            </a:r>
            <a:r>
              <a:rPr lang="en-US" smtClean="0"/>
              <a:t> PHẦN MỀM: </a:t>
            </a:r>
            <a:r>
              <a:rPr lang="vi-VN" smtClean="0"/>
              <a:t>báo cáo tiến độ, các báo cáo</a:t>
            </a:r>
            <a:r>
              <a:rPr lang="en-US" smtClean="0"/>
              <a:t> </a:t>
            </a:r>
            <a:r>
              <a:rPr lang="vi-VN" smtClean="0"/>
              <a:t>số liệu phần mềm, vv</a:t>
            </a:r>
          </a:p>
          <a:p>
            <a:pPr marL="0" indent="0">
              <a:buFontTx/>
              <a:buNone/>
            </a:pPr>
            <a:r>
              <a:rPr lang="en-US" smtClean="0"/>
              <a:t>- </a:t>
            </a:r>
            <a:r>
              <a:rPr lang="vi-VN" smtClean="0"/>
              <a:t>Tài liệu kiểm toán</a:t>
            </a:r>
            <a:r>
              <a:rPr lang="en-US" smtClean="0"/>
              <a:t> </a:t>
            </a:r>
            <a:r>
              <a:rPr lang="vi-VN" smtClean="0"/>
              <a:t>SQA</a:t>
            </a:r>
            <a:r>
              <a:rPr lang="en-US" smtClean="0"/>
              <a:t>:</a:t>
            </a:r>
            <a:r>
              <a:rPr lang="en-US" baseline="0" smtClean="0"/>
              <a:t> </a:t>
            </a:r>
            <a:r>
              <a:rPr lang="vi-VN" smtClean="0"/>
              <a:t>quản lý báo cáo đánh giá, báo cáo kiểm toán chất lượng nội bộ, vv</a:t>
            </a:r>
          </a:p>
          <a:p>
            <a:pPr marL="0" indent="0">
              <a:buFontTx/>
              <a:buNone/>
            </a:pPr>
            <a:r>
              <a:rPr lang="en-US" smtClean="0"/>
              <a:t>- </a:t>
            </a:r>
            <a:r>
              <a:rPr lang="vi-VN" smtClean="0"/>
              <a:t>Tài liệu khách hàng</a:t>
            </a:r>
            <a:r>
              <a:rPr lang="en-US" smtClean="0"/>
              <a:t>: </a:t>
            </a:r>
            <a:r>
              <a:rPr lang="vi-VN" b="1" smtClean="0"/>
              <a:t>hồ sơ mời thầu dự án</a:t>
            </a:r>
            <a:r>
              <a:rPr lang="vi-VN" smtClean="0"/>
              <a:t>, yêu cầu thay đổi</a:t>
            </a:r>
            <a:r>
              <a:rPr lang="en-US" smtClean="0"/>
              <a:t> </a:t>
            </a:r>
            <a:r>
              <a:rPr lang="vi-VN" smtClean="0"/>
              <a:t>của khách hàng, vv</a:t>
            </a:r>
            <a:endParaRPr lang="en-US" smtClean="0"/>
          </a:p>
          <a:p>
            <a:pPr marL="0" indent="0">
              <a:buFontTx/>
              <a:buNone/>
            </a:pPr>
            <a:r>
              <a:rPr lang="en-US" smtClean="0"/>
              <a:t>In Frame </a:t>
            </a:r>
            <a:r>
              <a:rPr lang="en-US" smtClean="0"/>
              <a:t>19.2</a:t>
            </a:r>
          </a:p>
          <a:p>
            <a:pPr marL="0" indent="0">
              <a:buFontTx/>
              <a:buNone/>
            </a:pPr>
            <a:endParaRPr lang="en-US" smtClean="0"/>
          </a:p>
          <a:p>
            <a:pPr marL="0" indent="0">
              <a:buFontTx/>
              <a:buNone/>
            </a:pPr>
            <a:r>
              <a:rPr lang="en-US" smtClean="0"/>
              <a:t>TẠI</a:t>
            </a:r>
            <a:r>
              <a:rPr lang="en-US" baseline="0" smtClean="0"/>
              <a:t> SAO CẦN PHẢI KIỂM SOÁT CHÚNG? – SLIDE KẾ</a:t>
            </a:r>
          </a:p>
          <a:p>
            <a:pPr marL="0" indent="0">
              <a:buFontTx/>
              <a:buNone/>
            </a:pPr>
            <a:r>
              <a:rPr lang="en-US" baseline="0" smtClean="0"/>
              <a:t>- </a:t>
            </a:r>
            <a:r>
              <a:rPr lang="vi-VN" baseline="0" smtClean="0"/>
              <a:t>Để đảm bảo chất lượng của tài liệu</a:t>
            </a:r>
          </a:p>
          <a:p>
            <a:pPr marL="0" indent="0">
              <a:buFontTx/>
              <a:buNone/>
            </a:pPr>
            <a:r>
              <a:rPr lang="en-US" baseline="0" smtClean="0"/>
              <a:t>- </a:t>
            </a:r>
            <a:r>
              <a:rPr lang="vi-VN" baseline="0" smtClean="0"/>
              <a:t>Để đảm bảo </a:t>
            </a:r>
            <a:r>
              <a:rPr lang="en-US" baseline="0" smtClean="0"/>
              <a:t>tính </a:t>
            </a:r>
            <a:r>
              <a:rPr lang="vi-VN" baseline="0" smtClean="0"/>
              <a:t>sẵn có của tài liệu trong tương lai</a:t>
            </a:r>
            <a:r>
              <a:rPr lang="en-US" baseline="0" smtClean="0"/>
              <a:t>:</a:t>
            </a:r>
            <a:r>
              <a:rPr lang="vi-VN" baseline="0" smtClean="0"/>
              <a:t> có thể </a:t>
            </a:r>
            <a:r>
              <a:rPr lang="en-US" baseline="0" smtClean="0"/>
              <a:t>cần cho </a:t>
            </a:r>
            <a:r>
              <a:rPr lang="vi-VN" baseline="0" smtClean="0"/>
              <a:t>bảo trì hệ thống, phát triển hơn nữa, hoặc trả lời cho khiếu nại của khách hàng</a:t>
            </a:r>
            <a:r>
              <a:rPr lang="en-US" baseline="0" smtClean="0"/>
              <a:t> sau này (nếu có).</a:t>
            </a:r>
            <a:endParaRPr lang="vi-VN" baseline="0" smtClean="0"/>
          </a:p>
          <a:p>
            <a:pPr marL="0" indent="0">
              <a:buFontTx/>
              <a:buNone/>
            </a:pPr>
            <a:r>
              <a:rPr lang="en-US" baseline="0" smtClean="0"/>
              <a:t>- </a:t>
            </a:r>
            <a:r>
              <a:rPr lang="vi-VN" baseline="0" smtClean="0"/>
              <a:t>Hỗ trợ điều tra nguyên nhân </a:t>
            </a:r>
            <a:r>
              <a:rPr lang="en-US" baseline="0" smtClean="0"/>
              <a:t>lỗi </a:t>
            </a:r>
            <a:r>
              <a:rPr lang="vi-VN" baseline="0" smtClean="0"/>
              <a:t>phần mềm và phân công trách nhiệm</a:t>
            </a:r>
            <a:r>
              <a:rPr lang="en-US" baseline="0" smtClean="0"/>
              <a:t>.</a:t>
            </a:r>
          </a:p>
          <a:p>
            <a:pPr marL="0" indent="0">
              <a:buFontTx/>
              <a:buNone/>
            </a:pPr>
            <a:r>
              <a:rPr lang="en-US" smtClean="0"/>
              <a:t>VD/</a:t>
            </a:r>
            <a:r>
              <a:rPr lang="en-US" baseline="0" smtClean="0"/>
              <a:t> THỜI HẠN LƯU TRỮ BÀI THI, BẢNG ĐIỂM CỦA SV LÀ 3 NĂM</a:t>
            </a:r>
            <a:endParaRPr lang="en-US" smtClean="0"/>
          </a:p>
          <a:p>
            <a:pPr marL="0" indent="0">
              <a:buFontTx/>
              <a:buNone/>
            </a:pPr>
            <a:endParaRPr lang="en-US" smtClean="0"/>
          </a:p>
          <a:p>
            <a:pPr marL="0" indent="0">
              <a:buFontTx/>
              <a:buNone/>
            </a:pPr>
            <a:r>
              <a:rPr lang="en-US" smtClean="0"/>
              <a:t>TỰ</a:t>
            </a:r>
            <a:r>
              <a:rPr lang="en-US" baseline="0" smtClean="0"/>
              <a:t> ĐỌC THỦ TỤC KIỂM SOÁT TÀI LIỆU.</a:t>
            </a:r>
            <a:endParaRPr lang="en-US" smtClean="0"/>
          </a:p>
        </p:txBody>
      </p:sp>
    </p:spTree>
    <p:extLst>
      <p:ext uri="{BB962C8B-B14F-4D97-AF65-F5344CB8AC3E}">
        <p14:creationId xmlns:p14="http://schemas.microsoft.com/office/powerpoint/2010/main" val="9623802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Kiểm soát tài liệu </a:t>
            </a:r>
            <a:r>
              <a:rPr lang="vi-VN" baseline="0" smtClean="0"/>
              <a:t>để</a:t>
            </a:r>
            <a:r>
              <a:rPr lang="en-US" baseline="0" smtClean="0"/>
              <a:t> làm gì???</a:t>
            </a:r>
          </a:p>
          <a:p>
            <a:pPr marL="0" indent="0">
              <a:buFontTx/>
              <a:buNone/>
            </a:pPr>
            <a:r>
              <a:rPr lang="en-US" baseline="0" smtClean="0"/>
              <a:t>- </a:t>
            </a:r>
            <a:r>
              <a:rPr lang="vi-VN" baseline="0" smtClean="0"/>
              <a:t>Để đảm bảo chất lượng của tài liệu</a:t>
            </a:r>
          </a:p>
          <a:p>
            <a:pPr marL="0" indent="0">
              <a:buFontTx/>
              <a:buNone/>
            </a:pPr>
            <a:r>
              <a:rPr lang="en-US" baseline="0" smtClean="0"/>
              <a:t>- </a:t>
            </a:r>
            <a:r>
              <a:rPr lang="vi-VN" baseline="0" smtClean="0"/>
              <a:t>Để đảm bảo </a:t>
            </a:r>
            <a:r>
              <a:rPr lang="en-US" baseline="0" smtClean="0"/>
              <a:t>tính </a:t>
            </a:r>
            <a:r>
              <a:rPr lang="vi-VN" baseline="0" smtClean="0"/>
              <a:t>đầy đủ và phù hợp </a:t>
            </a:r>
            <a:r>
              <a:rPr lang="en-US" baseline="0" smtClean="0"/>
              <a:t>về </a:t>
            </a:r>
            <a:r>
              <a:rPr lang="vi-VN" baseline="0" smtClean="0"/>
              <a:t>kỹ thuật với thủ tục và hướng dẫn </a:t>
            </a:r>
            <a:r>
              <a:rPr lang="en-US" baseline="0" smtClean="0"/>
              <a:t>về </a:t>
            </a:r>
            <a:r>
              <a:rPr lang="vi-VN" baseline="0" smtClean="0"/>
              <a:t>cấu trúc tài liệu (sử dụng mẫu, </a:t>
            </a:r>
            <a:r>
              <a:rPr lang="en-US" baseline="0" smtClean="0"/>
              <a:t>dấu hiệu riêng</a:t>
            </a:r>
            <a:r>
              <a:rPr lang="vi-VN" baseline="0" smtClean="0"/>
              <a:t>, vv)</a:t>
            </a:r>
          </a:p>
          <a:p>
            <a:pPr marL="0" indent="0">
              <a:buFontTx/>
              <a:buNone/>
            </a:pPr>
            <a:r>
              <a:rPr lang="en-US" baseline="0" smtClean="0"/>
              <a:t>- </a:t>
            </a:r>
            <a:r>
              <a:rPr lang="vi-VN" baseline="0" smtClean="0"/>
              <a:t>Để đảm bảo </a:t>
            </a:r>
            <a:r>
              <a:rPr lang="en-US" baseline="0" smtClean="0"/>
              <a:t>tính </a:t>
            </a:r>
            <a:r>
              <a:rPr lang="vi-VN" baseline="0" smtClean="0"/>
              <a:t>sẵn có của tài liệu trong tương lai</a:t>
            </a:r>
            <a:r>
              <a:rPr lang="en-US" baseline="0" smtClean="0"/>
              <a:t>:</a:t>
            </a:r>
            <a:r>
              <a:rPr lang="vi-VN" baseline="0" smtClean="0"/>
              <a:t> có thể </a:t>
            </a:r>
            <a:r>
              <a:rPr lang="en-US" baseline="0" smtClean="0"/>
              <a:t>cần cho </a:t>
            </a:r>
            <a:r>
              <a:rPr lang="vi-VN" baseline="0" smtClean="0"/>
              <a:t>bảo trì hệ thống, phát triển hơn nữa, hoặc trả lời cho khiếu nại của khách hàng</a:t>
            </a:r>
            <a:r>
              <a:rPr lang="en-US" baseline="0" smtClean="0"/>
              <a:t> sau này (nếu có)</a:t>
            </a:r>
            <a:endParaRPr lang="vi-VN" baseline="0" smtClean="0"/>
          </a:p>
          <a:p>
            <a:pPr marL="0" indent="0">
              <a:buFontTx/>
              <a:buNone/>
            </a:pPr>
            <a:r>
              <a:rPr lang="en-US" baseline="0" smtClean="0"/>
              <a:t>- </a:t>
            </a:r>
            <a:r>
              <a:rPr lang="vi-VN" baseline="0" smtClean="0"/>
              <a:t>Hỗ trợ điều tra nguyên nhân thất bại phần mềm và phân công trách nhiệm</a:t>
            </a:r>
            <a:endParaRPr lang="en-US" baseline="0" smtClean="0"/>
          </a:p>
          <a:p>
            <a:pPr marL="0" indent="0">
              <a:buFontTx/>
              <a:buNone/>
            </a:pPr>
            <a:r>
              <a:rPr lang="en-US" smtClean="0"/>
              <a:t>VD/</a:t>
            </a:r>
            <a:r>
              <a:rPr lang="en-US" baseline="0" smtClean="0"/>
              <a:t> THỜI HẠN LƯU TRỮ BÀI THI, BẢNG ĐIỂM CỦA SV LÀ 3 NĂM</a:t>
            </a:r>
            <a:endParaRPr lang="en-US"/>
          </a:p>
        </p:txBody>
      </p:sp>
    </p:spTree>
    <p:extLst>
      <p:ext uri="{BB962C8B-B14F-4D97-AF65-F5344CB8AC3E}">
        <p14:creationId xmlns:p14="http://schemas.microsoft.com/office/powerpoint/2010/main" val="28326686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smtClean="0"/>
              <a:t>CÔNG CỤ SQA QUY ĐỊNH VIỆC XỬ LÝ TÀI LIỆU TỪ LÚC MỚI </a:t>
            </a:r>
            <a:r>
              <a:rPr lang="vi-VN" b="1" baseline="0" smtClean="0"/>
              <a:t>ĐƯỢ</a:t>
            </a:r>
            <a:r>
              <a:rPr lang="en-US" b="1" baseline="0" smtClean="0"/>
              <a:t>C TẠO RA CHO ĐẾN LÚC BỊ HỦY </a:t>
            </a:r>
            <a:r>
              <a:rPr lang="vi-VN" b="1" baseline="0" smtClean="0"/>
              <a:t>ĐƯỢ</a:t>
            </a:r>
            <a:r>
              <a:rPr lang="en-US" b="1" baseline="0" smtClean="0"/>
              <a:t>C GỌI LÀ </a:t>
            </a:r>
            <a:r>
              <a:rPr lang="en-US" b="1" u="sng" baseline="0" smtClean="0"/>
              <a:t>THỦ TỤC KIỂM SOÁT TÀI LIỆU </a:t>
            </a:r>
            <a:r>
              <a:rPr lang="en-US" b="1" baseline="0" smtClean="0"/>
              <a:t>(“DOCUMENTATION CONTROL PROCEDURES”). </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smtClean="0"/>
              <a:t>CÁC THÀNH PHẦN CỦA NHỮNG THỦ TỤC NÀY LÀ:</a:t>
            </a:r>
            <a:endParaRPr lang="en-US" b="0"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t>-</a:t>
            </a:r>
            <a:r>
              <a:rPr lang="en-US" b="0" baseline="0" smtClean="0"/>
              <a:t> </a:t>
            </a:r>
            <a:r>
              <a:rPr lang="en-US" b="0" smtClean="0"/>
              <a:t>Xác </a:t>
            </a:r>
            <a:r>
              <a:rPr lang="vi-VN" b="0" smtClean="0"/>
              <a:t>đị</a:t>
            </a:r>
            <a:r>
              <a:rPr lang="en-US" b="0" smtClean="0"/>
              <a:t>nh </a:t>
            </a:r>
            <a:r>
              <a:rPr lang="vi-VN" b="0" smtClean="0"/>
              <a:t>danh sách các loại tài liệu và </a:t>
            </a:r>
            <a:r>
              <a:rPr lang="en-US" b="0" smtClean="0"/>
              <a:t>các</a:t>
            </a:r>
            <a:r>
              <a:rPr lang="en-US" b="0" baseline="0" smtClean="0"/>
              <a:t> </a:t>
            </a:r>
            <a:r>
              <a:rPr lang="vi-VN" b="0" smtClean="0"/>
              <a:t>cập nhật được kiểm soát</a:t>
            </a:r>
            <a:r>
              <a:rPr lang="en-US" b="0" i="1" baseline="0" smtClean="0">
                <a:sym typeface="Wingdings" pitchFamily="2" charset="2"/>
              </a:rPr>
              <a:t></a:t>
            </a:r>
            <a:r>
              <a:rPr lang="en-US" b="0" i="0" baseline="0" smtClean="0">
                <a:sym typeface="Wingdings" pitchFamily="2" charset="2"/>
              </a:rPr>
              <a:t> </a:t>
            </a:r>
            <a:r>
              <a:rPr lang="en-US" b="1" i="0" baseline="0" smtClean="0">
                <a:sym typeface="Wingdings" pitchFamily="2" charset="2"/>
              </a:rPr>
              <a:t>AI SẼ LÀ NG</a:t>
            </a:r>
            <a:r>
              <a:rPr lang="vi-VN" b="1" i="0" baseline="0" smtClean="0">
                <a:sym typeface="Wingdings" pitchFamily="2" charset="2"/>
              </a:rPr>
              <a:t>ƯỜ</a:t>
            </a:r>
            <a:r>
              <a:rPr lang="en-US" b="1" i="0" baseline="0" smtClean="0">
                <a:sym typeface="Wingdings" pitchFamily="2" charset="2"/>
              </a:rPr>
              <a:t>I XÁC ĐỊNH DANH SÁCH NÀY? NGHĨA VỤ CỦA HỌ?</a:t>
            </a:r>
            <a:endParaRPr lang="vi-VN" b="1" i="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Các</a:t>
            </a:r>
            <a:r>
              <a:rPr lang="en-US" baseline="0" smtClean="0"/>
              <a:t> </a:t>
            </a:r>
            <a:r>
              <a:rPr lang="vi-VN" smtClean="0"/>
              <a:t>yêu cầu</a:t>
            </a:r>
            <a:r>
              <a:rPr lang="en-US" smtClean="0"/>
              <a:t> </a:t>
            </a:r>
            <a:r>
              <a:rPr lang="vi-VN" smtClean="0"/>
              <a:t>chuẩn bị</a:t>
            </a:r>
            <a:r>
              <a:rPr lang="en-US" smtClean="0"/>
              <a:t> </a:t>
            </a:r>
            <a:r>
              <a:rPr lang="vi-VN" smtClean="0"/>
              <a:t>tài liệu</a:t>
            </a:r>
            <a:r>
              <a:rPr lang="en-US" smtClean="0"/>
              <a:t>.</a:t>
            </a:r>
            <a:r>
              <a:rPr lang="en-US" baseline="0" smtClean="0"/>
              <a:t> </a:t>
            </a:r>
            <a:r>
              <a:rPr lang="en-US" baseline="0" smtClean="0">
                <a:sym typeface="Wingdings" pitchFamily="2" charset="2"/>
              </a:rPr>
              <a:t></a:t>
            </a:r>
            <a:r>
              <a:rPr lang="en-US" smtClean="0"/>
              <a:t> </a:t>
            </a:r>
            <a:r>
              <a:rPr lang="en-US" b="1" smtClean="0"/>
              <a:t>CHUẨN BỊ GÌ?</a:t>
            </a:r>
            <a:endParaRPr lang="vi-VN" b="1"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Các</a:t>
            </a:r>
            <a:r>
              <a:rPr lang="en-US" baseline="0" smtClean="0"/>
              <a:t> </a:t>
            </a:r>
            <a:r>
              <a:rPr lang="vi-VN" smtClean="0"/>
              <a:t>yêu cầu</a:t>
            </a:r>
            <a:r>
              <a:rPr lang="en-US" smtClean="0"/>
              <a:t> để</a:t>
            </a:r>
            <a:r>
              <a:rPr lang="en-US" baseline="0" smtClean="0"/>
              <a:t> </a:t>
            </a:r>
            <a:r>
              <a:rPr lang="vi-VN" smtClean="0"/>
              <a:t>chấp </a:t>
            </a:r>
            <a:r>
              <a:rPr lang="en-US" smtClean="0"/>
              <a:t>nhận </a:t>
            </a:r>
            <a:r>
              <a:rPr lang="vi-VN" smtClean="0"/>
              <a:t>tài liệu.</a:t>
            </a:r>
            <a:r>
              <a:rPr lang="en-US" smtClean="0"/>
              <a:t> </a:t>
            </a:r>
            <a:r>
              <a:rPr lang="en-US" smtClean="0">
                <a:sym typeface="Wingdings" pitchFamily="2" charset="2"/>
              </a:rPr>
              <a:t> </a:t>
            </a:r>
            <a:r>
              <a:rPr lang="en-US" b="1" smtClean="0"/>
              <a:t>AI CÓ THỂ PHÊ DUYỆT?</a:t>
            </a:r>
            <a:endParaRPr lang="vi-VN" b="1"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 </a:t>
            </a:r>
            <a:r>
              <a:rPr lang="vi-VN" smtClean="0"/>
              <a:t>Yêu cầu lưu trữ tài liệu và </a:t>
            </a:r>
            <a:r>
              <a:rPr lang="en-US" smtClean="0"/>
              <a:t>truy xuất</a:t>
            </a:r>
            <a:r>
              <a:rPr lang="vi-VN" smtClean="0"/>
              <a:t>, bao gồm lưu trữ </a:t>
            </a:r>
            <a:r>
              <a:rPr lang="en-US" smtClean="0"/>
              <a:t>các</a:t>
            </a:r>
            <a:r>
              <a:rPr lang="en-US" baseline="0" smtClean="0"/>
              <a:t> </a:t>
            </a:r>
            <a:r>
              <a:rPr lang="vi-VN" smtClean="0"/>
              <a:t>phiên bản tài liệu, sửa đổi và xử lý </a:t>
            </a:r>
            <a:r>
              <a:rPr lang="en-US" smtClean="0"/>
              <a:t>bảo</a:t>
            </a:r>
            <a:r>
              <a:rPr lang="en-US" baseline="0" smtClean="0"/>
              <a:t> mật </a:t>
            </a:r>
            <a:r>
              <a:rPr lang="vi-VN" smtClean="0"/>
              <a:t>tài liệu</a:t>
            </a:r>
            <a:r>
              <a:rPr lang="en-US" smtClean="0"/>
              <a:t> (</a:t>
            </a:r>
            <a:r>
              <a:rPr lang="vi-VN" smtClean="0"/>
              <a:t>đượ</a:t>
            </a:r>
            <a:r>
              <a:rPr lang="en-US" smtClean="0"/>
              <a:t>c thực hiện trong phần quản lý cấu hình) </a:t>
            </a:r>
            <a:r>
              <a:rPr lang="en-US" smtClean="0">
                <a:sym typeface="Wingdings" pitchFamily="2" charset="2"/>
              </a:rPr>
              <a:t> </a:t>
            </a:r>
            <a:r>
              <a:rPr lang="en-US" b="1" smtClean="0">
                <a:sym typeface="Wingdings" pitchFamily="2" charset="2"/>
              </a:rPr>
              <a:t>CÁCH THỨC L</a:t>
            </a:r>
            <a:r>
              <a:rPr lang="vi-VN" b="1" smtClean="0">
                <a:sym typeface="Wingdings" pitchFamily="2" charset="2"/>
              </a:rPr>
              <a:t>Ư</a:t>
            </a:r>
            <a:r>
              <a:rPr lang="en-US" b="1" smtClean="0">
                <a:sym typeface="Wingdings" pitchFamily="2" charset="2"/>
              </a:rPr>
              <a:t>U TRỮ? LÀM SAO TRUY XUẤT TÀI LIỆU?</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vi-VN" b="1" smtClean="0"/>
              <a:t>Đương nhiên, thủ tục kiểm soát tài liệu </a:t>
            </a:r>
            <a:r>
              <a:rPr lang="en-US" b="1" smtClean="0"/>
              <a:t>của </a:t>
            </a:r>
            <a:r>
              <a:rPr lang="vi-VN" b="1" smtClean="0"/>
              <a:t>các tổ chức </a:t>
            </a:r>
            <a:r>
              <a:rPr lang="en-US" b="1" smtClean="0"/>
              <a:t>là </a:t>
            </a:r>
            <a:r>
              <a:rPr lang="vi-VN" b="1" smtClean="0"/>
              <a:t>khác nhau</a:t>
            </a:r>
            <a:r>
              <a:rPr lang="en-US" b="1" smtClean="0"/>
              <a:t>, tuỳ</a:t>
            </a:r>
            <a:r>
              <a:rPr lang="vi-VN" b="1" smtClean="0"/>
              <a:t> theo tính chất của phần mềm và dịch vụ bảo trì, khách hàng, cấu trúc và kích thước của </a:t>
            </a:r>
            <a:r>
              <a:rPr lang="en-US" b="1" smtClean="0"/>
              <a:t>PM..</a:t>
            </a:r>
            <a:r>
              <a:rPr lang="vi-VN" b="1" smtClean="0"/>
              <a:t>. </a:t>
            </a:r>
            <a:endParaRPr lang="en-US" b="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smtClean="0"/>
              <a:t>Các</a:t>
            </a:r>
            <a:r>
              <a:rPr lang="en-US" b="1" baseline="0" smtClean="0"/>
              <a:t> phần tiếp theo nói về 4 component này.</a:t>
            </a:r>
            <a:endParaRPr lang="en-US" b="1" smtClean="0"/>
          </a:p>
        </p:txBody>
      </p:sp>
    </p:spTree>
    <p:extLst>
      <p:ext uri="{BB962C8B-B14F-4D97-AF65-F5344CB8AC3E}">
        <p14:creationId xmlns:p14="http://schemas.microsoft.com/office/powerpoint/2010/main" val="2898919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sng" baseline="0" smtClean="0"/>
              <a:t>CÓ THỂ LÀ 1 CÁ NHÂN HOẶC 1 ỦY BAN</a:t>
            </a:r>
            <a:r>
              <a:rPr lang="en-US" b="1" u="none" baseline="0" smtClean="0"/>
              <a:t> ĐỀ NGHỊ L</a:t>
            </a:r>
            <a:r>
              <a:rPr lang="en-US" b="1" baseline="0" smtClean="0"/>
              <a:t>IST </a:t>
            </a:r>
            <a:r>
              <a:rPr lang="vi-VN" b="1" smtClean="0"/>
              <a:t>TÀI LIỆU </a:t>
            </a:r>
            <a:r>
              <a:rPr lang="en-US" b="1" smtClean="0"/>
              <a:t>CẦN</a:t>
            </a:r>
            <a:r>
              <a:rPr lang="en-US" b="1" baseline="0" smtClean="0"/>
              <a:t> </a:t>
            </a:r>
            <a:r>
              <a:rPr lang="vi-VN" b="1" smtClean="0"/>
              <a:t>ĐƯỢC KIỂM SOÁT</a:t>
            </a:r>
            <a:r>
              <a:rPr lang="en-US" b="1" smtClean="0"/>
              <a:t>.</a:t>
            </a:r>
            <a:r>
              <a:rPr lang="en-US" b="1" baseline="0" smtClean="0"/>
              <a:t> </a:t>
            </a:r>
            <a:r>
              <a:rPr lang="en-US" b="1" u="sng" baseline="0" smtClean="0"/>
              <a:t>Quyền hạn, trách nhiệm của họ là</a:t>
            </a:r>
            <a:r>
              <a:rPr lang="en-US" b="1" baseline="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 </a:t>
            </a:r>
            <a:r>
              <a:rPr lang="vi-VN" baseline="0" smtClean="0"/>
              <a:t>Quyết định loại tài liệu là </a:t>
            </a:r>
            <a:r>
              <a:rPr lang="en-US" smtClean="0"/>
              <a:t>controlled document </a:t>
            </a:r>
            <a:r>
              <a:rPr lang="vi-VN" baseline="0" smtClean="0"/>
              <a:t>và những loại tài liệu </a:t>
            </a:r>
            <a:r>
              <a:rPr lang="en-US" baseline="0" smtClean="0"/>
              <a:t>nào là </a:t>
            </a:r>
            <a:r>
              <a:rPr lang="en-US" smtClean="0"/>
              <a:t>quality records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vi-VN" b="1" smtClean="0"/>
              <a:t>■</a:t>
            </a:r>
            <a:r>
              <a:rPr lang="en-US" b="1" smtClean="0"/>
              <a:t> Quality record: là</a:t>
            </a:r>
            <a:r>
              <a:rPr lang="en-US" b="1" baseline="0" smtClean="0"/>
              <a:t> loại </a:t>
            </a:r>
            <a:r>
              <a:rPr lang="en-US" b="1" smtClean="0"/>
              <a:t>controlled document đặc</a:t>
            </a:r>
            <a:r>
              <a:rPr lang="en-US" b="1" baseline="0" smtClean="0"/>
              <a:t> biệt, với mục tiêu là KH, nhằm sau này chứng minh được là hệ thống có thỏa mãn </a:t>
            </a:r>
            <a:r>
              <a:rPr lang="vi-VN" b="1" baseline="0" smtClean="0"/>
              <a:t>đượ</a:t>
            </a:r>
            <a:r>
              <a:rPr lang="en-US" b="1" baseline="0" smtClean="0"/>
              <a:t>c yc của KH không.</a:t>
            </a:r>
            <a:endParaRPr lang="en-US" b="1"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 </a:t>
            </a:r>
            <a:r>
              <a:rPr lang="vi-VN" baseline="0" smtClean="0"/>
              <a:t>Quyết định </a:t>
            </a:r>
            <a:r>
              <a:rPr lang="vi-VN" b="1" u="none" baseline="0" smtClean="0"/>
              <a:t>MỨC ĐỘ KIỂM SOÁT THÍCH HỢP </a:t>
            </a:r>
            <a:r>
              <a:rPr lang="vi-VN" baseline="0" smtClean="0"/>
              <a:t>cho từng loại tài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 </a:t>
            </a:r>
            <a:r>
              <a:rPr lang="vi-VN" baseline="0" smtClean="0"/>
              <a:t>Theo dõi việc tuân thủ </a:t>
            </a:r>
            <a:r>
              <a:rPr lang="en-US" baseline="0" smtClean="0"/>
              <a:t>với </a:t>
            </a:r>
            <a:r>
              <a:rPr lang="vi-VN" baseline="0" smtClean="0"/>
              <a:t>danh sách </a:t>
            </a:r>
            <a:r>
              <a:rPr lang="en-US" baseline="0" smtClean="0"/>
              <a:t>tài liệu</a:t>
            </a:r>
            <a:r>
              <a:rPr lang="vi-VN" baseline="0" smtClean="0"/>
              <a:t>. </a:t>
            </a:r>
            <a:endParaRPr lang="vi-VN" i="1"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 </a:t>
            </a:r>
            <a:r>
              <a:rPr lang="vi-VN" baseline="0" smtClean="0"/>
              <a:t>Phân tích </a:t>
            </a:r>
            <a:r>
              <a:rPr lang="en-US" baseline="0" smtClean="0"/>
              <a:t>các </a:t>
            </a:r>
            <a:r>
              <a:rPr lang="vi-VN" baseline="0" smtClean="0"/>
              <a:t>phát hiện và khởi xướng các bản cập nhật cần thiết, thay đổi, loại bỏ, bổ sung </a:t>
            </a:r>
            <a:r>
              <a:rPr lang="en-US" baseline="0" smtClean="0"/>
              <a:t>vào ds</a:t>
            </a:r>
          </a:p>
        </p:txBody>
      </p:sp>
    </p:spTree>
    <p:extLst>
      <p:ext uri="{BB962C8B-B14F-4D97-AF65-F5344CB8AC3E}">
        <p14:creationId xmlns:p14="http://schemas.microsoft.com/office/powerpoint/2010/main" val="28506493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smtClean="0"/>
              <a:t>Các</a:t>
            </a:r>
            <a:r>
              <a:rPr lang="en-US" b="1" baseline="0" smtClean="0"/>
              <a:t> </a:t>
            </a:r>
            <a:r>
              <a:rPr lang="vi-VN" b="1" smtClean="0"/>
              <a:t>yêu cầu</a:t>
            </a:r>
            <a:r>
              <a:rPr lang="en-US" b="1" smtClean="0"/>
              <a:t> </a:t>
            </a:r>
            <a:r>
              <a:rPr lang="vi-VN" b="1" smtClean="0"/>
              <a:t>chuẩn bị</a:t>
            </a:r>
            <a:r>
              <a:rPr lang="en-US" b="1" smtClean="0"/>
              <a:t> </a:t>
            </a:r>
            <a:r>
              <a:rPr lang="vi-VN" b="1" smtClean="0"/>
              <a:t>tài liệu</a:t>
            </a:r>
            <a:endParaRPr lang="en-US" b="1" smtClean="0"/>
          </a:p>
          <a:p>
            <a:pPr marL="0" indent="0">
              <a:buFontTx/>
              <a:buNone/>
            </a:pPr>
            <a:r>
              <a:rPr lang="en-US" smtClean="0"/>
              <a:t>- Các</a:t>
            </a:r>
            <a:r>
              <a:rPr lang="en-US" baseline="0" smtClean="0"/>
              <a:t> yêu cầu này liên quan đến việc tạo tài liệu mới hoặc sửa đổi tài liệu hiện có cho hoàn chỉnh.</a:t>
            </a:r>
          </a:p>
          <a:p>
            <a:pPr marL="0" indent="0">
              <a:buFontTx/>
              <a:buNone/>
            </a:pPr>
            <a:r>
              <a:rPr lang="en-US" baseline="0" smtClean="0"/>
              <a:t>- Chuẩn bị gì?</a:t>
            </a:r>
          </a:p>
          <a:p>
            <a:pPr marL="457200" lvl="1" indent="0">
              <a:buFontTx/>
              <a:buNone/>
            </a:pPr>
            <a:r>
              <a:rPr lang="vi-VN" b="1" smtClean="0"/>
              <a:t>■</a:t>
            </a:r>
            <a:r>
              <a:rPr lang="en-US" b="1" smtClean="0"/>
              <a:t> </a:t>
            </a:r>
            <a:r>
              <a:rPr lang="en-US" baseline="0" smtClean="0"/>
              <a:t>Cấu trúc tài liệu (</a:t>
            </a:r>
            <a:r>
              <a:rPr lang="vi-VN" baseline="0" smtClean="0"/>
              <a:t>đọ</a:t>
            </a:r>
            <a:r>
              <a:rPr lang="en-US" baseline="0" smtClean="0"/>
              <a:t>c phần template)</a:t>
            </a:r>
          </a:p>
          <a:p>
            <a:pPr marL="457200" lvl="1" indent="0">
              <a:buFontTx/>
              <a:buNone/>
            </a:pPr>
            <a:r>
              <a:rPr lang="vi-VN" b="1" smtClean="0"/>
              <a:t>■</a:t>
            </a:r>
            <a:r>
              <a:rPr lang="en-US" b="1" smtClean="0"/>
              <a:t> </a:t>
            </a:r>
            <a:r>
              <a:rPr lang="en-US" baseline="0" smtClean="0"/>
              <a:t>Pp </a:t>
            </a:r>
            <a:r>
              <a:rPr lang="vi-VN" baseline="0" smtClean="0"/>
              <a:t>đặ</a:t>
            </a:r>
            <a:r>
              <a:rPr lang="en-US" baseline="0" smtClean="0"/>
              <a:t>t </a:t>
            </a:r>
            <a:r>
              <a:rPr lang="vi-VN" baseline="0" smtClean="0"/>
              <a:t>đị</a:t>
            </a:r>
            <a:r>
              <a:rPr lang="en-US" baseline="0" smtClean="0"/>
              <a:t>nh danh</a:t>
            </a:r>
          </a:p>
          <a:p>
            <a:pPr marL="914400" lvl="2" indent="0">
              <a:buFontTx/>
              <a:buNone/>
            </a:pPr>
            <a:r>
              <a:rPr lang="en-US" baseline="0" smtClean="0"/>
              <a:t>- Th</a:t>
            </a:r>
            <a:r>
              <a:rPr lang="vi-VN" baseline="0" smtClean="0"/>
              <a:t>ườ</a:t>
            </a:r>
            <a:r>
              <a:rPr lang="en-US" baseline="0" smtClean="0"/>
              <a:t>ng gồm:</a:t>
            </a:r>
            <a:r>
              <a:rPr lang="vi-VN" baseline="0" smtClean="0"/>
              <a:t> </a:t>
            </a:r>
            <a:r>
              <a:rPr lang="en-US" baseline="0" smtClean="0"/>
              <a:t>(a) mã/tên PM, (b) mã loại tài liệu (c) số hiệu phiên bản và revision</a:t>
            </a:r>
          </a:p>
          <a:p>
            <a:pPr marL="1371600" lvl="3" indent="0">
              <a:buFontTx/>
              <a:buNone/>
            </a:pPr>
            <a:r>
              <a:rPr lang="vi-VN" baseline="0" smtClean="0"/>
              <a:t>Revision </a:t>
            </a:r>
            <a:r>
              <a:rPr lang="en-US" baseline="0" smtClean="0"/>
              <a:t>nghĩa là </a:t>
            </a:r>
            <a:r>
              <a:rPr lang="vi-VN" baseline="0" smtClean="0"/>
              <a:t>những thay đổi nhỏ và sửa chữa cho một phiên bản cấu hình phần mềm </a:t>
            </a:r>
            <a:r>
              <a:rPr lang="en-US" baseline="0" smtClean="0"/>
              <a:t>nào </a:t>
            </a:r>
            <a:r>
              <a:rPr lang="vi-VN" baseline="0" smtClean="0"/>
              <a:t>đó. Trong một số trường hợp, Revision vài lần liên tiếp được releas</a:t>
            </a:r>
            <a:r>
              <a:rPr lang="en-US" baseline="0" smtClean="0"/>
              <a:t>e</a:t>
            </a:r>
            <a:r>
              <a:rPr lang="vi-VN" baseline="0" smtClean="0"/>
              <a:t> trước khi một baseline version</a:t>
            </a:r>
            <a:r>
              <a:rPr lang="en-US" baseline="0" smtClean="0"/>
              <a:t> </a:t>
            </a:r>
            <a:r>
              <a:rPr lang="vi-VN" baseline="0" smtClean="0"/>
              <a:t>mới được releas</a:t>
            </a:r>
            <a:r>
              <a:rPr lang="en-US" baseline="0" smtClean="0"/>
              <a:t>e</a:t>
            </a:r>
            <a:r>
              <a:rPr lang="vi-VN" baseline="0" smtClean="0"/>
              <a:t>.</a:t>
            </a:r>
            <a:endParaRPr lang="en-US" baseline="0" smtClean="0"/>
          </a:p>
          <a:p>
            <a:pPr marL="457200" lvl="1" indent="0">
              <a:buFontTx/>
              <a:buNone/>
            </a:pPr>
            <a:r>
              <a:rPr lang="vi-VN" b="1" smtClean="0"/>
              <a:t>■</a:t>
            </a:r>
            <a:r>
              <a:rPr lang="en-US" b="1" smtClean="0"/>
              <a:t> </a:t>
            </a:r>
            <a:r>
              <a:rPr lang="vi-VN" smtClean="0"/>
              <a:t>Định hướng của tài liệu và thông tin tham khảo</a:t>
            </a:r>
            <a:r>
              <a:rPr lang="en-US" smtClean="0"/>
              <a:t> - option</a:t>
            </a:r>
          </a:p>
          <a:p>
            <a:pPr marL="914400" lvl="2" indent="0">
              <a:buFontTx/>
              <a:buNone/>
            </a:pPr>
            <a:r>
              <a:rPr lang="en-US" b="1" smtClean="0"/>
              <a:t>- </a:t>
            </a:r>
            <a:r>
              <a:rPr lang="vi-VN" b="1" smtClean="0"/>
              <a:t>Tùy thuộc vào loại tài liệu</a:t>
            </a:r>
            <a:endParaRPr lang="en-US" b="1" i="1" smtClean="0"/>
          </a:p>
        </p:txBody>
      </p:sp>
    </p:spTree>
    <p:extLst>
      <p:ext uri="{BB962C8B-B14F-4D97-AF65-F5344CB8AC3E}">
        <p14:creationId xmlns:p14="http://schemas.microsoft.com/office/powerpoint/2010/main" val="3727320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Một</a:t>
            </a:r>
            <a:r>
              <a:rPr lang="en-US" baseline="0" smtClean="0"/>
              <a:t> ví dụ điển hình về các mục đc sd trong thủ tục: (có ví dụ ở Appendix 14A - Design review procedure p349)</a:t>
            </a:r>
          </a:p>
          <a:p>
            <a:pPr marL="0" indent="0">
              <a:buNone/>
            </a:pPr>
            <a:r>
              <a:rPr lang="en-US" baseline="0" smtClean="0"/>
              <a:t>1. …</a:t>
            </a:r>
          </a:p>
          <a:p>
            <a:pPr marL="0" indent="0">
              <a:buNone/>
            </a:pPr>
            <a:r>
              <a:rPr lang="en-US" baseline="0" smtClean="0"/>
              <a:t>2. …</a:t>
            </a:r>
          </a:p>
          <a:p>
            <a:pPr marL="0" indent="0">
              <a:buNone/>
            </a:pPr>
            <a:r>
              <a:rPr lang="en-US" baseline="0" smtClean="0"/>
              <a:t>3. …</a:t>
            </a:r>
          </a:p>
          <a:p>
            <a:pPr marL="0" indent="0">
              <a:buNone/>
            </a:pPr>
            <a:r>
              <a:rPr lang="en-US" baseline="0" smtClean="0"/>
              <a:t>4. Các document liên quan</a:t>
            </a:r>
          </a:p>
          <a:p>
            <a:pPr marL="0" indent="0">
              <a:buNone/>
            </a:pPr>
            <a:r>
              <a:rPr lang="en-US" baseline="0" smtClean="0"/>
              <a:t>5. Ph</a:t>
            </a:r>
            <a:r>
              <a:rPr lang="vi-VN" baseline="0" smtClean="0"/>
              <a:t>ươn</a:t>
            </a:r>
            <a:r>
              <a:rPr lang="en-US" baseline="0" smtClean="0"/>
              <a:t>g pháp: các bước thực hiện, ai chịu trách nhiệm</a:t>
            </a:r>
          </a:p>
          <a:p>
            <a:pPr marL="228600" indent="-228600">
              <a:buAutoNum type="arabicPeriod"/>
            </a:pPr>
            <a:endParaRPr lang="en-US" baseline="0" smtClean="0"/>
          </a:p>
          <a:p>
            <a:r>
              <a:rPr lang="en-US" smtClean="0"/>
              <a:t>Mẫu này có thể dùng cho mọi thủ tục của tổ chức</a:t>
            </a:r>
          </a:p>
        </p:txBody>
      </p:sp>
    </p:spTree>
    <p:extLst>
      <p:ext uri="{BB962C8B-B14F-4D97-AF65-F5344CB8AC3E}">
        <p14:creationId xmlns:p14="http://schemas.microsoft.com/office/powerpoint/2010/main" val="103609631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VẤN</a:t>
            </a:r>
            <a:r>
              <a:rPr lang="en-US" b="1" baseline="0" smtClean="0"/>
              <a:t> ĐỀ PHÊ DUYỆT: AI CÓ THỂ LÀM?</a:t>
            </a:r>
          </a:p>
          <a:p>
            <a:r>
              <a:rPr lang="en-US" b="1" baseline="0" smtClean="0"/>
              <a:t>MỘT SỐ TL CẦN ĐC PHÊ DUYỆT (MỘT SỐ KHÁC THÌ KO CẦN). </a:t>
            </a:r>
            <a:r>
              <a:rPr lang="vi-VN" b="1" baseline="0" smtClean="0"/>
              <a:t>ĐỐI VỚI NHỮNG TÀI LIỆU </a:t>
            </a:r>
            <a:r>
              <a:rPr lang="en-US" b="1" baseline="0" smtClean="0"/>
              <a:t>CẦN </a:t>
            </a:r>
            <a:r>
              <a:rPr lang="vi-VN" b="1" baseline="0" smtClean="0"/>
              <a:t>ĐƯỢC PHÊ DUYỆT</a:t>
            </a:r>
            <a:r>
              <a:rPr lang="vi-VN" b="1" u="none" baseline="0" smtClean="0"/>
              <a:t>, CÁC THỦ TỤC LIÊN QUAN </a:t>
            </a:r>
            <a:r>
              <a:rPr lang="en-US" b="1" u="none" baseline="0" smtClean="0"/>
              <a:t>SẼ </a:t>
            </a:r>
            <a:r>
              <a:rPr lang="vi-VN" b="1" u="none" baseline="0" smtClean="0"/>
              <a:t>CHỈ RA </a:t>
            </a:r>
            <a:r>
              <a:rPr lang="en-US" b="1" u="none" baseline="0" smtClean="0"/>
              <a:t>AI LÀ NGƯỜI </a:t>
            </a:r>
            <a:r>
              <a:rPr lang="vi-VN" b="1" u="none" baseline="0" smtClean="0"/>
              <a:t>CÓ THẨM QUYỀN PHÊ DUYỆT</a:t>
            </a:r>
            <a:r>
              <a:rPr lang="en-US" b="1" u="none" baseline="0" smtClean="0"/>
              <a:t> </a:t>
            </a:r>
            <a:r>
              <a:rPr lang="vi-VN" b="1" u="none" baseline="0" smtClean="0"/>
              <a:t>ĐỐI VỚI TỪNG LOẠI TÀI LIỆU</a:t>
            </a:r>
            <a:r>
              <a:rPr lang="en-US" i="1" u="none" baseline="0" smtClean="0"/>
              <a:t>:</a:t>
            </a:r>
          </a:p>
          <a:p>
            <a:pPr marL="0" indent="0">
              <a:buFontTx/>
              <a:buNone/>
            </a:pPr>
            <a:r>
              <a:rPr lang="en-US" smtClean="0"/>
              <a:t>- </a:t>
            </a:r>
            <a:r>
              <a:rPr lang="vi-VN" smtClean="0"/>
              <a:t>Vị trí của người có thể </a:t>
            </a:r>
            <a:r>
              <a:rPr lang="en-US" smtClean="0"/>
              <a:t>phê</a:t>
            </a:r>
            <a:r>
              <a:rPr lang="en-US" baseline="0" smtClean="0"/>
              <a:t> duyệt:</a:t>
            </a:r>
            <a:endParaRPr lang="en-US" smtClean="0"/>
          </a:p>
          <a:p>
            <a:pPr marL="457200" lvl="1" indent="0">
              <a:buFontTx/>
              <a:buNone/>
            </a:pPr>
            <a:r>
              <a:rPr lang="vi-VN" b="1" smtClean="0"/>
              <a:t>■</a:t>
            </a:r>
            <a:r>
              <a:rPr lang="en-US" b="1" smtClean="0"/>
              <a:t> </a:t>
            </a:r>
            <a:r>
              <a:rPr lang="vi-VN" smtClean="0"/>
              <a:t>có thể được </a:t>
            </a:r>
            <a:r>
              <a:rPr lang="en-US" smtClean="0"/>
              <a:t>thực</a:t>
            </a:r>
            <a:r>
              <a:rPr lang="en-US" baseline="0" smtClean="0"/>
              <a:t> hiện </a:t>
            </a:r>
            <a:r>
              <a:rPr lang="vi-VN" smtClean="0"/>
              <a:t>bởi một người, một vài người, hoặc ủy ban</a:t>
            </a:r>
            <a:endParaRPr lang="en-US" smtClean="0"/>
          </a:p>
          <a:p>
            <a:pPr marL="457200" lvl="1" indent="0">
              <a:buFontTx/>
              <a:buNone/>
            </a:pPr>
            <a:r>
              <a:rPr lang="vi-VN" b="1" smtClean="0"/>
              <a:t>■</a:t>
            </a:r>
            <a:r>
              <a:rPr lang="en-US" b="1" smtClean="0"/>
              <a:t> </a:t>
            </a:r>
            <a:r>
              <a:rPr lang="vi-VN" smtClean="0"/>
              <a:t>có đủ kinh nghiệm và chuyên môn kỹ thuật</a:t>
            </a:r>
            <a:endParaRPr lang="en-US" smtClean="0"/>
          </a:p>
          <a:p>
            <a:pPr marL="0" lvl="0" indent="0">
              <a:buFontTx/>
              <a:buNone/>
            </a:pPr>
            <a:r>
              <a:rPr lang="en-US" b="1" smtClean="0"/>
              <a:t>- </a:t>
            </a:r>
            <a:r>
              <a:rPr lang="en-US" b="0" smtClean="0"/>
              <a:t>Quy</a:t>
            </a:r>
            <a:r>
              <a:rPr lang="en-US" b="0" baseline="0" smtClean="0"/>
              <a:t> </a:t>
            </a:r>
            <a:r>
              <a:rPr lang="vi-VN" smtClean="0"/>
              <a:t>trình phê duyệt</a:t>
            </a:r>
            <a:endParaRPr lang="en-US" smtClean="0"/>
          </a:p>
          <a:p>
            <a:pPr marL="457200" lvl="1" indent="0">
              <a:buFontTx/>
              <a:buNone/>
            </a:pPr>
            <a:r>
              <a:rPr lang="vi-VN" b="1" smtClean="0"/>
              <a:t>■</a:t>
            </a:r>
            <a:r>
              <a:rPr lang="en-US" b="1" smtClean="0"/>
              <a:t> </a:t>
            </a:r>
            <a:r>
              <a:rPr lang="vi-VN" smtClean="0"/>
              <a:t>nhằm mục đích phát hiện và ngăn chặn bất cập </a:t>
            </a:r>
            <a:r>
              <a:rPr lang="en-US" smtClean="0"/>
              <a:t>cũng</a:t>
            </a:r>
            <a:r>
              <a:rPr lang="en-US" baseline="0" smtClean="0"/>
              <a:t> như </a:t>
            </a:r>
            <a:r>
              <a:rPr lang="vi-VN" smtClean="0"/>
              <a:t>độ lệch </a:t>
            </a:r>
            <a:r>
              <a:rPr lang="en-US" smtClean="0"/>
              <a:t>với</a:t>
            </a:r>
            <a:r>
              <a:rPr lang="vi-VN" smtClean="0"/>
              <a:t> mẫu tài liệu</a:t>
            </a:r>
            <a:endParaRPr lang="en-US" smtClean="0"/>
          </a:p>
        </p:txBody>
      </p:sp>
    </p:spTree>
    <p:extLst>
      <p:ext uri="{BB962C8B-B14F-4D97-AF65-F5344CB8AC3E}">
        <p14:creationId xmlns:p14="http://schemas.microsoft.com/office/powerpoint/2010/main" val="33284253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Vấn</a:t>
            </a:r>
            <a:r>
              <a:rPr lang="en-US" baseline="0" smtClean="0"/>
              <a:t> đề về lưu trữ và truy xuất: </a:t>
            </a:r>
            <a:r>
              <a:rPr lang="en-US" b="1" baseline="0" smtClean="0"/>
              <a:t>LIÊN QUAN ĐẾN AN NINH TÀI LIỆU VÀ TÍNH SẴN SÀNG CỦA TÀI LIỆU. Bao gồm:</a:t>
            </a:r>
          </a:p>
          <a:p>
            <a:pPr marL="0" indent="0">
              <a:buFontTx/>
              <a:buNone/>
            </a:pPr>
            <a:r>
              <a:rPr lang="en-US" smtClean="0"/>
              <a:t>- </a:t>
            </a:r>
            <a:r>
              <a:rPr lang="vi-VN" smtClean="0"/>
              <a:t>Lưu trữ tài liệu</a:t>
            </a:r>
            <a:endParaRPr lang="en-US" smtClean="0"/>
          </a:p>
          <a:p>
            <a:pPr marL="457200" lvl="1" indent="0">
              <a:buFontTx/>
              <a:buNone/>
            </a:pPr>
            <a:r>
              <a:rPr lang="vi-VN" b="1" smtClean="0"/>
              <a:t>■</a:t>
            </a:r>
            <a:r>
              <a:rPr lang="en-US" b="1" smtClean="0"/>
              <a:t> </a:t>
            </a:r>
            <a:r>
              <a:rPr lang="vi-VN" smtClean="0"/>
              <a:t>số lượng bản sao, đơn vị chịu trách nhiệm</a:t>
            </a:r>
            <a:r>
              <a:rPr lang="en-US" smtClean="0"/>
              <a:t> l</a:t>
            </a:r>
            <a:r>
              <a:rPr lang="vi-VN" smtClean="0"/>
              <a:t>ư</a:t>
            </a:r>
            <a:r>
              <a:rPr lang="en-US" smtClean="0"/>
              <a:t>u giữ</a:t>
            </a:r>
            <a:r>
              <a:rPr lang="vi-VN" smtClean="0"/>
              <a:t>, phương tiện lưu trữ</a:t>
            </a:r>
            <a:r>
              <a:rPr lang="en-US" smtClean="0"/>
              <a:t> (</a:t>
            </a:r>
            <a:r>
              <a:rPr lang="vi-VN" b="1" smtClean="0"/>
              <a:t>LƯU TRỮ TRÊN PHƯƠNG TIỆN TRUYỀN THÔNG ĐIỆN TỬ THƯỜNG HIỆU QUẢ HƠN VÀ TIẾT KIỆM HƠN LƯU TRỮ TRÊN GIẤY. TUY NHIÊN, </a:t>
            </a:r>
            <a:r>
              <a:rPr lang="en-US" b="1" smtClean="0"/>
              <a:t>MỘT SỐ </a:t>
            </a:r>
            <a:r>
              <a:rPr lang="vi-VN" b="1" smtClean="0"/>
              <a:t>BẢN GIẤY CỦA MỘT SỐ TÀI LIỆU ĐƯỢC LƯU GIỮ THEO ĐÚNG QUY ĐỊNH CỦA PHÁP LUẬT</a:t>
            </a:r>
            <a:r>
              <a:rPr lang="en-US" b="1" smtClean="0"/>
              <a:t>,</a:t>
            </a:r>
            <a:r>
              <a:rPr lang="en-US" b="1" baseline="0" smtClean="0"/>
              <a:t> LÚC ĐÓ CŨNG CẦN L</a:t>
            </a:r>
            <a:r>
              <a:rPr lang="vi-VN" b="1" baseline="0" smtClean="0"/>
              <a:t>Ư</a:t>
            </a:r>
            <a:r>
              <a:rPr lang="en-US" b="1" baseline="0" smtClean="0"/>
              <a:t>U TRỮ THÊM 1 BẢN SAO ĐIỆN TỬ</a:t>
            </a:r>
            <a:r>
              <a:rPr lang="en-US" baseline="0" smtClean="0"/>
              <a:t>)</a:t>
            </a:r>
            <a:endParaRPr lang="en-US" smtClean="0"/>
          </a:p>
          <a:p>
            <a:pPr marL="0" indent="0">
              <a:buFontTx/>
              <a:buNone/>
            </a:pPr>
            <a:r>
              <a:rPr lang="en-US" b="1" smtClean="0"/>
              <a:t>-</a:t>
            </a:r>
            <a:r>
              <a:rPr lang="en-US" b="1" baseline="0" smtClean="0"/>
              <a:t> </a:t>
            </a:r>
            <a:r>
              <a:rPr lang="vi-VN" smtClean="0"/>
              <a:t>Lưu </a:t>
            </a:r>
            <a:r>
              <a:rPr lang="en-US" smtClean="0"/>
              <a:t>hành</a:t>
            </a:r>
            <a:r>
              <a:rPr lang="en-US" baseline="0" smtClean="0"/>
              <a:t> </a:t>
            </a:r>
            <a:r>
              <a:rPr lang="vi-VN" smtClean="0"/>
              <a:t>và </a:t>
            </a:r>
            <a:r>
              <a:rPr lang="en-US" smtClean="0"/>
              <a:t>truy xuất</a:t>
            </a:r>
            <a:r>
              <a:rPr lang="en-US" baseline="0" smtClean="0"/>
              <a:t> </a:t>
            </a:r>
            <a:r>
              <a:rPr lang="vi-VN" smtClean="0"/>
              <a:t>các tài liệu</a:t>
            </a:r>
            <a:r>
              <a:rPr lang="en-US" smtClean="0"/>
              <a:t>, gồm:</a:t>
            </a:r>
          </a:p>
          <a:p>
            <a:pPr marL="457200" lvl="1" indent="0">
              <a:buFontTx/>
              <a:buNone/>
            </a:pPr>
            <a:r>
              <a:rPr lang="vi-VN" b="1" smtClean="0"/>
              <a:t>■</a:t>
            </a:r>
            <a:r>
              <a:rPr lang="en-US" b="1" smtClean="0"/>
              <a:t> </a:t>
            </a:r>
            <a:r>
              <a:rPr lang="en-US" smtClean="0"/>
              <a:t>(1) </a:t>
            </a:r>
            <a:r>
              <a:rPr lang="vi-VN" smtClean="0"/>
              <a:t>hướng dẫn cho lưu hành một tài liệu mới,</a:t>
            </a:r>
            <a:r>
              <a:rPr lang="en-US" baseline="0" smtClean="0"/>
              <a:t> </a:t>
            </a:r>
            <a:r>
              <a:rPr lang="en-US" smtClean="0"/>
              <a:t>thời</a:t>
            </a:r>
            <a:r>
              <a:rPr lang="en-US" baseline="0" smtClean="0"/>
              <a:t> điểm lưu hành, </a:t>
            </a:r>
            <a:r>
              <a:rPr lang="vi-VN" smtClean="0"/>
              <a:t>người nhận</a:t>
            </a:r>
            <a:r>
              <a:rPr lang="en-US" smtClean="0"/>
              <a:t>;</a:t>
            </a:r>
            <a:r>
              <a:rPr lang="en-US" baseline="0" smtClean="0"/>
              <a:t> (2) truy xuất bản sao </a:t>
            </a:r>
            <a:r>
              <a:rPr lang="vi-VN" smtClean="0"/>
              <a:t>hiệu quả và chính xác</a:t>
            </a:r>
            <a:r>
              <a:rPr lang="en-US" i="1" smtClean="0"/>
              <a:t>, </a:t>
            </a:r>
            <a:r>
              <a:rPr lang="vi-VN" i="0" smtClean="0"/>
              <a:t>tuân thủ đầy đủ các </a:t>
            </a:r>
            <a:r>
              <a:rPr lang="en-US" i="0" smtClean="0"/>
              <a:t>quy định</a:t>
            </a:r>
            <a:r>
              <a:rPr lang="en-US" i="0" baseline="0" smtClean="0"/>
              <a:t> </a:t>
            </a:r>
            <a:r>
              <a:rPr lang="vi-VN" i="0" smtClean="0"/>
              <a:t>bảo mật</a:t>
            </a:r>
            <a:r>
              <a:rPr lang="en-US" i="0" smtClean="0"/>
              <a:t> (</a:t>
            </a:r>
            <a:r>
              <a:rPr lang="vi-VN" b="1" i="0" smtClean="0"/>
              <a:t>lưu thông </a:t>
            </a:r>
            <a:r>
              <a:rPr lang="en-US" b="1" i="0" smtClean="0"/>
              <a:t>qua </a:t>
            </a:r>
            <a:r>
              <a:rPr lang="vi-VN" b="1" i="0" smtClean="0"/>
              <a:t>các tài liệu giấy </a:t>
            </a:r>
            <a:r>
              <a:rPr lang="en-US" b="1" i="0" smtClean="0"/>
              <a:t>hoặc</a:t>
            </a:r>
            <a:r>
              <a:rPr lang="en-US" b="1" i="0" baseline="0" smtClean="0"/>
              <a:t> </a:t>
            </a:r>
            <a:r>
              <a:rPr lang="vi-VN" b="1" i="0" smtClean="0"/>
              <a:t>e-mail, mạng nội bộ và Internet</a:t>
            </a:r>
            <a:r>
              <a:rPr lang="en-US" b="1" i="0" smtClean="0"/>
              <a:t>)</a:t>
            </a:r>
          </a:p>
          <a:p>
            <a:pPr marL="0" indent="0">
              <a:buFontTx/>
              <a:buNone/>
            </a:pPr>
            <a:r>
              <a:rPr lang="en-US" smtClean="0"/>
              <a:t>- </a:t>
            </a:r>
            <a:r>
              <a:rPr lang="vi-VN" smtClean="0"/>
              <a:t>An ninh tài liệu, trong đó có yêu cầu </a:t>
            </a:r>
            <a:r>
              <a:rPr lang="en-US" smtClean="0"/>
              <a:t>thải</a:t>
            </a:r>
            <a:r>
              <a:rPr lang="en-US" baseline="0" smtClean="0"/>
              <a:t> loại </a:t>
            </a:r>
            <a:r>
              <a:rPr lang="vi-VN" smtClean="0"/>
              <a:t>tài liệu</a:t>
            </a:r>
            <a:endParaRPr lang="en-US" smtClean="0"/>
          </a:p>
          <a:p>
            <a:pPr marL="457200" lvl="1" indent="0">
              <a:buFontTx/>
              <a:buNone/>
            </a:pPr>
            <a:r>
              <a:rPr lang="vi-VN" b="1" smtClean="0"/>
              <a:t>■</a:t>
            </a:r>
            <a:r>
              <a:rPr lang="en-US" b="1" smtClean="0"/>
              <a:t> </a:t>
            </a:r>
            <a:r>
              <a:rPr lang="en-US" smtClean="0"/>
              <a:t>(1) </a:t>
            </a:r>
            <a:r>
              <a:rPr lang="vi-VN" smtClean="0"/>
              <a:t>cấp quyền truy cập hạn chế, </a:t>
            </a:r>
            <a:r>
              <a:rPr lang="en-US" smtClean="0"/>
              <a:t>(2) </a:t>
            </a:r>
            <a:r>
              <a:rPr lang="vi-VN" smtClean="0"/>
              <a:t>ngăn chặn những thay đổi trái phép vào tài liệu lưu trữ, </a:t>
            </a:r>
            <a:r>
              <a:rPr lang="en-US" smtClean="0"/>
              <a:t>(3)</a:t>
            </a:r>
            <a:r>
              <a:rPr lang="en-US" baseline="0" smtClean="0"/>
              <a:t> </a:t>
            </a:r>
            <a:r>
              <a:rPr lang="vi-VN" smtClean="0"/>
              <a:t>cung cấp</a:t>
            </a:r>
            <a:r>
              <a:rPr lang="en-US" smtClean="0"/>
              <a:t> bản</a:t>
            </a:r>
            <a:r>
              <a:rPr lang="vi-VN" smtClean="0"/>
              <a:t> sao lưu, </a:t>
            </a:r>
            <a:r>
              <a:rPr lang="en-US" smtClean="0"/>
              <a:t>(4)</a:t>
            </a:r>
            <a:r>
              <a:rPr lang="en-US" baseline="0" smtClean="0"/>
              <a:t> </a:t>
            </a:r>
            <a:r>
              <a:rPr lang="vi-VN" smtClean="0"/>
              <a:t>xác định thời gian lưu trữ</a:t>
            </a:r>
            <a:r>
              <a:rPr lang="en-US" smtClean="0"/>
              <a:t> </a:t>
            </a:r>
            <a:r>
              <a:rPr lang="en-US" b="1" smtClean="0"/>
              <a:t>(cuối</a:t>
            </a:r>
            <a:r>
              <a:rPr lang="en-US" b="1" baseline="0" smtClean="0"/>
              <a:t> thời gian này tài liệu hết hiệu lực thì loại bỏ đi)</a:t>
            </a:r>
            <a:endParaRPr lang="en-US" smtClean="0"/>
          </a:p>
          <a:p>
            <a:endParaRPr lang="en-US"/>
          </a:p>
        </p:txBody>
      </p:sp>
    </p:spTree>
    <p:extLst>
      <p:ext uri="{BB962C8B-B14F-4D97-AF65-F5344CB8AC3E}">
        <p14:creationId xmlns:p14="http://schemas.microsoft.com/office/powerpoint/2010/main" val="14723836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Ví dụ Independent Development:</a:t>
            </a:r>
          </a:p>
          <a:p>
            <a:r>
              <a:rPr lang="en-US" smtClean="0"/>
              <a:t>Phát triển PHẦN MỀM là một hoạt</a:t>
            </a:r>
            <a:r>
              <a:rPr lang="en-US" baseline="0" smtClean="0"/>
              <a:t> </a:t>
            </a:r>
            <a:r>
              <a:rPr lang="vi-VN" baseline="0" smtClean="0"/>
              <a:t>độ</a:t>
            </a:r>
            <a:r>
              <a:rPr lang="en-US" baseline="0" smtClean="0"/>
              <a:t>ng nhóm, do </a:t>
            </a:r>
            <a:r>
              <a:rPr lang="vi-VN" baseline="0" smtClean="0"/>
              <a:t>đó</a:t>
            </a:r>
            <a:r>
              <a:rPr lang="en-US" baseline="0" smtClean="0"/>
              <a:t> rất th</a:t>
            </a:r>
            <a:r>
              <a:rPr lang="vi-VN" baseline="0" smtClean="0"/>
              <a:t>ườn</a:t>
            </a:r>
            <a:r>
              <a:rPr lang="en-US" baseline="0" smtClean="0"/>
              <a:t>g xảy tr</a:t>
            </a:r>
            <a:r>
              <a:rPr lang="vi-VN" baseline="0" smtClean="0"/>
              <a:t>ườ</a:t>
            </a:r>
            <a:r>
              <a:rPr lang="en-US" baseline="0" smtClean="0"/>
              <a:t>ng hợp nhiều ng</a:t>
            </a:r>
            <a:r>
              <a:rPr lang="vi-VN" baseline="0" smtClean="0"/>
              <a:t>ườ</a:t>
            </a:r>
            <a:r>
              <a:rPr lang="en-US" baseline="0" smtClean="0"/>
              <a:t>i cùng làm việc trên cùng 1 component tại 1 thời </a:t>
            </a:r>
            <a:r>
              <a:rPr lang="vi-VN" baseline="0" smtClean="0"/>
              <a:t>đ</a:t>
            </a:r>
            <a:r>
              <a:rPr lang="en-US" baseline="0" smtClean="0"/>
              <a:t>iểm</a:t>
            </a:r>
            <a:r>
              <a:rPr lang="en-US" smtClean="0"/>
              <a:t>. Ví dụ, Alice làm việc trên A, B, và C,</a:t>
            </a:r>
            <a:r>
              <a:rPr lang="en-US" baseline="0" smtClean="0"/>
              <a:t> cùng lúc </a:t>
            </a:r>
            <a:r>
              <a:rPr lang="vi-VN" baseline="0" smtClean="0"/>
              <a:t>đó</a:t>
            </a:r>
            <a:r>
              <a:rPr lang="en-US" smtClean="0"/>
              <a:t>, Bob cũng làm việc trên X, Y, và C. Cả Alice và Bob cùng thay </a:t>
            </a:r>
            <a:r>
              <a:rPr lang="vi-VN" smtClean="0"/>
              <a:t>đổ</a:t>
            </a:r>
            <a:r>
              <a:rPr lang="en-US" smtClean="0"/>
              <a:t>i C.  Làm sao </a:t>
            </a:r>
            <a:r>
              <a:rPr lang="vi-VN" smtClean="0"/>
              <a:t>để tránh </a:t>
            </a:r>
            <a:r>
              <a:rPr lang="en-US" smtClean="0"/>
              <a:t>việc ghi </a:t>
            </a:r>
            <a:r>
              <a:rPr lang="vi-VN" smtClean="0"/>
              <a:t>đè</a:t>
            </a:r>
            <a:r>
              <a:rPr lang="en-US" smtClean="0"/>
              <a:t> lên công việc lẫn nhau?</a:t>
            </a:r>
          </a:p>
          <a:p>
            <a:r>
              <a:rPr lang="vi-VN" smtClean="0"/>
              <a:t>Để hỗ trợ sự phát triển độc lập, các hệ thống quản lý phiên bản sử dụng khái niệm kho lưu trữ</a:t>
            </a:r>
            <a:r>
              <a:rPr lang="en-US" smtClean="0"/>
              <a:t> (repository)</a:t>
            </a:r>
            <a:r>
              <a:rPr lang="vi-VN" smtClean="0"/>
              <a:t> công cộng và không gian làm việc </a:t>
            </a:r>
            <a:r>
              <a:rPr lang="en-US" smtClean="0"/>
              <a:t>(workspace) </a:t>
            </a:r>
            <a:r>
              <a:rPr lang="vi-VN" smtClean="0"/>
              <a:t>riêng.</a:t>
            </a:r>
            <a:endParaRPr lang="en-US" smtClean="0"/>
          </a:p>
          <a:p>
            <a:r>
              <a:rPr lang="vi-VN" smtClean="0"/>
              <a:t>Các </a:t>
            </a:r>
            <a:r>
              <a:rPr lang="en-US" smtClean="0"/>
              <a:t>developer</a:t>
            </a:r>
            <a:r>
              <a:rPr lang="en-US" baseline="0" smtClean="0"/>
              <a:t> </a:t>
            </a:r>
            <a:r>
              <a:rPr lang="en-US" smtClean="0"/>
              <a:t>check out components</a:t>
            </a:r>
            <a:r>
              <a:rPr lang="vi-VN" smtClean="0"/>
              <a:t> từ kho lưu trữ vào không gian làm việc riêng và có thể </a:t>
            </a:r>
            <a:r>
              <a:rPr lang="en-US" smtClean="0"/>
              <a:t>tự do </a:t>
            </a:r>
            <a:r>
              <a:rPr lang="vi-VN" smtClean="0"/>
              <a:t>thay đổi trong không gian làm việc riêng của họ. Nếu hai hoặc nhiều người </a:t>
            </a:r>
            <a:r>
              <a:rPr lang="en-US" smtClean="0"/>
              <a:t>cùng </a:t>
            </a:r>
            <a:r>
              <a:rPr lang="vi-VN" smtClean="0"/>
              <a:t>làm việc trên một </a:t>
            </a:r>
            <a:r>
              <a:rPr lang="en-US" smtClean="0"/>
              <a:t>component</a:t>
            </a:r>
            <a:r>
              <a:rPr lang="en-US" baseline="0" smtClean="0"/>
              <a:t> </a:t>
            </a:r>
            <a:r>
              <a:rPr lang="vi-VN" smtClean="0"/>
              <a:t>cùng một lúc, mỗi người phải </a:t>
            </a:r>
            <a:r>
              <a:rPr lang="en-US" smtClean="0"/>
              <a:t>check out </a:t>
            </a:r>
            <a:r>
              <a:rPr lang="vi-VN" smtClean="0"/>
              <a:t>các thành phần từ kho lưu trữ. Khi hoàn tất, họ </a:t>
            </a:r>
            <a:r>
              <a:rPr lang="en-US" smtClean="0"/>
              <a:t>check in </a:t>
            </a:r>
            <a:r>
              <a:rPr lang="vi-VN" smtClean="0"/>
              <a:t>các </a:t>
            </a:r>
            <a:r>
              <a:rPr lang="en-US" smtClean="0"/>
              <a:t>component</a:t>
            </a:r>
            <a:r>
              <a:rPr lang="en-US" baseline="0" smtClean="0"/>
              <a:t> </a:t>
            </a:r>
            <a:r>
              <a:rPr lang="vi-VN" smtClean="0"/>
              <a:t>vào kho. </a:t>
            </a:r>
            <a:endParaRPr lang="en-US" smtClean="0"/>
          </a:p>
          <a:p>
            <a:r>
              <a:rPr lang="vi-VN" b="1" smtClean="0"/>
              <a:t>NẾU MỘT THÀNH PHẦN ĐÃ ĐƯỢC </a:t>
            </a:r>
            <a:r>
              <a:rPr lang="en-US" b="1" smtClean="0"/>
              <a:t>CHECKED OUT</a:t>
            </a:r>
            <a:r>
              <a:rPr lang="vi-VN" b="1" smtClean="0"/>
              <a:t>, THÔNG THƯỜNG</a:t>
            </a:r>
            <a:r>
              <a:rPr lang="en-US" b="1" smtClean="0"/>
              <a:t> </a:t>
            </a:r>
            <a:r>
              <a:rPr lang="vi-VN" b="1" smtClean="0"/>
              <a:t>HỆ THỐNG QUẢN LÝ PHIÊN BẢN SẼ CẢNH BÁO NGƯỜI DÙNG KHÁC MUỐN </a:t>
            </a:r>
            <a:r>
              <a:rPr lang="en-US" b="1" smtClean="0"/>
              <a:t>CHECK OUT </a:t>
            </a:r>
            <a:r>
              <a:rPr lang="vi-VN" b="1" smtClean="0"/>
              <a:t>RẰNG </a:t>
            </a:r>
            <a:r>
              <a:rPr lang="en-US" b="1" smtClean="0"/>
              <a:t>COMPONENT</a:t>
            </a:r>
            <a:r>
              <a:rPr lang="en-US" b="1" baseline="0" smtClean="0"/>
              <a:t> </a:t>
            </a:r>
            <a:r>
              <a:rPr lang="vi-VN" b="1" baseline="0" smtClean="0"/>
              <a:t>ĐÓ</a:t>
            </a:r>
            <a:r>
              <a:rPr lang="en-US" b="1" baseline="0" smtClean="0"/>
              <a:t> </a:t>
            </a:r>
            <a:r>
              <a:rPr lang="vi-VN" b="1" baseline="0" smtClean="0"/>
              <a:t>ĐÃ</a:t>
            </a:r>
            <a:r>
              <a:rPr lang="en-US" b="1" baseline="0" smtClean="0"/>
              <a:t> </a:t>
            </a:r>
            <a:r>
              <a:rPr lang="vi-VN" b="1" smtClean="0"/>
              <a:t>ĐƯỢC </a:t>
            </a:r>
            <a:r>
              <a:rPr lang="en-US" b="1" smtClean="0"/>
              <a:t>CHECKED</a:t>
            </a:r>
            <a:r>
              <a:rPr lang="en-US" b="1" baseline="0" smtClean="0"/>
              <a:t> OUT BỞI</a:t>
            </a:r>
            <a:r>
              <a:rPr lang="vi-VN" b="1" smtClean="0"/>
              <a:t> NGƯỜI KHÁC</a:t>
            </a:r>
            <a:r>
              <a:rPr lang="en-US" b="1" smtClean="0"/>
              <a:t>. </a:t>
            </a:r>
            <a:r>
              <a:rPr lang="vi-VN" b="1" smtClean="0"/>
              <a:t>HỆ THỐNG CŨNG SẼ ĐẢM BẢO RẰNG KHI CÁC THÀNH PHẦN ĐÃ</a:t>
            </a:r>
            <a:r>
              <a:rPr lang="en-US" b="1" smtClean="0"/>
              <a:t> </a:t>
            </a:r>
            <a:r>
              <a:rPr lang="vi-VN" b="1" smtClean="0"/>
              <a:t>ĐƯỢ</a:t>
            </a:r>
            <a:r>
              <a:rPr lang="en-US" b="1" smtClean="0"/>
              <a:t>C THAY </a:t>
            </a:r>
            <a:r>
              <a:rPr lang="vi-VN" b="1" smtClean="0"/>
              <a:t>ĐỔ</a:t>
            </a:r>
            <a:r>
              <a:rPr lang="en-US" b="1" smtClean="0"/>
              <a:t>I MUỐN CHECK IN</a:t>
            </a:r>
            <a:r>
              <a:rPr lang="vi-VN" b="1" smtClean="0"/>
              <a:t>,</a:t>
            </a:r>
            <a:r>
              <a:rPr lang="en-US" b="1" smtClean="0"/>
              <a:t> THÌ</a:t>
            </a:r>
            <a:r>
              <a:rPr lang="vi-VN" b="1" smtClean="0"/>
              <a:t> CÁC PHIÊN BẢN KHÁC NHAU ĐƯỢC </a:t>
            </a:r>
            <a:r>
              <a:rPr lang="en-US" b="1" smtClean="0"/>
              <a:t>GÁN NHỮNG </a:t>
            </a:r>
            <a:r>
              <a:rPr lang="vi-VN" b="1" smtClean="0"/>
              <a:t>ĐỊ</a:t>
            </a:r>
            <a:r>
              <a:rPr lang="en-US" b="1" smtClean="0"/>
              <a:t>NH </a:t>
            </a:r>
            <a:r>
              <a:rPr lang="vi-VN" b="1" smtClean="0"/>
              <a:t>DANH PHIÊN BẢN KHÁC NHAU VÀ ĐƯỢC LƯU GIỮ RIÊNG</a:t>
            </a:r>
            <a:r>
              <a:rPr lang="vi-VN" smtClean="0"/>
              <a:t>.</a:t>
            </a:r>
            <a:endParaRPr lang="en-US" smtClean="0"/>
          </a:p>
        </p:txBody>
      </p:sp>
    </p:spTree>
    <p:extLst>
      <p:ext uri="{BB962C8B-B14F-4D97-AF65-F5344CB8AC3E}">
        <p14:creationId xmlns:p14="http://schemas.microsoft.com/office/powerpoint/2010/main" val="42896497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Có rất nhiều công cụ </a:t>
            </a:r>
            <a:r>
              <a:rPr lang="en-US" smtClean="0"/>
              <a:t>build</a:t>
            </a:r>
            <a:r>
              <a:rPr lang="en-US" baseline="0" smtClean="0"/>
              <a:t>, có thể có vài hoặc tất cả</a:t>
            </a:r>
            <a:r>
              <a:rPr lang="vi-VN" smtClean="0"/>
              <a:t> các tính năng sau đây</a:t>
            </a:r>
            <a:r>
              <a:rPr lang="en-US" smtClean="0"/>
              <a:t>:</a:t>
            </a:r>
          </a:p>
          <a:p>
            <a:r>
              <a:rPr lang="en-US" smtClean="0"/>
              <a:t>1. Build script generation: If necessary,  the build system should analyze  the program that is being built, identify dependent components, and automatically generate a build script (sometimes called a configuration file). The system should also support the manual creation and editing of build scripts.</a:t>
            </a:r>
          </a:p>
          <a:p>
            <a:r>
              <a:rPr lang="en-US" smtClean="0"/>
              <a:t>2. Version management system integration: The build system should check out the required versions of components from the version management system.</a:t>
            </a:r>
          </a:p>
          <a:p>
            <a:r>
              <a:rPr lang="en-US" smtClean="0"/>
              <a:t>3. Minimal recompilation: The build system should work out what source code needs to be recompiled and set up compilations if required.</a:t>
            </a:r>
          </a:p>
          <a:p>
            <a:r>
              <a:rPr lang="en-US" smtClean="0"/>
              <a:t>4. Executable system creation: The build system should  link  the compiled object code files with each other and with other required files, such as  libraries and configuration files, to create an executable system.</a:t>
            </a:r>
          </a:p>
          <a:p>
            <a:r>
              <a:rPr lang="en-US" smtClean="0"/>
              <a:t>5. Test automation: Some build systems can automatically run automated  tests using  test automation  tools such as JUnit. These check  that  the build has not been ‘broken’ by changes.</a:t>
            </a:r>
          </a:p>
          <a:p>
            <a:r>
              <a:rPr lang="en-US" smtClean="0"/>
              <a:t>6. Reporting: The build system should provide reports about the success or failure of the build and the tests that have been run.</a:t>
            </a:r>
          </a:p>
          <a:p>
            <a:r>
              <a:rPr lang="en-US" smtClean="0"/>
              <a:t>7. Documentation generation: The build system may be able  to generate release notes about the build and system help pages.</a:t>
            </a:r>
            <a:endParaRPr lang="en-US"/>
          </a:p>
        </p:txBody>
      </p:sp>
    </p:spTree>
    <p:extLst>
      <p:ext uri="{BB962C8B-B14F-4D97-AF65-F5344CB8AC3E}">
        <p14:creationId xmlns:p14="http://schemas.microsoft.com/office/powerpoint/2010/main" val="25221158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Đối với phần mềm thị trường đại chúng, nó thường xác định hai loại phát hành: phát hành chính </a:t>
            </a:r>
            <a:r>
              <a:rPr lang="en-US" sz="1200" b="0" i="0" kern="1200" smtClean="0">
                <a:solidFill>
                  <a:schemeClr val="tx1"/>
                </a:solidFill>
                <a:effectLst/>
                <a:latin typeface="+mn-lt"/>
                <a:ea typeface="+mn-ea"/>
                <a:cs typeface="+mn-cs"/>
              </a:rPr>
              <a:t>(CÓ </a:t>
            </a:r>
            <a:r>
              <a:rPr lang="vi-VN" sz="1200" b="0" i="0" kern="1200" smtClean="0">
                <a:solidFill>
                  <a:schemeClr val="tx1"/>
                </a:solidFill>
                <a:effectLst/>
                <a:latin typeface="+mn-lt"/>
                <a:ea typeface="+mn-ea"/>
                <a:cs typeface="+mn-cs"/>
              </a:rPr>
              <a:t>CÁC CHỨC NĂNG MỚI ĐÁNG KỂ</a:t>
            </a:r>
            <a:r>
              <a:rPr lang="en-US" sz="1200" b="0" i="0" kern="1200" smtClean="0">
                <a:solidFill>
                  <a:schemeClr val="tx1"/>
                </a:solidFill>
                <a:effectLst/>
                <a:latin typeface="+mn-lt"/>
                <a:ea typeface="+mn-ea"/>
                <a:cs typeface="+mn-cs"/>
              </a:rPr>
              <a:t>)</a:t>
            </a:r>
            <a:r>
              <a:rPr lang="vi-VN" sz="1200" b="0" i="0" kern="1200" smtClean="0">
                <a:solidFill>
                  <a:schemeClr val="tx1"/>
                </a:solidFill>
                <a:effectLst/>
                <a:latin typeface="+mn-lt"/>
                <a:ea typeface="+mn-ea"/>
                <a:cs typeface="+mn-cs"/>
              </a:rPr>
              <a:t>, và phát hành nhỏ</a:t>
            </a:r>
            <a:r>
              <a:rPr lang="en-US" sz="1200" b="0" i="0" kern="1200" smtClean="0">
                <a:solidFill>
                  <a:schemeClr val="tx1"/>
                </a:solidFill>
                <a:effectLst/>
                <a:latin typeface="+mn-lt"/>
                <a:ea typeface="+mn-ea"/>
                <a:cs typeface="+mn-cs"/>
              </a:rPr>
              <a:t> (SỬA BUG </a:t>
            </a:r>
            <a:r>
              <a:rPr lang="vi-VN" sz="1200" b="0" i="0" kern="1200" smtClean="0">
                <a:solidFill>
                  <a:schemeClr val="tx1"/>
                </a:solidFill>
                <a:effectLst/>
                <a:latin typeface="+mn-lt"/>
                <a:ea typeface="+mn-ea"/>
                <a:cs typeface="+mn-cs"/>
              </a:rPr>
              <a:t>ĐƯỢC BÁO CÁO</a:t>
            </a:r>
            <a:r>
              <a:rPr lang="en-US" sz="1200" b="0" i="0" kern="1200" smtClean="0">
                <a:solidFill>
                  <a:schemeClr val="tx1"/>
                </a:solidFill>
                <a:effectLst/>
                <a:latin typeface="+mn-lt"/>
                <a:ea typeface="+mn-ea"/>
                <a:cs typeface="+mn-cs"/>
              </a:rPr>
              <a:t>)</a:t>
            </a:r>
          </a:p>
          <a:p>
            <a:pPr marL="0" indent="0">
              <a:buFontTx/>
              <a:buNone/>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Đối với phần mềm tùy chỉnh hoặc </a:t>
            </a:r>
            <a:r>
              <a:rPr lang="en-US" sz="1200" b="0" i="0" kern="1200" smtClean="0">
                <a:solidFill>
                  <a:schemeClr val="tx1"/>
                </a:solidFill>
                <a:effectLst/>
                <a:latin typeface="+mn-lt"/>
                <a:ea typeface="+mn-ea"/>
                <a:cs typeface="+mn-cs"/>
              </a:rPr>
              <a:t>các </a:t>
            </a:r>
            <a:r>
              <a:rPr lang="vi-VN" sz="1200" b="0" i="0" kern="1200" smtClean="0">
                <a:solidFill>
                  <a:schemeClr val="tx1"/>
                </a:solidFill>
                <a:effectLst/>
                <a:latin typeface="+mn-lt"/>
                <a:ea typeface="+mn-ea"/>
                <a:cs typeface="+mn-cs"/>
              </a:rPr>
              <a:t>dòngsản phẩm phần mềm, </a:t>
            </a:r>
            <a:r>
              <a:rPr lang="en-US" smtClean="0"/>
              <a:t>releases </a:t>
            </a:r>
            <a:r>
              <a:rPr lang="vi-VN" sz="1200" b="0" i="0" kern="1200" smtClean="0">
                <a:solidFill>
                  <a:schemeClr val="tx1"/>
                </a:solidFill>
                <a:effectLst/>
                <a:latin typeface="+mn-lt"/>
                <a:ea typeface="+mn-ea"/>
                <a:cs typeface="+mn-cs"/>
              </a:rPr>
              <a:t>có thể có được </a:t>
            </a:r>
            <a:r>
              <a:rPr lang="en-US" sz="1200" b="0" i="0" kern="1200" smtClean="0">
                <a:solidFill>
                  <a:schemeClr val="tx1"/>
                </a:solidFill>
                <a:effectLst/>
                <a:latin typeface="+mn-lt"/>
                <a:ea typeface="+mn-ea"/>
                <a:cs typeface="+mn-cs"/>
              </a:rPr>
              <a:t>tạo ra </a:t>
            </a:r>
            <a:r>
              <a:rPr lang="vi-VN" sz="1200" b="0" i="0" kern="1200" smtClean="0">
                <a:solidFill>
                  <a:schemeClr val="tx1"/>
                </a:solidFill>
                <a:effectLst/>
                <a:latin typeface="+mn-lt"/>
                <a:ea typeface="+mn-ea"/>
                <a:cs typeface="+mn-cs"/>
              </a:rPr>
              <a:t>cho từng khách hàng và khách hàng cá nhân cùng một lúc</a:t>
            </a: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có thể chạy </a:t>
            </a:r>
            <a:r>
              <a:rPr lang="en-US" sz="1200" b="0" i="0" kern="1200" smtClean="0">
                <a:solidFill>
                  <a:schemeClr val="tx1"/>
                </a:solidFill>
                <a:effectLst/>
                <a:latin typeface="+mn-lt"/>
                <a:ea typeface="+mn-ea"/>
                <a:cs typeface="+mn-cs"/>
              </a:rPr>
              <a:t>các </a:t>
            </a:r>
            <a:r>
              <a:rPr lang="vi-VN" sz="1200" b="0" i="0" kern="1200" smtClean="0">
                <a:solidFill>
                  <a:schemeClr val="tx1"/>
                </a:solidFill>
                <a:effectLst/>
                <a:latin typeface="+mn-lt"/>
                <a:ea typeface="+mn-ea"/>
                <a:cs typeface="+mn-cs"/>
              </a:rPr>
              <a:t>phiên bản khác nhau của hệ thống</a:t>
            </a:r>
            <a:r>
              <a:rPr lang="en-US" sz="1200" b="0" i="0" kern="1200" smtClean="0">
                <a:solidFill>
                  <a:schemeClr val="tx1"/>
                </a:solidFill>
                <a:effectLst/>
                <a:latin typeface="+mn-lt"/>
                <a:ea typeface="+mn-ea"/>
                <a:cs typeface="+mn-cs"/>
              </a:rPr>
              <a:t>. </a:t>
            </a:r>
            <a:endParaRPr lang="en-US" sz="1200" b="1"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Trong thực tế, có nhiếu định nghĩa khác nhau về khái niệm “release”. Về cơ bản, chúng ta có thể hiểu: Quá trình phát triển một phần mềm thường qua nhiều lần tích hợp, kết quả của mỗi lần tích hợp là một bản “build”, trong rất nhiều bản “build” đó, một số bản đáp ứng một số yêu cầu đã định hoặc lập kế hoạch trước (theo yêu cầu khách hàng), sẽ được gởi cho khách hàng để kiểm tra hoặc đánh giá. Các bản build này được gọi là “release”; công việc tạo ra và phân phối các bản release được gọi là công việc “release”. Theo cách hiểu này, sản phẩm sau cùng cũng là một bản release, đôi khi được gọi là “final release”.</a:t>
            </a:r>
            <a:br>
              <a:rPr lang="vi-VN" sz="1200" b="0" i="0" kern="1200" smtClean="0">
                <a:solidFill>
                  <a:schemeClr val="tx1"/>
                </a:solidFill>
                <a:effectLst/>
                <a:latin typeface="+mn-lt"/>
                <a:ea typeface="+mn-ea"/>
                <a:cs typeface="+mn-cs"/>
              </a:rPr>
            </a:br>
            <a:endParaRPr lang="en-US" sz="1200" b="0" i="0" kern="1200" smtClean="0">
              <a:solidFill>
                <a:schemeClr val="tx1"/>
              </a:solidFill>
              <a:effectLst/>
              <a:latin typeface="+mn-lt"/>
              <a:ea typeface="+mn-ea"/>
              <a:cs typeface="+mn-cs"/>
            </a:endParaRPr>
          </a:p>
          <a:p>
            <a:endParaRPr lang="en-US" sz="1200" b="0" i="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Một hệ thống phát hành một phiên bản của một hệ thống phần mềm được phân phối cho khách hàng</a:t>
            </a:r>
            <a:r>
              <a:rPr lang="en-US" sz="1200" b="0" i="0" kern="1200" smtClean="0">
                <a:solidFill>
                  <a:schemeClr val="tx1"/>
                </a:solidFill>
                <a:effectLst/>
                <a:latin typeface="+mn-lt"/>
                <a:ea typeface="+mn-ea"/>
                <a:cs typeface="+mn-cs"/>
              </a:rPr>
              <a:t> (</a:t>
            </a:r>
            <a:r>
              <a:rPr lang="en-US" smtClean="0"/>
              <a:t>A system release is a version of a software system that is distributed to customers)</a:t>
            </a:r>
            <a:endParaRPr lang="en-US" sz="1200" b="0" i="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
            </a:r>
            <a:br>
              <a:rPr lang="vi-VN" sz="1200" b="0" i="0" kern="1200" smtClean="0">
                <a:solidFill>
                  <a:schemeClr val="tx1"/>
                </a:solidFill>
                <a:effectLst/>
                <a:latin typeface="+mn-lt"/>
                <a:ea typeface="+mn-ea"/>
                <a:cs typeface="+mn-cs"/>
              </a:rPr>
            </a:br>
            <a:r>
              <a:rPr lang="vi-VN" sz="1200" b="0" i="0" kern="1200" smtClean="0">
                <a:solidFill>
                  <a:schemeClr val="tx1"/>
                </a:solidFill>
                <a:effectLst/>
                <a:latin typeface="+mn-lt"/>
                <a:ea typeface="+mn-ea"/>
                <a:cs typeface="+mn-cs"/>
              </a:rPr>
              <a:t>Trong quá trình release, việc quản lý đòi hỏi phải thực hiện các công việc sau:</a:t>
            </a:r>
            <a:br>
              <a:rPr lang="vi-VN" sz="1200" b="0" i="0" kern="1200" smtClean="0">
                <a:solidFill>
                  <a:schemeClr val="tx1"/>
                </a:solidFill>
                <a:effectLst/>
                <a:latin typeface="+mn-lt"/>
                <a:ea typeface="+mn-ea"/>
                <a:cs typeface="+mn-cs"/>
              </a:rPr>
            </a:br>
            <a:r>
              <a:rPr lang="vi-VN" sz="1200" b="1"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Baseline môi trường phát triển sản phẩm và các file, tài liệu (sẽ release)</a:t>
            </a:r>
            <a:br>
              <a:rPr lang="vi-VN" sz="1200" b="0" i="0" kern="1200" smtClean="0">
                <a:solidFill>
                  <a:schemeClr val="tx1"/>
                </a:solidFill>
                <a:effectLst/>
                <a:latin typeface="+mn-lt"/>
                <a:ea typeface="+mn-ea"/>
                <a:cs typeface="+mn-cs"/>
              </a:rPr>
            </a:br>
            <a:r>
              <a:rPr lang="vi-VN" sz="1200" b="1"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Thực hiện báo cáo CSAR (xem định nghĩa ở trên)</a:t>
            </a:r>
            <a:br>
              <a:rPr lang="vi-VN" sz="1200" b="0" i="0" kern="1200" smtClean="0">
                <a:solidFill>
                  <a:schemeClr val="tx1"/>
                </a:solidFill>
                <a:effectLst/>
                <a:latin typeface="+mn-lt"/>
                <a:ea typeface="+mn-ea"/>
                <a:cs typeface="+mn-cs"/>
              </a:rPr>
            </a:br>
            <a:r>
              <a:rPr lang="vi-VN" sz="1200" b="1"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Thực hiện các audit: PCA và FCA </a:t>
            </a:r>
            <a:br>
              <a:rPr lang="vi-VN" sz="1200" b="0" i="0" kern="1200" smtClean="0">
                <a:solidFill>
                  <a:schemeClr val="tx1"/>
                </a:solidFill>
                <a:effectLst/>
                <a:latin typeface="+mn-lt"/>
                <a:ea typeface="+mn-ea"/>
                <a:cs typeface="+mn-cs"/>
              </a:rPr>
            </a:br>
            <a:r>
              <a:rPr lang="vi-VN" sz="1200" b="1"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Đóng gói file và tài liệu sẽ release</a:t>
            </a:r>
            <a:br>
              <a:rPr lang="vi-VN" sz="1200" b="0" i="0" kern="1200" smtClean="0">
                <a:solidFill>
                  <a:schemeClr val="tx1"/>
                </a:solidFill>
                <a:effectLst/>
                <a:latin typeface="+mn-lt"/>
                <a:ea typeface="+mn-ea"/>
                <a:cs typeface="+mn-cs"/>
              </a:rPr>
            </a:br>
            <a:r>
              <a:rPr lang="vi-VN" sz="1200" b="1" i="0" kern="120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Xác nhận đã nhận bản release từ khách hàng</a:t>
            </a:r>
            <a:endParaRPr lang="en-US"/>
          </a:p>
        </p:txBody>
      </p:sp>
    </p:spTree>
    <p:extLst>
      <p:ext uri="{BB962C8B-B14F-4D97-AF65-F5344CB8AC3E}">
        <p14:creationId xmlns:p14="http://schemas.microsoft.com/office/powerpoint/2010/main" val="37414836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r>
              <a:rPr lang="vi-VN" smtClean="0"/>
              <a:t>Nhu cầu tổ chức và yêu cầu thay đổi trong suốt cuộc đời của một hệ thống, lỗi đã được sửa chữa và hệ thống phải thích ứng với những thay đổi trong môi trường của họ</a:t>
            </a:r>
          </a:p>
          <a:p>
            <a:r>
              <a:rPr lang="en-US" smtClean="0"/>
              <a:t>- </a:t>
            </a:r>
            <a:r>
              <a:rPr lang="vi-VN" smtClean="0"/>
              <a:t>Quản lý thay đổi được dự định để đảm bảo rằng sự tiến hóa hệ thống là một quá trình quản lý và ưu tiên được trao cho những thay đổi khẩn cấp và chi phí-hiệu quả nhất</a:t>
            </a:r>
            <a:endParaRPr lang="en-US" smtClean="0"/>
          </a:p>
          <a:p>
            <a:r>
              <a:rPr lang="en-US" smtClean="0"/>
              <a:t>- </a:t>
            </a:r>
            <a:r>
              <a:rPr lang="vi-VN" smtClean="0"/>
              <a:t>Quá trình quản lý thay đổi là có liên quan với việc phân tích chi phí và lợi ích của những thay đổi được đề xuất, phê duyệt những thay đổi đó là đáng giá và theo dõi các thành phần trong hệ thống đã được thay đổi</a:t>
            </a:r>
          </a:p>
        </p:txBody>
      </p:sp>
    </p:spTree>
    <p:extLst>
      <p:ext uri="{BB962C8B-B14F-4D97-AF65-F5344CB8AC3E}">
        <p14:creationId xmlns:p14="http://schemas.microsoft.com/office/powerpoint/2010/main" val="35391380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Tại sao</a:t>
            </a:r>
            <a:r>
              <a:rPr lang="en-US" baseline="0" smtClean="0"/>
              <a:t> và khi nào cần cập nhật thủ tục?</a:t>
            </a:r>
            <a:endParaRPr lang="vi-VN" smtClean="0"/>
          </a:p>
          <a:p>
            <a:pPr marL="0" indent="0">
              <a:buFontTx/>
              <a:buNone/>
            </a:pPr>
            <a:r>
              <a:rPr lang="en-US" b="0" smtClean="0"/>
              <a:t>- </a:t>
            </a:r>
            <a:r>
              <a:rPr lang="vi-VN" b="0" smtClean="0"/>
              <a:t>Thay đổi</a:t>
            </a:r>
            <a:r>
              <a:rPr lang="vi-VN" b="1" smtClean="0"/>
              <a:t> </a:t>
            </a:r>
            <a:r>
              <a:rPr lang="vi-VN" smtClean="0"/>
              <a:t>công nghệ trong phát triển các công cụ, phần cứng, thiết bị truyền thông, vv</a:t>
            </a:r>
            <a:endParaRPr lang="en-US" smtClean="0"/>
          </a:p>
          <a:p>
            <a:pPr marL="0" indent="0">
              <a:buFontTx/>
              <a:buNone/>
            </a:pPr>
            <a:r>
              <a:rPr lang="en-US" smtClean="0"/>
              <a:t>-</a:t>
            </a:r>
            <a:r>
              <a:rPr lang="en-US" baseline="0" smtClean="0"/>
              <a:t> </a:t>
            </a:r>
            <a:r>
              <a:rPr lang="vi-VN" smtClean="0"/>
              <a:t>Thay đổi trong </a:t>
            </a:r>
            <a:r>
              <a:rPr lang="en-US" smtClean="0"/>
              <a:t>lĩnh</a:t>
            </a:r>
            <a:r>
              <a:rPr lang="en-US" baseline="0" smtClean="0"/>
              <a:t> </a:t>
            </a:r>
            <a:r>
              <a:rPr lang="vi-VN" smtClean="0"/>
              <a:t>vực hoạt động</a:t>
            </a:r>
            <a:r>
              <a:rPr lang="en-US" smtClean="0"/>
              <a:t> </a:t>
            </a:r>
            <a:r>
              <a:rPr lang="vi-VN" smtClean="0"/>
              <a:t>của tổ chức</a:t>
            </a:r>
            <a:endParaRPr lang="en-US" smtClean="0"/>
          </a:p>
          <a:p>
            <a:pPr marL="0" indent="0">
              <a:buFontTx/>
              <a:buNone/>
            </a:pPr>
            <a:r>
              <a:rPr lang="en-US" smtClean="0"/>
              <a:t>- </a:t>
            </a:r>
            <a:r>
              <a:rPr lang="vi-VN" smtClean="0"/>
              <a:t>Đề nghị cải thiện</a:t>
            </a:r>
            <a:r>
              <a:rPr lang="en-US" smtClean="0"/>
              <a:t> của</a:t>
            </a:r>
            <a:r>
              <a:rPr lang="en-US" baseline="0" smtClean="0"/>
              <a:t> </a:t>
            </a:r>
            <a:r>
              <a:rPr lang="vi-VN" smtClean="0"/>
              <a:t>người sử dụng</a:t>
            </a:r>
            <a:endParaRPr lang="en-US" smtClean="0"/>
          </a:p>
          <a:p>
            <a:pPr marL="0" indent="0">
              <a:buFontTx/>
              <a:buNone/>
            </a:pPr>
            <a:r>
              <a:rPr lang="en-US" smtClean="0"/>
              <a:t>- </a:t>
            </a:r>
            <a:r>
              <a:rPr lang="vi-VN" smtClean="0"/>
              <a:t>Phân tích những thất bại cũng như thành công</a:t>
            </a:r>
            <a:endParaRPr lang="en-US" smtClean="0"/>
          </a:p>
          <a:p>
            <a:pPr marL="0" indent="0">
              <a:buFontTx/>
              <a:buNone/>
            </a:pPr>
            <a:r>
              <a:rPr lang="en-US" smtClean="0"/>
              <a:t>- </a:t>
            </a:r>
            <a:r>
              <a:rPr lang="vi-VN" smtClean="0"/>
              <a:t>Học hỏi từ kinh nghiệm của các tổ chức khác</a:t>
            </a:r>
            <a:endParaRPr lang="en-US" smtClean="0"/>
          </a:p>
          <a:p>
            <a:pPr marL="0" indent="0">
              <a:buFontTx/>
              <a:buNone/>
            </a:pPr>
            <a:r>
              <a:rPr lang="en-US" smtClean="0"/>
              <a:t>- </a:t>
            </a:r>
            <a:r>
              <a:rPr lang="vi-VN" smtClean="0"/>
              <a:t>Kinh nghiệm của nhóm SQA</a:t>
            </a:r>
            <a:endParaRPr lang="en-US"/>
          </a:p>
        </p:txBody>
      </p:sp>
    </p:spTree>
    <p:extLst>
      <p:ext uri="{BB962C8B-B14F-4D97-AF65-F5344CB8AC3E}">
        <p14:creationId xmlns:p14="http://schemas.microsoft.com/office/powerpoint/2010/main" val="52213205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The collection of all SQA procedures is usually referred to as the SQA procedures manual.</a:t>
            </a:r>
          </a:p>
          <a:p>
            <a:pPr marL="171450" indent="-171450">
              <a:buFontTx/>
              <a:buChar char="-"/>
            </a:pPr>
            <a:r>
              <a:rPr lang="en-US" smtClean="0"/>
              <a:t>Sổ</a:t>
            </a:r>
            <a:r>
              <a:rPr lang="en-US" baseline="0" smtClean="0"/>
              <a:t> tay thủ tục: …</a:t>
            </a:r>
          </a:p>
          <a:p>
            <a:pPr marL="171450" indent="-171450">
              <a:buFontTx/>
              <a:buChar char="-"/>
            </a:pPr>
            <a:r>
              <a:rPr lang="en-US" baseline="0" smtClean="0"/>
              <a:t>Nội dung:</a:t>
            </a:r>
          </a:p>
          <a:p>
            <a:pPr marL="628650" lvl="1" indent="-171450">
              <a:buFontTx/>
              <a:buChar char="-"/>
            </a:pPr>
            <a:r>
              <a:rPr lang="en-US" baseline="0" smtClean="0"/>
              <a:t>C</a:t>
            </a:r>
            <a:r>
              <a:rPr lang="vi-VN" baseline="0" smtClean="0"/>
              <a:t>ác loại hoạt động phát triển và bảo trì phần mềm được thực hiện bởi tổ chức</a:t>
            </a:r>
          </a:p>
          <a:p>
            <a:pPr marL="628650" lvl="1" indent="-171450">
              <a:buFontTx/>
              <a:buChar char="-"/>
            </a:pPr>
            <a:r>
              <a:rPr lang="vi-VN" baseline="0" smtClean="0"/>
              <a:t>Phạm vi hoạt động thuộc từng loại hoạt động</a:t>
            </a:r>
          </a:p>
          <a:p>
            <a:pPr marL="628650" lvl="1" indent="-171450">
              <a:buFontTx/>
              <a:buChar char="-"/>
            </a:pPr>
            <a:r>
              <a:rPr lang="vi-VN" baseline="0" smtClean="0"/>
              <a:t>Phạm vi của khách hàng </a:t>
            </a:r>
            <a:r>
              <a:rPr lang="en-US" baseline="0" smtClean="0"/>
              <a:t>(e.g., internal, customers of custom-made software, COTS software customers) </a:t>
            </a:r>
            <a:r>
              <a:rPr lang="vi-VN" baseline="0" smtClean="0"/>
              <a:t>và nhà cung cấp</a:t>
            </a:r>
            <a:r>
              <a:rPr lang="en-US" baseline="0" smtClean="0"/>
              <a:t> (e.g., self-development and maintenance, subcontractors, suppliers of COTS software and reused software modules)</a:t>
            </a:r>
            <a:endParaRPr lang="vi-VN" baseline="0" smtClean="0"/>
          </a:p>
          <a:p>
            <a:pPr marL="628650" lvl="1" indent="-171450">
              <a:buFontTx/>
              <a:buChar char="-"/>
            </a:pPr>
            <a:r>
              <a:rPr lang="vi-VN" baseline="0" smtClean="0"/>
              <a:t>Các khái niệm </a:t>
            </a:r>
            <a:r>
              <a:rPr lang="en-US" baseline="0" smtClean="0"/>
              <a:t>chi phối </a:t>
            </a:r>
            <a:r>
              <a:rPr lang="vi-VN" baseline="0" smtClean="0"/>
              <a:t>việc lựa chọn phương pháp được áp dụng bởi các tổ chức để đạt được mục tiêu mong muốn SQA</a:t>
            </a:r>
            <a:endParaRPr lang="en-US" baseline="0" smtClean="0"/>
          </a:p>
          <a:p>
            <a:pPr marL="0" lvl="0" indent="0">
              <a:buFontTx/>
              <a:buNone/>
            </a:pPr>
            <a:r>
              <a:rPr lang="en-US" smtClean="0"/>
              <a:t>A useful approach for defining the structure of the table of contents of the SQA procedures manual is to use the table of contents of the related SQA standard as a skeleton. Table 14.1 presents an example of applying this approach. As we can readily see, the organization’s manual divides procedures into categories according to the corresponding ISO standard sections (in the table, the table of contents found in ISO 9000-3 is used for illustrative purposes).</a:t>
            </a:r>
            <a:endParaRPr lang="en-US" baseline="0" smtClean="0"/>
          </a:p>
          <a:p>
            <a:endParaRPr lang="en-US"/>
          </a:p>
        </p:txBody>
      </p:sp>
    </p:spTree>
    <p:extLst>
      <p:ext uri="{BB962C8B-B14F-4D97-AF65-F5344CB8AC3E}">
        <p14:creationId xmlns:p14="http://schemas.microsoft.com/office/powerpoint/2010/main" val="76239239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Các</a:t>
            </a:r>
            <a:r>
              <a:rPr lang="en-US" b="1" baseline="0" smtClean="0"/>
              <a:t> nhà quản lý thường hay nghi ngờ tính hiệu quả của vc đào tạo và cấp chứng nhận, ko biết là có đáng để bỏ ra quá nhiều công sức và tiền bạc cho đào tạo ko. Để làm giảm sự nghi ngờ trên, cần “sự theo dõi” có hệ thống để cung cấp phản hồi cho họ. Sự phản hồi như vậy cho thấy liệu việc training có hợp lý ko. “</a:t>
            </a:r>
            <a:r>
              <a:rPr lang="vi-VN" b="1" baseline="0" smtClean="0"/>
              <a:t>Theo dõi</a:t>
            </a:r>
            <a:r>
              <a:rPr lang="en-US" b="1" baseline="0" smtClean="0"/>
              <a:t>”</a:t>
            </a:r>
            <a:r>
              <a:rPr lang="vi-VN" b="1" baseline="0" smtClean="0"/>
              <a:t> là có nghĩa là cung cấp các thông tin cần thiết để bắt đầu </a:t>
            </a:r>
            <a:r>
              <a:rPr lang="en-US" b="1" baseline="0" smtClean="0"/>
              <a:t>cho vc chỉnh sửa </a:t>
            </a:r>
            <a:r>
              <a:rPr lang="vi-VN" b="1" baseline="0" smtClean="0"/>
              <a:t>các chương trình đào tạo và cấp chứng chỉ dựa trên </a:t>
            </a:r>
            <a:r>
              <a:rPr lang="en-US" b="1" baseline="0" smtClean="0"/>
              <a:t>các thông tin </a:t>
            </a:r>
            <a:r>
              <a:rPr lang="vi-VN" b="1" baseline="0" smtClean="0"/>
              <a:t>hiệu suất</a:t>
            </a:r>
            <a:r>
              <a:rPr lang="en-US" b="1" baseline="0" smtClean="0"/>
              <a:t> thu thập đc.</a:t>
            </a:r>
          </a:p>
          <a:p>
            <a:r>
              <a:rPr lang="vi-VN" baseline="0" smtClean="0"/>
              <a:t>Các thông tin </a:t>
            </a:r>
            <a:r>
              <a:rPr lang="en-US" baseline="0" smtClean="0"/>
              <a:t>mà “</a:t>
            </a:r>
            <a:r>
              <a:rPr lang="en-US" smtClean="0"/>
              <a:t>follow-up”  </a:t>
            </a:r>
            <a:r>
              <a:rPr lang="vi-VN" baseline="0" smtClean="0"/>
              <a:t>cung cấp liên quan đến:</a:t>
            </a:r>
            <a:endParaRPr lang="en-US" baseline="0" smtClean="0"/>
          </a:p>
          <a:p>
            <a:pPr marL="171450" indent="-171450">
              <a:buFontTx/>
              <a:buChar char="-"/>
            </a:pPr>
            <a:r>
              <a:rPr lang="vi-VN" smtClean="0"/>
              <a:t>tất cả các hoạt động đào tạo và thủ tục cấp giấy chứng nhận thực hiện</a:t>
            </a:r>
            <a:r>
              <a:rPr lang="en-US" smtClean="0"/>
              <a:t> – các</a:t>
            </a:r>
            <a:r>
              <a:rPr lang="en-US" baseline="0" smtClean="0"/>
              <a:t> ghi nhận về tính thực hiện của</a:t>
            </a:r>
            <a:r>
              <a:rPr lang="vi-VN" smtClean="0"/>
              <a:t> những người tham gia trong chương trình</a:t>
            </a:r>
            <a:r>
              <a:rPr lang="en-US" smtClean="0"/>
              <a:t> </a:t>
            </a:r>
            <a:r>
              <a:rPr lang="en-US" b="1" smtClean="0"/>
              <a:t>(i.e. họ</a:t>
            </a:r>
            <a:r>
              <a:rPr lang="en-US" b="1" baseline="0" smtClean="0"/>
              <a:t> có áp dụng những gì dc training trong cv ko, đến mức độ nào)</a:t>
            </a:r>
            <a:endParaRPr lang="vi-VN" b="1" smtClean="0"/>
          </a:p>
          <a:p>
            <a:pPr marL="171450" indent="-171450">
              <a:buFontTx/>
              <a:buChar char="-"/>
            </a:pPr>
            <a:r>
              <a:rPr lang="vi-VN" smtClean="0"/>
              <a:t>thông tin về các trường hợp đặc biệt </a:t>
            </a:r>
            <a:r>
              <a:rPr lang="en-US" smtClean="0"/>
              <a:t>từ</a:t>
            </a:r>
            <a:r>
              <a:rPr lang="en-US" baseline="0" smtClean="0"/>
              <a:t> </a:t>
            </a:r>
            <a:r>
              <a:rPr lang="vi-VN" smtClean="0"/>
              <a:t>các hoạt động đào tạo chứng minh </a:t>
            </a:r>
            <a:r>
              <a:rPr lang="en-US" smtClean="0"/>
              <a:t>rằng</a:t>
            </a:r>
            <a:r>
              <a:rPr lang="en-US" baseline="0" smtClean="0"/>
              <a:t> hoạt động </a:t>
            </a:r>
            <a:r>
              <a:rPr lang="vi-VN" smtClean="0"/>
              <a:t>hoặc rất thành công hoặc rõ ràng không thành công trong việc cải thiện hiệu suất nhân viên</a:t>
            </a:r>
          </a:p>
          <a:p>
            <a:pPr marL="171450" indent="-171450">
              <a:buFontTx/>
              <a:buChar char="-"/>
            </a:pPr>
            <a:r>
              <a:rPr lang="vi-VN" smtClean="0"/>
              <a:t>thông tin về các trường hợp đã được chứng minh thất bại của các nhân viên được chứng nhận trong việc thực hiện thời điểm đó để yêu cầu xác nhận rõ ràng không đủ</a:t>
            </a:r>
            <a:r>
              <a:rPr lang="en-US" smtClean="0"/>
              <a:t>???</a:t>
            </a:r>
          </a:p>
          <a:p>
            <a:pPr marL="171450" indent="-171450">
              <a:buFontTx/>
              <a:buChar char="-"/>
            </a:pPr>
            <a:endParaRPr lang="en-US" smtClean="0"/>
          </a:p>
          <a:p>
            <a:endParaRPr lang="en-US" smtClean="0"/>
          </a:p>
          <a:p>
            <a:r>
              <a:rPr lang="en-US" smtClean="0"/>
              <a:t>Explain the objectives of follow-up of trained and certified staff performance and main sources of the follow-up data.</a:t>
            </a:r>
          </a:p>
          <a:p>
            <a:r>
              <a:rPr lang="en-US" smtClean="0"/>
              <a:t>“Follow-up is meant to provide the information necessary to initiate revisions of the training and certification programs based on performance data.”</a:t>
            </a:r>
          </a:p>
          <a:p>
            <a:endParaRPr lang="en-US"/>
          </a:p>
        </p:txBody>
      </p:sp>
    </p:spTree>
    <p:extLst>
      <p:ext uri="{BB962C8B-B14F-4D97-AF65-F5344CB8AC3E}">
        <p14:creationId xmlns:p14="http://schemas.microsoft.com/office/powerpoint/2010/main" val="426582691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three activities to be performed prior to planning a program are as follows:</a:t>
            </a:r>
          </a:p>
          <a:p>
            <a:r>
              <a:rPr lang="en-US" smtClean="0"/>
              <a:t>■ Determine the knowledge requirements for each position. These include knowledge obtained while acquiring a general professional education with the addition of the internally generated knowledge and skills required within the organization.</a:t>
            </a:r>
          </a:p>
          <a:p>
            <a:r>
              <a:rPr lang="en-US" smtClean="0"/>
              <a:t>■ Determine training and professional updating needs. These needs are ascertained through comparisons of the staff’s knowledge with the state of the art.</a:t>
            </a:r>
          </a:p>
          <a:p>
            <a:r>
              <a:rPr lang="en-US" smtClean="0"/>
              <a:t>These should be specified for three populations:</a:t>
            </a:r>
          </a:p>
          <a:p>
            <a:r>
              <a:rPr lang="en-US" smtClean="0"/>
              <a:t>– New employees (training) </a:t>
            </a:r>
          </a:p>
          <a:p>
            <a:r>
              <a:rPr lang="en-US" smtClean="0"/>
              <a:t>– Employees assigned to new position (retraining)</a:t>
            </a:r>
          </a:p>
          <a:p>
            <a:r>
              <a:rPr lang="en-US" smtClean="0"/>
              <a:t>– Other staff (professional updating). </a:t>
            </a:r>
          </a:p>
          <a:p>
            <a:r>
              <a:rPr lang="en-US" smtClean="0"/>
              <a:t>Training and updating needs should also be determined by performance requirements, based on feedback transmitted by the organization’s various units.</a:t>
            </a:r>
          </a:p>
          <a:p>
            <a:r>
              <a:rPr lang="en-US" smtClean="0"/>
              <a:t>■ Plan training and updating programs. These programs will respond to the following issues:</a:t>
            </a:r>
          </a:p>
          <a:p>
            <a:r>
              <a:rPr lang="en-US" smtClean="0"/>
              <a:t>– The use of in-house training teams and facilities or outsourcing</a:t>
            </a:r>
          </a:p>
          <a:p>
            <a:r>
              <a:rPr lang="en-US" smtClean="0"/>
              <a:t>– The timing of the training and updating activities (whenever possible)</a:t>
            </a:r>
          </a:p>
          <a:p>
            <a:r>
              <a:rPr lang="en-US" smtClean="0"/>
              <a:t>– The use of e-learning programs.</a:t>
            </a:r>
            <a:endParaRPr lang="en-US"/>
          </a:p>
        </p:txBody>
      </p:sp>
    </p:spTree>
    <p:extLst>
      <p:ext uri="{BB962C8B-B14F-4D97-AF65-F5344CB8AC3E}">
        <p14:creationId xmlns:p14="http://schemas.microsoft.com/office/powerpoint/2010/main" val="3416407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KHI LÀM VIỆC TRONG TỔ CHỨC, LUÔN TỒN TẠI NHỮNG CÂU HỎI NH</a:t>
            </a:r>
            <a:r>
              <a:rPr lang="vi-VN" smtClean="0"/>
              <a:t>Ư</a:t>
            </a:r>
            <a:r>
              <a:rPr lang="en-US" smtClean="0"/>
              <a:t>: TẠI SAO PHẢI SỬ DỤNG THỦ TỤC VÀ H</a:t>
            </a:r>
            <a:r>
              <a:rPr lang="vi-VN" smtClean="0"/>
              <a:t>ƯỚN</a:t>
            </a:r>
            <a:r>
              <a:rPr lang="en-US" smtClean="0"/>
              <a:t>G DẪN CÔNG VIỆC</a:t>
            </a:r>
            <a:r>
              <a:rPr lang="en-US" baseline="0" smtClean="0"/>
              <a:t> SQA? SẼ TỐT H</a:t>
            </a:r>
            <a:r>
              <a:rPr lang="vi-VN" baseline="0" smtClean="0"/>
              <a:t>Ơ</a:t>
            </a:r>
            <a:r>
              <a:rPr lang="en-US" baseline="0" smtClean="0"/>
              <a:t>N KHÔNG NẾU CTA DỰA VÀO KINH NGHIỆM VÀ tự LỰA CHỌN CÁCH THỨC TỐT NHẤT </a:t>
            </a:r>
            <a:r>
              <a:rPr lang="vi-VN" baseline="0" smtClean="0"/>
              <a:t>ĐỂ</a:t>
            </a:r>
            <a:r>
              <a:rPr lang="en-US" baseline="0" smtClean="0"/>
              <a:t> THỰC HIỆN CÔNG VIỆC CỦA MÌNH?</a:t>
            </a:r>
            <a:endParaRPr lang="en-US" smtClean="0"/>
          </a:p>
          <a:p>
            <a:r>
              <a:rPr lang="en-US" smtClean="0"/>
              <a:t>LỢI</a:t>
            </a:r>
            <a:r>
              <a:rPr lang="en-US" baseline="0" smtClean="0"/>
              <a:t> ÍCH.</a:t>
            </a:r>
          </a:p>
          <a:p>
            <a:r>
              <a:rPr lang="en-US" baseline="0" smtClean="0"/>
              <a:t>LẤY VÍ DỤ SV LÀM CHUNG ĐỀ TÀI, NẾU KHÔNG CÓ QUY ĐỊNH VỀ CÁCH TRÌNH BÀY CODE, ĐỊNH DẠNG TÀI LIỆU THÌ GÂY MẤT TIME ĐỂ CHỈNH SỬA SAU NÀY</a:t>
            </a:r>
            <a:endParaRPr lang="en-US" smtClean="0"/>
          </a:p>
          <a:p>
            <a:pPr marL="0" indent="0">
              <a:buFontTx/>
              <a:buNone/>
            </a:pPr>
            <a:r>
              <a:rPr lang="en-US" smtClean="0"/>
              <a:t>- Thực</a:t>
            </a:r>
            <a:r>
              <a:rPr lang="en-US" baseline="0" smtClean="0"/>
              <a:t> hiện … hiệu quả nhất mà không </a:t>
            </a:r>
            <a:r>
              <a:rPr lang="vi-VN" baseline="0" smtClean="0"/>
              <a:t>đ</a:t>
            </a:r>
            <a:r>
              <a:rPr lang="en-US" baseline="0" smtClean="0"/>
              <a:t>i lệch với yêu cầu chất l</a:t>
            </a:r>
            <a:r>
              <a:rPr lang="vi-VN" baseline="0" smtClean="0"/>
              <a:t>ượ</a:t>
            </a:r>
            <a:r>
              <a:rPr lang="en-US" baseline="0" smtClean="0"/>
              <a:t>ng</a:t>
            </a:r>
          </a:p>
          <a:p>
            <a:pPr marL="0" indent="0">
              <a:buFontTx/>
              <a:buNone/>
            </a:pPr>
            <a:r>
              <a:rPr lang="en-US" baseline="0" smtClean="0"/>
              <a:t>- Là phương tiện truyền thông hiệu quả giữa đội pt và đội bảo trì (</a:t>
            </a:r>
            <a:r>
              <a:rPr lang="en-US" b="1" u="sng" baseline="0" smtClean="0"/>
              <a:t>NHỜ CÓ SỰ THỐNG NHẤT VỀ CÁCH THỨC LÀM VIỆC</a:t>
            </a:r>
            <a:r>
              <a:rPr lang="en-US" baseline="0" smtClean="0"/>
              <a:t>), giảm sự hiểu nhầm dẫn đến lỗi. </a:t>
            </a:r>
            <a:r>
              <a:rPr lang="en-US" b="1" baseline="0" smtClean="0"/>
              <a:t>HƠN NỮA, NÓ CÒN</a:t>
            </a:r>
            <a:r>
              <a:rPr lang="vi-VN" b="1" baseline="0" smtClean="0"/>
              <a:t> TẠO ĐIỀU KIỆN HỢP TÁC VÀ PHỐI HỢP GIỮA CÁC </a:t>
            </a:r>
            <a:r>
              <a:rPr lang="en-US" b="1" baseline="0" smtClean="0"/>
              <a:t>BỘ PHẬN</a:t>
            </a:r>
            <a:r>
              <a:rPr lang="vi-VN" b="1" baseline="0" smtClean="0"/>
              <a:t> NỘI BỘ </a:t>
            </a:r>
            <a:r>
              <a:rPr lang="en-US" b="1" baseline="0" smtClean="0"/>
              <a:t>HAY </a:t>
            </a:r>
            <a:r>
              <a:rPr lang="vi-VN" b="1" baseline="0" smtClean="0"/>
              <a:t>BÊN NGOÀI</a:t>
            </a:r>
            <a:r>
              <a:rPr lang="en-US" b="1" baseline="0" smtClean="0"/>
              <a:t> CÙNG</a:t>
            </a:r>
            <a:r>
              <a:rPr lang="vi-VN" b="1" baseline="0" smtClean="0"/>
              <a:t> THAM GIA DỰ ÁN.</a:t>
            </a:r>
            <a:endParaRPr lang="en-US" b="1" baseline="0" smtClean="0"/>
          </a:p>
          <a:p>
            <a:pPr marL="0" indent="0">
              <a:buFontTx/>
              <a:buNone/>
            </a:pPr>
            <a:r>
              <a:rPr lang="en-US" smtClean="0"/>
              <a:t>-</a:t>
            </a:r>
            <a:r>
              <a:rPr lang="en-US" baseline="0" smtClean="0"/>
              <a:t> </a:t>
            </a:r>
            <a:r>
              <a:rPr lang="vi-VN" smtClean="0"/>
              <a:t>Đơn giản hóa sự phối hợp giữa </a:t>
            </a:r>
            <a:r>
              <a:rPr lang="en-US" smtClean="0"/>
              <a:t>công</a:t>
            </a:r>
            <a:r>
              <a:rPr lang="en-US" baseline="0" smtClean="0"/>
              <a:t> việc </a:t>
            </a:r>
            <a:r>
              <a:rPr lang="vi-VN" smtClean="0"/>
              <a:t>và các hoạt động được thực hiện bởi các nhóm khác nhau</a:t>
            </a:r>
            <a:r>
              <a:rPr lang="en-US" smtClean="0"/>
              <a:t>. </a:t>
            </a:r>
            <a:r>
              <a:rPr lang="vi-VN" b="1" smtClean="0"/>
              <a:t>SỰ PHỐI HỢP </a:t>
            </a:r>
            <a:r>
              <a:rPr lang="en-US" b="1" smtClean="0"/>
              <a:t>TỐT</a:t>
            </a:r>
            <a:r>
              <a:rPr lang="en-US" b="1" baseline="0" smtClean="0"/>
              <a:t> HƠN SẼ CHO ÍT LỖI HƠN.</a:t>
            </a:r>
            <a:endParaRPr lang="en-US" b="1" smtClean="0"/>
          </a:p>
        </p:txBody>
      </p:sp>
    </p:spTree>
    <p:extLst>
      <p:ext uri="{BB962C8B-B14F-4D97-AF65-F5344CB8AC3E}">
        <p14:creationId xmlns:p14="http://schemas.microsoft.com/office/powerpoint/2010/main" val="22849205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 certification program defines position requirements and responsibilities for carrying out the program and its revision. Certification requirementsmay include some or even all of the following components, depending on their relevance to the task or position:</a:t>
            </a:r>
            <a:endParaRPr lang="en-US"/>
          </a:p>
        </p:txBody>
      </p:sp>
    </p:spTree>
    <p:extLst>
      <p:ext uri="{BB962C8B-B14F-4D97-AF65-F5344CB8AC3E}">
        <p14:creationId xmlns:p14="http://schemas.microsoft.com/office/powerpoint/2010/main" val="273445336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Sự</a:t>
            </a:r>
            <a:r>
              <a:rPr lang="en-US" baseline="0" smtClean="0"/>
              <a:t> tổ chức con người trong CAPA:</a:t>
            </a:r>
          </a:p>
          <a:p>
            <a:r>
              <a:rPr lang="en-US" b="1" baseline="0" smtClean="0"/>
              <a:t>DS những người tham gia trong CAPA và đóng góp của họ vào sự thành công của cv: gồm những người tham gia thường trực (hạt nhân - Corrective Action Board (CAB)) và những người tham gia kiểu ad hoc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mtClean="0"/>
              <a:t>Corrective Action Board (CAB) committee: </a:t>
            </a:r>
            <a:r>
              <a:rPr lang="en-US" b="1" smtClean="0"/>
              <a:t>có</a:t>
            </a:r>
            <a:r>
              <a:rPr lang="en-US" b="1" baseline="0" smtClean="0"/>
              <a:t> thể có tên khác ở mỗi tổ chức, kích hoạt hoạt động CAPA. Công việc gồm:</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baseline="0" smtClean="0"/>
              <a:t>Sàng lọc các thông tin thu thập được</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baseline="0" smtClean="0"/>
              <a:t>Chỉ định </a:t>
            </a:r>
            <a:r>
              <a:rPr lang="en-US" baseline="0" smtClean="0"/>
              <a:t>thành viên </a:t>
            </a:r>
            <a:r>
              <a:rPr lang="vi-VN" baseline="0" smtClean="0"/>
              <a:t>đội </a:t>
            </a:r>
            <a:r>
              <a:rPr lang="en-US" baseline="0" smtClean="0"/>
              <a:t>ad hoc</a:t>
            </a:r>
            <a:endParaRPr lang="vi-VN" baseline="0" smtClean="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baseline="0" smtClean="0"/>
              <a:t>Thúc đẩy thực hiện của CAPA trong các đơn vị, dự án, vv</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smtClean="0"/>
              <a:t>Theo dõi tiến trình cũng như kết quả</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mtClean="0"/>
              <a:t>Đội</a:t>
            </a:r>
            <a:r>
              <a:rPr lang="en-US" baseline="0" smtClean="0"/>
              <a:t> CAPA ad hoc: </a:t>
            </a:r>
            <a:r>
              <a:rPr lang="vi-VN" b="1" smtClean="0"/>
              <a:t>Hầu hết các thành viên của đội ad hoc CAPA là những bộ phận nhân viên có kinh nghiệm trong các vấn đề.</a:t>
            </a:r>
            <a:endParaRPr lang="en-US" b="0" baseline="0" smtClean="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b="0" smtClean="0"/>
              <a:t>phân tích thông tin về một chủ đề nhất định</a:t>
            </a:r>
            <a:endParaRPr lang="en-US" b="0" smtClean="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smtClean="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smtClean="0"/>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b="0" smtClean="0"/>
              <a:t>Phân tích kết quả thực hiện CAPA và sửa đổi CAPA nếu cần thiết</a:t>
            </a:r>
            <a:endParaRPr lang="en-US" b="0" smtClean="0"/>
          </a:p>
        </p:txBody>
      </p:sp>
    </p:spTree>
    <p:extLst>
      <p:ext uri="{BB962C8B-B14F-4D97-AF65-F5344CB8AC3E}">
        <p14:creationId xmlns:p14="http://schemas.microsoft.com/office/powerpoint/2010/main" val="72486765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4942786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Phiên</a:t>
            </a:r>
            <a:r>
              <a:rPr lang="en-US" baseline="0" smtClean="0"/>
              <a:t> bản cấu hình PM:</a:t>
            </a:r>
          </a:p>
          <a:p>
            <a:pPr marL="171450" indent="-171450">
              <a:buFontTx/>
              <a:buChar char="-"/>
            </a:pPr>
            <a:r>
              <a:rPr lang="en-US" b="1" baseline="0" smtClean="0"/>
              <a:t>Là 1 tập các phiên bản SCI  tạo thành một hệ thống phần mềm hay tài liệu tại 1 thời điểm cụ thể</a:t>
            </a:r>
            <a:r>
              <a:rPr lang="en-US" baseline="0" smtClean="0"/>
              <a:t>, ở đó </a:t>
            </a:r>
            <a:r>
              <a:rPr lang="vi-VN" baseline="0" smtClean="0"/>
              <a:t>các hoạt động được kiểm soát bởi các thủ tục quản lý</a:t>
            </a:r>
            <a:r>
              <a:rPr lang="en-US" baseline="0" smtClean="0"/>
              <a:t> </a:t>
            </a:r>
            <a:r>
              <a:rPr lang="vi-VN" baseline="0" smtClean="0"/>
              <a:t>cấu hình phần mềm.</a:t>
            </a:r>
            <a:r>
              <a:rPr lang="en-US" baseline="0" smtClean="0"/>
              <a:t> </a:t>
            </a:r>
            <a:r>
              <a:rPr lang="vi-VN" baseline="0" smtClean="0"/>
              <a:t>Các phiên bản cấu hình phần mềm được phát hành theo các thủ tục trích dẫn</a:t>
            </a:r>
            <a:r>
              <a:rPr lang="en-US" baseline="0" smtClean="0"/>
              <a:t>???</a:t>
            </a:r>
          </a:p>
          <a:p>
            <a:pPr marL="171450" indent="-171450">
              <a:buFontTx/>
              <a:buChar char="-"/>
            </a:pPr>
            <a:endParaRPr lang="en-US" baseline="0" smtClean="0"/>
          </a:p>
        </p:txBody>
      </p:sp>
    </p:spTree>
    <p:extLst>
      <p:ext uri="{BB962C8B-B14F-4D97-AF65-F5344CB8AC3E}">
        <p14:creationId xmlns:p14="http://schemas.microsoft.com/office/powerpoint/2010/main" val="105687529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Software installation plan (SIP)</a:t>
            </a:r>
          </a:p>
          <a:p>
            <a:r>
              <a:rPr lang="en-US" smtClean="0"/>
              <a:t>Version description document (VDD)</a:t>
            </a:r>
            <a:endParaRPr lang="en-US"/>
          </a:p>
        </p:txBody>
      </p:sp>
    </p:spTree>
    <p:extLst>
      <p:ext uri="{BB962C8B-B14F-4D97-AF65-F5344CB8AC3E}">
        <p14:creationId xmlns:p14="http://schemas.microsoft.com/office/powerpoint/2010/main" val="315721248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Cấu hình sản phẩm (baseline):</a:t>
            </a:r>
            <a:r>
              <a:rPr lang="en-US" sz="1200" b="1" kern="1200" baseline="0" smtClean="0">
                <a:solidFill>
                  <a:schemeClr val="tx1"/>
                </a:solidFill>
                <a:effectLst/>
                <a:latin typeface="+mn-lt"/>
                <a:ea typeface="+mn-ea"/>
                <a:cs typeface="+mn-cs"/>
              </a:rPr>
              <a:t> </a:t>
            </a:r>
            <a:r>
              <a:rPr lang="vi-VN" sz="1200" kern="1200" smtClean="0">
                <a:solidFill>
                  <a:schemeClr val="tx1"/>
                </a:solidFill>
                <a:effectLst/>
                <a:latin typeface="+mn-lt"/>
                <a:ea typeface="+mn-ea"/>
                <a:cs typeface="+mn-cs"/>
              </a:rPr>
              <a:t>"Một </a:t>
            </a:r>
            <a:r>
              <a:rPr lang="en-US" sz="1200" kern="1200" smtClean="0">
                <a:solidFill>
                  <a:schemeClr val="tx1"/>
                </a:solidFill>
                <a:effectLst/>
                <a:latin typeface="+mn-lt"/>
                <a:ea typeface="+mn-ea"/>
                <a:cs typeface="+mn-cs"/>
              </a:rPr>
              <a:t>đặc</a:t>
            </a:r>
            <a:r>
              <a:rPr lang="en-US" sz="1200" kern="1200" baseline="0" smtClean="0">
                <a:solidFill>
                  <a:schemeClr val="tx1"/>
                </a:solidFill>
                <a:effectLst/>
                <a:latin typeface="+mn-lt"/>
                <a:ea typeface="+mn-ea"/>
                <a:cs typeface="+mn-cs"/>
              </a:rPr>
              <a:t> tả </a:t>
            </a:r>
            <a:r>
              <a:rPr lang="vi-VN" sz="1200" kern="1200" smtClean="0">
                <a:solidFill>
                  <a:schemeClr val="tx1"/>
                </a:solidFill>
                <a:effectLst/>
                <a:latin typeface="+mn-lt"/>
                <a:ea typeface="+mn-ea"/>
                <a:cs typeface="+mn-cs"/>
              </a:rPr>
              <a:t>hoặc sản phẩm đã được chính thức </a:t>
            </a:r>
            <a:r>
              <a:rPr lang="en-US" sz="1200" kern="1200" smtClean="0">
                <a:solidFill>
                  <a:schemeClr val="tx1"/>
                </a:solidFill>
                <a:effectLst/>
                <a:latin typeface="+mn-lt"/>
                <a:ea typeface="+mn-ea"/>
                <a:cs typeface="+mn-cs"/>
              </a:rPr>
              <a:t>review </a:t>
            </a:r>
            <a:r>
              <a:rPr lang="vi-VN" sz="1200" kern="1200" smtClean="0">
                <a:solidFill>
                  <a:schemeClr val="tx1"/>
                </a:solidFill>
                <a:effectLst/>
                <a:latin typeface="+mn-lt"/>
                <a:ea typeface="+mn-ea"/>
                <a:cs typeface="+mn-cs"/>
              </a:rPr>
              <a:t>và </a:t>
            </a:r>
            <a:r>
              <a:rPr lang="en-US" sz="1200" kern="1200" smtClean="0">
                <a:solidFill>
                  <a:schemeClr val="tx1"/>
                </a:solidFill>
                <a:effectLst/>
                <a:latin typeface="+mn-lt"/>
                <a:ea typeface="+mn-ea"/>
                <a:cs typeface="+mn-cs"/>
              </a:rPr>
              <a:t>đc</a:t>
            </a:r>
            <a:r>
              <a:rPr lang="en-US" sz="1200" kern="1200" baseline="0" smtClean="0">
                <a:solidFill>
                  <a:schemeClr val="tx1"/>
                </a:solidFill>
                <a:effectLst/>
                <a:latin typeface="+mn-lt"/>
                <a:ea typeface="+mn-ea"/>
                <a:cs typeface="+mn-cs"/>
              </a:rPr>
              <a:t> người </a:t>
            </a:r>
            <a:r>
              <a:rPr lang="vi-VN" sz="1200" kern="1200" smtClean="0">
                <a:solidFill>
                  <a:schemeClr val="tx1"/>
                </a:solidFill>
                <a:effectLst/>
                <a:latin typeface="+mn-lt"/>
                <a:ea typeface="+mn-ea"/>
                <a:cs typeface="+mn-cs"/>
              </a:rPr>
              <a:t>chịu trách nhiệm</a:t>
            </a:r>
            <a:r>
              <a:rPr lang="en-US" sz="1200" kern="1200" smtClean="0">
                <a:solidFill>
                  <a:schemeClr val="tx1"/>
                </a:solidFill>
                <a:effectLst/>
                <a:latin typeface="+mn-lt"/>
                <a:ea typeface="+mn-ea"/>
                <a:cs typeface="+mn-cs"/>
              </a:rPr>
              <a:t> </a:t>
            </a:r>
            <a:r>
              <a:rPr lang="en-US" sz="1200" kern="1200" baseline="0" smtClean="0">
                <a:solidFill>
                  <a:schemeClr val="tx1"/>
                </a:solidFill>
                <a:effectLst/>
                <a:latin typeface="+mn-lt"/>
                <a:ea typeface="+mn-ea"/>
                <a:cs typeface="+mn-cs"/>
              </a:rPr>
              <a:t>chấp nhận</a:t>
            </a:r>
            <a:r>
              <a:rPr lang="vi-VN" sz="1200" kern="1200" smtClean="0">
                <a:solidFill>
                  <a:schemeClr val="tx1"/>
                </a:solidFill>
                <a:effectLst/>
                <a:latin typeface="+mn-lt"/>
                <a:ea typeface="+mn-ea"/>
                <a:cs typeface="+mn-cs"/>
              </a:rPr>
              <a:t>, mà sau đó phục vụ như là cơ sở cho việc phát triển hơn nữa, và có thể được thay đổi chỉ thông qua thủ tục kiểm soát thay đổi chính thức."</a:t>
            </a:r>
            <a:endParaRPr lang="en-US" sz="1200" kern="1200" smtClean="0">
              <a:solidFill>
                <a:schemeClr val="tx1"/>
              </a:solidFill>
              <a:effectLst/>
              <a:latin typeface="+mn-lt"/>
              <a:ea typeface="+mn-ea"/>
              <a:cs typeface="+mn-cs"/>
            </a:endParaRPr>
          </a:p>
          <a:p>
            <a:r>
              <a:rPr lang="en-US" sz="1200" b="0" kern="1200" smtClean="0">
                <a:solidFill>
                  <a:schemeClr val="tx1"/>
                </a:solidFill>
                <a:effectLst/>
                <a:latin typeface="+mn-lt"/>
                <a:ea typeface="+mn-ea"/>
                <a:cs typeface="+mn-cs"/>
              </a:rPr>
              <a:t>e.g.</a:t>
            </a:r>
          </a:p>
          <a:p>
            <a:r>
              <a:rPr lang="en-US" sz="1200" b="1" kern="1200" smtClean="0">
                <a:solidFill>
                  <a:schemeClr val="tx1"/>
                </a:solidFill>
                <a:effectLst/>
                <a:latin typeface="+mn-lt"/>
                <a:ea typeface="+mn-ea"/>
                <a:cs typeface="+mn-cs"/>
              </a:rPr>
              <a:t>Cấu hình sản phẩm (baseline) là một tập hợp </a:t>
            </a:r>
            <a:r>
              <a:rPr lang="en-US" sz="1200" b="1" u="sng" kern="1200" smtClean="0">
                <a:solidFill>
                  <a:schemeClr val="tx1"/>
                </a:solidFill>
                <a:effectLst/>
                <a:latin typeface="+mn-lt"/>
                <a:ea typeface="+mn-ea"/>
                <a:cs typeface="+mn-cs"/>
              </a:rPr>
              <a:t>các phiên bản của các đơn vị cấu hình có quan hệ logic</a:t>
            </a:r>
            <a:r>
              <a:rPr lang="en-US" sz="1200" b="1" kern="1200" smtClean="0">
                <a:solidFill>
                  <a:schemeClr val="tx1"/>
                </a:solidFill>
                <a:effectLst/>
                <a:latin typeface="+mn-lt"/>
                <a:ea typeface="+mn-ea"/>
                <a:cs typeface="+mn-cs"/>
              </a:rPr>
              <a:t> chặt chẽ với nhau, tạo thành một trạng thái sản phẩm và được phê duyệt. </a:t>
            </a:r>
          </a:p>
          <a:p>
            <a:r>
              <a:rPr lang="en-US" sz="1200" b="1" kern="1200" smtClean="0">
                <a:solidFill>
                  <a:schemeClr val="tx1"/>
                </a:solidFill>
                <a:effectLst/>
                <a:latin typeface="+mn-lt"/>
                <a:ea typeface="+mn-ea"/>
                <a:cs typeface="+mn-cs"/>
              </a:rPr>
              <a:t>Các baseline có thể chứa một hoặc nhiều đơn vị cấu hình và được đánh số theo Baseline ID. Các đơn vị cấu hình trong cùng một baseline là tương thích với nhau. Một đơn vị cấu hình khi đã xuất hiện trong baseline nào đó thì sẽ phải nằm trong tất cả các baseline tiếp theo.</a:t>
            </a:r>
          </a:p>
          <a:p>
            <a:r>
              <a:rPr lang="en-US" sz="1200" b="1" kern="1200" smtClean="0">
                <a:solidFill>
                  <a:schemeClr val="tx1"/>
                </a:solidFill>
                <a:effectLst/>
                <a:latin typeface="+mn-lt"/>
                <a:ea typeface="+mn-ea"/>
                <a:cs typeface="+mn-cs"/>
              </a:rPr>
              <a:t>Đối với các dự án có thời gian thực hiện ngắn, dự án có thể chỉ có 02 baseline duy nhất: baseline START-UP  vào thời điểm khởi tạo dự án và baseline PRODUCT ở thời điểm kết thúc dự án. Như vậy 02 baseline là yêu cầu tối thiểu của tất cả các dự án. Đối với các dự án có nhiều sản phẩm trung gian (builds), mỗi build sẽ ứng với ít nhất một baseline. Trong baseline PRODUCT sẽ chứa tất cả các đơn vị cấu hình  của dự án.</a:t>
            </a:r>
          </a:p>
          <a:p>
            <a:r>
              <a:rPr lang="en-US" sz="1200" b="1" kern="1200" smtClean="0">
                <a:solidFill>
                  <a:schemeClr val="tx1"/>
                </a:solidFill>
                <a:effectLst/>
                <a:latin typeface="+mn-lt"/>
                <a:ea typeface="+mn-ea"/>
                <a:cs typeface="+mn-cs"/>
              </a:rPr>
              <a:t>Thời điểm baseline được xác định căn cứ vào các giai đoạn thực hiện dự án.</a:t>
            </a:r>
          </a:p>
          <a:p>
            <a:r>
              <a:rPr lang="en-US" sz="1200" b="1" kern="1200" smtClean="0">
                <a:solidFill>
                  <a:schemeClr val="tx1"/>
                </a:solidFill>
                <a:effectLst/>
                <a:latin typeface="+mn-lt"/>
                <a:ea typeface="+mn-ea"/>
                <a:cs typeface="+mn-cs"/>
              </a:rPr>
              <a:t>Khi 1 hệ</a:t>
            </a:r>
            <a:r>
              <a:rPr lang="en-US" sz="1200" b="1" kern="1200" baseline="0" smtClean="0">
                <a:solidFill>
                  <a:schemeClr val="tx1"/>
                </a:solidFill>
                <a:effectLst/>
                <a:latin typeface="+mn-lt"/>
                <a:ea typeface="+mn-ea"/>
                <a:cs typeface="+mn-cs"/>
              </a:rPr>
              <a:t> thống</a:t>
            </a:r>
            <a:r>
              <a:rPr lang="en-US" sz="1200" b="1" kern="1200" smtClean="0">
                <a:solidFill>
                  <a:schemeClr val="tx1"/>
                </a:solidFill>
                <a:effectLst/>
                <a:latin typeface="+mn-lt"/>
                <a:ea typeface="+mn-ea"/>
                <a:cs typeface="+mn-cs"/>
              </a:rPr>
              <a:t> đc</a:t>
            </a:r>
            <a:r>
              <a:rPr lang="en-US" sz="1200" b="1" kern="1200" baseline="0" smtClean="0">
                <a:solidFill>
                  <a:schemeClr val="tx1"/>
                </a:solidFill>
                <a:effectLst/>
                <a:latin typeface="+mn-lt"/>
                <a:ea typeface="+mn-ea"/>
                <a:cs typeface="+mn-cs"/>
              </a:rPr>
              <a:t> pt thì 1 loạt các baseline cũng đc pt, thường là sau 1 review </a:t>
            </a:r>
            <a:r>
              <a:rPr lang="en-US" smtClean="0"/>
              <a:t>(analysis review, design review, code review, system testing, client acceptance, ...)</a:t>
            </a:r>
          </a:p>
          <a:p>
            <a:r>
              <a:rPr lang="en-US" b="1" smtClean="0"/>
              <a:t>Cách</a:t>
            </a:r>
            <a:r>
              <a:rPr lang="en-US" b="1" baseline="0" smtClean="0"/>
              <a:t> đánh số thông dụng cho baseline: có 3 số, vd/ 7.5.5</a:t>
            </a:r>
            <a:r>
              <a:rPr lang="en-US" b="0" baseline="0" smtClean="0"/>
              <a:t> (</a:t>
            </a:r>
            <a:r>
              <a:rPr lang="en-US" sz="1200" smtClean="0">
                <a:latin typeface="Times"/>
              </a:rPr>
              <a:t>Release–customer.Version</a:t>
            </a:r>
            <a:r>
              <a:rPr lang="en-US" sz="1200" baseline="0" smtClean="0">
                <a:latin typeface="Times"/>
              </a:rPr>
              <a:t>–d</a:t>
            </a:r>
            <a:r>
              <a:rPr lang="en-US" sz="1200" smtClean="0">
                <a:latin typeface="Times"/>
              </a:rPr>
              <a:t>eveloper.Revision-developer)</a:t>
            </a:r>
            <a:endParaRPr lang="en-US" b="1"/>
          </a:p>
        </p:txBody>
      </p:sp>
    </p:spTree>
    <p:extLst>
      <p:ext uri="{BB962C8B-B14F-4D97-AF65-F5344CB8AC3E}">
        <p14:creationId xmlns:p14="http://schemas.microsoft.com/office/powerpoint/2010/main" val="25857893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SCM là</a:t>
            </a:r>
            <a:r>
              <a:rPr lang="en-US" baseline="0" smtClean="0"/>
              <a:t> </a:t>
            </a:r>
            <a:r>
              <a:rPr lang="vi-VN" b="0" baseline="0" smtClean="0"/>
              <a:t>một thành phần SQA</a:t>
            </a:r>
            <a:r>
              <a:rPr lang="en-US" b="0" baseline="0" smtClean="0"/>
              <a:t>,</a:t>
            </a:r>
            <a:r>
              <a:rPr lang="vi-VN" b="0" baseline="0" smtClean="0"/>
              <a:t> chịu trách nhiệm áp dụng </a:t>
            </a:r>
            <a:r>
              <a:rPr lang="en-US" b="0" baseline="0" smtClean="0"/>
              <a:t>các </a:t>
            </a:r>
            <a:r>
              <a:rPr lang="vi-VN" b="0" u="sng" baseline="0" smtClean="0"/>
              <a:t>công cụ kỹ thuật và thủ tục hành chính</a:t>
            </a:r>
            <a:r>
              <a:rPr lang="vi-VN" b="0" baseline="0" smtClean="0"/>
              <a:t> </a:t>
            </a:r>
            <a:r>
              <a:rPr lang="en-US" b="0" baseline="0" smtClean="0"/>
              <a:t>để </a:t>
            </a:r>
            <a:r>
              <a:rPr lang="vi-VN" b="0" baseline="0" smtClean="0"/>
              <a:t>hoàn thành các nhiệm vụ cần thiết để </a:t>
            </a:r>
            <a:r>
              <a:rPr lang="en-US" b="0" baseline="0" smtClean="0"/>
              <a:t>bảo </a:t>
            </a:r>
            <a:r>
              <a:rPr lang="vi-VN" b="0" baseline="0" smtClean="0"/>
              <a:t>trì </a:t>
            </a:r>
            <a:r>
              <a:rPr lang="en-US" b="0" baseline="0" smtClean="0"/>
              <a:t>các </a:t>
            </a:r>
            <a:r>
              <a:rPr lang="en-US" b="0" smtClean="0"/>
              <a:t>SCI</a:t>
            </a:r>
            <a:r>
              <a:rPr lang="vi-VN" b="0" baseline="0" smtClean="0"/>
              <a:t> và các phiên bản cấu hình phần mềm</a:t>
            </a:r>
            <a:endParaRPr lang="en-US" b="0"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smtClean="0"/>
              <a:t>QLCHPM: Là thực hiện các cv và bảo trì các phiên bản SCIs và software configuration</a:t>
            </a:r>
            <a:endParaRPr lang="en-US" b="1" smtClean="0"/>
          </a:p>
          <a:p>
            <a:r>
              <a:rPr lang="en-US" b="0" smtClean="0"/>
              <a:t>QL CH PM (SCM) gồm</a:t>
            </a:r>
            <a:r>
              <a:rPr lang="en-US" b="0" baseline="0" smtClean="0"/>
              <a:t> </a:t>
            </a:r>
            <a:r>
              <a:rPr lang="vi-VN" b="0" smtClean="0"/>
              <a:t>tất cả các vấn đề liên quan đến kiểm soát </a:t>
            </a:r>
            <a:r>
              <a:rPr lang="en-US" b="0" smtClean="0"/>
              <a:t>sự</a:t>
            </a:r>
            <a:r>
              <a:rPr lang="en-US" b="0" baseline="0" smtClean="0"/>
              <a:t> </a:t>
            </a:r>
            <a:r>
              <a:rPr lang="vi-VN" b="0" smtClean="0"/>
              <a:t>thay đổi phần mềm, </a:t>
            </a:r>
            <a:r>
              <a:rPr lang="en-US" b="0" smtClean="0"/>
              <a:t>thay đổi</a:t>
            </a:r>
            <a:r>
              <a:rPr lang="en-US" b="0" baseline="0" smtClean="0"/>
              <a:t> </a:t>
            </a:r>
            <a:r>
              <a:rPr lang="vi-VN" b="0" smtClean="0"/>
              <a:t>tài liệu, đăng ký và lưu trữ các phiên bản phần mềm đã được phê duyệt, cung cấp các thông tin có liên quan và cung cấp bản sao của các phiên bản đã đăng ký trong suốt vòng đời của hệ thống phần mềm</a:t>
            </a:r>
            <a:r>
              <a:rPr lang="en-US" b="0" smtClean="0"/>
              <a:t>.</a:t>
            </a:r>
          </a:p>
          <a:p>
            <a:r>
              <a:rPr lang="en-US" b="1" smtClean="0"/>
              <a:t>SCM đc</a:t>
            </a:r>
            <a:r>
              <a:rPr lang="en-US" b="1" baseline="0" smtClean="0"/>
              <a:t> quy định rất chặt chẽ trong các chuẩn ISO, CMM…</a:t>
            </a:r>
            <a:endParaRPr lang="en-US" b="1" smtClean="0"/>
          </a:p>
          <a:p>
            <a:pPr marL="0" marR="0" indent="0" algn="l" defTabSz="914400" rtl="0" eaLnBrk="1" fontAlgn="auto" latinLnBrk="0" hangingPunct="1">
              <a:lnSpc>
                <a:spcPct val="100000"/>
              </a:lnSpc>
              <a:spcBef>
                <a:spcPts val="0"/>
              </a:spcBef>
              <a:spcAft>
                <a:spcPts val="0"/>
              </a:spcAft>
              <a:buClrTx/>
              <a:buSzTx/>
              <a:buFontTx/>
              <a:buNone/>
              <a:tabLst/>
              <a:defRPr/>
            </a:pPr>
            <a:r>
              <a:rPr lang="vi-VN" sz="1200" b="0" i="1" kern="1200" smtClean="0">
                <a:solidFill>
                  <a:schemeClr val="tx1"/>
                </a:solidFill>
                <a:effectLst/>
                <a:latin typeface="+mn-lt"/>
                <a:ea typeface="+mn-ea"/>
                <a:cs typeface="+mn-cs"/>
              </a:rPr>
              <a:t>Là tập các hoạt động để quản lý các thay đổi của phần mềm trong suốt vòng đời của nó.Một loại hoạt động bảo đảm chất lượng phần mềm, được áp dụng cho tất cả các pha của kỹ nghệ.Bao trùm suốt tiến trình phát triển và tiến hóa của phần mềm.</a:t>
            </a:r>
            <a:endParaRPr lang="en-US" sz="1200" b="0" i="1"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smtClean="0">
                <a:solidFill>
                  <a:schemeClr val="tx1"/>
                </a:solidFill>
                <a:effectLst/>
                <a:latin typeface="+mn-lt"/>
                <a:ea typeface="+mn-ea"/>
                <a:cs typeface="+mn-cs"/>
              </a:rPr>
              <a:t>Công việc quản lý cấu hình được bắt đầu bằng việc xác định danh mục các đơn vị cấu hình (CIs) và thành phần của các cấu hình sẽ được sử dụng trong dự án. Sau khi các đơn vị cấu hình được xây dựng xong, chúng sẽ được chuyển đến cho cán bộ cấu hình để lưu trữ vào thư viện. Các cấu hình được lưu trữ sẽ nằm ở dạng được kiểm soát và chỉ có thể được thay đổi bởi cán bộ cấu hình. Dựa trên danh mục các cấu hình đã xác định, cán bộ cấu hình sẽ tích hợp các đơn vị cấu hình thành các phiên bản (cấu hình) sản phẩm và phát hành chúng. Mỗi khi có yêu cầu thay đổi một đơn vị cấu hình trong thư viện, cán bộ cấu hình sẽ lấy đơn vị cấu hình đó ra khỏi thư viện và chuyển cho các cán bộ dự án để thực hiện việc thay đổi. Sau khi việc thay đổi được hoàn tất, đơn vị cấu hình sẽ lại được chuyển vào thư viện lưu trữ bởi cán bộ cấu hình. Tất cả các thay đổi đối với đơn vị cấu hình sẽ được ghi nhận và thể hiện trong các báo cáo trạng thái cấu hình.</a:t>
            </a:r>
            <a:endParaRPr lang="en-US" b="0" i="1"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i="1" smtClean="0"/>
          </a:p>
          <a:p>
            <a:pPr marL="0" marR="0" indent="0" algn="l" defTabSz="914400" rtl="0" eaLnBrk="1" fontAlgn="auto" latinLnBrk="0" hangingPunct="1">
              <a:lnSpc>
                <a:spcPct val="100000"/>
              </a:lnSpc>
              <a:spcBef>
                <a:spcPts val="0"/>
              </a:spcBef>
              <a:spcAft>
                <a:spcPts val="0"/>
              </a:spcAft>
              <a:buClrTx/>
              <a:buSzTx/>
              <a:buFontTx/>
              <a:buNone/>
              <a:tabLst/>
              <a:defRPr/>
            </a:pPr>
            <a:r>
              <a:rPr lang="en-US" i="1" smtClean="0"/>
              <a:t>SCM deals with all the issues related to control of software changes, proper documentation of changes, registering and storing the approved software versions, provision of the relevant information and supply of copies of registered versions throughout the software system’s life cycle</a:t>
            </a:r>
          </a:p>
          <a:p>
            <a:endParaRPr lang="en-US" i="1"/>
          </a:p>
        </p:txBody>
      </p:sp>
    </p:spTree>
    <p:extLst>
      <p:ext uri="{BB962C8B-B14F-4D97-AF65-F5344CB8AC3E}">
        <p14:creationId xmlns:p14="http://schemas.microsoft.com/office/powerpoint/2010/main" val="12745791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Software configuration management tasks are classified into the following four groups:</a:t>
            </a:r>
          </a:p>
          <a:p>
            <a:r>
              <a:rPr lang="en-US" smtClean="0"/>
              <a:t>Chi tiết</a:t>
            </a:r>
            <a:r>
              <a:rPr lang="en-US" baseline="0" smtClean="0"/>
              <a:t> từ 18.3 đến 18.6</a:t>
            </a:r>
            <a:endParaRPr lang="en-US" smtClean="0"/>
          </a:p>
          <a:p>
            <a:pPr marL="228600" indent="-228600">
              <a:buAutoNum type="arabicPeriod"/>
            </a:pPr>
            <a:r>
              <a:rPr lang="en-US" b="1" smtClean="0"/>
              <a:t>Kiểm</a:t>
            </a:r>
            <a:r>
              <a:rPr lang="en-US" b="1" baseline="0" smtClean="0"/>
              <a:t> soát việc đưa các thay đổi vào PM</a:t>
            </a:r>
          </a:p>
          <a:p>
            <a:pPr marL="171450" lvl="0" indent="-171450">
              <a:buFontTx/>
              <a:buChar char="-"/>
            </a:pPr>
            <a:r>
              <a:rPr lang="en-US" baseline="0" smtClean="0"/>
              <a:t>Gồm các việc cần làm sau:</a:t>
            </a:r>
          </a:p>
          <a:p>
            <a:pPr marL="628650" lvl="1" indent="-171450">
              <a:buFontTx/>
              <a:buChar char="-"/>
            </a:pPr>
            <a:r>
              <a:rPr lang="vi-VN" b="1" smtClean="0"/>
              <a:t>Kiểm tra </a:t>
            </a:r>
            <a:r>
              <a:rPr lang="vi-VN" smtClean="0"/>
              <a:t>yêu cầu thay đổi và </a:t>
            </a:r>
            <a:r>
              <a:rPr lang="vi-VN" b="1" smtClean="0"/>
              <a:t>phê duyệt </a:t>
            </a:r>
            <a:r>
              <a:rPr lang="vi-VN" smtClean="0"/>
              <a:t>thực hiện thay đổi.</a:t>
            </a:r>
            <a:endParaRPr lang="en-US" smtClean="0"/>
          </a:p>
          <a:p>
            <a:pPr marL="1085850" lvl="2" indent="-171450">
              <a:buFontTx/>
              <a:buChar char="-"/>
            </a:pPr>
            <a:r>
              <a:rPr lang="en-US" b="0" smtClean="0"/>
              <a:t>yêu</a:t>
            </a:r>
            <a:r>
              <a:rPr lang="en-US" b="0" baseline="0" smtClean="0"/>
              <a:t> cầu thay đổi đc đưa ra bởi bất kỳ ai gồm </a:t>
            </a:r>
            <a:r>
              <a:rPr lang="en-US" b="0" smtClean="0"/>
              <a:t>users and developers</a:t>
            </a:r>
            <a:endParaRPr lang="vi-VN" b="0" smtClean="0"/>
          </a:p>
          <a:p>
            <a:pPr marL="628650" lvl="1" indent="-171450">
              <a:buFontTx/>
              <a:buChar char="-"/>
            </a:pPr>
            <a:r>
              <a:rPr lang="vi-VN" b="1" smtClean="0"/>
              <a:t>Đảm bảo chất lượng </a:t>
            </a:r>
            <a:r>
              <a:rPr lang="vi-VN" smtClean="0"/>
              <a:t>của phiên bản cấu hình phần mềm mới trước khi nó đi vào hoạt động.</a:t>
            </a:r>
            <a:endParaRPr lang="en-US" smtClean="0"/>
          </a:p>
          <a:p>
            <a:pPr lvl="1"/>
            <a:r>
              <a:rPr lang="en-US" b="0" u="sng" smtClean="0"/>
              <a:t>General change process</a:t>
            </a:r>
          </a:p>
          <a:p>
            <a:pPr lvl="2"/>
            <a:r>
              <a:rPr lang="en-US" smtClean="0"/>
              <a:t>The change is </a:t>
            </a:r>
            <a:r>
              <a:rPr lang="en-US" b="1" smtClean="0"/>
              <a:t>requested</a:t>
            </a:r>
            <a:r>
              <a:rPr lang="en-US" smtClean="0"/>
              <a:t> (this can be done by anyone including users and developers)</a:t>
            </a:r>
          </a:p>
          <a:p>
            <a:pPr lvl="2"/>
            <a:r>
              <a:rPr lang="en-US" smtClean="0"/>
              <a:t>The change request is </a:t>
            </a:r>
            <a:r>
              <a:rPr lang="en-US" b="1" smtClean="0"/>
              <a:t>assessed</a:t>
            </a:r>
            <a:r>
              <a:rPr lang="en-US" smtClean="0"/>
              <a:t> against project goals</a:t>
            </a:r>
          </a:p>
          <a:p>
            <a:pPr lvl="2"/>
            <a:r>
              <a:rPr lang="en-US" smtClean="0"/>
              <a:t>Following the assessment, the change is </a:t>
            </a:r>
            <a:r>
              <a:rPr lang="en-US" b="1" smtClean="0"/>
              <a:t>accepted</a:t>
            </a:r>
            <a:r>
              <a:rPr lang="en-US" smtClean="0"/>
              <a:t> </a:t>
            </a:r>
            <a:r>
              <a:rPr lang="en-US" b="0" smtClean="0"/>
              <a:t>or</a:t>
            </a:r>
            <a:r>
              <a:rPr lang="en-US" b="1" smtClean="0"/>
              <a:t> rejected</a:t>
            </a:r>
          </a:p>
          <a:p>
            <a:pPr lvl="2"/>
            <a:r>
              <a:rPr lang="en-US" smtClean="0"/>
              <a:t>If it is accepted, the change is </a:t>
            </a:r>
            <a:r>
              <a:rPr lang="en-US" b="1" smtClean="0"/>
              <a:t>assigned</a:t>
            </a:r>
            <a:r>
              <a:rPr lang="en-US" smtClean="0"/>
              <a:t> to a developer and implemented</a:t>
            </a:r>
          </a:p>
          <a:p>
            <a:pPr lvl="2"/>
            <a:r>
              <a:rPr lang="en-US" smtClean="0"/>
              <a:t>The implemented change is </a:t>
            </a:r>
            <a:r>
              <a:rPr lang="en-US" b="1" smtClean="0"/>
              <a:t>audited</a:t>
            </a:r>
            <a:r>
              <a:rPr lang="en-US" smtClean="0"/>
              <a:t>.</a:t>
            </a:r>
          </a:p>
          <a:p>
            <a:pPr marL="171450" lvl="0" indent="-171450">
              <a:buFontTx/>
              <a:buChar char="-"/>
            </a:pPr>
            <a:r>
              <a:rPr lang="en-US" b="1" baseline="0" smtClean="0"/>
              <a:t>Ai sẽ chịu trách nhiệm về SCM </a:t>
            </a:r>
            <a:r>
              <a:rPr lang="en-US" baseline="0" smtClean="0">
                <a:sym typeface="Wingdings" pitchFamily="2" charset="2"/>
              </a:rPr>
              <a:t> </a:t>
            </a:r>
            <a:r>
              <a:rPr lang="en-US" baseline="0" smtClean="0"/>
              <a:t>các thủ tục SCM quy định</a:t>
            </a:r>
          </a:p>
          <a:p>
            <a:pPr marL="628650" lvl="1" indent="-171450">
              <a:buFontTx/>
              <a:buChar char="-"/>
            </a:pPr>
            <a:r>
              <a:rPr lang="vi-VN" smtClean="0"/>
              <a:t>Trách nhiệm này thường được giao cho một </a:t>
            </a:r>
            <a:r>
              <a:rPr lang="vi-VN" u="sng" smtClean="0"/>
              <a:t>chuyên viên cao cấp </a:t>
            </a:r>
            <a:r>
              <a:rPr lang="vi-VN" smtClean="0"/>
              <a:t>hoặc một </a:t>
            </a:r>
            <a:r>
              <a:rPr lang="vi-VN" u="sng" smtClean="0"/>
              <a:t>ban dành riêng cho SCM</a:t>
            </a:r>
            <a:r>
              <a:rPr lang="en-US" smtClean="0"/>
              <a:t>,</a:t>
            </a:r>
            <a:r>
              <a:rPr lang="en-US" baseline="0" smtClean="0"/>
              <a:t> </a:t>
            </a:r>
            <a:r>
              <a:rPr lang="en-US" i="1" baseline="0" smtClean="0"/>
              <a:t>ban này thường có tên là </a:t>
            </a:r>
            <a:r>
              <a:rPr lang="en-US" i="1" smtClean="0"/>
              <a:t>SCCA (gồm</a:t>
            </a:r>
            <a:r>
              <a:rPr lang="en-US" i="1" baseline="0" smtClean="0"/>
              <a:t> những </a:t>
            </a:r>
            <a:r>
              <a:rPr lang="en-US" i="1" smtClean="0"/>
              <a:t>người</a:t>
            </a:r>
            <a:r>
              <a:rPr lang="en-US" i="1" baseline="0" smtClean="0"/>
              <a:t> có thẩm quyền kiểm soát thay đổi)</a:t>
            </a:r>
            <a:r>
              <a:rPr lang="en-US" i="1" smtClean="0"/>
              <a:t> hoặc</a:t>
            </a:r>
            <a:r>
              <a:rPr lang="en-US" baseline="0" smtClean="0"/>
              <a:t> </a:t>
            </a:r>
            <a:r>
              <a:rPr lang="en-US" b="1" smtClean="0"/>
              <a:t>SCCB</a:t>
            </a:r>
            <a:r>
              <a:rPr lang="en-US" smtClean="0"/>
              <a:t> (</a:t>
            </a:r>
            <a:r>
              <a:rPr lang="vi-VN" sz="1200" b="1" i="0" kern="1200" smtClean="0">
                <a:solidFill>
                  <a:schemeClr val="tx1"/>
                </a:solidFill>
                <a:effectLst/>
                <a:latin typeface="+mn-lt"/>
                <a:ea typeface="+mn-ea"/>
                <a:cs typeface="+mn-cs"/>
              </a:rPr>
              <a:t>nhóm kiểm soát thay đổi</a:t>
            </a:r>
            <a:r>
              <a:rPr lang="en-US" sz="1200" b="0" i="0" kern="1200" smtClean="0">
                <a:solidFill>
                  <a:schemeClr val="tx1"/>
                </a:solidFill>
                <a:effectLst/>
                <a:latin typeface="+mn-lt"/>
                <a:ea typeface="+mn-ea"/>
                <a:cs typeface="+mn-cs"/>
              </a:rPr>
              <a:t>)</a:t>
            </a:r>
          </a:p>
          <a:p>
            <a:pPr marL="1085850" lvl="2" indent="-171450">
              <a:buFontTx/>
              <a:buChar char="-"/>
            </a:pPr>
            <a:r>
              <a:rPr lang="en-US" sz="1200" b="0" i="0" kern="1200" smtClean="0">
                <a:solidFill>
                  <a:schemeClr val="tx1"/>
                </a:solidFill>
                <a:effectLst/>
                <a:latin typeface="+mn-lt"/>
                <a:ea typeface="+mn-ea"/>
                <a:cs typeface="+mn-cs"/>
              </a:rPr>
              <a:t>CCB: </a:t>
            </a:r>
            <a:r>
              <a:rPr lang="vi-VN" sz="1200" b="0" i="0" u="sng" kern="1200" smtClean="0">
                <a:solidFill>
                  <a:schemeClr val="tx1"/>
                </a:solidFill>
                <a:effectLst/>
                <a:latin typeface="+mn-lt"/>
                <a:ea typeface="+mn-ea"/>
                <a:cs typeface="+mn-cs"/>
              </a:rPr>
              <a:t>nhóm này được thành lập trong từng dự án</a:t>
            </a:r>
            <a:r>
              <a:rPr lang="vi-VN" sz="1200" b="0" i="0" kern="1200" smtClean="0">
                <a:solidFill>
                  <a:schemeClr val="tx1"/>
                </a:solidFill>
                <a:effectLst/>
                <a:latin typeface="+mn-lt"/>
                <a:ea typeface="+mn-ea"/>
                <a:cs typeface="+mn-cs"/>
              </a:rPr>
              <a:t>. </a:t>
            </a:r>
            <a:r>
              <a:rPr lang="vi-VN" sz="1200" b="0" i="0" u="sng" kern="1200" smtClean="0">
                <a:solidFill>
                  <a:schemeClr val="tx1"/>
                </a:solidFill>
                <a:effectLst/>
                <a:latin typeface="+mn-lt"/>
                <a:ea typeface="+mn-ea"/>
                <a:cs typeface="+mn-cs"/>
              </a:rPr>
              <a:t>CCB thông thường bao gồm</a:t>
            </a:r>
            <a:r>
              <a:rPr lang="vi-VN" sz="1200" b="0" i="0" kern="1200" smtClean="0">
                <a:solidFill>
                  <a:schemeClr val="tx1"/>
                </a:solidFill>
                <a:effectLst/>
                <a:latin typeface="+mn-lt"/>
                <a:ea typeface="+mn-ea"/>
                <a:cs typeface="+mn-cs"/>
              </a:rPr>
              <a:t>:</a:t>
            </a:r>
            <a:endParaRPr lang="en-US" sz="1200" b="0" i="0" kern="1200" smtClean="0">
              <a:solidFill>
                <a:schemeClr val="tx1"/>
              </a:solidFill>
              <a:effectLst/>
              <a:latin typeface="+mn-lt"/>
              <a:ea typeface="+mn-ea"/>
              <a:cs typeface="+mn-cs"/>
            </a:endParaRPr>
          </a:p>
          <a:p>
            <a:pPr marL="1543050" lvl="3" indent="-171450">
              <a:buFontTx/>
              <a:buChar char="-"/>
            </a:pPr>
            <a:r>
              <a:rPr lang="vi-VN" sz="1200" b="0" i="0" kern="1200" smtClean="0">
                <a:solidFill>
                  <a:schemeClr val="tx1"/>
                </a:solidFill>
                <a:effectLst/>
                <a:latin typeface="+mn-lt"/>
                <a:ea typeface="+mn-ea"/>
                <a:cs typeface="+mn-cs"/>
              </a:rPr>
              <a:t>Người QLCH (Configuration Manager)</a:t>
            </a:r>
            <a:endParaRPr lang="en-US" sz="1200" b="0" i="0" kern="1200" smtClean="0">
              <a:solidFill>
                <a:schemeClr val="tx1"/>
              </a:solidFill>
              <a:effectLst/>
              <a:latin typeface="+mn-lt"/>
              <a:ea typeface="+mn-ea"/>
              <a:cs typeface="+mn-cs"/>
            </a:endParaRPr>
          </a:p>
          <a:p>
            <a:pPr marL="1543050" lvl="3" indent="-171450">
              <a:buFontTx/>
              <a:buChar char="-"/>
            </a:pPr>
            <a:r>
              <a:rPr lang="vi-VN" sz="1200" b="0" i="0" kern="1200" smtClean="0">
                <a:solidFill>
                  <a:schemeClr val="tx1"/>
                </a:solidFill>
                <a:effectLst/>
                <a:latin typeface="+mn-lt"/>
                <a:ea typeface="+mn-ea"/>
                <a:cs typeface="+mn-cs"/>
              </a:rPr>
              <a:t>Trưởng dự án (Project Manager)</a:t>
            </a:r>
            <a:endParaRPr lang="en-US" sz="1200" b="0" i="0" kern="1200" smtClean="0">
              <a:solidFill>
                <a:schemeClr val="tx1"/>
              </a:solidFill>
              <a:effectLst/>
              <a:latin typeface="+mn-lt"/>
              <a:ea typeface="+mn-ea"/>
              <a:cs typeface="+mn-cs"/>
            </a:endParaRPr>
          </a:p>
          <a:p>
            <a:pPr marL="1543050" lvl="3" indent="-171450">
              <a:buFontTx/>
              <a:buChar char="-"/>
            </a:pPr>
            <a:r>
              <a:rPr lang="vi-VN" sz="1200" b="0" i="0" kern="1200" smtClean="0">
                <a:solidFill>
                  <a:schemeClr val="tx1"/>
                </a:solidFill>
                <a:effectLst/>
                <a:latin typeface="+mn-lt"/>
                <a:ea typeface="+mn-ea"/>
                <a:cs typeface="+mn-cs"/>
              </a:rPr>
              <a:t>Trưởng nhóm</a:t>
            </a:r>
            <a:r>
              <a:rPr lang="en-US" sz="1200" b="0" i="0" kern="1200" smtClean="0">
                <a:solidFill>
                  <a:schemeClr val="tx1"/>
                </a:solidFill>
                <a:effectLst/>
                <a:latin typeface="+mn-lt"/>
                <a:ea typeface="+mn-ea"/>
                <a:cs typeface="+mn-cs"/>
              </a:rPr>
              <a:t> kt</a:t>
            </a:r>
            <a:r>
              <a:rPr lang="vi-VN" sz="1200" b="0" i="0" kern="1200" smtClean="0">
                <a:solidFill>
                  <a:schemeClr val="tx1"/>
                </a:solidFill>
                <a:effectLst/>
                <a:latin typeface="+mn-lt"/>
                <a:ea typeface="+mn-ea"/>
                <a:cs typeface="+mn-cs"/>
              </a:rPr>
              <a:t> (Technical Lead)</a:t>
            </a:r>
            <a:endParaRPr lang="en-US" sz="1200" b="0" i="0" kern="1200" smtClean="0">
              <a:solidFill>
                <a:schemeClr val="tx1"/>
              </a:solidFill>
              <a:effectLst/>
              <a:latin typeface="+mn-lt"/>
              <a:ea typeface="+mn-ea"/>
              <a:cs typeface="+mn-cs"/>
            </a:endParaRPr>
          </a:p>
          <a:p>
            <a:pPr marL="1543050" lvl="3" indent="-171450">
              <a:buFontTx/>
              <a:buChar char="-"/>
            </a:pPr>
            <a:r>
              <a:rPr lang="vi-VN" sz="1200" b="0" i="0" kern="1200" smtClean="0">
                <a:solidFill>
                  <a:schemeClr val="tx1"/>
                </a:solidFill>
                <a:effectLst/>
                <a:latin typeface="+mn-lt"/>
                <a:ea typeface="+mn-ea"/>
                <a:cs typeface="+mn-cs"/>
              </a:rPr>
              <a:t>Trưởng nhóm kiểm soát chất lượng (Test Lead)</a:t>
            </a:r>
            <a:endParaRPr lang="en-US" sz="1200" b="0" i="0" kern="1200" smtClean="0">
              <a:solidFill>
                <a:schemeClr val="tx1"/>
              </a:solidFill>
              <a:effectLst/>
              <a:latin typeface="+mn-lt"/>
              <a:ea typeface="+mn-ea"/>
              <a:cs typeface="+mn-cs"/>
            </a:endParaRPr>
          </a:p>
          <a:p>
            <a:pPr marL="1543050" lvl="3" indent="-171450">
              <a:buFontTx/>
              <a:buChar char="-"/>
            </a:pPr>
            <a:r>
              <a:rPr lang="vi-VN" sz="1200" b="0" i="0" kern="1200" smtClean="0">
                <a:solidFill>
                  <a:schemeClr val="tx1"/>
                </a:solidFill>
                <a:effectLst/>
                <a:latin typeface="+mn-lt"/>
                <a:ea typeface="+mn-ea"/>
                <a:cs typeface="+mn-cs"/>
              </a:rPr>
              <a:t>Kỹ sư chất lượng (Quality Engineer)</a:t>
            </a:r>
            <a:endParaRPr lang="en-US" sz="1200" b="0" i="0" kern="1200" smtClean="0">
              <a:solidFill>
                <a:schemeClr val="tx1"/>
              </a:solidFill>
              <a:effectLst/>
              <a:latin typeface="+mn-lt"/>
              <a:ea typeface="+mn-ea"/>
              <a:cs typeface="+mn-cs"/>
            </a:endParaRPr>
          </a:p>
          <a:p>
            <a:pPr marL="1543050" lvl="3" indent="-171450">
              <a:buFontTx/>
              <a:buChar char="-"/>
            </a:pPr>
            <a:r>
              <a:rPr lang="vi-VN" sz="1200" b="0" i="0" kern="1200" smtClean="0">
                <a:solidFill>
                  <a:schemeClr val="tx1"/>
                </a:solidFill>
                <a:effectLst/>
                <a:latin typeface="+mn-lt"/>
                <a:ea typeface="+mn-ea"/>
                <a:cs typeface="+mn-cs"/>
              </a:rPr>
              <a:t>Và những ai bị ảnh hưởng bởi các thay đổi</a:t>
            </a:r>
            <a:endParaRPr lang="en-US" sz="1200" b="0" i="0" kern="1200" smtClean="0">
              <a:solidFill>
                <a:schemeClr val="tx1"/>
              </a:solidFill>
              <a:effectLst/>
              <a:latin typeface="+mn-lt"/>
              <a:ea typeface="+mn-ea"/>
              <a:cs typeface="+mn-cs"/>
            </a:endParaRPr>
          </a:p>
          <a:p>
            <a:pPr marL="228600" indent="-228600">
              <a:buAutoNum type="arabicPeriod" startAt="2"/>
            </a:pPr>
            <a:r>
              <a:rPr lang="en-US" b="1" baseline="0" smtClean="0"/>
              <a:t>Phát hành các phiên bản SCI và cấu hình phần mềm</a:t>
            </a:r>
          </a:p>
          <a:p>
            <a:pPr marL="228600" indent="-228600">
              <a:buAutoNum type="arabicPeriod" startAt="2"/>
            </a:pPr>
            <a:r>
              <a:rPr lang="vi-VN" b="1" smtClean="0"/>
              <a:t>Cung cấp dịch vụ thông tin SCM</a:t>
            </a:r>
            <a:endParaRPr lang="en-US" b="1"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mtClean="0"/>
              <a:t>SCM được yêu cầu cung cấp thông tin cho các chuyên gia, chủ yếu là các nhà phát triển, đội bảo dưỡng và khách hàng</a:t>
            </a:r>
            <a:r>
              <a:rPr lang="en-US" smtClean="0"/>
              <a:t> </a:t>
            </a:r>
            <a:r>
              <a:rPr lang="vi-VN" smtClean="0"/>
              <a:t>đại diện, những người đã yêu cầu thay đổi.</a:t>
            </a:r>
            <a:endParaRPr lang="en-US"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i="1" smtClean="0"/>
              <a:t>Các thông tin cung cấp có thể được phân loại thành các thông tin liên quan đến kiểm soát thay đổi phần mềm và thông tin đối phó với </a:t>
            </a:r>
            <a:r>
              <a:rPr lang="en-US" i="1" smtClean="0"/>
              <a:t>các</a:t>
            </a:r>
            <a:r>
              <a:rPr lang="en-US" i="1" baseline="0" smtClean="0"/>
              <a:t> </a:t>
            </a:r>
            <a:r>
              <a:rPr lang="vi-VN" i="1" smtClean="0"/>
              <a:t>phiên bản </a:t>
            </a:r>
            <a:r>
              <a:rPr lang="en-US" i="1" smtClean="0"/>
              <a:t>SCI </a:t>
            </a:r>
            <a:r>
              <a:rPr lang="vi-VN" i="1" smtClean="0"/>
              <a:t>và cấu hình phần mềm:</a:t>
            </a:r>
            <a:endParaRPr lang="en-US" i="1" smtClean="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i="1" smtClean="0"/>
              <a:t>Thông tin liên quan đến kiểm soát thay đổi phần mềm</a:t>
            </a:r>
            <a:endParaRPr lang="en-US" i="1" smtClean="0"/>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i="1" smtClean="0"/>
              <a:t>Thông tin về</a:t>
            </a:r>
            <a:r>
              <a:rPr lang="en-US" i="1" smtClean="0"/>
              <a:t> các</a:t>
            </a:r>
            <a:r>
              <a:rPr lang="en-US" i="1" baseline="0" smtClean="0"/>
              <a:t> </a:t>
            </a:r>
            <a:r>
              <a:rPr lang="vi-VN" i="1" smtClean="0"/>
              <a:t>phiên bản  SCI</a:t>
            </a:r>
            <a:r>
              <a:rPr lang="en-US" i="1" smtClean="0"/>
              <a:t>s</a:t>
            </a:r>
            <a:r>
              <a:rPr lang="vi-VN" i="1" smtClean="0"/>
              <a:t> và cấu hình phần mềm.</a:t>
            </a:r>
          </a:p>
          <a:p>
            <a:pPr marL="0" indent="0">
              <a:buNone/>
            </a:pPr>
            <a:r>
              <a:rPr lang="en-US" b="1" smtClean="0"/>
              <a:t>4.  </a:t>
            </a:r>
            <a:r>
              <a:rPr lang="vi-VN" b="1" smtClean="0"/>
              <a:t>Kiểm tra việc tuân thủ các thủ tục SCM</a:t>
            </a:r>
            <a:endParaRPr lang="en-US" b="1"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smtClean="0"/>
              <a:t>Việc</a:t>
            </a:r>
            <a:r>
              <a:rPr lang="en-US" b="0" baseline="0" smtClean="0"/>
              <a:t> </a:t>
            </a:r>
            <a:r>
              <a:rPr lang="vi-VN" b="0" smtClean="0"/>
              <a:t>kiểm toán SCM </a:t>
            </a:r>
            <a:r>
              <a:rPr lang="vi-VN" b="1" smtClean="0"/>
              <a:t>được thực hiện bởi các cơ quan SCM </a:t>
            </a:r>
            <a:r>
              <a:rPr lang="en-US" b="0" smtClean="0"/>
              <a:t>(SCM authority) </a:t>
            </a:r>
            <a:r>
              <a:rPr lang="vi-VN" b="1" smtClean="0"/>
              <a:t>và các CCB </a:t>
            </a:r>
            <a:r>
              <a:rPr lang="vi-VN" b="0" smtClean="0"/>
              <a:t>để kiểm soát việc tuân thủ các thủ tục SCM</a:t>
            </a:r>
            <a:r>
              <a:rPr lang="en-US" b="0" smtClean="0"/>
              <a:t>. </a:t>
            </a:r>
            <a:r>
              <a:rPr lang="vi-VN" b="0" i="1" smtClean="0"/>
              <a:t>Kiểm toán SCM có thể được kết hợp với các vấn đề chất lượng nội bộ (xem Chương 27)</a:t>
            </a:r>
            <a:r>
              <a:rPr lang="en-US" b="0" i="1" smtClean="0"/>
              <a:t>.</a:t>
            </a:r>
          </a:p>
          <a:p>
            <a:pPr marL="685800" lvl="1" indent="-228600">
              <a:buAutoNum type="arabicPeriod"/>
            </a:pPr>
            <a:endParaRPr lang="en-US" smtClean="0"/>
          </a:p>
          <a:p>
            <a:pPr marL="0" indent="0">
              <a:buNone/>
            </a:pPr>
            <a:r>
              <a:rPr lang="en-US" smtClean="0"/>
              <a:t>Bảng</a:t>
            </a:r>
            <a:r>
              <a:rPr lang="en-US" baseline="0" smtClean="0"/>
              <a:t> tóm tắt các cv ở bảng 18.2</a:t>
            </a:r>
            <a:endParaRPr lang="en-US"/>
          </a:p>
        </p:txBody>
      </p:sp>
    </p:spTree>
    <p:extLst>
      <p:ext uri="{BB962C8B-B14F-4D97-AF65-F5344CB8AC3E}">
        <p14:creationId xmlns:p14="http://schemas.microsoft.com/office/powerpoint/2010/main" val="428895084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Công</a:t>
            </a:r>
            <a:r>
              <a:rPr lang="en-US" baseline="0" smtClean="0"/>
              <a:t> việc thứ nhất: </a:t>
            </a:r>
            <a:r>
              <a:rPr lang="en-US" smtClean="0"/>
              <a:t>Kiểm</a:t>
            </a:r>
            <a:r>
              <a:rPr lang="en-US" baseline="0" smtClean="0"/>
              <a:t> soát thay đổi PM:</a:t>
            </a:r>
          </a:p>
          <a:p>
            <a:pPr marL="0" indent="0">
              <a:buFontTx/>
              <a:buNone/>
            </a:pPr>
            <a:r>
              <a:rPr lang="en-US" baseline="0" smtClean="0"/>
              <a:t>Là cv kiểm soát việc đưa vào các thay đổi, với các việc cần làm sau:</a:t>
            </a:r>
          </a:p>
          <a:p>
            <a:pPr marL="628650" lvl="1" indent="-171450">
              <a:buFontTx/>
              <a:buChar char="-"/>
            </a:pPr>
            <a:r>
              <a:rPr lang="vi-VN" smtClean="0"/>
              <a:t>kiểm tra yêu cầu thay đổi và </a:t>
            </a:r>
            <a:r>
              <a:rPr lang="vi-VN" b="1" smtClean="0"/>
              <a:t>phê duyệt </a:t>
            </a:r>
            <a:r>
              <a:rPr lang="vi-VN" smtClean="0"/>
              <a:t>thực hiện các yêu cầu </a:t>
            </a:r>
            <a:r>
              <a:rPr lang="en-US" smtClean="0"/>
              <a:t>phù</a:t>
            </a:r>
            <a:r>
              <a:rPr lang="en-US" baseline="0" smtClean="0"/>
              <a:t> hợp</a:t>
            </a:r>
            <a:r>
              <a:rPr lang="vi-VN" smtClean="0"/>
              <a:t>.</a:t>
            </a:r>
            <a:endParaRPr lang="en-US" smtClean="0"/>
          </a:p>
          <a:p>
            <a:pPr marL="1085850" lvl="2" indent="-171450">
              <a:buFontTx/>
              <a:buChar char="-"/>
            </a:pPr>
            <a:r>
              <a:rPr lang="en-US" b="1" smtClean="0"/>
              <a:t>Yêu</a:t>
            </a:r>
            <a:r>
              <a:rPr lang="en-US" b="1" baseline="0" smtClean="0"/>
              <a:t> cầu thay đổi đc đưa ra bởi bất kỳ ai gồm </a:t>
            </a:r>
            <a:r>
              <a:rPr lang="en-US" b="1" smtClean="0"/>
              <a:t>users and developers</a:t>
            </a:r>
            <a:endParaRPr lang="vi-VN" b="1" smtClean="0"/>
          </a:p>
          <a:p>
            <a:pPr marL="628650" lvl="1" indent="-171450">
              <a:buFontTx/>
              <a:buChar char="-"/>
            </a:pPr>
            <a:r>
              <a:rPr lang="vi-VN" b="1" smtClean="0"/>
              <a:t>đảm bảo chất lượng </a:t>
            </a:r>
            <a:r>
              <a:rPr lang="vi-VN" smtClean="0"/>
              <a:t>của mỗi phiên bản mới của cấu hình phần mềm trước khi nó đi vào hoạt động.</a:t>
            </a:r>
            <a:endParaRPr lang="en-US" smtClean="0"/>
          </a:p>
          <a:p>
            <a:r>
              <a:rPr lang="en-US" b="1" u="sng" smtClean="0"/>
              <a:t>General change process</a:t>
            </a:r>
          </a:p>
          <a:p>
            <a:pPr lvl="1"/>
            <a:r>
              <a:rPr lang="en-US" smtClean="0"/>
              <a:t>The change is requested (this can be done by anyone including users and developers)</a:t>
            </a:r>
          </a:p>
          <a:p>
            <a:pPr lvl="1"/>
            <a:r>
              <a:rPr lang="en-US" smtClean="0"/>
              <a:t>The change request is </a:t>
            </a:r>
            <a:r>
              <a:rPr lang="en-US" b="1" smtClean="0"/>
              <a:t>assessed</a:t>
            </a:r>
            <a:r>
              <a:rPr lang="en-US" smtClean="0"/>
              <a:t> against project goals</a:t>
            </a:r>
          </a:p>
          <a:p>
            <a:pPr lvl="1"/>
            <a:r>
              <a:rPr lang="en-US" smtClean="0"/>
              <a:t>Following the assessment, the change is </a:t>
            </a:r>
            <a:r>
              <a:rPr lang="en-US" b="1" smtClean="0"/>
              <a:t>accepted</a:t>
            </a:r>
            <a:r>
              <a:rPr lang="en-US" smtClean="0"/>
              <a:t> </a:t>
            </a:r>
            <a:r>
              <a:rPr lang="en-US" b="1" smtClean="0"/>
              <a:t>or rejected</a:t>
            </a:r>
          </a:p>
          <a:p>
            <a:pPr lvl="1"/>
            <a:r>
              <a:rPr lang="en-US" smtClean="0"/>
              <a:t>If it is accepted, the change is </a:t>
            </a:r>
            <a:r>
              <a:rPr lang="en-US" b="1" smtClean="0"/>
              <a:t>assigned</a:t>
            </a:r>
            <a:r>
              <a:rPr lang="en-US" smtClean="0"/>
              <a:t> to a developer and implemented</a:t>
            </a:r>
          </a:p>
          <a:p>
            <a:pPr lvl="1"/>
            <a:r>
              <a:rPr lang="en-US" smtClean="0"/>
              <a:t>The implemented change is </a:t>
            </a:r>
            <a:r>
              <a:rPr lang="en-US" b="1" smtClean="0"/>
              <a:t>audited</a:t>
            </a:r>
            <a:r>
              <a:rPr lang="en-US"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Độ</a:t>
            </a:r>
            <a:r>
              <a:rPr lang="en-US" sz="1200" baseline="0" smtClean="0"/>
              <a:t> phức tạp của quản lý vc thay đổi tùy thuộc vào project</a:t>
            </a:r>
            <a:r>
              <a:rPr lang="en-US" sz="1200" smtClean="0"/>
              <a:t>. Small projects can perform change requests </a:t>
            </a:r>
            <a:r>
              <a:rPr lang="en-US" sz="1200" u="sng" smtClean="0"/>
              <a:t>informally</a:t>
            </a:r>
            <a:r>
              <a:rPr lang="en-US" sz="1200" smtClean="0"/>
              <a:t> </a:t>
            </a:r>
            <a:r>
              <a:rPr lang="en-US" sz="1200" u="sng" smtClean="0"/>
              <a:t>and fast </a:t>
            </a:r>
            <a:r>
              <a:rPr lang="en-US" sz="1200" smtClean="0"/>
              <a:t>while complex projects require </a:t>
            </a:r>
            <a:r>
              <a:rPr lang="en-US" sz="1200" u="sng" smtClean="0"/>
              <a:t>detailed change request forms</a:t>
            </a:r>
            <a:r>
              <a:rPr lang="en-US" sz="1200" smtClean="0"/>
              <a:t> and the </a:t>
            </a:r>
            <a:r>
              <a:rPr lang="en-US" sz="1200" u="sng" smtClean="0"/>
              <a:t>official approval by one more managers</a:t>
            </a:r>
            <a:r>
              <a:rPr lang="en-US" sz="1200" smtClean="0"/>
              <a:t>.</a:t>
            </a:r>
          </a:p>
          <a:p>
            <a:pPr marL="0" lvl="0" indent="0">
              <a:buFontTx/>
              <a:buNone/>
            </a:pPr>
            <a:endParaRPr lang="en-US"/>
          </a:p>
        </p:txBody>
      </p:sp>
    </p:spTree>
    <p:extLst>
      <p:ext uri="{BB962C8B-B14F-4D97-AF65-F5344CB8AC3E}">
        <p14:creationId xmlns:p14="http://schemas.microsoft.com/office/powerpoint/2010/main" val="86045721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Quyền</a:t>
            </a:r>
            <a:r>
              <a:rPr lang="en-US" b="1" baseline="0" smtClean="0"/>
              <a:t> chấp nhận hay không chấp nhận sự thay đổi cấu hình PM:</a:t>
            </a:r>
          </a:p>
          <a:p>
            <a:r>
              <a:rPr lang="en-US" b="1" baseline="0" smtClean="0"/>
              <a:t>Rõ ràng người có quyền giám sát vc thực hiện các cv trên là rất quan trọng, ah đến toàn bộ ht đang xây dựng và sau này.</a:t>
            </a:r>
          </a:p>
          <a:p>
            <a:pPr marL="171450" indent="-171450">
              <a:buFontTx/>
              <a:buChar char="-"/>
            </a:pPr>
            <a:r>
              <a:rPr lang="en-US" baseline="0" smtClean="0"/>
              <a:t>Các thủ tục SCM quy định ai sẽ chịu trách nhiệm về SCM</a:t>
            </a:r>
          </a:p>
          <a:p>
            <a:pPr marL="171450" indent="-171450">
              <a:buFontTx/>
              <a:buChar char="-"/>
            </a:pPr>
            <a:r>
              <a:rPr lang="vi-VN" smtClean="0"/>
              <a:t>Trách nhiệm này thường được giao cho một chuyên viên cao cấp hoặc một ủy ban dành riêng cho SCM</a:t>
            </a:r>
            <a:r>
              <a:rPr lang="en-US" smtClean="0"/>
              <a:t>,</a:t>
            </a:r>
            <a:r>
              <a:rPr lang="en-US" baseline="0" smtClean="0"/>
              <a:t> ban này thường có tên là </a:t>
            </a:r>
            <a:r>
              <a:rPr lang="en-US" smtClean="0"/>
              <a:t>SCCA (gồm</a:t>
            </a:r>
            <a:r>
              <a:rPr lang="en-US" baseline="0" smtClean="0"/>
              <a:t> những </a:t>
            </a:r>
            <a:r>
              <a:rPr lang="en-US" smtClean="0"/>
              <a:t>người</a:t>
            </a:r>
            <a:r>
              <a:rPr lang="en-US" baseline="0" smtClean="0"/>
              <a:t> có thẩm quyền kiểm soát thay đổi)</a:t>
            </a:r>
            <a:r>
              <a:rPr lang="en-US" smtClean="0"/>
              <a:t> hoặc</a:t>
            </a:r>
            <a:r>
              <a:rPr lang="en-US" baseline="0" smtClean="0"/>
              <a:t> </a:t>
            </a:r>
            <a:r>
              <a:rPr lang="en-US" smtClean="0"/>
              <a:t>SCCB (</a:t>
            </a:r>
            <a:r>
              <a:rPr lang="vi-VN" sz="1200" b="1" i="0" kern="1200" smtClean="0">
                <a:solidFill>
                  <a:schemeClr val="tx1"/>
                </a:solidFill>
                <a:effectLst/>
                <a:latin typeface="+mn-lt"/>
                <a:ea typeface="+mn-ea"/>
                <a:cs typeface="+mn-cs"/>
              </a:rPr>
              <a:t>nhóm kiểm soát thay đổi</a:t>
            </a:r>
            <a:r>
              <a:rPr lang="en-US" sz="1200" b="0" i="0" kern="1200" smtClean="0">
                <a:solidFill>
                  <a:schemeClr val="tx1"/>
                </a:solidFill>
                <a:effectLst/>
                <a:latin typeface="+mn-lt"/>
                <a:ea typeface="+mn-ea"/>
                <a:cs typeface="+mn-cs"/>
              </a:rPr>
              <a:t>)</a:t>
            </a:r>
          </a:p>
          <a:p>
            <a:pPr marL="628650" lvl="1" indent="-171450">
              <a:buFontTx/>
              <a:buChar char="-"/>
            </a:pPr>
            <a:r>
              <a:rPr lang="en-US" sz="1200" b="1" i="0" kern="1200" smtClean="0">
                <a:solidFill>
                  <a:schemeClr val="tx1"/>
                </a:solidFill>
                <a:effectLst/>
                <a:latin typeface="+mn-lt"/>
                <a:ea typeface="+mn-ea"/>
                <a:cs typeface="+mn-cs"/>
              </a:rPr>
              <a:t>CCB: </a:t>
            </a:r>
            <a:r>
              <a:rPr lang="vi-VN" sz="1200" b="1" i="0" kern="1200" smtClean="0">
                <a:solidFill>
                  <a:schemeClr val="tx1"/>
                </a:solidFill>
                <a:effectLst/>
                <a:latin typeface="+mn-lt"/>
                <a:ea typeface="+mn-ea"/>
                <a:cs typeface="+mn-cs"/>
              </a:rPr>
              <a:t>nhóm này được thành lập trong từng dự án. CCB thông thường bao gồm:</a:t>
            </a:r>
            <a:endParaRPr lang="en-US" sz="1200" b="1" i="0" kern="1200" smtClean="0">
              <a:solidFill>
                <a:schemeClr val="tx1"/>
              </a:solidFill>
              <a:effectLst/>
              <a:latin typeface="+mn-lt"/>
              <a:ea typeface="+mn-ea"/>
              <a:cs typeface="+mn-cs"/>
            </a:endParaRPr>
          </a:p>
          <a:p>
            <a:pPr marL="1085850" lvl="2" indent="-171450">
              <a:buFontTx/>
              <a:buChar char="-"/>
            </a:pPr>
            <a:r>
              <a:rPr lang="vi-VN" sz="1200" b="1" i="0" kern="1200" smtClean="0">
                <a:solidFill>
                  <a:schemeClr val="tx1"/>
                </a:solidFill>
                <a:effectLst/>
                <a:latin typeface="+mn-lt"/>
                <a:ea typeface="+mn-ea"/>
                <a:cs typeface="+mn-cs"/>
              </a:rPr>
              <a:t>Người QLCH (Configuration Manager)</a:t>
            </a:r>
            <a:endParaRPr lang="en-US" sz="1200" b="1" i="0" kern="1200" smtClean="0">
              <a:solidFill>
                <a:schemeClr val="tx1"/>
              </a:solidFill>
              <a:effectLst/>
              <a:latin typeface="+mn-lt"/>
              <a:ea typeface="+mn-ea"/>
              <a:cs typeface="+mn-cs"/>
            </a:endParaRPr>
          </a:p>
          <a:p>
            <a:pPr marL="1085850" lvl="2" indent="-171450">
              <a:buFontTx/>
              <a:buChar char="-"/>
            </a:pPr>
            <a:r>
              <a:rPr lang="vi-VN" sz="1200" b="1" i="0" kern="1200" smtClean="0">
                <a:solidFill>
                  <a:schemeClr val="tx1"/>
                </a:solidFill>
                <a:effectLst/>
                <a:latin typeface="+mn-lt"/>
                <a:ea typeface="+mn-ea"/>
                <a:cs typeface="+mn-cs"/>
              </a:rPr>
              <a:t>Trưởng dự án (Project Manager)</a:t>
            </a:r>
            <a:endParaRPr lang="en-US" sz="1200" b="1" i="0" kern="1200" smtClean="0">
              <a:solidFill>
                <a:schemeClr val="tx1"/>
              </a:solidFill>
              <a:effectLst/>
              <a:latin typeface="+mn-lt"/>
              <a:ea typeface="+mn-ea"/>
              <a:cs typeface="+mn-cs"/>
            </a:endParaRPr>
          </a:p>
          <a:p>
            <a:pPr marL="1085850" lvl="2" indent="-171450">
              <a:buFontTx/>
              <a:buChar char="-"/>
            </a:pPr>
            <a:r>
              <a:rPr lang="vi-VN" sz="1200" b="1" i="0" kern="1200" smtClean="0">
                <a:solidFill>
                  <a:schemeClr val="tx1"/>
                </a:solidFill>
                <a:effectLst/>
                <a:latin typeface="+mn-lt"/>
                <a:ea typeface="+mn-ea"/>
                <a:cs typeface="+mn-cs"/>
              </a:rPr>
              <a:t>Trưởng nhóm (Technical Lead)</a:t>
            </a:r>
            <a:endParaRPr lang="en-US" sz="1200" b="1" i="0" kern="1200" smtClean="0">
              <a:solidFill>
                <a:schemeClr val="tx1"/>
              </a:solidFill>
              <a:effectLst/>
              <a:latin typeface="+mn-lt"/>
              <a:ea typeface="+mn-ea"/>
              <a:cs typeface="+mn-cs"/>
            </a:endParaRPr>
          </a:p>
          <a:p>
            <a:pPr marL="1085850" lvl="2" indent="-171450">
              <a:buFontTx/>
              <a:buChar char="-"/>
            </a:pPr>
            <a:r>
              <a:rPr lang="vi-VN" sz="1200" b="1" i="0" kern="1200" smtClean="0">
                <a:solidFill>
                  <a:schemeClr val="tx1"/>
                </a:solidFill>
                <a:effectLst/>
                <a:latin typeface="+mn-lt"/>
                <a:ea typeface="+mn-ea"/>
                <a:cs typeface="+mn-cs"/>
              </a:rPr>
              <a:t>Trưởng nhóm kiểm soát chất lượng (Test Lead)</a:t>
            </a:r>
            <a:endParaRPr lang="en-US" sz="1200" b="1" i="0" kern="1200" smtClean="0">
              <a:solidFill>
                <a:schemeClr val="tx1"/>
              </a:solidFill>
              <a:effectLst/>
              <a:latin typeface="+mn-lt"/>
              <a:ea typeface="+mn-ea"/>
              <a:cs typeface="+mn-cs"/>
            </a:endParaRPr>
          </a:p>
          <a:p>
            <a:pPr marL="1085850" lvl="2" indent="-171450">
              <a:buFontTx/>
              <a:buChar char="-"/>
            </a:pPr>
            <a:r>
              <a:rPr lang="vi-VN" sz="1200" b="1" i="0" kern="1200" smtClean="0">
                <a:solidFill>
                  <a:schemeClr val="tx1"/>
                </a:solidFill>
                <a:effectLst/>
                <a:latin typeface="+mn-lt"/>
                <a:ea typeface="+mn-ea"/>
                <a:cs typeface="+mn-cs"/>
              </a:rPr>
              <a:t>Kỹ sư chất lượng (Quality Engineer)</a:t>
            </a:r>
            <a:endParaRPr lang="en-US" sz="1200" b="1" i="0" kern="1200" smtClean="0">
              <a:solidFill>
                <a:schemeClr val="tx1"/>
              </a:solidFill>
              <a:effectLst/>
              <a:latin typeface="+mn-lt"/>
              <a:ea typeface="+mn-ea"/>
              <a:cs typeface="+mn-cs"/>
            </a:endParaRPr>
          </a:p>
          <a:p>
            <a:pPr marL="1085850" lvl="2" indent="-171450">
              <a:buFontTx/>
              <a:buChar char="-"/>
            </a:pPr>
            <a:r>
              <a:rPr lang="vi-VN" sz="1200" b="1" i="0" kern="1200" smtClean="0">
                <a:solidFill>
                  <a:schemeClr val="tx1"/>
                </a:solidFill>
                <a:effectLst/>
                <a:latin typeface="+mn-lt"/>
                <a:ea typeface="+mn-ea"/>
                <a:cs typeface="+mn-cs"/>
              </a:rPr>
              <a:t>Và những ai bị ảnh hưởng bởi các thay đổi</a:t>
            </a:r>
            <a:endParaRPr lang="en-US" sz="1200" b="1" i="0" kern="1200" smtClean="0">
              <a:solidFill>
                <a:schemeClr val="tx1"/>
              </a:solidFill>
              <a:effectLst/>
              <a:latin typeface="+mn-lt"/>
              <a:ea typeface="+mn-ea"/>
              <a:cs typeface="+mn-cs"/>
            </a:endParaRPr>
          </a:p>
          <a:p>
            <a:pPr marL="628650" lvl="1" indent="-171450">
              <a:buFontTx/>
              <a:buChar char="-"/>
            </a:pPr>
            <a:r>
              <a:rPr lang="vi-VN" sz="1200" b="0" i="1" kern="1200" smtClean="0">
                <a:solidFill>
                  <a:schemeClr val="tx1"/>
                </a:solidFill>
                <a:effectLst/>
                <a:latin typeface="+mn-lt"/>
                <a:ea typeface="+mn-ea"/>
                <a:cs typeface="+mn-cs"/>
              </a:rPr>
              <a:t>Nhiệm vụ của CCB thường là:</a:t>
            </a:r>
            <a:endParaRPr lang="en-US" sz="1200" b="0" i="1" kern="1200" smtClean="0">
              <a:solidFill>
                <a:schemeClr val="tx1"/>
              </a:solidFill>
              <a:effectLst/>
              <a:latin typeface="+mn-lt"/>
              <a:ea typeface="+mn-ea"/>
              <a:cs typeface="+mn-cs"/>
            </a:endParaRPr>
          </a:p>
          <a:p>
            <a:pPr marL="1085850" lvl="2" indent="-171450">
              <a:buFontTx/>
              <a:buChar char="-"/>
            </a:pPr>
            <a:r>
              <a:rPr lang="vi-VN" sz="1200" b="0" i="1" kern="1200" smtClean="0">
                <a:solidFill>
                  <a:schemeClr val="tx1"/>
                </a:solidFill>
                <a:effectLst/>
                <a:latin typeface="+mn-lt"/>
                <a:ea typeface="+mn-ea"/>
                <a:cs typeface="+mn-cs"/>
              </a:rPr>
              <a:t>Bảo đảm tất cả các thay đổi được các bộ phận liên quan nhận biết và tham gia</a:t>
            </a:r>
            <a:endParaRPr lang="en-US" sz="1200" b="0" i="1" kern="1200" smtClean="0">
              <a:solidFill>
                <a:schemeClr val="tx1"/>
              </a:solidFill>
              <a:effectLst/>
              <a:latin typeface="+mn-lt"/>
              <a:ea typeface="+mn-ea"/>
              <a:cs typeface="+mn-cs"/>
            </a:endParaRPr>
          </a:p>
          <a:p>
            <a:pPr marL="1085850" lvl="2" indent="-171450">
              <a:buFontTx/>
              <a:buChar char="-"/>
            </a:pPr>
            <a:r>
              <a:rPr lang="vi-VN" sz="1200" b="0" i="1" kern="1200" smtClean="0">
                <a:solidFill>
                  <a:schemeClr val="tx1"/>
                </a:solidFill>
                <a:effectLst/>
                <a:latin typeface="+mn-lt"/>
                <a:ea typeface="+mn-ea"/>
                <a:cs typeface="+mn-cs"/>
              </a:rPr>
              <a:t>Xem xét, </a:t>
            </a:r>
            <a:r>
              <a:rPr lang="en-US" sz="1200" b="0" i="1" kern="1200" smtClean="0">
                <a:solidFill>
                  <a:schemeClr val="tx1"/>
                </a:solidFill>
                <a:effectLst/>
                <a:latin typeface="+mn-lt"/>
                <a:ea typeface="+mn-ea"/>
                <a:cs typeface="+mn-cs"/>
              </a:rPr>
              <a:t>quyết</a:t>
            </a:r>
            <a:r>
              <a:rPr lang="en-US" sz="1200" b="0" i="1" kern="1200" baseline="0" smtClean="0">
                <a:solidFill>
                  <a:schemeClr val="tx1"/>
                </a:solidFill>
                <a:effectLst/>
                <a:latin typeface="+mn-lt"/>
                <a:ea typeface="+mn-ea"/>
                <a:cs typeface="+mn-cs"/>
              </a:rPr>
              <a:t> định chấp nhận </a:t>
            </a:r>
            <a:r>
              <a:rPr lang="vi-VN" sz="1200" b="0" i="1" kern="1200" smtClean="0">
                <a:solidFill>
                  <a:schemeClr val="tx1"/>
                </a:solidFill>
                <a:effectLst/>
                <a:latin typeface="+mn-lt"/>
                <a:ea typeface="+mn-ea"/>
                <a:cs typeface="+mn-cs"/>
              </a:rPr>
              <a:t>hoặc </a:t>
            </a:r>
            <a:r>
              <a:rPr lang="en-US" sz="1200" b="0" i="1" kern="1200" smtClean="0">
                <a:solidFill>
                  <a:schemeClr val="tx1"/>
                </a:solidFill>
                <a:effectLst/>
                <a:latin typeface="+mn-lt"/>
                <a:ea typeface="+mn-ea"/>
                <a:cs typeface="+mn-cs"/>
              </a:rPr>
              <a:t>ko chấp</a:t>
            </a:r>
            <a:r>
              <a:rPr lang="en-US" sz="1200" b="0" i="1" kern="1200" baseline="0" smtClean="0">
                <a:solidFill>
                  <a:schemeClr val="tx1"/>
                </a:solidFill>
                <a:effectLst/>
                <a:latin typeface="+mn-lt"/>
                <a:ea typeface="+mn-ea"/>
                <a:cs typeface="+mn-cs"/>
              </a:rPr>
              <a:t> nhận </a:t>
            </a:r>
            <a:r>
              <a:rPr lang="vi-VN" sz="1200" b="0" i="1" kern="1200" smtClean="0">
                <a:solidFill>
                  <a:schemeClr val="tx1"/>
                </a:solidFill>
                <a:effectLst/>
                <a:latin typeface="+mn-lt"/>
                <a:ea typeface="+mn-ea"/>
                <a:cs typeface="+mn-cs"/>
              </a:rPr>
              <a:t>các thay đổi trên các baseline</a:t>
            </a:r>
            <a:endParaRPr lang="en-US" sz="1200" b="0" i="1" kern="1200" smtClean="0">
              <a:solidFill>
                <a:schemeClr val="tx1"/>
              </a:solidFill>
              <a:effectLst/>
              <a:latin typeface="+mn-lt"/>
              <a:ea typeface="+mn-ea"/>
              <a:cs typeface="+mn-cs"/>
            </a:endParaRPr>
          </a:p>
          <a:p>
            <a:pPr marL="1085850" lvl="2" indent="-171450">
              <a:buFontTx/>
              <a:buChar char="-"/>
            </a:pPr>
            <a:r>
              <a:rPr lang="vi-VN" sz="1200" b="0" i="1" kern="1200" smtClean="0">
                <a:solidFill>
                  <a:schemeClr val="tx1"/>
                </a:solidFill>
                <a:effectLst/>
                <a:latin typeface="+mn-lt"/>
                <a:ea typeface="+mn-ea"/>
                <a:cs typeface="+mn-cs"/>
              </a:rPr>
              <a:t>Kiểm tra, xác nhận các thay đổi</a:t>
            </a:r>
            <a:endParaRPr lang="en-US" sz="1200" b="0" i="1" kern="1200" smtClean="0">
              <a:solidFill>
                <a:schemeClr val="tx1"/>
              </a:solidFill>
              <a:effectLst/>
              <a:latin typeface="+mn-lt"/>
              <a:ea typeface="+mn-ea"/>
              <a:cs typeface="+mn-cs"/>
            </a:endParaRPr>
          </a:p>
          <a:p>
            <a:pPr marL="1085850" lvl="2" indent="-171450">
              <a:buFontTx/>
              <a:buChar char="-"/>
            </a:pPr>
            <a:r>
              <a:rPr lang="vi-VN" sz="1200" b="0" i="1" kern="1200" smtClean="0">
                <a:solidFill>
                  <a:schemeClr val="tx1"/>
                </a:solidFill>
                <a:effectLst/>
                <a:latin typeface="+mn-lt"/>
                <a:ea typeface="+mn-ea"/>
                <a:cs typeface="+mn-cs"/>
              </a:rPr>
              <a:t>Phê chuẩn các bản phân phối sản phẩm (release) đến khách hàng</a:t>
            </a:r>
            <a:endParaRPr lang="en-US" sz="1200" b="0" i="1" kern="1200" smtClean="0">
              <a:solidFill>
                <a:schemeClr val="tx1"/>
              </a:solidFill>
              <a:effectLst/>
              <a:latin typeface="+mn-lt"/>
              <a:ea typeface="+mn-ea"/>
              <a:cs typeface="+mn-cs"/>
            </a:endParaRPr>
          </a:p>
          <a:p>
            <a:pPr marL="1085850" lvl="2" indent="-171450">
              <a:buFontTx/>
              <a:buChar char="-"/>
            </a:pPr>
            <a:endParaRPr lang="en-US" sz="1200" b="0" i="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1" smtClean="0"/>
              <a:t>During the development phase, the project manager may be charged with the authority to carry out SCM responsibilities</a:t>
            </a:r>
          </a:p>
          <a:p>
            <a:pPr marL="0" lvl="0" indent="0">
              <a:buFontTx/>
              <a:buNone/>
            </a:pPr>
            <a:endParaRPr lang="en-US"/>
          </a:p>
        </p:txBody>
      </p:sp>
    </p:spTree>
    <p:extLst>
      <p:ext uri="{BB962C8B-B14F-4D97-AF65-F5344CB8AC3E}">
        <p14:creationId xmlns:p14="http://schemas.microsoft.com/office/powerpoint/2010/main" val="3434342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Các</a:t>
            </a:r>
            <a:r>
              <a:rPr lang="en-US" baseline="0" smtClean="0"/>
              <a:t> hoạt động bảo dưỡng thủ tục và hướng dẫn cv: chuẩn bị thủ tục mới, hiện thực, cập nhật thủ tục hiện có đc thực hiện liên tục.</a:t>
            </a:r>
            <a:endParaRPr lang="en-US"/>
          </a:p>
        </p:txBody>
      </p:sp>
    </p:spTree>
    <p:extLst>
      <p:ext uri="{BB962C8B-B14F-4D97-AF65-F5344CB8AC3E}">
        <p14:creationId xmlns:p14="http://schemas.microsoft.com/office/powerpoint/2010/main" val="139141619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mtClean="0"/>
              <a:t>Các yếu tố ảnh hưởng đến quyết định việc </a:t>
            </a:r>
            <a:r>
              <a:rPr lang="en-US" smtClean="0"/>
              <a:t>phê</a:t>
            </a:r>
            <a:r>
              <a:rPr lang="en-US" baseline="0" smtClean="0"/>
              <a:t> duyệt </a:t>
            </a:r>
            <a:r>
              <a:rPr lang="vi-VN" smtClean="0"/>
              <a:t>thay đổi đề xuất</a:t>
            </a:r>
            <a:r>
              <a:rPr lang="en-US" smtClean="0"/>
              <a:t>:</a:t>
            </a:r>
          </a:p>
          <a:p>
            <a:pPr marL="628650" lvl="1" indent="-171450">
              <a:buFontTx/>
              <a:buChar char="-"/>
            </a:pPr>
            <a:r>
              <a:rPr lang="vi-VN" smtClean="0"/>
              <a:t>Các thay đổi được đề xuất</a:t>
            </a:r>
            <a:r>
              <a:rPr lang="en-US" smtClean="0"/>
              <a:t> có</a:t>
            </a:r>
            <a:r>
              <a:rPr lang="en-US" baseline="0" smtClean="0"/>
              <a:t> đóng góp gì ko</a:t>
            </a:r>
            <a:endParaRPr lang="en-US" smtClean="0"/>
          </a:p>
          <a:p>
            <a:pPr marL="628650" lvl="1" indent="-171450">
              <a:buFontTx/>
              <a:buChar char="-"/>
            </a:pPr>
            <a:r>
              <a:rPr lang="vi-VN" smtClean="0"/>
              <a:t>Tính cấp thiết của sự thay đổi</a:t>
            </a:r>
            <a:endParaRPr lang="en-US" smtClean="0"/>
          </a:p>
          <a:p>
            <a:pPr marL="628650" lvl="1" indent="-171450">
              <a:buFontTx/>
              <a:buChar char="-"/>
            </a:pPr>
            <a:r>
              <a:rPr lang="vi-VN" smtClean="0"/>
              <a:t>Ảnh hưởng của thay đổi đề xuất </a:t>
            </a:r>
            <a:r>
              <a:rPr lang="en-US" smtClean="0"/>
              <a:t>với</a:t>
            </a:r>
            <a:r>
              <a:rPr lang="en-US" baseline="0" smtClean="0"/>
              <a:t> </a:t>
            </a:r>
            <a:r>
              <a:rPr lang="vi-VN" smtClean="0"/>
              <a:t>thời gian biểu của dự án, mức độ dịch vụ, vv</a:t>
            </a:r>
            <a:endParaRPr lang="en-US" smtClean="0"/>
          </a:p>
          <a:p>
            <a:pPr marL="628650" lvl="1" indent="-171450">
              <a:buFontTx/>
              <a:buChar char="-"/>
            </a:pPr>
            <a:r>
              <a:rPr lang="en-US" smtClean="0"/>
              <a:t>Công</a:t>
            </a:r>
            <a:r>
              <a:rPr lang="en-US" baseline="0" smtClean="0"/>
              <a:t> sức bỏ ra khi thay đổi  đc thực hiện</a:t>
            </a:r>
            <a:endParaRPr lang="en-US" smtClean="0"/>
          </a:p>
          <a:p>
            <a:pPr marL="628650" lvl="1" indent="-171450">
              <a:buFontTx/>
              <a:buChar char="-"/>
            </a:pPr>
            <a:r>
              <a:rPr lang="en-US" smtClean="0"/>
              <a:t>Công</a:t>
            </a:r>
            <a:r>
              <a:rPr lang="en-US" baseline="0" smtClean="0"/>
              <a:t> sức đảm bảo CL</a:t>
            </a:r>
            <a:endParaRPr lang="en-US" smtClean="0"/>
          </a:p>
          <a:p>
            <a:pPr marL="628650" lvl="1" indent="-171450">
              <a:buFontTx/>
              <a:buChar char="-"/>
            </a:pPr>
            <a:r>
              <a:rPr lang="vi-VN" smtClean="0"/>
              <a:t>Nguồn lực và chi phí </a:t>
            </a:r>
            <a:r>
              <a:rPr lang="en-US" smtClean="0"/>
              <a:t>dự</a:t>
            </a:r>
            <a:r>
              <a:rPr lang="en-US" baseline="0" smtClean="0"/>
              <a:t> kiến để </a:t>
            </a:r>
            <a:r>
              <a:rPr lang="vi-VN" smtClean="0"/>
              <a:t>thực hiện các thay đổi</a:t>
            </a:r>
            <a:endParaRPr lang="en-US"/>
          </a:p>
        </p:txBody>
      </p:sp>
    </p:spTree>
    <p:extLst>
      <p:ext uri="{BB962C8B-B14F-4D97-AF65-F5344CB8AC3E}">
        <p14:creationId xmlns:p14="http://schemas.microsoft.com/office/powerpoint/2010/main" val="416837156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Mẫu</a:t>
            </a:r>
            <a:r>
              <a:rPr lang="en-US" baseline="0" smtClean="0"/>
              <a:t> ghi nhận yêu cầu thay đổi </a:t>
            </a:r>
            <a:endParaRPr lang="en-US"/>
          </a:p>
        </p:txBody>
      </p:sp>
    </p:spTree>
    <p:extLst>
      <p:ext uri="{BB962C8B-B14F-4D97-AF65-F5344CB8AC3E}">
        <p14:creationId xmlns:p14="http://schemas.microsoft.com/office/powerpoint/2010/main" val="224051661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Có</a:t>
            </a:r>
            <a:r>
              <a:rPr lang="en-US" baseline="0" smtClean="0"/>
              <a:t> 2 mức:</a:t>
            </a:r>
          </a:p>
          <a:p>
            <a:pPr marL="628650" lvl="1" indent="-171450">
              <a:buFontTx/>
              <a:buChar char="-"/>
            </a:pPr>
            <a:r>
              <a:rPr lang="vi-VN" smtClean="0"/>
              <a:t>đảm bảo chất lượng của mỗi </a:t>
            </a:r>
            <a:r>
              <a:rPr lang="en-US" smtClean="0"/>
              <a:t>CI</a:t>
            </a:r>
            <a:r>
              <a:rPr lang="en-US" baseline="0" smtClean="0"/>
              <a:t> đc </a:t>
            </a:r>
            <a:r>
              <a:rPr lang="vi-VN" smtClean="0"/>
              <a:t>thay đổi</a:t>
            </a:r>
            <a:endParaRPr lang="en-US" smtClean="0"/>
          </a:p>
          <a:p>
            <a:pPr marL="1085850" lvl="2" indent="-171450">
              <a:buFontTx/>
              <a:buChar char="-"/>
            </a:pPr>
            <a:r>
              <a:rPr lang="vi-VN" smtClean="0"/>
              <a:t>Yêu cầu chuẩn bị một kế hoạch </a:t>
            </a:r>
            <a:r>
              <a:rPr lang="en-US" b="1" smtClean="0"/>
              <a:t>review</a:t>
            </a:r>
            <a:r>
              <a:rPr lang="en-US" smtClean="0"/>
              <a:t> </a:t>
            </a:r>
            <a:r>
              <a:rPr lang="vi-VN" smtClean="0"/>
              <a:t>và </a:t>
            </a:r>
            <a:r>
              <a:rPr lang="en-US" b="1" smtClean="0"/>
              <a:t>test</a:t>
            </a:r>
            <a:r>
              <a:rPr lang="en-US" smtClean="0"/>
              <a:t> </a:t>
            </a:r>
            <a:r>
              <a:rPr lang="vi-VN" smtClean="0"/>
              <a:t>ở một mức độ phù hợp với tính chất của sự thay đổi</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vi-VN" smtClean="0"/>
              <a:t>Điều quan trọng là </a:t>
            </a:r>
            <a:r>
              <a:rPr lang="en-US" smtClean="0"/>
              <a:t>review </a:t>
            </a:r>
            <a:r>
              <a:rPr lang="vi-VN" smtClean="0"/>
              <a:t>và </a:t>
            </a:r>
            <a:r>
              <a:rPr lang="en-US" smtClean="0"/>
              <a:t>test </a:t>
            </a:r>
            <a:r>
              <a:rPr lang="vi-VN" smtClean="0"/>
              <a:t>được </a:t>
            </a:r>
            <a:r>
              <a:rPr lang="vi-VN" b="1" smtClean="0"/>
              <a:t>thực hiện </a:t>
            </a:r>
            <a:r>
              <a:rPr lang="en-US" b="1" smtClean="0"/>
              <a:t>bởi</a:t>
            </a:r>
            <a:r>
              <a:rPr lang="en-US" b="1" baseline="0" smtClean="0"/>
              <a:t> các </a:t>
            </a:r>
            <a:r>
              <a:rPr lang="en-US" b="1" smtClean="0"/>
              <a:t>professional testers chứ</a:t>
            </a:r>
            <a:r>
              <a:rPr lang="en-US" b="1" baseline="0" smtClean="0"/>
              <a:t> ko phải </a:t>
            </a:r>
            <a:r>
              <a:rPr lang="vi-VN" b="1" smtClean="0"/>
              <a:t>bởi </a:t>
            </a:r>
            <a:r>
              <a:rPr lang="en-US" b="1" smtClean="0"/>
              <a:t>SCI’s developer</a:t>
            </a:r>
          </a:p>
          <a:p>
            <a:pPr marL="1085850" lvl="2" indent="-171450">
              <a:buFontTx/>
              <a:buChar char="-"/>
            </a:pPr>
            <a:r>
              <a:rPr lang="vi-VN" i="1" smtClean="0"/>
              <a:t>Quá trình </a:t>
            </a:r>
            <a:r>
              <a:rPr lang="en-US" i="1" smtClean="0"/>
              <a:t>review </a:t>
            </a:r>
            <a:r>
              <a:rPr lang="vi-VN" i="1" smtClean="0"/>
              <a:t>và </a:t>
            </a:r>
            <a:r>
              <a:rPr lang="en-US" i="1" smtClean="0"/>
              <a:t>test</a:t>
            </a:r>
            <a:r>
              <a:rPr lang="vi-VN" i="1" smtClean="0"/>
              <a:t>, sửa chữa và tái kiểm tra (kiểm tra hồi quy) các SCIS thay đổi dự kiến ​​sẽ </a:t>
            </a:r>
            <a:r>
              <a:rPr lang="en-US" i="1" smtClean="0"/>
              <a:t>dc </a:t>
            </a:r>
            <a:r>
              <a:rPr lang="vi-VN" i="1" smtClean="0"/>
              <a:t>chấp thuận</a:t>
            </a:r>
          </a:p>
          <a:p>
            <a:pPr marL="628650" lvl="1" indent="-171450">
              <a:buFontTx/>
              <a:buChar char="-"/>
            </a:pPr>
            <a:r>
              <a:rPr lang="vi-VN" smtClean="0"/>
              <a:t>đảm bảo chất lượng của toàn bộ hệ thống phiên bản phần mềm mới (bao gồm </a:t>
            </a:r>
            <a:r>
              <a:rPr lang="en-US" smtClean="0"/>
              <a:t>các</a:t>
            </a:r>
            <a:r>
              <a:rPr lang="en-US" baseline="0" smtClean="0"/>
              <a:t> </a:t>
            </a:r>
            <a:r>
              <a:rPr lang="vi-VN" smtClean="0"/>
              <a:t>CI</a:t>
            </a:r>
            <a:r>
              <a:rPr lang="en-US" smtClean="0"/>
              <a:t> đc</a:t>
            </a:r>
            <a:r>
              <a:rPr lang="vi-VN" smtClean="0"/>
              <a:t> thay đổi)</a:t>
            </a:r>
            <a:endParaRPr lang="en-US" smtClean="0"/>
          </a:p>
          <a:p>
            <a:pPr marL="1085850" lvl="2" indent="-171450">
              <a:buFontTx/>
              <a:buChar char="-"/>
            </a:pPr>
            <a:r>
              <a:rPr lang="vi-VN" smtClean="0"/>
              <a:t>Một phiên bản mới của phần mềm được coi là đã được hoàn thành </a:t>
            </a:r>
            <a:r>
              <a:rPr lang="en-US" smtClean="0"/>
              <a:t>sau </a:t>
            </a:r>
            <a:r>
              <a:rPr lang="vi-VN" smtClean="0"/>
              <a:t>khi </a:t>
            </a:r>
            <a:r>
              <a:rPr lang="en-US" smtClean="0"/>
              <a:t>các</a:t>
            </a:r>
            <a:r>
              <a:rPr lang="en-US" baseline="0" smtClean="0"/>
              <a:t> CI đc chấp nhận </a:t>
            </a:r>
            <a:r>
              <a:rPr lang="vi-VN" smtClean="0"/>
              <a:t>thay thế </a:t>
            </a:r>
            <a:r>
              <a:rPr lang="en-US" smtClean="0"/>
              <a:t>các</a:t>
            </a:r>
            <a:r>
              <a:rPr lang="en-US" baseline="0" smtClean="0"/>
              <a:t> </a:t>
            </a:r>
            <a:r>
              <a:rPr lang="en-US" smtClean="0"/>
              <a:t>CI </a:t>
            </a:r>
            <a:r>
              <a:rPr lang="vi-VN" smtClean="0"/>
              <a:t>cũ.</a:t>
            </a:r>
          </a:p>
          <a:p>
            <a:pPr marL="1085850" lvl="2" indent="-171450">
              <a:buFontTx/>
              <a:buChar char="-"/>
            </a:pPr>
            <a:r>
              <a:rPr lang="vi-VN" smtClean="0"/>
              <a:t>Mặc dù người ta mong đợi phiên bản mới </a:t>
            </a:r>
            <a:r>
              <a:rPr lang="en-US" smtClean="0"/>
              <a:t>sẽ</a:t>
            </a:r>
            <a:r>
              <a:rPr lang="en-US" baseline="0" smtClean="0"/>
              <a:t> </a:t>
            </a:r>
            <a:r>
              <a:rPr lang="vi-VN" smtClean="0"/>
              <a:t>hoạt động hoàn hảo và chắc chắn tốt hơn so với phiên bản gốc cũ, </a:t>
            </a:r>
            <a:r>
              <a:rPr lang="en-US" smtClean="0"/>
              <a:t>nhưng</a:t>
            </a:r>
            <a:r>
              <a:rPr lang="en-US" baseline="0" smtClean="0"/>
              <a:t> </a:t>
            </a:r>
            <a:r>
              <a:rPr lang="vi-VN" smtClean="0"/>
              <a:t>nhiều phiên bản mới, đặc biệt là hệ thống phần mềm phức tạp, </a:t>
            </a:r>
            <a:r>
              <a:rPr lang="en-US" smtClean="0"/>
              <a:t>đã</a:t>
            </a:r>
            <a:r>
              <a:rPr lang="en-US" baseline="0" smtClean="0"/>
              <a:t> </a:t>
            </a:r>
            <a:r>
              <a:rPr lang="vi-VN" smtClean="0"/>
              <a:t>thất bại.</a:t>
            </a:r>
            <a:endParaRPr lang="en-US" smtClean="0"/>
          </a:p>
          <a:p>
            <a:pPr marL="1085850" lvl="2" indent="-171450">
              <a:buFontTx/>
              <a:buChar char="-"/>
            </a:pPr>
            <a:r>
              <a:rPr lang="vi-VN" smtClean="0"/>
              <a:t>Những thất bại </a:t>
            </a:r>
            <a:r>
              <a:rPr lang="en-US" smtClean="0"/>
              <a:t>này</a:t>
            </a:r>
            <a:r>
              <a:rPr lang="en-US" baseline="0" smtClean="0"/>
              <a:t> là do sự ko khớp giữa các CI</a:t>
            </a:r>
            <a:r>
              <a:rPr lang="vi-VN" smtClean="0"/>
              <a:t> thay đổi và </a:t>
            </a:r>
            <a:r>
              <a:rPr lang="en-US" smtClean="0"/>
              <a:t>các</a:t>
            </a:r>
            <a:r>
              <a:rPr lang="en-US" baseline="0" smtClean="0"/>
              <a:t> CI</a:t>
            </a:r>
            <a:r>
              <a:rPr lang="vi-VN" smtClean="0"/>
              <a:t> không thay đổi</a:t>
            </a:r>
            <a:r>
              <a:rPr lang="en-US" smtClean="0"/>
              <a:t>, chúng</a:t>
            </a:r>
            <a:r>
              <a:rPr lang="en-US" baseline="0" smtClean="0"/>
              <a:t> ko đc </a:t>
            </a:r>
            <a:r>
              <a:rPr lang="vi-VN" smtClean="0"/>
              <a:t>kiểm tra lại bởi vì </a:t>
            </a:r>
            <a:r>
              <a:rPr lang="en-US" smtClean="0"/>
              <a:t>ngta </a:t>
            </a:r>
            <a:r>
              <a:rPr lang="vi-VN" smtClean="0"/>
              <a:t>không dự kiến ​​</a:t>
            </a:r>
            <a:r>
              <a:rPr lang="en-US" smtClean="0"/>
              <a:t>các</a:t>
            </a:r>
            <a:r>
              <a:rPr lang="en-US" baseline="0" smtClean="0"/>
              <a:t> CI cũ </a:t>
            </a:r>
            <a:r>
              <a:rPr lang="vi-VN" smtClean="0"/>
              <a:t>sẽ bị ảnh hưởng bởi những thay đổi.</a:t>
            </a:r>
            <a:endParaRPr lang="en-US" smtClean="0"/>
          </a:p>
          <a:p>
            <a:pPr marL="171450" lvl="0" indent="-171450">
              <a:buFontTx/>
              <a:buChar char="-"/>
            </a:pPr>
            <a:endParaRPr lang="en-US" smtClean="0"/>
          </a:p>
          <a:p>
            <a:r>
              <a:rPr lang="en-US" smtClean="0"/>
              <a:t>Require preparation of a reviews and testing plan at a magnitude appropriate to the character of the change</a:t>
            </a:r>
          </a:p>
          <a:p>
            <a:r>
              <a:rPr lang="en-US" smtClean="0"/>
              <a:t>It is important that reviews and testing be carried out by professional testers and not by the SCI’s developer</a:t>
            </a:r>
          </a:p>
          <a:p>
            <a:r>
              <a:rPr lang="en-US" smtClean="0"/>
              <a:t>The process of reviews and testing, corrections and re-testing (regression testing) the change SCIs is expected to conclude with their approval</a:t>
            </a:r>
          </a:p>
          <a:p>
            <a:pPr marL="0" lvl="0" indent="0">
              <a:buFontTx/>
              <a:buNone/>
            </a:pPr>
            <a:endParaRPr lang="en-US" smtClean="0"/>
          </a:p>
          <a:p>
            <a:pPr>
              <a:lnSpc>
                <a:spcPct val="80000"/>
              </a:lnSpc>
            </a:pPr>
            <a:r>
              <a:rPr lang="en-US" sz="1200" smtClean="0"/>
              <a:t>A new version of the software is considered to have been completed once the changed SCIs replace the former SCIs.</a:t>
            </a:r>
          </a:p>
          <a:p>
            <a:pPr>
              <a:lnSpc>
                <a:spcPct val="80000"/>
              </a:lnSpc>
            </a:pPr>
            <a:r>
              <a:rPr lang="en-US" sz="1200" smtClean="0"/>
              <a:t>Many new versions, especially of complex software systems, actually fail.</a:t>
            </a:r>
          </a:p>
          <a:p>
            <a:pPr>
              <a:lnSpc>
                <a:spcPct val="80000"/>
              </a:lnSpc>
            </a:pPr>
            <a:r>
              <a:rPr lang="en-US" sz="1200" smtClean="0"/>
              <a:t>The failures generally occur as a result of damage done to interfaces between the changed SCIs and other SCIs left unchanged and not retested because they were not expected to be affected by the changes performed.</a:t>
            </a:r>
          </a:p>
          <a:p>
            <a:pPr marL="0" lvl="0" indent="0">
              <a:buFontTx/>
              <a:buNone/>
            </a:pPr>
            <a:endParaRPr lang="en-US"/>
          </a:p>
        </p:txBody>
      </p:sp>
    </p:spTree>
    <p:extLst>
      <p:ext uri="{BB962C8B-B14F-4D97-AF65-F5344CB8AC3E}">
        <p14:creationId xmlns:p14="http://schemas.microsoft.com/office/powerpoint/2010/main" val="83580686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smtClean="0"/>
              <a:t>Công việc 2: Phát hành các phiên bản SCI và cấu hình phần mềm</a:t>
            </a:r>
          </a:p>
          <a:p>
            <a:r>
              <a:rPr lang="vi-VN" smtClean="0"/>
              <a:t>Sự cần thiết phải phát hành một phiên bản cấu hình phần mềm mới thường bắt nguồn từ</a:t>
            </a:r>
            <a:r>
              <a:rPr lang="en-US" smtClean="0"/>
              <a:t> </a:t>
            </a:r>
            <a:r>
              <a:rPr lang="vi-VN" smtClean="0"/>
              <a:t>một hoặc một số các điều kiện sau:</a:t>
            </a:r>
            <a:endParaRPr lang="en-US" smtClean="0"/>
          </a:p>
          <a:p>
            <a:pPr marL="171450" indent="-171450">
              <a:buFontTx/>
              <a:buChar char="-"/>
            </a:pPr>
            <a:r>
              <a:rPr lang="en-US" smtClean="0"/>
              <a:t>Các</a:t>
            </a:r>
            <a:r>
              <a:rPr lang="en-US" baseline="0" smtClean="0"/>
              <a:t> CI khiếm khuyết</a:t>
            </a:r>
          </a:p>
          <a:p>
            <a:pPr marL="171450" indent="-171450">
              <a:buFontTx/>
              <a:buChar char="-"/>
            </a:pPr>
            <a:r>
              <a:rPr lang="vi-VN" smtClean="0"/>
              <a:t>khách hàng mới</a:t>
            </a:r>
            <a:r>
              <a:rPr lang="en-US" smtClean="0"/>
              <a:t> yêu</a:t>
            </a:r>
            <a:r>
              <a:rPr lang="en-US" baseline="0" smtClean="0"/>
              <a:t> cầu  các </a:t>
            </a:r>
            <a:r>
              <a:rPr lang="vi-VN" smtClean="0"/>
              <a:t>tính năng đặc biệt</a:t>
            </a:r>
          </a:p>
          <a:p>
            <a:pPr marL="171450" indent="-171450">
              <a:buFontTx/>
              <a:buChar char="-"/>
            </a:pPr>
            <a:r>
              <a:rPr lang="vi-VN" smtClean="0"/>
              <a:t>sáng kiến ​​của nhóm nghiên cứu SCI</a:t>
            </a:r>
            <a:endParaRPr lang="en-US" smtClean="0"/>
          </a:p>
          <a:p>
            <a:pPr marL="0" indent="0">
              <a:buFontTx/>
              <a:buNone/>
            </a:pPr>
            <a:r>
              <a:rPr lang="en-US" smtClean="0"/>
              <a:t>Phần</a:t>
            </a:r>
            <a:r>
              <a:rPr lang="en-US" baseline="0" smtClean="0"/>
              <a:t> này gồm:</a:t>
            </a:r>
          </a:p>
          <a:p>
            <a:pPr marL="0" indent="0">
              <a:buFontTx/>
              <a:buNone/>
            </a:pPr>
            <a:r>
              <a:rPr lang="en-US" smtClean="0"/>
              <a:t>■ Types of software configuration releases</a:t>
            </a:r>
          </a:p>
          <a:p>
            <a:pPr marL="0" indent="0">
              <a:buFontTx/>
              <a:buNone/>
            </a:pPr>
            <a:r>
              <a:rPr lang="en-US" smtClean="0"/>
              <a:t>■ Software configuration management plans (SCMPs)</a:t>
            </a:r>
          </a:p>
          <a:p>
            <a:pPr marL="0" indent="0">
              <a:buFontTx/>
              <a:buNone/>
            </a:pPr>
            <a:r>
              <a:rPr lang="en-US" smtClean="0"/>
              <a:t>■ Software configuration evolution models</a:t>
            </a:r>
          </a:p>
          <a:p>
            <a:pPr marL="0" indent="0">
              <a:buFontTx/>
              <a:buNone/>
            </a:pPr>
            <a:r>
              <a:rPr lang="en-US" smtClean="0"/>
              <a:t>■ Documentation of software configuration versions.</a:t>
            </a:r>
            <a:endParaRPr lang="en-US"/>
          </a:p>
        </p:txBody>
      </p:sp>
    </p:spTree>
    <p:extLst>
      <p:ext uri="{BB962C8B-B14F-4D97-AF65-F5344CB8AC3E}">
        <p14:creationId xmlns:p14="http://schemas.microsoft.com/office/powerpoint/2010/main" val="90571574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mtClean="0"/>
              <a:t>Các</a:t>
            </a:r>
            <a:r>
              <a:rPr lang="en-US" baseline="0" smtClean="0"/>
              <a:t> loại release cấu hình PM</a:t>
            </a:r>
            <a:endParaRPr lang="en-US" smtClean="0"/>
          </a:p>
          <a:p>
            <a:pPr marL="171450" indent="-171450">
              <a:buFontTx/>
              <a:buChar char="-"/>
            </a:pPr>
            <a:r>
              <a:rPr lang="vi-VN" smtClean="0"/>
              <a:t>Phiên bản </a:t>
            </a:r>
            <a:r>
              <a:rPr lang="en-US" sz="1200" kern="1200" smtClean="0">
                <a:solidFill>
                  <a:schemeClr val="tx1"/>
                </a:solidFill>
                <a:effectLst/>
                <a:latin typeface="+mn-lt"/>
                <a:ea typeface="+mn-ea"/>
                <a:cs typeface="+mn-cs"/>
              </a:rPr>
              <a:t>cấu hình sản phẩm </a:t>
            </a:r>
          </a:p>
          <a:p>
            <a:pPr marL="628650" lvl="1" indent="-171450">
              <a:buFontTx/>
              <a:buChar char="-"/>
            </a:pPr>
            <a:r>
              <a:rPr lang="en-US" kern="1200" smtClean="0">
                <a:solidFill>
                  <a:schemeClr val="tx1"/>
                </a:solidFill>
                <a:effectLst/>
                <a:latin typeface="+mn-lt"/>
                <a:ea typeface="+mn-ea"/>
                <a:cs typeface="+mn-cs"/>
              </a:rPr>
              <a:t>Đc</a:t>
            </a:r>
            <a:r>
              <a:rPr lang="en-US" kern="1200" baseline="0" smtClean="0">
                <a:solidFill>
                  <a:schemeClr val="tx1"/>
                </a:solidFill>
                <a:effectLst/>
                <a:latin typeface="+mn-lt"/>
                <a:ea typeface="+mn-ea"/>
                <a:cs typeface="+mn-cs"/>
              </a:rPr>
              <a:t> lên </a:t>
            </a:r>
            <a:r>
              <a:rPr lang="vi-VN" smtClean="0"/>
              <a:t>kế hoạch </a:t>
            </a:r>
            <a:r>
              <a:rPr lang="en-US" smtClean="0"/>
              <a:t>sớm</a:t>
            </a:r>
            <a:r>
              <a:rPr lang="vi-VN" smtClean="0"/>
              <a:t>, </a:t>
            </a:r>
            <a:r>
              <a:rPr lang="en-US" smtClean="0"/>
              <a:t>suốt</a:t>
            </a:r>
            <a:r>
              <a:rPr lang="en-US" baseline="0" smtClean="0"/>
              <a:t> q</a:t>
            </a:r>
            <a:r>
              <a:rPr lang="vi-VN" smtClean="0"/>
              <a:t>u</a:t>
            </a:r>
            <a:r>
              <a:rPr lang="en-US" smtClean="0"/>
              <a:t>i</a:t>
            </a:r>
            <a:r>
              <a:rPr lang="vi-VN" smtClean="0"/>
              <a:t> trình phát triển hoặc giai đoạn </a:t>
            </a:r>
            <a:r>
              <a:rPr lang="en-US" smtClean="0"/>
              <a:t>vận</a:t>
            </a:r>
            <a:r>
              <a:rPr lang="en-US" baseline="0" smtClean="0"/>
              <a:t> </a:t>
            </a:r>
            <a:r>
              <a:rPr lang="vi-VN" smtClean="0"/>
              <a:t>hành</a:t>
            </a:r>
            <a:endParaRPr lang="en-US" smtClean="0"/>
          </a:p>
          <a:p>
            <a:pPr marL="628650" lvl="1" indent="-171450">
              <a:buFontTx/>
              <a:buChar char="-"/>
            </a:pPr>
            <a:r>
              <a:rPr lang="en-US" smtClean="0"/>
              <a:t>S</a:t>
            </a:r>
            <a:r>
              <a:rPr lang="vi-VN" smtClean="0"/>
              <a:t>ẽ được xem xét, kiểm tra và phê duyệt,</a:t>
            </a:r>
            <a:endParaRPr lang="en-US" smtClean="0"/>
          </a:p>
          <a:p>
            <a:pPr marL="628650" lvl="1" indent="-171450">
              <a:buFontTx/>
              <a:buChar char="-"/>
            </a:pPr>
            <a:r>
              <a:rPr lang="en-US" smtClean="0"/>
              <a:t>Chúng</a:t>
            </a:r>
            <a:r>
              <a:rPr lang="en-US" baseline="0" smtClean="0"/>
              <a:t> </a:t>
            </a:r>
            <a:r>
              <a:rPr lang="vi-VN" smtClean="0"/>
              <a:t>phục vụ như những cột mốc trong SDLC, </a:t>
            </a:r>
            <a:r>
              <a:rPr lang="en-US" smtClean="0"/>
              <a:t>là</a:t>
            </a:r>
            <a:r>
              <a:rPr lang="en-US" baseline="0" smtClean="0"/>
              <a:t> </a:t>
            </a:r>
            <a:r>
              <a:rPr lang="vi-VN" smtClean="0"/>
              <a:t>đại diện cho nền tảng cho phát triển hệ thống </a:t>
            </a:r>
            <a:r>
              <a:rPr lang="en-US" smtClean="0"/>
              <a:t>sau này</a:t>
            </a:r>
          </a:p>
          <a:p>
            <a:pPr marL="171450" lvl="0" indent="-171450">
              <a:buFontTx/>
              <a:buChar char="-"/>
            </a:pPr>
            <a:r>
              <a:rPr lang="vi-VN" smtClean="0"/>
              <a:t>Phiên bản trung gian</a:t>
            </a:r>
            <a:endParaRPr lang="en-US" smtClean="0"/>
          </a:p>
          <a:p>
            <a:pPr marL="628650" lvl="1" indent="-171450">
              <a:buFontTx/>
              <a:buChar char="-"/>
            </a:pPr>
            <a:r>
              <a:rPr lang="vi-VN" smtClean="0"/>
              <a:t>khi vấn đề xảy ra và cần chú ý ngay lập tức - một phiên bản trung gian của các phần mềm thường được chuẩn bị</a:t>
            </a:r>
            <a:endParaRPr lang="en-US" smtClean="0"/>
          </a:p>
          <a:p>
            <a:pPr marL="628650" lvl="1" indent="-171450">
              <a:buFontTx/>
              <a:buChar char="-"/>
            </a:pPr>
            <a:r>
              <a:rPr lang="en-US" smtClean="0"/>
              <a:t>Thông</a:t>
            </a:r>
            <a:r>
              <a:rPr lang="en-US" baseline="0" smtClean="0"/>
              <a:t> </a:t>
            </a:r>
            <a:r>
              <a:rPr lang="vi-VN" smtClean="0"/>
              <a:t>thường, chỉ phục vụ một phần khách hàng của một công ty</a:t>
            </a:r>
            <a:r>
              <a:rPr lang="en-US" baseline="0" smtClean="0"/>
              <a:t> với </a:t>
            </a:r>
            <a:r>
              <a:rPr lang="vi-VN" smtClean="0"/>
              <a:t>thời gian hạn chế, cho đến khi thay thế bằng một </a:t>
            </a:r>
            <a:r>
              <a:rPr lang="en-US" smtClean="0"/>
              <a:t>baseline </a:t>
            </a:r>
            <a:r>
              <a:rPr lang="vi-VN" smtClean="0"/>
              <a:t>mới</a:t>
            </a:r>
            <a:r>
              <a:rPr lang="en-US" smtClean="0"/>
              <a:t> </a:t>
            </a:r>
            <a:r>
              <a:rPr lang="vi-VN" smtClean="0"/>
              <a:t>có thể phục vụ như một “</a:t>
            </a:r>
            <a:r>
              <a:rPr lang="en-US" smtClean="0"/>
              <a:t>thí</a:t>
            </a:r>
            <a:r>
              <a:rPr lang="en-US" baseline="0" smtClean="0"/>
              <a:t> điểm</a:t>
            </a:r>
            <a:r>
              <a:rPr lang="vi-VN" smtClean="0"/>
              <a:t>" với </a:t>
            </a:r>
            <a:r>
              <a:rPr lang="en-US" smtClean="0"/>
              <a:t>baseline </a:t>
            </a:r>
            <a:r>
              <a:rPr lang="vi-VN" smtClean="0"/>
              <a:t>tiếp theo</a:t>
            </a:r>
            <a:endParaRPr lang="en-US" smtClean="0"/>
          </a:p>
          <a:p>
            <a:pPr marL="628650" lvl="1" indent="-171450">
              <a:buFontTx/>
              <a:buChar char="-"/>
            </a:pPr>
            <a:r>
              <a:rPr lang="en-US" smtClean="0"/>
              <a:t>…</a:t>
            </a:r>
          </a:p>
          <a:p>
            <a:pPr marL="171450" lvl="0" indent="-171450">
              <a:buFontTx/>
              <a:buChar char="-"/>
            </a:pPr>
            <a:r>
              <a:rPr lang="vi-VN" smtClean="0"/>
              <a:t>Sửa đổi</a:t>
            </a:r>
            <a:r>
              <a:rPr lang="en-US" smtClean="0"/>
              <a:t> </a:t>
            </a:r>
          </a:p>
          <a:p>
            <a:pPr marL="628650" lvl="1" indent="-171450">
              <a:buFontTx/>
              <a:buChar char="-"/>
            </a:pPr>
            <a:r>
              <a:rPr lang="en-US" smtClean="0"/>
              <a:t>Đưa</a:t>
            </a:r>
            <a:r>
              <a:rPr lang="en-US" baseline="0" smtClean="0"/>
              <a:t> vào </a:t>
            </a:r>
            <a:r>
              <a:rPr lang="vi-VN" smtClean="0"/>
              <a:t>những thay đổi nhỏ và sửa chữa cho một phiên bản SC nhất định.</a:t>
            </a:r>
            <a:endParaRPr lang="en-US" smtClean="0"/>
          </a:p>
          <a:p>
            <a:pPr marL="628650" lvl="1" indent="-171450">
              <a:buFontTx/>
              <a:buChar char="-"/>
            </a:pPr>
            <a:r>
              <a:rPr lang="vi-VN" smtClean="0"/>
              <a:t>trong một số trường hợp, </a:t>
            </a:r>
            <a:r>
              <a:rPr lang="en-US" b="1" smtClean="0"/>
              <a:t>Revision</a:t>
            </a:r>
            <a:r>
              <a:rPr lang="en-US" b="1" baseline="0" smtClean="0"/>
              <a:t> </a:t>
            </a:r>
            <a:r>
              <a:rPr lang="vi-VN" smtClean="0"/>
              <a:t>được phát hành trước khi </a:t>
            </a:r>
            <a:r>
              <a:rPr lang="en-US" b="1" smtClean="0"/>
              <a:t>baseline</a:t>
            </a:r>
            <a:r>
              <a:rPr lang="en-US" smtClean="0"/>
              <a:t> </a:t>
            </a:r>
            <a:r>
              <a:rPr lang="vi-VN" smtClean="0"/>
              <a:t>mới được phát hành</a:t>
            </a:r>
            <a:endParaRPr lang="en-US"/>
          </a:p>
        </p:txBody>
      </p:sp>
    </p:spTree>
    <p:extLst>
      <p:ext uri="{BB962C8B-B14F-4D97-AF65-F5344CB8AC3E}">
        <p14:creationId xmlns:p14="http://schemas.microsoft.com/office/powerpoint/2010/main" val="12094641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Quy ước</a:t>
            </a:r>
            <a:r>
              <a:rPr lang="en-US" baseline="0" smtClean="0"/>
              <a:t> đánh số cho định danh của CI và các phiên bản PM:</a:t>
            </a:r>
          </a:p>
          <a:p>
            <a:pPr marL="171450" indent="-171450">
              <a:buFontTx/>
              <a:buChar char="-"/>
            </a:pPr>
            <a:r>
              <a:rPr lang="en-US" baseline="0" smtClean="0"/>
              <a:t>Thông dụng nhất là số thập phân:</a:t>
            </a:r>
          </a:p>
          <a:p>
            <a:pPr marL="628650" lvl="1" indent="-171450">
              <a:buFontTx/>
              <a:buChar char="-"/>
            </a:pPr>
            <a:r>
              <a:rPr lang="vi-VN" baseline="0" smtClean="0"/>
              <a:t>Cho biết phiên bản kế tiếp và số sửa đổi</a:t>
            </a:r>
            <a:endParaRPr lang="en-US" baseline="0" smtClean="0"/>
          </a:p>
          <a:p>
            <a:pPr marL="628650" lvl="1" indent="-171450">
              <a:buFontTx/>
              <a:buChar char="-"/>
            </a:pPr>
            <a:r>
              <a:rPr lang="vi-VN" smtClean="0"/>
              <a:t>Ví dụ, một tài liệu thiết kế SCI chú thích DD-7 có thể có nhiều versions </a:t>
            </a:r>
            <a:r>
              <a:rPr lang="en-US" smtClean="0"/>
              <a:t>và</a:t>
            </a:r>
            <a:r>
              <a:rPr lang="en-US" baseline="0" smtClean="0"/>
              <a:t> </a:t>
            </a:r>
            <a:r>
              <a:rPr lang="vi-VN" smtClean="0"/>
              <a:t>revision</a:t>
            </a:r>
            <a:r>
              <a:rPr lang="en-US" smtClean="0"/>
              <a:t>s</a:t>
            </a:r>
            <a:r>
              <a:rPr lang="vi-VN" smtClean="0"/>
              <a:t>, </a:t>
            </a:r>
            <a:r>
              <a:rPr lang="en-US" smtClean="0"/>
              <a:t>đc</a:t>
            </a:r>
            <a:r>
              <a:rPr lang="en-US" baseline="0" smtClean="0"/>
              <a:t> xđ là </a:t>
            </a:r>
            <a:r>
              <a:rPr lang="vi-VN" smtClean="0"/>
              <a:t>DD-7 Ver.1.0, DD-7 phiên bản 1.1, DD-7 Ver.2.0, DD-7 Ver.3.0, DD-7 Ver.3.1, DD-7 Ver.3.2, vv,</a:t>
            </a:r>
            <a:r>
              <a:rPr lang="en-US" smtClean="0"/>
              <a:t> trong đó</a:t>
            </a:r>
            <a:r>
              <a:rPr lang="en-US" baseline="0" smtClean="0"/>
              <a:t> </a:t>
            </a:r>
            <a:r>
              <a:rPr lang="vi-VN" baseline="0" smtClean="0"/>
              <a:t>số đầu tiên đại diện cho </a:t>
            </a:r>
            <a:r>
              <a:rPr lang="vi-VN" smtClean="0"/>
              <a:t>version </a:t>
            </a:r>
            <a:r>
              <a:rPr lang="vi-VN" baseline="0" smtClean="0"/>
              <a:t>và thứ hai là </a:t>
            </a:r>
            <a:r>
              <a:rPr lang="vi-VN" smtClean="0"/>
              <a:t>revision</a:t>
            </a:r>
            <a:endParaRPr lang="en-US" smtClean="0"/>
          </a:p>
          <a:p>
            <a:pPr marL="628650" lvl="1" indent="-171450">
              <a:buFontTx/>
              <a:buChar char="-"/>
            </a:pPr>
            <a:r>
              <a:rPr lang="vi-VN" smtClean="0"/>
              <a:t>Một cách đơn giản, một SCI được xác định bởi tên của nó kết hợp với phiên bản và số sửa đổi</a:t>
            </a:r>
            <a:r>
              <a:rPr lang="en-US" baseline="0" smtClean="0"/>
              <a:t> của nó.</a:t>
            </a:r>
          </a:p>
          <a:p>
            <a:pPr marL="0" lvl="0" indent="0">
              <a:buFontTx/>
              <a:buNone/>
            </a:pPr>
            <a:r>
              <a:rPr lang="en-US" smtClean="0"/>
              <a:t>A similar numeration convention is applied for software configurations.</a:t>
            </a:r>
          </a:p>
          <a:p>
            <a:pPr marL="0" lvl="0" indent="0">
              <a:buFontTx/>
              <a:buNone/>
            </a:pPr>
            <a:r>
              <a:rPr lang="en-US" smtClean="0"/>
              <a:t>Each software configuration version (identified by version and revision numbers) is composed of SCIs, each of which is identified by its own version and</a:t>
            </a:r>
          </a:p>
          <a:p>
            <a:pPr marL="0" lvl="0" indent="0">
              <a:buFontTx/>
              <a:buNone/>
            </a:pPr>
            <a:r>
              <a:rPr lang="en-US" smtClean="0"/>
              <a:t>revision numbers. Examples of such numeration applications are presented later in Tables 18.3 and 18.4.</a:t>
            </a:r>
          </a:p>
          <a:p>
            <a:pPr marL="0" lvl="0" indent="0">
              <a:buFontTx/>
              <a:buNone/>
            </a:pPr>
            <a:r>
              <a:rPr lang="en-US" smtClean="0"/>
              <a:t>The numeration conventions can likewise be used to identify firmware to be embedded in a variety of product lines and models, but these may require special adaptations.</a:t>
            </a:r>
            <a:endParaRPr lang="en-US"/>
          </a:p>
        </p:txBody>
      </p:sp>
    </p:spTree>
    <p:extLst>
      <p:ext uri="{BB962C8B-B14F-4D97-AF65-F5344CB8AC3E}">
        <p14:creationId xmlns:p14="http://schemas.microsoft.com/office/powerpoint/2010/main" val="30431685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Lên</a:t>
            </a:r>
            <a:r>
              <a:rPr lang="en-US" baseline="0" smtClean="0"/>
              <a:t> KH: Đc bắt đầu từ những giai đoạn sớm của project</a:t>
            </a:r>
          </a:p>
          <a:p>
            <a:pPr marL="171450" indent="-171450">
              <a:buFontTx/>
              <a:buChar char="-"/>
            </a:pPr>
            <a:r>
              <a:rPr lang="en-US" baseline="0" smtClean="0"/>
              <a:t>Mục tiêu:</a:t>
            </a:r>
          </a:p>
          <a:p>
            <a:pPr marL="628650" lvl="1" indent="-171450">
              <a:buFontTx/>
              <a:buChar char="-"/>
            </a:pPr>
            <a:r>
              <a:rPr lang="vi-VN" smtClean="0"/>
              <a:t>lên kế hoạch trước tiến độ phát hành phiên bản đường cơ sở và nguồn lực cần thiết để thực hiện tất cả các hoạt động cần thiết cho các phiên bản cấu hình phần mềm</a:t>
            </a:r>
          </a:p>
          <a:p>
            <a:pPr marL="628650" lvl="1" indent="-171450">
              <a:buFontTx/>
              <a:buChar char="-"/>
            </a:pPr>
            <a:r>
              <a:rPr lang="vi-VN" smtClean="0"/>
              <a:t>Giúp chúng ta theo dõi sự tiến bộ của các hoạt động liên quan đến phần mềm phát hành phiên bản</a:t>
            </a:r>
          </a:p>
          <a:p>
            <a:pPr marL="171450" lvl="0" indent="-171450">
              <a:buFontTx/>
              <a:buChar char="-"/>
            </a:pPr>
            <a:r>
              <a:rPr lang="vi-VN" smtClean="0"/>
              <a:t>SCMPs được yêu cầu trong giai đoạn phát triển cũng như các giai đoạn</a:t>
            </a:r>
            <a:r>
              <a:rPr lang="en-US" smtClean="0"/>
              <a:t> vận</a:t>
            </a:r>
            <a:r>
              <a:rPr lang="en-US" baseline="0" smtClean="0"/>
              <a:t> hành</a:t>
            </a:r>
            <a:endParaRPr lang="en-US"/>
          </a:p>
        </p:txBody>
      </p:sp>
    </p:spTree>
    <p:extLst>
      <p:ext uri="{BB962C8B-B14F-4D97-AF65-F5344CB8AC3E}">
        <p14:creationId xmlns:p14="http://schemas.microsoft.com/office/powerpoint/2010/main" val="208852427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Thông</a:t>
            </a:r>
            <a:r>
              <a:rPr lang="en-US" baseline="0" smtClean="0"/>
              <a:t> thường 1 kế hoạch quản lý cấu hình gồm</a:t>
            </a:r>
            <a:r>
              <a:rPr lang="en-US" smtClean="0"/>
              <a:t>:</a:t>
            </a:r>
            <a:endParaRPr lang="en-US" baseline="0" smtClean="0"/>
          </a:p>
          <a:p>
            <a:pPr marL="171450" indent="-171450">
              <a:buFontTx/>
              <a:buChar char="-"/>
            </a:pPr>
            <a:r>
              <a:rPr lang="vi-VN" smtClean="0"/>
              <a:t>Tổng quan về dự án </a:t>
            </a:r>
            <a:r>
              <a:rPr lang="en-US" smtClean="0"/>
              <a:t>đang</a:t>
            </a:r>
            <a:r>
              <a:rPr lang="en-US" baseline="0" smtClean="0"/>
              <a:t> </a:t>
            </a:r>
            <a:r>
              <a:rPr lang="vi-VN" smtClean="0"/>
              <a:t>phát triển hay hệ thống phần mềm hiện có.</a:t>
            </a:r>
            <a:endParaRPr lang="en-US" smtClean="0"/>
          </a:p>
          <a:p>
            <a:pPr marL="171450" indent="-171450">
              <a:buFontTx/>
              <a:buChar char="-"/>
            </a:pPr>
            <a:r>
              <a:rPr lang="vi-VN" smtClean="0"/>
              <a:t>Một danh sách các </a:t>
            </a:r>
            <a:r>
              <a:rPr lang="en-US" smtClean="0"/>
              <a:t>baseline version releases đc</a:t>
            </a:r>
            <a:r>
              <a:rPr lang="en-US" baseline="0" smtClean="0"/>
              <a:t> lên </a:t>
            </a:r>
            <a:r>
              <a:rPr lang="vi-VN" smtClean="0"/>
              <a:t>kế hoạch</a:t>
            </a:r>
            <a:r>
              <a:rPr lang="en-US" smtClean="0"/>
              <a:t>.</a:t>
            </a:r>
          </a:p>
          <a:p>
            <a:pPr marL="171450" indent="-171450">
              <a:buFontTx/>
              <a:buChar char="-"/>
            </a:pPr>
            <a:r>
              <a:rPr lang="vi-VN" smtClean="0"/>
              <a:t>Một danh sách các </a:t>
            </a:r>
            <a:r>
              <a:rPr lang="en-US" smtClean="0"/>
              <a:t>đơn</a:t>
            </a:r>
            <a:r>
              <a:rPr lang="en-US" baseline="0" smtClean="0"/>
              <a:t> vị cấu hình </a:t>
            </a:r>
            <a:r>
              <a:rPr lang="vi-VN" smtClean="0"/>
              <a:t>(tài liệu, mã, vv) trong mỗi phiên bản.</a:t>
            </a:r>
            <a:endParaRPr lang="en-US" smtClean="0"/>
          </a:p>
          <a:p>
            <a:pPr marL="171450" indent="-171450">
              <a:buFontTx/>
              <a:buChar char="-"/>
            </a:pPr>
            <a:r>
              <a:rPr lang="vi-VN" smtClean="0"/>
              <a:t>Một bảng xác định mối quan hệ của </a:t>
            </a:r>
            <a:r>
              <a:rPr lang="en-US" smtClean="0"/>
              <a:t>KH </a:t>
            </a:r>
            <a:r>
              <a:rPr lang="vi-VN" smtClean="0"/>
              <a:t>phát triển và kế hoạch bảo trì</a:t>
            </a:r>
            <a:r>
              <a:rPr lang="en-US" smtClean="0"/>
              <a:t> với</a:t>
            </a:r>
            <a:r>
              <a:rPr lang="en-US" baseline="0" smtClean="0"/>
              <a:t> </a:t>
            </a:r>
            <a:r>
              <a:rPr lang="en-US" smtClean="0"/>
              <a:t>bản</a:t>
            </a:r>
            <a:r>
              <a:rPr lang="en-US" baseline="0" smtClean="0"/>
              <a:t> phát hành </a:t>
            </a:r>
            <a:r>
              <a:rPr lang="vi-VN" smtClean="0"/>
              <a:t>SCI</a:t>
            </a:r>
            <a:r>
              <a:rPr lang="en-US" smtClean="0"/>
              <a:t>s</a:t>
            </a:r>
            <a:r>
              <a:rPr lang="vi-VN" smtClean="0"/>
              <a:t> mới hoặc </a:t>
            </a:r>
            <a:r>
              <a:rPr lang="en-US" smtClean="0"/>
              <a:t>các</a:t>
            </a:r>
            <a:r>
              <a:rPr lang="en-US" baseline="0" smtClean="0"/>
              <a:t> </a:t>
            </a:r>
            <a:r>
              <a:rPr lang="vi-VN" smtClean="0"/>
              <a:t>phiên bản SCI.</a:t>
            </a:r>
            <a:endParaRPr lang="en-US" smtClean="0"/>
          </a:p>
          <a:p>
            <a:pPr marL="171450" indent="-171450">
              <a:buFontTx/>
              <a:buChar char="-"/>
            </a:pPr>
            <a:r>
              <a:rPr lang="vi-VN" smtClean="0"/>
              <a:t>Một danh sách các giả định về các nguồn lực cần thiết để thực hiện các SCMP.</a:t>
            </a:r>
            <a:endParaRPr lang="en-US" smtClean="0"/>
          </a:p>
          <a:p>
            <a:pPr marL="171450" indent="-171450">
              <a:buFontTx/>
              <a:buChar char="-"/>
            </a:pPr>
            <a:r>
              <a:rPr lang="vi-VN" smtClean="0"/>
              <a:t>Ước tính nguồn nhân lực và ngân sách cần thiết để thực hiện các SCMP.</a:t>
            </a:r>
            <a:endParaRPr lang="en-US"/>
          </a:p>
        </p:txBody>
      </p:sp>
    </p:spTree>
    <p:extLst>
      <p:ext uri="{BB962C8B-B14F-4D97-AF65-F5344CB8AC3E}">
        <p14:creationId xmlns:p14="http://schemas.microsoft.com/office/powerpoint/2010/main" val="180019145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Dựa</a:t>
            </a:r>
            <a:r>
              <a:rPr lang="en-US" baseline="0" smtClean="0"/>
              <a:t> trên KH project, </a:t>
            </a:r>
            <a:r>
              <a:rPr lang="vi-VN" smtClean="0"/>
              <a:t>SCMP </a:t>
            </a:r>
            <a:r>
              <a:rPr lang="en-US" smtClean="0"/>
              <a:t>thiết</a:t>
            </a:r>
            <a:r>
              <a:rPr lang="en-US" baseline="0" smtClean="0"/>
              <a:t> lập </a:t>
            </a:r>
            <a:r>
              <a:rPr lang="vi-VN" smtClean="0"/>
              <a:t>ngày phát hành của </a:t>
            </a:r>
            <a:r>
              <a:rPr lang="en-US" smtClean="0"/>
              <a:t>các</a:t>
            </a:r>
            <a:r>
              <a:rPr lang="en-US" baseline="0" smtClean="0"/>
              <a:t> </a:t>
            </a:r>
            <a:r>
              <a:rPr lang="vi-VN" smtClean="0"/>
              <a:t>phiên bản </a:t>
            </a:r>
            <a:r>
              <a:rPr lang="en-US" smtClean="0"/>
              <a:t>baseline</a:t>
            </a:r>
            <a:r>
              <a:rPr lang="vi-VN" smtClean="0"/>
              <a:t>, thường trùng với kết luận của một hoặc nhiều trong ba sự kiện sau đây: giai đoạn thiết kế, giai đoạn mã hóa và giai đoạn thử nghiệm hệ thống – </a:t>
            </a:r>
            <a:r>
              <a:rPr lang="en-US" smtClean="0"/>
              <a:t>những KH này</a:t>
            </a:r>
            <a:r>
              <a:rPr lang="en-US" baseline="0" smtClean="0"/>
              <a:t> </a:t>
            </a:r>
            <a:r>
              <a:rPr lang="vi-VN" smtClean="0"/>
              <a:t>đại diện cho một phân đoạn của kế hoạch phát triển toàn bộ hệ thống, </a:t>
            </a:r>
            <a:r>
              <a:rPr lang="en-US" smtClean="0"/>
              <a:t>đc</a:t>
            </a:r>
            <a:r>
              <a:rPr lang="en-US" baseline="0" smtClean="0"/>
              <a:t> </a:t>
            </a:r>
            <a:r>
              <a:rPr lang="vi-VN" smtClean="0"/>
              <a:t>chuẩn bị ở </a:t>
            </a:r>
            <a:r>
              <a:rPr lang="en-US" smtClean="0"/>
              <a:t>điể</a:t>
            </a:r>
            <a:r>
              <a:rPr lang="en-US" baseline="0" smtClean="0"/>
              <a:t>m </a:t>
            </a:r>
            <a:r>
              <a:rPr lang="vi-VN" smtClean="0"/>
              <a:t>khởi đầu của dự án.</a:t>
            </a:r>
            <a:endParaRPr lang="en-US" smtClean="0"/>
          </a:p>
          <a:p>
            <a:pPr marL="628650" lvl="1" indent="-171450">
              <a:buFontTx/>
              <a:buChar char="-"/>
            </a:pPr>
            <a:r>
              <a:rPr lang="en-US" smtClean="0"/>
              <a:t>External participants in the project are required to comply with the SCMP or to suggest an alternative SCMP that is appropriate for their part of the project, contingent on its acceptance by the project manager.</a:t>
            </a:r>
          </a:p>
          <a:p>
            <a:pPr marL="171450" indent="-171450">
              <a:buFontTx/>
              <a:buChar char="-"/>
            </a:pPr>
            <a:r>
              <a:rPr lang="vi-VN" smtClean="0"/>
              <a:t>Quá trình phát triển phải được thực hiện theo SCMP.</a:t>
            </a:r>
            <a:endParaRPr lang="en-US" smtClean="0"/>
          </a:p>
          <a:p>
            <a:pPr marL="171450" indent="-171450">
              <a:buFontTx/>
              <a:buChar char="-"/>
            </a:pPr>
            <a:r>
              <a:rPr lang="vi-VN" smtClean="0"/>
              <a:t>Tất cả các hướng dẫn và thủ tục cần thiết để thực hiện các nhiệm vụ SCM được diễn </a:t>
            </a:r>
            <a:r>
              <a:rPr lang="en-US" smtClean="0"/>
              <a:t>giải</a:t>
            </a:r>
            <a:r>
              <a:rPr lang="en-US" baseline="0" smtClean="0"/>
              <a:t> </a:t>
            </a:r>
            <a:r>
              <a:rPr lang="vi-VN" smtClean="0"/>
              <a:t>trong các SCMP.</a:t>
            </a:r>
            <a:endParaRPr lang="en-US" smtClean="0"/>
          </a:p>
          <a:p>
            <a:pPr marL="171450" indent="-171450">
              <a:buFontTx/>
              <a:buChar char="-"/>
            </a:pPr>
            <a:r>
              <a:rPr lang="en-US" smtClean="0"/>
              <a:t>Người</a:t>
            </a:r>
            <a:r>
              <a:rPr lang="en-US" baseline="0" smtClean="0"/>
              <a:t> chịu t</a:t>
            </a:r>
            <a:r>
              <a:rPr lang="vi-VN" smtClean="0"/>
              <a:t>rách nhiệm</a:t>
            </a:r>
            <a:r>
              <a:rPr lang="en-US" smtClean="0"/>
              <a:t> thực</a:t>
            </a:r>
            <a:r>
              <a:rPr lang="en-US" baseline="0" smtClean="0"/>
              <a:t> hiện các cv trên thường là</a:t>
            </a:r>
            <a:r>
              <a:rPr lang="vi-VN" smtClean="0"/>
              <a:t> người quản lý dự án.</a:t>
            </a:r>
            <a:endParaRPr lang="en-US"/>
          </a:p>
        </p:txBody>
      </p:sp>
    </p:spTree>
    <p:extLst>
      <p:ext uri="{BB962C8B-B14F-4D97-AF65-F5344CB8AC3E}">
        <p14:creationId xmlns:p14="http://schemas.microsoft.com/office/powerpoint/2010/main" val="352628411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Trong</a:t>
            </a:r>
            <a:r>
              <a:rPr lang="en-US" baseline="0" smtClean="0"/>
              <a:t> giai đoạn vận hành PM, các yêu cầu về cải tiến phiên bản có thể xảy ra.</a:t>
            </a:r>
          </a:p>
          <a:p>
            <a:pPr marL="171450" lvl="0" indent="-171450">
              <a:buFontTx/>
              <a:buChar char="-"/>
            </a:pPr>
            <a:r>
              <a:rPr lang="vi-VN" smtClean="0"/>
              <a:t>SCMP thường </a:t>
            </a:r>
            <a:r>
              <a:rPr lang="en-US" smtClean="0"/>
              <a:t>schedules </a:t>
            </a:r>
            <a:r>
              <a:rPr lang="vi-VN" smtClean="0"/>
              <a:t>phát hành </a:t>
            </a:r>
            <a:r>
              <a:rPr lang="en-US" smtClean="0"/>
              <a:t>baseline </a:t>
            </a:r>
            <a:r>
              <a:rPr lang="vi-VN" smtClean="0"/>
              <a:t>mới theo định kỳ - hàng năm / nửa năm, trong đó bao gồm sửa chữa / </a:t>
            </a:r>
            <a:r>
              <a:rPr lang="en-US" smtClean="0"/>
              <a:t>tạo</a:t>
            </a:r>
            <a:r>
              <a:rPr lang="en-US" baseline="0" smtClean="0"/>
              <a:t> </a:t>
            </a:r>
            <a:r>
              <a:rPr lang="vi-VN" smtClean="0"/>
              <a:t>phiên bản mới của SCI</a:t>
            </a:r>
            <a:r>
              <a:rPr lang="en-US" smtClean="0"/>
              <a:t>s</a:t>
            </a:r>
            <a:r>
              <a:rPr lang="vi-VN" smtClean="0"/>
              <a:t>.</a:t>
            </a:r>
            <a:endParaRPr lang="en-US" smtClean="0"/>
          </a:p>
          <a:p>
            <a:pPr marL="171450" lvl="0" indent="-171450">
              <a:buFontTx/>
              <a:buChar char="-"/>
            </a:pPr>
            <a:r>
              <a:rPr lang="vi-VN" smtClean="0"/>
              <a:t>Chỉ </a:t>
            </a:r>
            <a:r>
              <a:rPr lang="en-US" smtClean="0"/>
              <a:t>những</a:t>
            </a:r>
            <a:r>
              <a:rPr lang="en-US" baseline="0" smtClean="0"/>
              <a:t> </a:t>
            </a:r>
            <a:r>
              <a:rPr lang="vi-VN" smtClean="0"/>
              <a:t>SCI</a:t>
            </a:r>
            <a:r>
              <a:rPr lang="en-US" smtClean="0"/>
              <a:t>s</a:t>
            </a:r>
            <a:r>
              <a:rPr lang="vi-VN" smtClean="0"/>
              <a:t> mà thay đổi đã được hoàn thành và phê duyệt </a:t>
            </a:r>
            <a:r>
              <a:rPr lang="en-US" smtClean="0"/>
              <a:t>mới</a:t>
            </a:r>
            <a:r>
              <a:rPr lang="vi-VN" smtClean="0"/>
              <a:t> có thể được bao gồm trong phiên bản SC mới.</a:t>
            </a:r>
            <a:endParaRPr lang="en-US"/>
          </a:p>
        </p:txBody>
      </p:sp>
    </p:spTree>
    <p:extLst>
      <p:ext uri="{BB962C8B-B14F-4D97-AF65-F5344CB8AC3E}">
        <p14:creationId xmlns:p14="http://schemas.microsoft.com/office/powerpoint/2010/main" val="343628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3D82040C-D3B1-42F1-A452-9128C48DC3A7}"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2EF2D54-7400-48BE-A19B-62D38E57C8F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62000" y="1447800"/>
            <a:ext cx="76230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82000" cy="1143000"/>
          </a:xfrm>
        </p:spPr>
        <p:txBody>
          <a:bodyPr>
            <a:normAutofit/>
          </a:bodyPr>
          <a:lstStyle>
            <a:lvl1pPr>
              <a:defRPr sz="4400"/>
            </a:lvl1pPr>
          </a:lstStyle>
          <a:p>
            <a:r>
              <a:rPr kumimoji="0" lang="en-US" smtClean="0"/>
              <a:t>Click to edit Master title style</a:t>
            </a:r>
            <a:endParaRPr kumimoji="0" lang="en-US"/>
          </a:p>
        </p:txBody>
      </p:sp>
      <p:sp>
        <p:nvSpPr>
          <p:cNvPr id="3" name="Content Placeholder 2"/>
          <p:cNvSpPr>
            <a:spLocks noGrp="1"/>
          </p:cNvSpPr>
          <p:nvPr>
            <p:ph idx="1"/>
          </p:nvPr>
        </p:nvSpPr>
        <p:spPr>
          <a:xfrm>
            <a:off x="457200" y="1752600"/>
            <a:ext cx="8382000" cy="4724400"/>
          </a:xfrm>
        </p:spPr>
        <p:txBody>
          <a:bodyPr/>
          <a:lstStyle>
            <a:lvl1pPr>
              <a:spcBef>
                <a:spcPts val="600"/>
              </a:spcBef>
              <a:defRPr sz="2600">
                <a:latin typeface="+mj-lt"/>
                <a:cs typeface="Arial" pitchFamily="34" charset="0"/>
              </a:defRPr>
            </a:lvl1pPr>
            <a:lvl2pPr>
              <a:spcBef>
                <a:spcPts val="600"/>
              </a:spcBef>
              <a:defRPr sz="2400">
                <a:latin typeface="+mj-lt"/>
                <a:cs typeface="Arial" pitchFamily="34" charset="0"/>
              </a:defRPr>
            </a:lvl2pPr>
            <a:lvl3pPr>
              <a:spcBef>
                <a:spcPts val="600"/>
              </a:spcBef>
              <a:defRPr sz="2200">
                <a:latin typeface="+mj-lt"/>
                <a:cs typeface="Arial" pitchFamily="34" charset="0"/>
              </a:defRPr>
            </a:lvl3pPr>
            <a:lvl4pPr>
              <a:spcBef>
                <a:spcPts val="600"/>
              </a:spcBef>
              <a:defRPr>
                <a:latin typeface="+mj-lt"/>
                <a:cs typeface="Arial" pitchFamily="34" charset="0"/>
              </a:defRPr>
            </a:lvl4pPr>
            <a:lvl5pPr>
              <a:spcBef>
                <a:spcPts val="600"/>
              </a:spcBef>
              <a:defRPr>
                <a:latin typeface="+mj-lt"/>
                <a:cs typeface="Arial"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lvl1pPr>
              <a:defRPr sz="1400"/>
            </a:lvl1pPr>
          </a:lstStyle>
          <a:p>
            <a:r>
              <a:rPr lang="en-US" smtClean="0"/>
              <a:t>Slide </a:t>
            </a:r>
            <a:fld id="{3900DC13-0C25-439E-AA75-E5DAAC4C371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900DC13-0C25-439E-AA75-E5DAAC4C371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0DC13-0C25-439E-AA75-E5DAAC4C3713}"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7"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0"/>
            <a:ext cx="7924800" cy="4419600"/>
          </a:xfrm>
        </p:spPr>
        <p:txBody>
          <a:bodyPr/>
          <a:lstStyle/>
          <a:p>
            <a:pPr lvl="0"/>
            <a:endParaRPr lang="en-US" noProof="0" smtClean="0"/>
          </a:p>
        </p:txBody>
      </p:sp>
      <p:sp>
        <p:nvSpPr>
          <p:cNvPr id="4" name="Rectangle 10"/>
          <p:cNvSpPr>
            <a:spLocks noGrp="1" noChangeArrowheads="1"/>
          </p:cNvSpPr>
          <p:nvPr>
            <p:ph type="sldNum" sz="quarter" idx="10"/>
          </p:nvPr>
        </p:nvSpPr>
        <p:spPr>
          <a:ln/>
        </p:spPr>
        <p:txBody>
          <a:bodyPr/>
          <a:lstStyle>
            <a:lvl1pPr>
              <a:defRPr/>
            </a:lvl1pPr>
          </a:lstStyle>
          <a:p>
            <a:fld id="{0CC1C82E-F715-4F84-84A9-FB99A16FE056}" type="slidenum">
              <a:rPr lang="ar-SA"/>
              <a:pPr/>
              <a:t>‹#›</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9169087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03350" y="228600"/>
            <a:ext cx="7359650" cy="762000"/>
          </a:xfrm>
        </p:spPr>
        <p:txBody>
          <a:bodyPr/>
          <a:lstStyle/>
          <a:p>
            <a:r>
              <a:rPr lang="en-US" smtClean="0"/>
              <a:t>Click to edit Master title style</a:t>
            </a:r>
            <a:endParaRPr lang="vi-VN"/>
          </a:p>
        </p:txBody>
      </p:sp>
      <p:sp>
        <p:nvSpPr>
          <p:cNvPr id="3" name="ClipArt Placeholder 2"/>
          <p:cNvSpPr>
            <a:spLocks noGrp="1"/>
          </p:cNvSpPr>
          <p:nvPr>
            <p:ph type="clipArt" sz="half" idx="1"/>
          </p:nvPr>
        </p:nvSpPr>
        <p:spPr>
          <a:xfrm>
            <a:off x="304800" y="1160463"/>
            <a:ext cx="4152900" cy="4932362"/>
          </a:xfrm>
        </p:spPr>
        <p:txBody>
          <a:bodyPr/>
          <a:lstStyle/>
          <a:p>
            <a:pPr lvl="0"/>
            <a:endParaRPr lang="vi-VN" noProof="0" smtClean="0"/>
          </a:p>
        </p:txBody>
      </p:sp>
      <p:sp>
        <p:nvSpPr>
          <p:cNvPr id="4" name="Text Placeholder 3"/>
          <p:cNvSpPr>
            <a:spLocks noGrp="1"/>
          </p:cNvSpPr>
          <p:nvPr>
            <p:ph type="body" sz="half" idx="2"/>
          </p:nvPr>
        </p:nvSpPr>
        <p:spPr>
          <a:xfrm>
            <a:off x="4610100" y="1160463"/>
            <a:ext cx="4152900" cy="4932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Tree>
    <p:extLst>
      <p:ext uri="{BB962C8B-B14F-4D97-AF65-F5344CB8AC3E}">
        <p14:creationId xmlns:p14="http://schemas.microsoft.com/office/powerpoint/2010/main" val="1457247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C692C-4F2D-45F6-A9A8-8A3A8FE278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3.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4.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6.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1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9.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0DC13-0C25-439E-AA75-E5DAAC4C37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27"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F2D54-7400-48BE-A19B-62D38E57C8F2}"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3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00DC13-0C25-439E-AA75-E5DAAC4C371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3" r:id="rId12"/>
    <p:sldLayoutId id="2147483804" r:id="rId13"/>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C692C-4F2D-45F6-A9A8-8A3A8FE2780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1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17"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A5C28-A9AF-48F7-A492-117CD84F551A}" type="slidenum">
              <a:rPr lang="en-US">
                <a:solidFill>
                  <a:prstClr val="black">
                    <a:tint val="75000"/>
                  </a:prstClr>
                </a:solidFill>
              </a:rPr>
              <a:pPr/>
              <a:t>‹#›</a:t>
            </a:fld>
            <a:endParaRPr lang="en-US" dirty="0">
              <a:solidFill>
                <a:prstClr val="black">
                  <a:tint val="75000"/>
                </a:prstClr>
              </a:solidFill>
            </a:endParaRPr>
          </a:p>
        </p:txBody>
      </p:sp>
    </p:spTree>
  </p:cSld>
  <p:clrMap bg1="dk1" tx1="lt1" bg2="dk2" tx2="lt2" accent1="accent1" accent2="accent2" accent3="accent3" accent4="accent4" accent5="accent5" accent6="accent6" hlink="hlink" folHlink="folHlink"/>
  <p:sldLayoutIdLst>
    <p:sldLayoutId id="2147483719"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2040C-D3B1-42F1-A452-9128C48DC3A7}" type="slidenum">
              <a:rPr lang="en-US">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3CB9-049B-4F4F-82D1-8A95299C975C}" type="slidenum">
              <a:rPr lang="en-US" smtClean="0">
                <a:solidFill>
                  <a:prstClr val="black">
                    <a:tint val="75000"/>
                  </a:prstClr>
                </a:solidFill>
              </a: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2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8.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8.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8.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8.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8.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8.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8.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8.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8.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3" Type="http://schemas.openxmlformats.org/officeDocument/2006/relationships/hyperlink" Target="../../Student/Slides/TDSys_CM%20plan_v1%200.doc" TargetMode="External"/><Relationship Id="rId2" Type="http://schemas.openxmlformats.org/officeDocument/2006/relationships/notesSlide" Target="../notesSlides/notesSlide41.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2.xml"/><Relationship Id="rId1"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a:solidFill>
              <a:schemeClr val="tx1"/>
            </a:solidFill>
          </a:ln>
        </p:spPr>
        <p:txBody>
          <a:bodyPr rIns="182880"/>
          <a:lstStyle/>
          <a:p>
            <a:r>
              <a:rPr lang="en-US"/>
              <a:t>Software quality infrastructure components</a:t>
            </a:r>
          </a:p>
        </p:txBody>
      </p:sp>
      <p:sp>
        <p:nvSpPr>
          <p:cNvPr id="5" name="Line 4"/>
          <p:cNvSpPr>
            <a:spLocks noChangeShapeType="1"/>
          </p:cNvSpPr>
          <p:nvPr/>
        </p:nvSpPr>
        <p:spPr bwMode="auto">
          <a:xfrm>
            <a:off x="762000" y="3276600"/>
            <a:ext cx="3048000" cy="1765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5"/>
          <p:cNvSpPr>
            <a:spLocks noChangeShapeType="1"/>
          </p:cNvSpPr>
          <p:nvPr/>
        </p:nvSpPr>
        <p:spPr bwMode="auto">
          <a:xfrm flipV="1">
            <a:off x="5321300" y="3276600"/>
            <a:ext cx="3048000" cy="1765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15"/>
          <p:cNvSpPr>
            <a:spLocks noChangeArrowheads="1"/>
          </p:cNvSpPr>
          <p:nvPr/>
        </p:nvSpPr>
        <p:spPr bwMode="auto">
          <a:xfrm>
            <a:off x="762000" y="5041900"/>
            <a:ext cx="15367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1 Overview</a:t>
            </a:r>
          </a:p>
        </p:txBody>
      </p:sp>
      <p:sp>
        <p:nvSpPr>
          <p:cNvPr id="8" name="Rectangle 16"/>
          <p:cNvSpPr>
            <a:spLocks noChangeArrowheads="1"/>
          </p:cNvSpPr>
          <p:nvPr/>
        </p:nvSpPr>
        <p:spPr bwMode="auto">
          <a:xfrm>
            <a:off x="2298700" y="50419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600" b="1">
                <a:solidFill>
                  <a:srgbClr val="000C0B"/>
                </a:solidFill>
              </a:rPr>
              <a:t>2 Life cycle</a:t>
            </a:r>
          </a:p>
          <a:p>
            <a:pPr algn="ctr"/>
            <a:r>
              <a:rPr lang="en-GB" sz="1600" b="1">
                <a:solidFill>
                  <a:srgbClr val="000C0B"/>
                </a:solidFill>
              </a:rPr>
              <a:t>components</a:t>
            </a:r>
          </a:p>
        </p:txBody>
      </p:sp>
      <p:sp>
        <p:nvSpPr>
          <p:cNvPr id="9" name="Rectangle 17"/>
          <p:cNvSpPr>
            <a:spLocks noChangeArrowheads="1"/>
          </p:cNvSpPr>
          <p:nvPr/>
        </p:nvSpPr>
        <p:spPr bwMode="auto">
          <a:xfrm>
            <a:off x="762000" y="5727700"/>
            <a:ext cx="15367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6 </a:t>
            </a:r>
            <a:r>
              <a:rPr lang="en-US" sz="1600" b="1">
                <a:solidFill>
                  <a:srgbClr val="000C0B"/>
                </a:solidFill>
              </a:rPr>
              <a:t>Static tesing</a:t>
            </a:r>
            <a:endParaRPr lang="en-GB" sz="1600" b="1">
              <a:solidFill>
                <a:srgbClr val="000C0B"/>
              </a:solidFill>
            </a:endParaRPr>
          </a:p>
        </p:txBody>
      </p:sp>
      <p:sp>
        <p:nvSpPr>
          <p:cNvPr id="10" name="Rectangle 18"/>
          <p:cNvSpPr>
            <a:spLocks noChangeArrowheads="1"/>
          </p:cNvSpPr>
          <p:nvPr/>
        </p:nvSpPr>
        <p:spPr bwMode="auto">
          <a:xfrm>
            <a:off x="3810000" y="5041900"/>
            <a:ext cx="1511300" cy="673100"/>
          </a:xfrm>
          <a:prstGeom prst="rect">
            <a:avLst/>
          </a:prstGeom>
          <a:solidFill>
            <a:schemeClr val="tx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lstStyle/>
          <a:p>
            <a:pPr algn="ctr"/>
            <a:r>
              <a:rPr lang="en-GB" sz="1500" b="1">
                <a:solidFill>
                  <a:srgbClr val="000C0B"/>
                </a:solidFill>
              </a:rPr>
              <a:t>3 </a:t>
            </a:r>
            <a:r>
              <a:rPr lang="en-US" sz="1500" b="1">
                <a:solidFill>
                  <a:srgbClr val="000C0B"/>
                </a:solidFill>
              </a:rPr>
              <a:t>Infrastructure components</a:t>
            </a:r>
            <a:endParaRPr lang="en-GB" sz="1500" b="1">
              <a:solidFill>
                <a:srgbClr val="000C0B"/>
              </a:solidFill>
            </a:endParaRPr>
          </a:p>
        </p:txBody>
      </p:sp>
      <p:sp>
        <p:nvSpPr>
          <p:cNvPr id="11" name="Rectangle 19"/>
          <p:cNvSpPr>
            <a:spLocks noChangeArrowheads="1"/>
          </p:cNvSpPr>
          <p:nvPr/>
        </p:nvSpPr>
        <p:spPr bwMode="auto">
          <a:xfrm>
            <a:off x="2298700" y="57277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7 </a:t>
            </a:r>
            <a:r>
              <a:rPr lang="en-US" sz="1600" b="1">
                <a:solidFill>
                  <a:srgbClr val="000C0B"/>
                </a:solidFill>
              </a:rPr>
              <a:t>Dynamic testing</a:t>
            </a:r>
            <a:endParaRPr lang="en-GB" sz="1600" b="1">
              <a:solidFill>
                <a:srgbClr val="000C0B"/>
              </a:solidFill>
            </a:endParaRPr>
          </a:p>
        </p:txBody>
      </p:sp>
      <p:sp>
        <p:nvSpPr>
          <p:cNvPr id="12" name="Rectangle 20"/>
          <p:cNvSpPr>
            <a:spLocks noChangeArrowheads="1"/>
          </p:cNvSpPr>
          <p:nvPr/>
        </p:nvSpPr>
        <p:spPr bwMode="auto">
          <a:xfrm>
            <a:off x="3810000" y="57277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8 </a:t>
            </a:r>
            <a:r>
              <a:rPr lang="en-US" sz="1600" b="1">
                <a:solidFill>
                  <a:srgbClr val="000C0B"/>
                </a:solidFill>
              </a:rPr>
              <a:t>Test management</a:t>
            </a:r>
            <a:endParaRPr lang="en-GB" sz="1600" b="1">
              <a:solidFill>
                <a:srgbClr val="000C0B"/>
              </a:solidFill>
            </a:endParaRPr>
          </a:p>
        </p:txBody>
      </p:sp>
      <p:sp>
        <p:nvSpPr>
          <p:cNvPr id="13" name="Rectangle 15"/>
          <p:cNvSpPr>
            <a:spLocks noChangeArrowheads="1"/>
          </p:cNvSpPr>
          <p:nvPr/>
        </p:nvSpPr>
        <p:spPr bwMode="auto">
          <a:xfrm>
            <a:off x="5334000" y="50419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4 </a:t>
            </a:r>
            <a:r>
              <a:rPr lang="en-US" sz="1600" b="1">
                <a:solidFill>
                  <a:srgbClr val="000C0B"/>
                </a:solidFill>
              </a:rPr>
              <a:t>Management components</a:t>
            </a:r>
            <a:endParaRPr lang="en-GB" sz="1600" b="1">
              <a:solidFill>
                <a:srgbClr val="000C0B"/>
              </a:solidFill>
            </a:endParaRPr>
          </a:p>
        </p:txBody>
      </p:sp>
      <p:sp>
        <p:nvSpPr>
          <p:cNvPr id="14" name="Rectangle 17"/>
          <p:cNvSpPr>
            <a:spLocks noChangeArrowheads="1"/>
          </p:cNvSpPr>
          <p:nvPr/>
        </p:nvSpPr>
        <p:spPr bwMode="auto">
          <a:xfrm>
            <a:off x="5334000" y="57277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smtClean="0">
                <a:solidFill>
                  <a:srgbClr val="000C0B"/>
                </a:solidFill>
              </a:rPr>
              <a:t>9 Tools</a:t>
            </a:r>
            <a:endParaRPr lang="en-GB" sz="1600" b="1">
              <a:solidFill>
                <a:srgbClr val="000C0B"/>
              </a:solidFill>
            </a:endParaRPr>
          </a:p>
        </p:txBody>
      </p:sp>
      <p:sp>
        <p:nvSpPr>
          <p:cNvPr id="15" name="Rectangle 16"/>
          <p:cNvSpPr>
            <a:spLocks noChangeArrowheads="1"/>
          </p:cNvSpPr>
          <p:nvPr/>
        </p:nvSpPr>
        <p:spPr bwMode="auto">
          <a:xfrm>
            <a:off x="6845300" y="50419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noAutofit/>
          </a:bodyPr>
          <a:lstStyle/>
          <a:p>
            <a:pPr algn="ctr"/>
            <a:r>
              <a:rPr lang="en-GB" sz="1600" b="1">
                <a:solidFill>
                  <a:srgbClr val="000C0B"/>
                </a:solidFill>
              </a:rPr>
              <a:t>5 </a:t>
            </a:r>
            <a:r>
              <a:rPr lang="en-US" sz="1600" b="1">
                <a:solidFill>
                  <a:srgbClr val="000C0B"/>
                </a:solidFill>
              </a:rPr>
              <a:t>Standards and Organizing</a:t>
            </a:r>
            <a:endParaRPr lang="en-GB" sz="1600" b="1">
              <a:solidFill>
                <a:srgbClr val="000C0B"/>
              </a:solidFill>
            </a:endParaRPr>
          </a:p>
        </p:txBody>
      </p:sp>
      <p:sp>
        <p:nvSpPr>
          <p:cNvPr id="16" name="Rectangle 19"/>
          <p:cNvSpPr>
            <a:spLocks noChangeArrowheads="1"/>
          </p:cNvSpPr>
          <p:nvPr/>
        </p:nvSpPr>
        <p:spPr bwMode="auto">
          <a:xfrm>
            <a:off x="6845300" y="5727700"/>
            <a:ext cx="1511300" cy="6731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600" b="1">
              <a:solidFill>
                <a:srgbClr val="000C0B"/>
              </a:solidFill>
            </a:endParaRPr>
          </a:p>
        </p:txBody>
      </p:sp>
    </p:spTree>
    <p:extLst>
      <p:ext uri="{BB962C8B-B14F-4D97-AF65-F5344CB8AC3E}">
        <p14:creationId xmlns:p14="http://schemas.microsoft.com/office/powerpoint/2010/main" val="37806463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ormAutofit fontScale="90000"/>
          </a:bodyPr>
          <a:lstStyle/>
          <a:p>
            <a:r>
              <a:rPr lang="en-US" smtClean="0"/>
              <a:t>The need for </a:t>
            </a:r>
            <a:br>
              <a:rPr lang="en-US" smtClean="0"/>
            </a:br>
            <a:r>
              <a:rPr lang="en-US" smtClean="0"/>
              <a:t>Procedures and Work instructions</a:t>
            </a:r>
          </a:p>
        </p:txBody>
      </p:sp>
      <p:sp>
        <p:nvSpPr>
          <p:cNvPr id="181252" name="Rectangle 4"/>
          <p:cNvSpPr>
            <a:spLocks noGrp="1" noChangeArrowheads="1"/>
          </p:cNvSpPr>
          <p:nvPr>
            <p:ph idx="1"/>
          </p:nvPr>
        </p:nvSpPr>
        <p:spPr/>
        <p:txBody>
          <a:bodyPr/>
          <a:lstStyle/>
          <a:p>
            <a:r>
              <a:rPr lang="en-US" smtClean="0"/>
              <a:t>Performance of tasks, processes or activities in </a:t>
            </a:r>
            <a:r>
              <a:rPr lang="en-US" b="1" smtClean="0"/>
              <a:t>the most effective </a:t>
            </a:r>
            <a:r>
              <a:rPr lang="en-US" smtClean="0"/>
              <a:t>and</a:t>
            </a:r>
            <a:r>
              <a:rPr lang="en-US" b="1" smtClean="0"/>
              <a:t> efficient </a:t>
            </a:r>
            <a:r>
              <a:rPr lang="en-US" b="1"/>
              <a:t>way</a:t>
            </a:r>
            <a:r>
              <a:rPr lang="en-US"/>
              <a:t> without deviating from quality requirements</a:t>
            </a:r>
            <a:endParaRPr lang="en-US" smtClean="0"/>
          </a:p>
          <a:p>
            <a:r>
              <a:rPr lang="en-US" smtClean="0"/>
              <a:t>Effective and efficient </a:t>
            </a:r>
            <a:r>
              <a:rPr lang="en-US" b="1" smtClean="0"/>
              <a:t>communication</a:t>
            </a:r>
            <a:r>
              <a:rPr lang="en-US" smtClean="0"/>
              <a:t> between development and maintenance teams that reduces the misunderstandings which lead to software errors</a:t>
            </a:r>
          </a:p>
          <a:p>
            <a:r>
              <a:rPr lang="en-US" b="1"/>
              <a:t>Simplified</a:t>
            </a:r>
            <a:r>
              <a:rPr lang="en-US"/>
              <a:t> </a:t>
            </a:r>
            <a:r>
              <a:rPr lang="en-US" b="1"/>
              <a:t>coordination</a:t>
            </a:r>
            <a:r>
              <a:rPr lang="en-US"/>
              <a:t> between tasks and activities performed by various teams that means fewer errors</a:t>
            </a:r>
          </a:p>
          <a:p>
            <a:endParaRPr lang="en-US" smtClean="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10</a:t>
            </a:fld>
            <a:endParaRPr lang="en-US"/>
          </a:p>
        </p:txBody>
      </p:sp>
    </p:spTree>
    <p:extLst>
      <p:ext uri="{BB962C8B-B14F-4D97-AF65-F5344CB8AC3E}">
        <p14:creationId xmlns:p14="http://schemas.microsoft.com/office/powerpoint/2010/main" val="5127944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mtClean="0"/>
              <a:t>Tasks of the SCM</a:t>
            </a:r>
          </a:p>
        </p:txBody>
      </p:sp>
      <p:sp>
        <p:nvSpPr>
          <p:cNvPr id="242691" name="Rectangle 3"/>
          <p:cNvSpPr>
            <a:spLocks noGrp="1" noChangeArrowheads="1"/>
          </p:cNvSpPr>
          <p:nvPr>
            <p:ph type="body" idx="1"/>
          </p:nvPr>
        </p:nvSpPr>
        <p:spPr/>
        <p:txBody>
          <a:bodyPr/>
          <a:lstStyle/>
          <a:p>
            <a:pPr marL="514350" indent="-514350">
              <a:buFont typeface="+mj-lt"/>
              <a:buAutoNum type="arabicPeriod"/>
            </a:pPr>
            <a:r>
              <a:rPr lang="en-US" smtClean="0"/>
              <a:t>Control software change</a:t>
            </a:r>
          </a:p>
          <a:p>
            <a:pPr marL="514350" indent="-514350">
              <a:buFont typeface="+mj-lt"/>
              <a:buAutoNum type="arabicPeriod"/>
            </a:pPr>
            <a:r>
              <a:rPr lang="en-US" smtClean="0"/>
              <a:t>Release of SCI and software configuration versions</a:t>
            </a:r>
          </a:p>
          <a:p>
            <a:pPr marL="514350" indent="-514350">
              <a:buFont typeface="+mj-lt"/>
              <a:buAutoNum type="arabicPeriod"/>
            </a:pPr>
            <a:r>
              <a:rPr lang="en-US" smtClean="0"/>
              <a:t>Provision of SCM information services</a:t>
            </a:r>
          </a:p>
          <a:p>
            <a:pPr marL="514350" indent="-514350">
              <a:buFont typeface="+mj-lt"/>
              <a:buAutoNum type="arabicPeriod"/>
            </a:pPr>
            <a:r>
              <a:rPr lang="en-US" smtClean="0"/>
              <a:t>Verification of compliance to SCM procedures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100</a:t>
            </a:fld>
            <a:endParaRPr lang="en-US"/>
          </a:p>
        </p:txBody>
      </p:sp>
    </p:spTree>
    <p:extLst>
      <p:ext uri="{BB962C8B-B14F-4D97-AF65-F5344CB8AC3E}">
        <p14:creationId xmlns:p14="http://schemas.microsoft.com/office/powerpoint/2010/main" val="2155795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Effect transition="in" filter="fade">
                                      <p:cBhvr>
                                        <p:cTn id="7" dur="500"/>
                                        <p:tgtEl>
                                          <p:spTgt spid="242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2691">
                                            <p:txEl>
                                              <p:pRg st="1" end="1"/>
                                            </p:txEl>
                                          </p:spTgt>
                                        </p:tgtEl>
                                        <p:attrNameLst>
                                          <p:attrName>style.visibility</p:attrName>
                                        </p:attrNameLst>
                                      </p:cBhvr>
                                      <p:to>
                                        <p:strVal val="visible"/>
                                      </p:to>
                                    </p:set>
                                    <p:animEffect transition="in" filter="fade">
                                      <p:cBhvr>
                                        <p:cTn id="12" dur="500"/>
                                        <p:tgtEl>
                                          <p:spTgt spid="242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2691">
                                            <p:txEl>
                                              <p:pRg st="2" end="2"/>
                                            </p:txEl>
                                          </p:spTgt>
                                        </p:tgtEl>
                                        <p:attrNameLst>
                                          <p:attrName>style.visibility</p:attrName>
                                        </p:attrNameLst>
                                      </p:cBhvr>
                                      <p:to>
                                        <p:strVal val="visible"/>
                                      </p:to>
                                    </p:set>
                                    <p:animEffect transition="in" filter="fade">
                                      <p:cBhvr>
                                        <p:cTn id="17" dur="500"/>
                                        <p:tgtEl>
                                          <p:spTgt spid="2426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2691">
                                            <p:txEl>
                                              <p:pRg st="3" end="3"/>
                                            </p:txEl>
                                          </p:spTgt>
                                        </p:tgtEl>
                                        <p:attrNameLst>
                                          <p:attrName>style.visibility</p:attrName>
                                        </p:attrNameLst>
                                      </p:cBhvr>
                                      <p:to>
                                        <p:strVal val="visible"/>
                                      </p:to>
                                    </p:set>
                                    <p:animEffect transition="in" filter="fade">
                                      <p:cBhvr>
                                        <p:cTn id="22" dur="500"/>
                                        <p:tgtEl>
                                          <p:spTgt spid="2426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smtClean="0"/>
              <a:t>1. Software control change</a:t>
            </a:r>
          </a:p>
        </p:txBody>
      </p:sp>
      <p:sp>
        <p:nvSpPr>
          <p:cNvPr id="245763" name="Rectangle 3"/>
          <p:cNvSpPr>
            <a:spLocks noGrp="1" noChangeArrowheads="1"/>
          </p:cNvSpPr>
          <p:nvPr>
            <p:ph type="body" idx="1"/>
          </p:nvPr>
        </p:nvSpPr>
        <p:spPr/>
        <p:txBody>
          <a:bodyPr/>
          <a:lstStyle/>
          <a:p>
            <a:r>
              <a:rPr lang="en-US" smtClean="0"/>
              <a:t>Software change management controls the process of introducing changes mainly by doing the following:</a:t>
            </a:r>
          </a:p>
          <a:p>
            <a:pPr lvl="1"/>
            <a:r>
              <a:rPr lang="en-US" smtClean="0"/>
              <a:t>examining change requests and </a:t>
            </a:r>
            <a:r>
              <a:rPr lang="en-US" b="1" smtClean="0"/>
              <a:t>approving</a:t>
            </a:r>
            <a:r>
              <a:rPr lang="en-US" smtClean="0"/>
              <a:t> implementation of appropriate requests</a:t>
            </a:r>
          </a:p>
          <a:p>
            <a:pPr lvl="1"/>
            <a:r>
              <a:rPr lang="en-US" b="1" smtClean="0"/>
              <a:t>assuring the quality of each new version </a:t>
            </a:r>
            <a:r>
              <a:rPr lang="en-US" smtClean="0"/>
              <a:t>of software configuration before it becomes operational</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101</a:t>
            </a:fld>
            <a:endParaRPr lang="en-US"/>
          </a:p>
        </p:txBody>
      </p:sp>
    </p:spTree>
    <p:extLst>
      <p:ext uri="{BB962C8B-B14F-4D97-AF65-F5344CB8AC3E}">
        <p14:creationId xmlns:p14="http://schemas.microsoft.com/office/powerpoint/2010/main" val="1042286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smtClean="0"/>
              <a:t>The software configuration authority</a:t>
            </a:r>
          </a:p>
        </p:txBody>
      </p:sp>
      <p:sp>
        <p:nvSpPr>
          <p:cNvPr id="244739" name="Rectangle 3"/>
          <p:cNvSpPr>
            <a:spLocks noGrp="1" noChangeArrowheads="1"/>
          </p:cNvSpPr>
          <p:nvPr>
            <p:ph type="body" idx="1"/>
          </p:nvPr>
        </p:nvSpPr>
        <p:spPr/>
        <p:txBody>
          <a:bodyPr/>
          <a:lstStyle/>
          <a:p>
            <a:r>
              <a:rPr lang="en-US" smtClean="0"/>
              <a:t>SCM procedures specify who is responsible for SCM issues</a:t>
            </a:r>
          </a:p>
          <a:p>
            <a:r>
              <a:rPr lang="en-US" smtClean="0"/>
              <a:t>This responsible usually assigned to a senior professional or a committee that been set-up to handle the SCM issues – software change control authority (SCCA) or software change control board (SCCB)</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102</a:t>
            </a:fld>
            <a:endParaRPr lang="en-US"/>
          </a:p>
        </p:txBody>
      </p:sp>
    </p:spTree>
    <p:extLst>
      <p:ext uri="{BB962C8B-B14F-4D97-AF65-F5344CB8AC3E}">
        <p14:creationId xmlns:p14="http://schemas.microsoft.com/office/powerpoint/2010/main" val="1562372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normAutofit fontScale="90000"/>
          </a:bodyPr>
          <a:lstStyle/>
          <a:p>
            <a:r>
              <a:rPr lang="en-US" smtClean="0"/>
              <a:t>Factors affecting approval of proposed changes </a:t>
            </a:r>
          </a:p>
        </p:txBody>
      </p:sp>
      <p:sp>
        <p:nvSpPr>
          <p:cNvPr id="246787" name="Rectangle 3"/>
          <p:cNvSpPr>
            <a:spLocks noGrp="1" noChangeArrowheads="1"/>
          </p:cNvSpPr>
          <p:nvPr>
            <p:ph type="body" idx="1"/>
          </p:nvPr>
        </p:nvSpPr>
        <p:spPr/>
        <p:txBody>
          <a:bodyPr/>
          <a:lstStyle/>
          <a:p>
            <a:r>
              <a:rPr lang="en-US" smtClean="0"/>
              <a:t>Expected contribution of the proposed change</a:t>
            </a:r>
          </a:p>
          <a:p>
            <a:r>
              <a:rPr lang="en-US" smtClean="0"/>
              <a:t>Urgency of the change</a:t>
            </a:r>
          </a:p>
          <a:p>
            <a:r>
              <a:rPr lang="en-US" smtClean="0"/>
              <a:t>Effect of the proposed change on project timetables, level of service, etc.</a:t>
            </a:r>
          </a:p>
          <a:p>
            <a:r>
              <a:rPr lang="en-US" smtClean="0"/>
              <a:t>Efforts required in making the change operational</a:t>
            </a:r>
          </a:p>
          <a:p>
            <a:r>
              <a:rPr lang="en-US" smtClean="0"/>
              <a:t>Required software quality assurance efforts</a:t>
            </a:r>
          </a:p>
          <a:p>
            <a:r>
              <a:rPr lang="en-US" smtClean="0"/>
              <a:t>Estimated required professional resources and cost of performing the change</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103</a:t>
            </a:fld>
            <a:endParaRPr lang="en-US"/>
          </a:p>
        </p:txBody>
      </p:sp>
    </p:spTree>
    <p:extLst>
      <p:ext uri="{BB962C8B-B14F-4D97-AF65-F5344CB8AC3E}">
        <p14:creationId xmlns:p14="http://schemas.microsoft.com/office/powerpoint/2010/main" val="1332765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normAutofit fontScale="90000"/>
          </a:bodyPr>
          <a:lstStyle/>
          <a:p>
            <a:r>
              <a:rPr lang="en-US" smtClean="0"/>
              <a:t>Software change request (SCR) document -  a template</a:t>
            </a:r>
          </a:p>
        </p:txBody>
      </p:sp>
      <p:sp>
        <p:nvSpPr>
          <p:cNvPr id="247811" name="Rectangle 3"/>
          <p:cNvSpPr>
            <a:spLocks noGrp="1" noChangeArrowheads="1"/>
          </p:cNvSpPr>
          <p:nvPr>
            <p:ph type="body" idx="1"/>
          </p:nvPr>
        </p:nvSpPr>
        <p:spPr/>
        <p:txBody>
          <a:bodyPr>
            <a:normAutofit fontScale="62500" lnSpcReduction="20000"/>
          </a:bodyPr>
          <a:lstStyle/>
          <a:p>
            <a:r>
              <a:rPr lang="en-US" smtClean="0"/>
              <a:t>Change principles</a:t>
            </a:r>
          </a:p>
          <a:p>
            <a:pPr lvl="2"/>
            <a:r>
              <a:rPr lang="en-US" smtClean="0"/>
              <a:t>The initiator</a:t>
            </a:r>
          </a:p>
          <a:p>
            <a:pPr lvl="2"/>
            <a:r>
              <a:rPr lang="en-US" smtClean="0"/>
              <a:t>The date the SCR was presented</a:t>
            </a:r>
          </a:p>
          <a:p>
            <a:pPr lvl="2"/>
            <a:r>
              <a:rPr lang="en-US" smtClean="0"/>
              <a:t>The character of the change</a:t>
            </a:r>
          </a:p>
          <a:p>
            <a:pPr lvl="2"/>
            <a:r>
              <a:rPr lang="en-US" smtClean="0"/>
              <a:t>The goals</a:t>
            </a:r>
          </a:p>
          <a:p>
            <a:pPr lvl="2"/>
            <a:r>
              <a:rPr lang="en-US" smtClean="0"/>
              <a:t>The expected contribution to the project/system</a:t>
            </a:r>
          </a:p>
          <a:p>
            <a:pPr lvl="2"/>
            <a:r>
              <a:rPr lang="en-US" smtClean="0"/>
              <a:t>The urgency of performance</a:t>
            </a:r>
          </a:p>
          <a:p>
            <a:r>
              <a:rPr lang="en-US" smtClean="0"/>
              <a:t>Change details</a:t>
            </a:r>
          </a:p>
          <a:p>
            <a:pPr lvl="2"/>
            <a:r>
              <a:rPr lang="en-US" smtClean="0"/>
              <a:t>Description of the proposed change</a:t>
            </a:r>
          </a:p>
          <a:p>
            <a:pPr lvl="2"/>
            <a:r>
              <a:rPr lang="en-US" smtClean="0"/>
              <a:t>A list of the SCIs to be changed</a:t>
            </a:r>
          </a:p>
          <a:p>
            <a:pPr lvl="2"/>
            <a:r>
              <a:rPr lang="en-US" smtClean="0"/>
              <a:t>Expected effects on other SCIs</a:t>
            </a:r>
          </a:p>
          <a:p>
            <a:pPr lvl="2"/>
            <a:r>
              <a:rPr lang="en-US" smtClean="0"/>
              <a:t>Expected effect on interfaces with other software systems and hardware firmware</a:t>
            </a:r>
          </a:p>
          <a:p>
            <a:pPr lvl="2"/>
            <a:r>
              <a:rPr lang="en-US" smtClean="0"/>
              <a:t>Expected delays in development completion schedules and expected disturbances to services to customers</a:t>
            </a:r>
          </a:p>
          <a:p>
            <a:r>
              <a:rPr lang="en-US" smtClean="0"/>
              <a:t>Change timetable and resources estimates</a:t>
            </a:r>
          </a:p>
          <a:p>
            <a:pPr lvl="2"/>
            <a:r>
              <a:rPr lang="en-US" smtClean="0"/>
              <a:t>Timetable for implementation</a:t>
            </a:r>
          </a:p>
          <a:p>
            <a:pPr lvl="2"/>
            <a:r>
              <a:rPr lang="en-US" smtClean="0"/>
              <a:t>Estimated required professional resources</a:t>
            </a:r>
          </a:p>
          <a:p>
            <a:pPr lvl="2"/>
            <a:r>
              <a:rPr lang="en-US" smtClean="0"/>
              <a:t>Other resources required</a:t>
            </a:r>
          </a:p>
          <a:p>
            <a:pPr lvl="2"/>
            <a:r>
              <a:rPr lang="en-US" smtClean="0"/>
              <a:t>Estimated total cost of the requested change.</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104</a:t>
            </a:fld>
            <a:endParaRPr lang="en-US"/>
          </a:p>
        </p:txBody>
      </p:sp>
    </p:spTree>
    <p:extLst>
      <p:ext uri="{BB962C8B-B14F-4D97-AF65-F5344CB8AC3E}">
        <p14:creationId xmlns:p14="http://schemas.microsoft.com/office/powerpoint/2010/main" val="3159921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sz="3800" smtClean="0"/>
              <a:t>Quality assurance of software changes</a:t>
            </a:r>
          </a:p>
        </p:txBody>
      </p:sp>
      <p:sp>
        <p:nvSpPr>
          <p:cNvPr id="248835" name="Rectangle 3"/>
          <p:cNvSpPr>
            <a:spLocks noGrp="1" noChangeArrowheads="1"/>
          </p:cNvSpPr>
          <p:nvPr>
            <p:ph idx="1"/>
          </p:nvPr>
        </p:nvSpPr>
        <p:spPr/>
        <p:txBody>
          <a:bodyPr/>
          <a:lstStyle/>
          <a:p>
            <a:r>
              <a:rPr lang="en-US" smtClean="0"/>
              <a:t>Quality assurance efforts are required at two levels:</a:t>
            </a:r>
          </a:p>
          <a:p>
            <a:pPr lvl="1"/>
            <a:r>
              <a:rPr lang="en-US" smtClean="0"/>
              <a:t>quality assurance of each of the changed SCIs</a:t>
            </a:r>
          </a:p>
          <a:p>
            <a:pPr lvl="1"/>
            <a:r>
              <a:rPr lang="en-US" smtClean="0"/>
              <a:t>quality assurance of the entire new software system version (that includes changed SCIs)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105</a:t>
            </a:fld>
            <a:endParaRPr lang="en-US"/>
          </a:p>
        </p:txBody>
      </p:sp>
    </p:spTree>
    <p:extLst>
      <p:ext uri="{BB962C8B-B14F-4D97-AF65-F5344CB8AC3E}">
        <p14:creationId xmlns:p14="http://schemas.microsoft.com/office/powerpoint/2010/main" val="2532789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normAutofit fontScale="90000"/>
          </a:bodyPr>
          <a:lstStyle/>
          <a:p>
            <a:r>
              <a:rPr lang="en-US" smtClean="0"/>
              <a:t>Quality assurance of the changes SCIs</a:t>
            </a:r>
          </a:p>
        </p:txBody>
      </p:sp>
      <p:sp>
        <p:nvSpPr>
          <p:cNvPr id="249859" name="Rectangle 3"/>
          <p:cNvSpPr>
            <a:spLocks noGrp="1" noChangeArrowheads="1"/>
          </p:cNvSpPr>
          <p:nvPr>
            <p:ph type="body" idx="1"/>
          </p:nvPr>
        </p:nvSpPr>
        <p:spPr/>
        <p:txBody>
          <a:bodyPr/>
          <a:lstStyle/>
          <a:p>
            <a:r>
              <a:rPr lang="en-US" smtClean="0"/>
              <a:t>Require preparation of a reviews and testing plan at a magnitude appropriate to the character of the change</a:t>
            </a:r>
          </a:p>
          <a:p>
            <a:r>
              <a:rPr lang="en-US" smtClean="0"/>
              <a:t>It is important that reviews and testing be carried out by professional testers and not by the SCI’s developer</a:t>
            </a:r>
          </a:p>
          <a:p>
            <a:r>
              <a:rPr lang="en-US" smtClean="0"/>
              <a:t>The process of reviews and testing, corrections and re-testing (regression testing) the change SCIs is expected to conclude with their approval</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106</a:t>
            </a:fld>
            <a:endParaRPr lang="en-US"/>
          </a:p>
        </p:txBody>
      </p:sp>
    </p:spTree>
    <p:extLst>
      <p:ext uri="{BB962C8B-B14F-4D97-AF65-F5344CB8AC3E}">
        <p14:creationId xmlns:p14="http://schemas.microsoft.com/office/powerpoint/2010/main" val="2883267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normAutofit fontScale="90000"/>
          </a:bodyPr>
          <a:lstStyle/>
          <a:p>
            <a:r>
              <a:rPr lang="en-US" sz="3800" smtClean="0"/>
              <a:t>Quality assurance of the entire new software system version</a:t>
            </a:r>
          </a:p>
        </p:txBody>
      </p:sp>
      <p:sp>
        <p:nvSpPr>
          <p:cNvPr id="250883" name="Rectangle 3"/>
          <p:cNvSpPr>
            <a:spLocks noGrp="1" noChangeArrowheads="1"/>
          </p:cNvSpPr>
          <p:nvPr>
            <p:ph type="body" idx="1"/>
          </p:nvPr>
        </p:nvSpPr>
        <p:spPr/>
        <p:txBody>
          <a:bodyPr/>
          <a:lstStyle/>
          <a:p>
            <a:pPr>
              <a:lnSpc>
                <a:spcPct val="80000"/>
              </a:lnSpc>
            </a:pPr>
            <a:r>
              <a:rPr lang="en-US" sz="2800" smtClean="0"/>
              <a:t>A new version of the software is considered to have been completed once the changed SCIs replace the former SCIs.</a:t>
            </a:r>
          </a:p>
          <a:p>
            <a:pPr>
              <a:lnSpc>
                <a:spcPct val="80000"/>
              </a:lnSpc>
            </a:pPr>
            <a:r>
              <a:rPr lang="en-US" sz="2800" smtClean="0"/>
              <a:t>Many new versions, especially of complex software systems, actually fail.</a:t>
            </a:r>
          </a:p>
          <a:p>
            <a:pPr>
              <a:lnSpc>
                <a:spcPct val="80000"/>
              </a:lnSpc>
            </a:pPr>
            <a:r>
              <a:rPr lang="en-US" sz="2800" smtClean="0"/>
              <a:t>The failures generally occur as a result of damage done to interfaces between the changed SCIs and other SCIs left unchanged and not retested because they were not expected to be affected by the changes performed.</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107</a:t>
            </a:fld>
            <a:endParaRPr lang="en-US"/>
          </a:p>
        </p:txBody>
      </p:sp>
    </p:spTree>
    <p:extLst>
      <p:ext uri="{BB962C8B-B14F-4D97-AF65-F5344CB8AC3E}">
        <p14:creationId xmlns:p14="http://schemas.microsoft.com/office/powerpoint/2010/main" val="548828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normAutofit fontScale="90000"/>
          </a:bodyPr>
          <a:lstStyle/>
          <a:p>
            <a:r>
              <a:rPr lang="en-US" sz="3800" smtClean="0"/>
              <a:t>2. Release of software configuration versions</a:t>
            </a:r>
          </a:p>
        </p:txBody>
      </p:sp>
      <p:sp>
        <p:nvSpPr>
          <p:cNvPr id="251907" name="Rectangle 3"/>
          <p:cNvSpPr>
            <a:spLocks noGrp="1" noChangeArrowheads="1"/>
          </p:cNvSpPr>
          <p:nvPr>
            <p:ph type="body" idx="1"/>
          </p:nvPr>
        </p:nvSpPr>
        <p:spPr/>
        <p:txBody>
          <a:bodyPr/>
          <a:lstStyle/>
          <a:p>
            <a:r>
              <a:rPr lang="en-US" smtClean="0"/>
              <a:t>The need to release a  new software configuration control:</a:t>
            </a:r>
          </a:p>
          <a:p>
            <a:pPr lvl="1"/>
            <a:r>
              <a:rPr lang="en-US" smtClean="0"/>
              <a:t>defective SCIs</a:t>
            </a:r>
          </a:p>
          <a:p>
            <a:pPr lvl="1"/>
            <a:r>
              <a:rPr lang="en-US" smtClean="0"/>
              <a:t>special features demanded by new customers</a:t>
            </a:r>
          </a:p>
          <a:p>
            <a:pPr lvl="1"/>
            <a:r>
              <a:rPr lang="en-US" smtClean="0"/>
              <a:t>the team’s initiatives to introduce SCI improvements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108</a:t>
            </a:fld>
            <a:endParaRPr lang="en-US"/>
          </a:p>
        </p:txBody>
      </p:sp>
    </p:spTree>
    <p:extLst>
      <p:ext uri="{BB962C8B-B14F-4D97-AF65-F5344CB8AC3E}">
        <p14:creationId xmlns:p14="http://schemas.microsoft.com/office/powerpoint/2010/main" val="4230395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Version vs. Revision vs. Release </a:t>
            </a:r>
            <a:endParaRPr lang="en-US"/>
          </a:p>
        </p:txBody>
      </p:sp>
      <p:sp>
        <p:nvSpPr>
          <p:cNvPr id="89091" name="Rectangle 3"/>
          <p:cNvSpPr>
            <a:spLocks noGrp="1" noChangeArrowheads="1"/>
          </p:cNvSpPr>
          <p:nvPr>
            <p:ph type="body" idx="1"/>
          </p:nvPr>
        </p:nvSpPr>
        <p:spPr/>
        <p:txBody>
          <a:bodyPr>
            <a:normAutofit fontScale="92500" lnSpcReduction="20000"/>
          </a:bodyPr>
          <a:lstStyle/>
          <a:p>
            <a:r>
              <a:rPr lang="en-US" smtClean="0"/>
              <a:t>Version: </a:t>
            </a:r>
          </a:p>
          <a:p>
            <a:pPr lvl="1"/>
            <a:r>
              <a:rPr lang="en-US" smtClean="0"/>
              <a:t>An initial release or re-release of a configuration item associated with a complete compilation or recompilation of the item. Different versions have different functionality.</a:t>
            </a:r>
          </a:p>
          <a:p>
            <a:pPr lvl="1"/>
            <a:endParaRPr lang="en-US" smtClean="0"/>
          </a:p>
          <a:p>
            <a:pPr lvl="1"/>
            <a:endParaRPr lang="en-US" smtClean="0"/>
          </a:p>
          <a:p>
            <a:r>
              <a:rPr lang="en-US" smtClean="0"/>
              <a:t>Revision: </a:t>
            </a:r>
          </a:p>
          <a:p>
            <a:pPr lvl="1"/>
            <a:r>
              <a:rPr lang="en-US" smtClean="0"/>
              <a:t>Change to a version that corrects only errors in the design/code, but does not affect the documented functionality.</a:t>
            </a:r>
          </a:p>
          <a:p>
            <a:endParaRPr lang="en-US" smtClean="0"/>
          </a:p>
          <a:p>
            <a:endParaRPr lang="en-US" smtClean="0"/>
          </a:p>
          <a:p>
            <a:r>
              <a:rPr lang="en-US" smtClean="0"/>
              <a:t>Release: </a:t>
            </a:r>
          </a:p>
          <a:p>
            <a:pPr lvl="1"/>
            <a:r>
              <a:rPr lang="en-US" smtClean="0"/>
              <a:t>The formal distribution of an approved version.</a:t>
            </a:r>
          </a:p>
          <a:p>
            <a:pPr lvl="1"/>
            <a:endParaRPr lang="en-US"/>
          </a:p>
        </p:txBody>
      </p:sp>
      <p:sp>
        <p:nvSpPr>
          <p:cNvPr id="89094" name="AutoShape 6"/>
          <p:cNvSpPr>
            <a:spLocks noChangeArrowheads="1"/>
          </p:cNvSpPr>
          <p:nvPr/>
        </p:nvSpPr>
        <p:spPr bwMode="auto">
          <a:xfrm>
            <a:off x="4648323" y="3048000"/>
            <a:ext cx="4190877" cy="1066800"/>
          </a:xfrm>
          <a:prstGeom prst="wedgeEllipseCallout">
            <a:avLst>
              <a:gd name="adj1" fmla="val -112611"/>
              <a:gd name="adj2" fmla="val 31398"/>
            </a:avLst>
          </a:prstGeom>
          <a:solidFill>
            <a:srgbClr val="FFECD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pPr algn="ctr"/>
            <a:r>
              <a:rPr lang="en-US" sz="1800">
                <a:latin typeface="Times"/>
              </a:rPr>
              <a:t>Question: Is Windows98 a new </a:t>
            </a:r>
          </a:p>
          <a:p>
            <a:pPr algn="ctr"/>
            <a:r>
              <a:rPr lang="en-US" sz="1800">
                <a:latin typeface="Times"/>
              </a:rPr>
              <a:t>version or a new revision compared </a:t>
            </a:r>
          </a:p>
          <a:p>
            <a:pPr algn="ctr"/>
            <a:r>
              <a:rPr lang="en-US" sz="1800">
                <a:latin typeface="Times"/>
              </a:rPr>
              <a:t>to Windows95 ?</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109</a:t>
            </a:fld>
            <a:endParaRPr lang="en-US"/>
          </a:p>
        </p:txBody>
      </p:sp>
    </p:spTree>
    <p:extLst>
      <p:ext uri="{BB962C8B-B14F-4D97-AF65-F5344CB8AC3E}">
        <p14:creationId xmlns:p14="http://schemas.microsoft.com/office/powerpoint/2010/main" val="20771255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9094"/>
                                        </p:tgtEl>
                                        <p:attrNameLst>
                                          <p:attrName>style.visibility</p:attrName>
                                        </p:attrNameLst>
                                      </p:cBhvr>
                                      <p:to>
                                        <p:strVal val="visible"/>
                                      </p:to>
                                    </p:set>
                                    <p:animEffect transition="in" filter="dissolve">
                                      <p:cBhvr>
                                        <p:cTn id="7" dur="500"/>
                                        <p:tgtEl>
                                          <p:spTgt spid="89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normAutofit fontScale="90000"/>
          </a:bodyPr>
          <a:lstStyle/>
          <a:p>
            <a:r>
              <a:rPr lang="en-US" smtClean="0"/>
              <a:t>Procedures and work instruction:  preparation, implementation, updating</a:t>
            </a:r>
          </a:p>
        </p:txBody>
      </p:sp>
      <p:sp>
        <p:nvSpPr>
          <p:cNvPr id="192515" name="Rectangle 3"/>
          <p:cNvSpPr>
            <a:spLocks noGrp="1" noChangeArrowheads="1"/>
          </p:cNvSpPr>
          <p:nvPr>
            <p:ph idx="1"/>
          </p:nvPr>
        </p:nvSpPr>
        <p:spPr/>
        <p:txBody>
          <a:bodyPr/>
          <a:lstStyle/>
          <a:p>
            <a:r>
              <a:rPr lang="en-US" smtClean="0"/>
              <a:t>The </a:t>
            </a:r>
            <a:r>
              <a:rPr lang="en-US"/>
              <a:t>activities involved in maintaining an organization’s procedures </a:t>
            </a:r>
            <a:r>
              <a:rPr lang="en-US" smtClean="0"/>
              <a:t>manual</a:t>
            </a:r>
          </a:p>
          <a:p>
            <a:pPr lvl="1"/>
            <a:r>
              <a:rPr lang="en-US" smtClean="0"/>
              <a:t>preparation of new procedures</a:t>
            </a:r>
          </a:p>
          <a:p>
            <a:pPr lvl="1"/>
            <a:r>
              <a:rPr lang="en-US" smtClean="0"/>
              <a:t>implementation of new or revised procedures</a:t>
            </a:r>
          </a:p>
          <a:p>
            <a:pPr lvl="1"/>
            <a:r>
              <a:rPr lang="en-US" smtClean="0"/>
              <a:t>updating procedures</a:t>
            </a:r>
          </a:p>
          <a:p>
            <a:pPr lvl="1"/>
            <a:endParaRPr lang="en-US" smtClean="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11</a:t>
            </a:fld>
            <a:endParaRPr lang="en-US"/>
          </a:p>
        </p:txBody>
      </p:sp>
    </p:spTree>
    <p:extLst>
      <p:ext uri="{BB962C8B-B14F-4D97-AF65-F5344CB8AC3E}">
        <p14:creationId xmlns:p14="http://schemas.microsoft.com/office/powerpoint/2010/main" val="101618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normAutofit fontScale="90000"/>
          </a:bodyPr>
          <a:lstStyle/>
          <a:p>
            <a:r>
              <a:rPr lang="en-US" smtClean="0"/>
              <a:t>Types of software configuration releases</a:t>
            </a:r>
          </a:p>
        </p:txBody>
      </p:sp>
      <p:sp>
        <p:nvSpPr>
          <p:cNvPr id="252931" name="Rectangle 3"/>
          <p:cNvSpPr>
            <a:spLocks noGrp="1" noChangeArrowheads="1"/>
          </p:cNvSpPr>
          <p:nvPr>
            <p:ph type="body" idx="1"/>
          </p:nvPr>
        </p:nvSpPr>
        <p:spPr/>
        <p:txBody>
          <a:bodyPr>
            <a:normAutofit fontScale="77500" lnSpcReduction="20000"/>
          </a:bodyPr>
          <a:lstStyle/>
          <a:p>
            <a:r>
              <a:rPr lang="en-US" b="1" smtClean="0"/>
              <a:t>Baseline versions</a:t>
            </a:r>
          </a:p>
          <a:p>
            <a:pPr lvl="1"/>
            <a:r>
              <a:rPr lang="en-US" smtClean="0"/>
              <a:t>planned early, during a system’s development or operating stage</a:t>
            </a:r>
          </a:p>
          <a:p>
            <a:pPr lvl="1"/>
            <a:r>
              <a:rPr lang="en-US" smtClean="0"/>
              <a:t>as part of the process, they are reviewed, tested and approved, as their SCIs</a:t>
            </a:r>
          </a:p>
          <a:p>
            <a:pPr lvl="1"/>
            <a:r>
              <a:rPr lang="en-US" smtClean="0"/>
              <a:t>they serve as </a:t>
            </a:r>
            <a:r>
              <a:rPr lang="en-US" u="sng" smtClean="0"/>
              <a:t>milestones in the SDLC</a:t>
            </a:r>
            <a:r>
              <a:rPr lang="en-US" smtClean="0"/>
              <a:t>, and represent the foundations for further system development</a:t>
            </a:r>
          </a:p>
          <a:p>
            <a:r>
              <a:rPr lang="en-US" b="1" smtClean="0"/>
              <a:t>Intermediate versions</a:t>
            </a:r>
          </a:p>
          <a:p>
            <a:pPr lvl="1"/>
            <a:r>
              <a:rPr lang="en-US" smtClean="0"/>
              <a:t>when problem arise that require immediate attention – an intermediate version of the software is often prepared</a:t>
            </a:r>
          </a:p>
          <a:p>
            <a:pPr lvl="1"/>
            <a:r>
              <a:rPr lang="en-US" smtClean="0"/>
              <a:t>usually, serve only a portion of a firm’s customers, limited period, until replaced by a new baseline versions</a:t>
            </a:r>
          </a:p>
          <a:p>
            <a:pPr lvl="1"/>
            <a:r>
              <a:rPr lang="en-US" smtClean="0"/>
              <a:t>can serve as a “</a:t>
            </a:r>
            <a:r>
              <a:rPr lang="en-US" b="1" smtClean="0"/>
              <a:t>pilot</a:t>
            </a:r>
            <a:r>
              <a:rPr lang="en-US" smtClean="0"/>
              <a:t>” to the next baseline version</a:t>
            </a:r>
          </a:p>
          <a:p>
            <a:r>
              <a:rPr lang="en-US" b="1" smtClean="0"/>
              <a:t>Revisions</a:t>
            </a:r>
            <a:r>
              <a:rPr lang="en-US" smtClean="0"/>
              <a:t> </a:t>
            </a:r>
          </a:p>
          <a:p>
            <a:pPr lvl="1"/>
            <a:r>
              <a:rPr lang="en-US" smtClean="0"/>
              <a:t>introduce </a:t>
            </a:r>
            <a:r>
              <a:rPr lang="en-US" u="sng" smtClean="0"/>
              <a:t>minor changes and corrections</a:t>
            </a:r>
            <a:r>
              <a:rPr lang="en-US" smtClean="0"/>
              <a:t> to a given SC version.</a:t>
            </a:r>
          </a:p>
          <a:p>
            <a:pPr lvl="1"/>
            <a:r>
              <a:rPr lang="en-US" smtClean="0"/>
              <a:t>in some cases, revisions are released before a new baseline version is released</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110</a:t>
            </a:fld>
            <a:endParaRPr lang="en-US"/>
          </a:p>
        </p:txBody>
      </p:sp>
    </p:spTree>
    <p:extLst>
      <p:ext uri="{BB962C8B-B14F-4D97-AF65-F5344CB8AC3E}">
        <p14:creationId xmlns:p14="http://schemas.microsoft.com/office/powerpoint/2010/main" val="3917817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sz="3200" smtClean="0"/>
              <a:t>Numeration conventions for identification of SCI and software versions</a:t>
            </a:r>
          </a:p>
        </p:txBody>
      </p:sp>
      <p:sp>
        <p:nvSpPr>
          <p:cNvPr id="253955" name="Rectangle 3"/>
          <p:cNvSpPr>
            <a:spLocks noGrp="1" noChangeArrowheads="1"/>
          </p:cNvSpPr>
          <p:nvPr>
            <p:ph type="body" idx="1"/>
          </p:nvPr>
        </p:nvSpPr>
        <p:spPr/>
        <p:txBody>
          <a:bodyPr/>
          <a:lstStyle/>
          <a:p>
            <a:r>
              <a:rPr lang="en-US" smtClean="0"/>
              <a:t>Decimal numeration </a:t>
            </a:r>
          </a:p>
          <a:p>
            <a:pPr lvl="1"/>
            <a:r>
              <a:rPr lang="en-US" smtClean="0"/>
              <a:t>indicates the successive version and revision numbers</a:t>
            </a:r>
          </a:p>
          <a:p>
            <a:pPr lvl="1"/>
            <a:r>
              <a:rPr lang="en-US" smtClean="0"/>
              <a:t>example: DD7 Ver.1.0, DD7 Ver.1.1, </a:t>
            </a:r>
            <a:r>
              <a:rPr lang="en-US"/>
              <a:t>DD-7 Ver.2.0, DD-7 </a:t>
            </a:r>
            <a:r>
              <a:rPr lang="en-US" smtClean="0"/>
              <a:t>Ver.3.0, etc.</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111</a:t>
            </a:fld>
            <a:endParaRPr lang="en-US"/>
          </a:p>
        </p:txBody>
      </p:sp>
    </p:spTree>
    <p:extLst>
      <p:ext uri="{BB962C8B-B14F-4D97-AF65-F5344CB8AC3E}">
        <p14:creationId xmlns:p14="http://schemas.microsoft.com/office/powerpoint/2010/main" val="2855193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normAutofit fontScale="90000"/>
          </a:bodyPr>
          <a:lstStyle/>
          <a:p>
            <a:r>
              <a:rPr lang="en-US" smtClean="0"/>
              <a:t>Software configuration management plans (SCMPs)</a:t>
            </a:r>
          </a:p>
        </p:txBody>
      </p:sp>
      <p:sp>
        <p:nvSpPr>
          <p:cNvPr id="254979" name="Rectangle 3"/>
          <p:cNvSpPr>
            <a:spLocks noGrp="1" noChangeArrowheads="1"/>
          </p:cNvSpPr>
          <p:nvPr>
            <p:ph type="body" idx="1"/>
          </p:nvPr>
        </p:nvSpPr>
        <p:spPr/>
        <p:txBody>
          <a:bodyPr/>
          <a:lstStyle/>
          <a:p>
            <a:r>
              <a:rPr lang="en-US" smtClean="0"/>
              <a:t>Objective: </a:t>
            </a:r>
          </a:p>
          <a:p>
            <a:pPr lvl="1"/>
            <a:r>
              <a:rPr lang="en-US" smtClean="0"/>
              <a:t>to plan ahead the </a:t>
            </a:r>
            <a:r>
              <a:rPr lang="en-US" b="1" smtClean="0"/>
              <a:t>schedule of baseline version releases </a:t>
            </a:r>
            <a:r>
              <a:rPr lang="en-US" smtClean="0"/>
              <a:t>and the required resources to carry out all the activities required for the software configuration releases</a:t>
            </a:r>
          </a:p>
          <a:p>
            <a:pPr lvl="1"/>
            <a:r>
              <a:rPr lang="en-US" smtClean="0"/>
              <a:t>to enable one to </a:t>
            </a:r>
            <a:r>
              <a:rPr lang="en-US" b="1" smtClean="0"/>
              <a:t>follow up the progress of activities </a:t>
            </a:r>
            <a:r>
              <a:rPr lang="en-US" smtClean="0"/>
              <a:t>involved in software version release</a:t>
            </a:r>
          </a:p>
          <a:p>
            <a:r>
              <a:rPr lang="en-US" smtClean="0"/>
              <a:t>SCMPs are required during the development stage as well as the operation (maintenance) stage</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112</a:t>
            </a:fld>
            <a:endParaRPr lang="en-US"/>
          </a:p>
        </p:txBody>
      </p:sp>
    </p:spTree>
    <p:extLst>
      <p:ext uri="{BB962C8B-B14F-4D97-AF65-F5344CB8AC3E}">
        <p14:creationId xmlns:p14="http://schemas.microsoft.com/office/powerpoint/2010/main" val="3003625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smtClean="0"/>
              <a:t>SCMP – the content</a:t>
            </a:r>
          </a:p>
        </p:txBody>
      </p:sp>
      <p:sp>
        <p:nvSpPr>
          <p:cNvPr id="256003" name="Rectangle 3"/>
          <p:cNvSpPr>
            <a:spLocks noGrp="1" noChangeArrowheads="1"/>
          </p:cNvSpPr>
          <p:nvPr>
            <p:ph type="body" idx="1"/>
          </p:nvPr>
        </p:nvSpPr>
        <p:spPr/>
        <p:txBody>
          <a:bodyPr>
            <a:normAutofit fontScale="92500" lnSpcReduction="10000"/>
          </a:bodyPr>
          <a:lstStyle/>
          <a:p>
            <a:r>
              <a:rPr lang="en-US" smtClean="0"/>
              <a:t>An overview of the software development project or existing software system</a:t>
            </a:r>
          </a:p>
          <a:p>
            <a:r>
              <a:rPr lang="en-US" smtClean="0"/>
              <a:t>A list of scheduled baseline version releases</a:t>
            </a:r>
          </a:p>
          <a:p>
            <a:r>
              <a:rPr lang="en-US" smtClean="0"/>
              <a:t>A list of SCIs (documents, code, etc.) to be included in each version</a:t>
            </a:r>
          </a:p>
          <a:p>
            <a:r>
              <a:rPr lang="en-US" smtClean="0"/>
              <a:t>A table identifying the relationship of software development project plans and maintenance plans to scheduled releases of new SCIs or SCI versions</a:t>
            </a:r>
          </a:p>
          <a:p>
            <a:r>
              <a:rPr lang="en-US" smtClean="0"/>
              <a:t>A list of assumptions about the resources required to perform the SCMP</a:t>
            </a:r>
          </a:p>
          <a:p>
            <a:r>
              <a:rPr lang="en-US" smtClean="0"/>
              <a:t>Estimates of the human resources and budget needed to perform the SCMP</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113</a:t>
            </a:fld>
            <a:endParaRPr lang="en-US"/>
          </a:p>
        </p:txBody>
      </p:sp>
    </p:spTree>
    <p:extLst>
      <p:ext uri="{BB962C8B-B14F-4D97-AF65-F5344CB8AC3E}">
        <p14:creationId xmlns:p14="http://schemas.microsoft.com/office/powerpoint/2010/main" val="1083829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smtClean="0"/>
              <a:t>SCMP for the development stage</a:t>
            </a:r>
          </a:p>
        </p:txBody>
      </p:sp>
      <p:sp>
        <p:nvSpPr>
          <p:cNvPr id="257027" name="Rectangle 3"/>
          <p:cNvSpPr>
            <a:spLocks noGrp="1" noChangeArrowheads="1"/>
          </p:cNvSpPr>
          <p:nvPr>
            <p:ph type="body" idx="1"/>
          </p:nvPr>
        </p:nvSpPr>
        <p:spPr/>
        <p:txBody>
          <a:bodyPr/>
          <a:lstStyle/>
          <a:p>
            <a:r>
              <a:rPr lang="en-US" smtClean="0"/>
              <a:t>SCMP sets the </a:t>
            </a:r>
            <a:r>
              <a:rPr lang="en-US" b="1" smtClean="0"/>
              <a:t>release dates of baseline versions</a:t>
            </a:r>
            <a:r>
              <a:rPr lang="en-US" smtClean="0"/>
              <a:t>, which usually coincide with the conclusion of one or more of the following three events: the design stage, the coding stage and the system test stage – represent a segment of the entire system’s development plans, prepared at a project’s initiation</a:t>
            </a:r>
          </a:p>
          <a:p>
            <a:r>
              <a:rPr lang="en-US" smtClean="0"/>
              <a:t>Development process must be comply with the SCMP</a:t>
            </a:r>
          </a:p>
          <a:p>
            <a:r>
              <a:rPr lang="en-US" smtClean="0"/>
              <a:t>All instructions and procedures necessary for performing the SCM tasks are documented in the SCMP</a:t>
            </a:r>
          </a:p>
          <a:p>
            <a:r>
              <a:rPr lang="en-US" smtClean="0"/>
              <a:t>Responsibility – the project manager</a:t>
            </a:r>
          </a:p>
          <a:p>
            <a:endParaRPr lang="en-US" smtClean="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114</a:t>
            </a:fld>
            <a:endParaRPr lang="en-US"/>
          </a:p>
        </p:txBody>
      </p:sp>
    </p:spTree>
    <p:extLst>
      <p:ext uri="{BB962C8B-B14F-4D97-AF65-F5344CB8AC3E}">
        <p14:creationId xmlns:p14="http://schemas.microsoft.com/office/powerpoint/2010/main" val="3983848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normAutofit fontScale="90000"/>
          </a:bodyPr>
          <a:lstStyle/>
          <a:p>
            <a:r>
              <a:rPr lang="en-US" smtClean="0"/>
              <a:t>SCMP for the operation (maintenance) stage</a:t>
            </a:r>
          </a:p>
        </p:txBody>
      </p:sp>
      <p:sp>
        <p:nvSpPr>
          <p:cNvPr id="258051" name="Rectangle 3"/>
          <p:cNvSpPr>
            <a:spLocks noGrp="1" noChangeArrowheads="1"/>
          </p:cNvSpPr>
          <p:nvPr>
            <p:ph type="body" idx="1"/>
          </p:nvPr>
        </p:nvSpPr>
        <p:spPr/>
        <p:txBody>
          <a:bodyPr/>
          <a:lstStyle/>
          <a:p>
            <a:r>
              <a:rPr lang="en-US" smtClean="0"/>
              <a:t>Further releases of software baseline versions are required</a:t>
            </a:r>
          </a:p>
          <a:p>
            <a:r>
              <a:rPr lang="en-US" smtClean="0"/>
              <a:t>SCMP usually schedules new baseline releases periodically – annual/semiannual, which include corrected/new versions of SCIs</a:t>
            </a:r>
          </a:p>
          <a:p>
            <a:r>
              <a:rPr lang="en-US" smtClean="0"/>
              <a:t>Only SCIs for which changes have been completed and approved by the targeted release date can be included in new SC versions</a:t>
            </a:r>
          </a:p>
          <a:p>
            <a:endParaRPr lang="en-US" smtClean="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115</a:t>
            </a:fld>
            <a:endParaRPr lang="en-US"/>
          </a:p>
        </p:txBody>
      </p:sp>
    </p:spTree>
    <p:extLst>
      <p:ext uri="{BB962C8B-B14F-4D97-AF65-F5344CB8AC3E}">
        <p14:creationId xmlns:p14="http://schemas.microsoft.com/office/powerpoint/2010/main" val="1888260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normAutofit fontScale="90000"/>
          </a:bodyPr>
          <a:lstStyle/>
          <a:p>
            <a:r>
              <a:rPr lang="en-US" smtClean="0"/>
              <a:t>Software configuration evolution models</a:t>
            </a:r>
          </a:p>
        </p:txBody>
      </p:sp>
      <p:sp>
        <p:nvSpPr>
          <p:cNvPr id="259075" name="Rectangle 3"/>
          <p:cNvSpPr>
            <a:spLocks noGrp="1" noChangeArrowheads="1"/>
          </p:cNvSpPr>
          <p:nvPr>
            <p:ph type="body" idx="1"/>
          </p:nvPr>
        </p:nvSpPr>
        <p:spPr/>
        <p:txBody>
          <a:bodyPr/>
          <a:lstStyle/>
          <a:p>
            <a:r>
              <a:rPr lang="en-US" smtClean="0"/>
              <a:t>The linear evolution model</a:t>
            </a:r>
          </a:p>
          <a:p>
            <a:pPr lvl="1"/>
            <a:r>
              <a:rPr lang="en-US" smtClean="0"/>
              <a:t>only one </a:t>
            </a:r>
            <a:r>
              <a:rPr lang="en-US" u="sng" smtClean="0"/>
              <a:t>unique</a:t>
            </a:r>
            <a:r>
              <a:rPr lang="en-US" smtClean="0"/>
              <a:t> SC version serves all customer at any given time</a:t>
            </a:r>
          </a:p>
          <a:p>
            <a:pPr lvl="1"/>
            <a:r>
              <a:rPr lang="en-US" smtClean="0"/>
              <a:t>for system that is developed to serve a single organization</a:t>
            </a:r>
          </a:p>
          <a:p>
            <a:pPr lvl="1"/>
            <a:r>
              <a:rPr lang="en-US" smtClean="0"/>
              <a:t>applied to popular software packages</a:t>
            </a:r>
          </a:p>
          <a:p>
            <a:pPr lvl="1"/>
            <a:r>
              <a:rPr lang="en-US" smtClean="0"/>
              <a:t>uniform in structure</a:t>
            </a:r>
          </a:p>
          <a:p>
            <a:r>
              <a:rPr lang="en-US" smtClean="0"/>
              <a:t>The tree evolution model</a:t>
            </a:r>
          </a:p>
          <a:p>
            <a:pPr lvl="1"/>
            <a:r>
              <a:rPr lang="en-US" smtClean="0"/>
              <a:t>several </a:t>
            </a:r>
            <a:r>
              <a:rPr lang="en-US" u="sng" smtClean="0"/>
              <a:t>parallel</a:t>
            </a:r>
            <a:r>
              <a:rPr lang="en-US" smtClean="0"/>
              <a:t> versions are developed to serve the needs of different customers</a:t>
            </a:r>
          </a:p>
          <a:p>
            <a:pPr lvl="1"/>
            <a:r>
              <a:rPr lang="en-US" smtClean="0"/>
              <a:t>applied in firmware configuration versions, where each branch serves a different product or product line</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116</a:t>
            </a:fld>
            <a:endParaRPr lang="en-US"/>
          </a:p>
        </p:txBody>
      </p:sp>
    </p:spTree>
    <p:extLst>
      <p:ext uri="{BB962C8B-B14F-4D97-AF65-F5344CB8AC3E}">
        <p14:creationId xmlns:p14="http://schemas.microsoft.com/office/powerpoint/2010/main" val="1377295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60098" name="Group 2"/>
          <p:cNvGrpSpPr>
            <a:grpSpLocks/>
          </p:cNvGrpSpPr>
          <p:nvPr/>
        </p:nvGrpSpPr>
        <p:grpSpPr bwMode="auto">
          <a:xfrm>
            <a:off x="250825" y="1268413"/>
            <a:ext cx="3352800" cy="5105400"/>
            <a:chOff x="576" y="1008"/>
            <a:chExt cx="2112" cy="3216"/>
          </a:xfrm>
        </p:grpSpPr>
        <p:sp>
          <p:nvSpPr>
            <p:cNvPr id="260099" name="Oval 3"/>
            <p:cNvSpPr>
              <a:spLocks noChangeArrowheads="1"/>
            </p:cNvSpPr>
            <p:nvPr/>
          </p:nvSpPr>
          <p:spPr bwMode="auto">
            <a:xfrm>
              <a:off x="864" y="2736"/>
              <a:ext cx="1056" cy="24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1">
                  <a:latin typeface="Times New Roman" pitchFamily="18" charset="0"/>
                  <a:cs typeface="Times New Roman" pitchFamily="18" charset="0"/>
                </a:rPr>
                <a:t>Ver 2.1 IN</a:t>
              </a:r>
            </a:p>
          </p:txBody>
        </p:sp>
        <p:sp>
          <p:nvSpPr>
            <p:cNvPr id="260100" name="Oval 4"/>
            <p:cNvSpPr>
              <a:spLocks noChangeArrowheads="1"/>
            </p:cNvSpPr>
            <p:nvPr/>
          </p:nvSpPr>
          <p:spPr bwMode="auto">
            <a:xfrm>
              <a:off x="912" y="3168"/>
              <a:ext cx="1056"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1">
                  <a:latin typeface="Times New Roman" pitchFamily="18" charset="0"/>
                  <a:cs typeface="Times New Roman" pitchFamily="18" charset="0"/>
                </a:rPr>
                <a:t>Ver 2.0 BL</a:t>
              </a:r>
            </a:p>
          </p:txBody>
        </p:sp>
        <p:sp>
          <p:nvSpPr>
            <p:cNvPr id="260101" name="Oval 5"/>
            <p:cNvSpPr>
              <a:spLocks noChangeArrowheads="1"/>
            </p:cNvSpPr>
            <p:nvPr/>
          </p:nvSpPr>
          <p:spPr bwMode="auto">
            <a:xfrm>
              <a:off x="912" y="3600"/>
              <a:ext cx="1056"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1">
                  <a:latin typeface="Times New Roman" pitchFamily="18" charset="0"/>
                  <a:cs typeface="Times New Roman" pitchFamily="18" charset="0"/>
                </a:rPr>
                <a:t>Ver 1.0 BL</a:t>
              </a:r>
            </a:p>
          </p:txBody>
        </p:sp>
        <p:sp>
          <p:nvSpPr>
            <p:cNvPr id="260102" name="Oval 6"/>
            <p:cNvSpPr>
              <a:spLocks noChangeArrowheads="1"/>
            </p:cNvSpPr>
            <p:nvPr/>
          </p:nvSpPr>
          <p:spPr bwMode="auto">
            <a:xfrm>
              <a:off x="864" y="2304"/>
              <a:ext cx="1056" cy="24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1">
                  <a:latin typeface="Times New Roman" pitchFamily="18" charset="0"/>
                  <a:cs typeface="Times New Roman" pitchFamily="18" charset="0"/>
                </a:rPr>
                <a:t>Ver 2.2 IN</a:t>
              </a:r>
            </a:p>
          </p:txBody>
        </p:sp>
        <p:sp>
          <p:nvSpPr>
            <p:cNvPr id="260103" name="Oval 7"/>
            <p:cNvSpPr>
              <a:spLocks noChangeArrowheads="1"/>
            </p:cNvSpPr>
            <p:nvPr/>
          </p:nvSpPr>
          <p:spPr bwMode="auto">
            <a:xfrm>
              <a:off x="816" y="1872"/>
              <a:ext cx="1056"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1">
                  <a:latin typeface="Times New Roman" pitchFamily="18" charset="0"/>
                  <a:cs typeface="Times New Roman" pitchFamily="18" charset="0"/>
                </a:rPr>
                <a:t>Ver 3.0 BL</a:t>
              </a:r>
            </a:p>
          </p:txBody>
        </p:sp>
        <p:sp>
          <p:nvSpPr>
            <p:cNvPr id="260104" name="Oval 8"/>
            <p:cNvSpPr>
              <a:spLocks noChangeArrowheads="1"/>
            </p:cNvSpPr>
            <p:nvPr/>
          </p:nvSpPr>
          <p:spPr bwMode="auto">
            <a:xfrm>
              <a:off x="816" y="1440"/>
              <a:ext cx="1056"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1">
                  <a:latin typeface="Times New Roman" pitchFamily="18" charset="0"/>
                  <a:cs typeface="Times New Roman" pitchFamily="18" charset="0"/>
                </a:rPr>
                <a:t>Ver 4.0 BL</a:t>
              </a:r>
            </a:p>
          </p:txBody>
        </p:sp>
        <p:sp>
          <p:nvSpPr>
            <p:cNvPr id="260105" name="Oval 9"/>
            <p:cNvSpPr>
              <a:spLocks noChangeArrowheads="1"/>
            </p:cNvSpPr>
            <p:nvPr/>
          </p:nvSpPr>
          <p:spPr bwMode="auto">
            <a:xfrm>
              <a:off x="816" y="1008"/>
              <a:ext cx="1056"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1">
                  <a:latin typeface="Times New Roman" pitchFamily="18" charset="0"/>
                  <a:cs typeface="Times New Roman" pitchFamily="18" charset="0"/>
                </a:rPr>
                <a:t>Ver 4.1 IN</a:t>
              </a:r>
            </a:p>
          </p:txBody>
        </p:sp>
        <p:sp>
          <p:nvSpPr>
            <p:cNvPr id="260106" name="Line 10"/>
            <p:cNvSpPr>
              <a:spLocks noChangeShapeType="1"/>
            </p:cNvSpPr>
            <p:nvPr/>
          </p:nvSpPr>
          <p:spPr bwMode="auto">
            <a:xfrm flipV="1">
              <a:off x="1440" y="3408"/>
              <a:ext cx="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07" name="Line 11"/>
            <p:cNvSpPr>
              <a:spLocks noChangeShapeType="1"/>
            </p:cNvSpPr>
            <p:nvPr/>
          </p:nvSpPr>
          <p:spPr bwMode="auto">
            <a:xfrm flipV="1">
              <a:off x="1392" y="1248"/>
              <a:ext cx="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08" name="Line 12"/>
            <p:cNvSpPr>
              <a:spLocks noChangeShapeType="1"/>
            </p:cNvSpPr>
            <p:nvPr/>
          </p:nvSpPr>
          <p:spPr bwMode="auto">
            <a:xfrm flipV="1">
              <a:off x="1392" y="1680"/>
              <a:ext cx="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09" name="Line 13"/>
            <p:cNvSpPr>
              <a:spLocks noChangeShapeType="1"/>
            </p:cNvSpPr>
            <p:nvPr/>
          </p:nvSpPr>
          <p:spPr bwMode="auto">
            <a:xfrm flipV="1">
              <a:off x="1392" y="2112"/>
              <a:ext cx="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10" name="Line 14"/>
            <p:cNvSpPr>
              <a:spLocks noChangeShapeType="1"/>
            </p:cNvSpPr>
            <p:nvPr/>
          </p:nvSpPr>
          <p:spPr bwMode="auto">
            <a:xfrm flipV="1">
              <a:off x="1440" y="2544"/>
              <a:ext cx="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11" name="Line 15"/>
            <p:cNvSpPr>
              <a:spLocks noChangeShapeType="1"/>
            </p:cNvSpPr>
            <p:nvPr/>
          </p:nvSpPr>
          <p:spPr bwMode="auto">
            <a:xfrm flipV="1">
              <a:off x="1440" y="2976"/>
              <a:ext cx="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12" name="Text Box 16"/>
            <p:cNvSpPr txBox="1">
              <a:spLocks noChangeArrowheads="1"/>
            </p:cNvSpPr>
            <p:nvPr/>
          </p:nvSpPr>
          <p:spPr bwMode="auto">
            <a:xfrm>
              <a:off x="576" y="3936"/>
              <a:ext cx="21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1" u="sng">
                  <a:solidFill>
                    <a:schemeClr val="accent2"/>
                  </a:solidFill>
                  <a:latin typeface="Times New Roman" pitchFamily="18" charset="0"/>
                  <a:cs typeface="Times New Roman" pitchFamily="18" charset="0"/>
                </a:rPr>
                <a:t>Linear evolution model</a:t>
              </a:r>
            </a:p>
          </p:txBody>
        </p:sp>
      </p:grpSp>
      <p:sp>
        <p:nvSpPr>
          <p:cNvPr id="260113" name="Oval 17"/>
          <p:cNvSpPr>
            <a:spLocks noChangeArrowheads="1"/>
          </p:cNvSpPr>
          <p:nvPr/>
        </p:nvSpPr>
        <p:spPr bwMode="auto">
          <a:xfrm>
            <a:off x="5280025" y="5307013"/>
            <a:ext cx="1676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1">
                <a:latin typeface="Times New Roman" pitchFamily="18" charset="0"/>
                <a:cs typeface="Times New Roman" pitchFamily="18" charset="0"/>
              </a:rPr>
              <a:t>Ver a1.0 BL</a:t>
            </a:r>
          </a:p>
        </p:txBody>
      </p:sp>
      <p:sp>
        <p:nvSpPr>
          <p:cNvPr id="260114" name="Oval 18"/>
          <p:cNvSpPr>
            <a:spLocks noChangeArrowheads="1"/>
          </p:cNvSpPr>
          <p:nvPr/>
        </p:nvSpPr>
        <p:spPr bwMode="auto">
          <a:xfrm>
            <a:off x="5356225" y="1954213"/>
            <a:ext cx="1676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1">
                <a:latin typeface="Times New Roman" pitchFamily="18" charset="0"/>
                <a:cs typeface="Times New Roman" pitchFamily="18" charset="0"/>
              </a:rPr>
              <a:t>Ver e1.1 BL</a:t>
            </a:r>
          </a:p>
        </p:txBody>
      </p:sp>
      <p:sp>
        <p:nvSpPr>
          <p:cNvPr id="260115" name="Oval 19"/>
          <p:cNvSpPr>
            <a:spLocks noChangeArrowheads="1"/>
          </p:cNvSpPr>
          <p:nvPr/>
        </p:nvSpPr>
        <p:spPr bwMode="auto">
          <a:xfrm>
            <a:off x="7185025" y="1954213"/>
            <a:ext cx="1676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1">
                <a:latin typeface="Times New Roman" pitchFamily="18" charset="0"/>
                <a:cs typeface="Times New Roman" pitchFamily="18" charset="0"/>
              </a:rPr>
              <a:t>Ver c2.0 BL</a:t>
            </a:r>
          </a:p>
        </p:txBody>
      </p:sp>
      <p:sp>
        <p:nvSpPr>
          <p:cNvPr id="260116" name="Oval 20"/>
          <p:cNvSpPr>
            <a:spLocks noChangeArrowheads="1"/>
          </p:cNvSpPr>
          <p:nvPr/>
        </p:nvSpPr>
        <p:spPr bwMode="auto">
          <a:xfrm>
            <a:off x="7261225" y="3325813"/>
            <a:ext cx="1676400" cy="3810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1">
                <a:latin typeface="Times New Roman" pitchFamily="18" charset="0"/>
                <a:cs typeface="Times New Roman" pitchFamily="18" charset="0"/>
              </a:rPr>
              <a:t>Ver c1.1 BL</a:t>
            </a:r>
          </a:p>
        </p:txBody>
      </p:sp>
      <p:sp>
        <p:nvSpPr>
          <p:cNvPr id="260117" name="Oval 21"/>
          <p:cNvSpPr>
            <a:spLocks noChangeArrowheads="1"/>
          </p:cNvSpPr>
          <p:nvPr/>
        </p:nvSpPr>
        <p:spPr bwMode="auto">
          <a:xfrm>
            <a:off x="2689225" y="1954213"/>
            <a:ext cx="1676400" cy="3810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1">
                <a:latin typeface="Times New Roman" pitchFamily="18" charset="0"/>
                <a:cs typeface="Times New Roman" pitchFamily="18" charset="0"/>
              </a:rPr>
              <a:t>Ver d1.1 IN</a:t>
            </a:r>
          </a:p>
        </p:txBody>
      </p:sp>
      <p:sp>
        <p:nvSpPr>
          <p:cNvPr id="260118" name="Oval 22"/>
          <p:cNvSpPr>
            <a:spLocks noChangeArrowheads="1"/>
          </p:cNvSpPr>
          <p:nvPr/>
        </p:nvSpPr>
        <p:spPr bwMode="auto">
          <a:xfrm>
            <a:off x="2689225" y="3325813"/>
            <a:ext cx="1676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1">
                <a:latin typeface="Times New Roman" pitchFamily="18" charset="0"/>
                <a:cs typeface="Times New Roman" pitchFamily="18" charset="0"/>
              </a:rPr>
              <a:t>Ver d1.0 BL</a:t>
            </a:r>
          </a:p>
        </p:txBody>
      </p:sp>
      <p:sp>
        <p:nvSpPr>
          <p:cNvPr id="260119" name="Oval 23"/>
          <p:cNvSpPr>
            <a:spLocks noChangeArrowheads="1"/>
          </p:cNvSpPr>
          <p:nvPr/>
        </p:nvSpPr>
        <p:spPr bwMode="auto">
          <a:xfrm>
            <a:off x="5432425" y="3325813"/>
            <a:ext cx="1676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1">
                <a:latin typeface="Times New Roman" pitchFamily="18" charset="0"/>
                <a:cs typeface="Times New Roman" pitchFamily="18" charset="0"/>
              </a:rPr>
              <a:t>Ver e1.0 BL</a:t>
            </a:r>
          </a:p>
        </p:txBody>
      </p:sp>
      <p:sp>
        <p:nvSpPr>
          <p:cNvPr id="260120" name="Oval 24"/>
          <p:cNvSpPr>
            <a:spLocks noChangeArrowheads="1"/>
          </p:cNvSpPr>
          <p:nvPr/>
        </p:nvSpPr>
        <p:spPr bwMode="auto">
          <a:xfrm>
            <a:off x="3984625" y="4392613"/>
            <a:ext cx="1676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1">
                <a:latin typeface="Times New Roman" pitchFamily="18" charset="0"/>
                <a:cs typeface="Times New Roman" pitchFamily="18" charset="0"/>
              </a:rPr>
              <a:t>Ver b1.0 BL</a:t>
            </a:r>
          </a:p>
        </p:txBody>
      </p:sp>
      <p:sp>
        <p:nvSpPr>
          <p:cNvPr id="260121" name="Oval 25"/>
          <p:cNvSpPr>
            <a:spLocks noChangeArrowheads="1"/>
          </p:cNvSpPr>
          <p:nvPr/>
        </p:nvSpPr>
        <p:spPr bwMode="auto">
          <a:xfrm>
            <a:off x="7185025" y="4316413"/>
            <a:ext cx="1676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1">
                <a:latin typeface="Times New Roman" pitchFamily="18" charset="0"/>
                <a:cs typeface="Times New Roman" pitchFamily="18" charset="0"/>
              </a:rPr>
              <a:t>Ver c1.0 BL</a:t>
            </a:r>
          </a:p>
        </p:txBody>
      </p:sp>
      <p:sp>
        <p:nvSpPr>
          <p:cNvPr id="260122" name="Oval 26"/>
          <p:cNvSpPr>
            <a:spLocks noChangeArrowheads="1"/>
          </p:cNvSpPr>
          <p:nvPr/>
        </p:nvSpPr>
        <p:spPr bwMode="auto">
          <a:xfrm>
            <a:off x="3984625" y="2868613"/>
            <a:ext cx="1676400" cy="3810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sz="2000" b="1">
                <a:latin typeface="Times New Roman" pitchFamily="18" charset="0"/>
                <a:cs typeface="Times New Roman" pitchFamily="18" charset="0"/>
              </a:rPr>
              <a:t>Ver b1.1 IN</a:t>
            </a:r>
          </a:p>
        </p:txBody>
      </p:sp>
      <p:sp>
        <p:nvSpPr>
          <p:cNvPr id="260123" name="Line 27"/>
          <p:cNvSpPr>
            <a:spLocks noChangeShapeType="1"/>
          </p:cNvSpPr>
          <p:nvPr/>
        </p:nvSpPr>
        <p:spPr bwMode="auto">
          <a:xfrm flipV="1">
            <a:off x="6194425" y="4697413"/>
            <a:ext cx="14478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24" name="Line 28"/>
          <p:cNvSpPr>
            <a:spLocks noChangeShapeType="1"/>
          </p:cNvSpPr>
          <p:nvPr/>
        </p:nvSpPr>
        <p:spPr bwMode="auto">
          <a:xfrm flipV="1">
            <a:off x="4822825" y="3249613"/>
            <a:ext cx="0" cy="1143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25" name="Line 29"/>
          <p:cNvSpPr>
            <a:spLocks noChangeShapeType="1"/>
          </p:cNvSpPr>
          <p:nvPr/>
        </p:nvSpPr>
        <p:spPr bwMode="auto">
          <a:xfrm flipV="1">
            <a:off x="6194425" y="2335213"/>
            <a:ext cx="0" cy="990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26" name="Line 30"/>
          <p:cNvSpPr>
            <a:spLocks noChangeShapeType="1"/>
          </p:cNvSpPr>
          <p:nvPr/>
        </p:nvSpPr>
        <p:spPr bwMode="auto">
          <a:xfrm flipV="1">
            <a:off x="3527425" y="2335213"/>
            <a:ext cx="0" cy="990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27" name="Line 31"/>
          <p:cNvSpPr>
            <a:spLocks noChangeShapeType="1"/>
          </p:cNvSpPr>
          <p:nvPr/>
        </p:nvSpPr>
        <p:spPr bwMode="auto">
          <a:xfrm flipH="1" flipV="1">
            <a:off x="5203825" y="4773613"/>
            <a:ext cx="914400"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28" name="Line 32"/>
          <p:cNvSpPr>
            <a:spLocks noChangeShapeType="1"/>
          </p:cNvSpPr>
          <p:nvPr/>
        </p:nvSpPr>
        <p:spPr bwMode="auto">
          <a:xfrm flipV="1">
            <a:off x="8099425" y="2335213"/>
            <a:ext cx="0" cy="990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29" name="Line 33"/>
          <p:cNvSpPr>
            <a:spLocks noChangeShapeType="1"/>
          </p:cNvSpPr>
          <p:nvPr/>
        </p:nvSpPr>
        <p:spPr bwMode="auto">
          <a:xfrm flipV="1">
            <a:off x="8099425" y="3706813"/>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30" name="Line 34"/>
          <p:cNvSpPr>
            <a:spLocks noChangeShapeType="1"/>
          </p:cNvSpPr>
          <p:nvPr/>
        </p:nvSpPr>
        <p:spPr bwMode="auto">
          <a:xfrm flipH="1" flipV="1">
            <a:off x="3832225" y="3706813"/>
            <a:ext cx="91440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31" name="Line 35"/>
          <p:cNvSpPr>
            <a:spLocks noChangeShapeType="1"/>
          </p:cNvSpPr>
          <p:nvPr/>
        </p:nvSpPr>
        <p:spPr bwMode="auto">
          <a:xfrm flipV="1">
            <a:off x="4975225" y="3706813"/>
            <a:ext cx="914400" cy="685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0132" name="Text Box 36"/>
          <p:cNvSpPr txBox="1">
            <a:spLocks noChangeArrowheads="1"/>
          </p:cNvSpPr>
          <p:nvPr/>
        </p:nvSpPr>
        <p:spPr bwMode="auto">
          <a:xfrm>
            <a:off x="4594225" y="59166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1" u="sng">
                <a:solidFill>
                  <a:schemeClr val="accent2"/>
                </a:solidFill>
                <a:latin typeface="Times New Roman" pitchFamily="18" charset="0"/>
                <a:cs typeface="Times New Roman" pitchFamily="18" charset="0"/>
              </a:rPr>
              <a:t>Tree evolution model</a:t>
            </a:r>
          </a:p>
        </p:txBody>
      </p:sp>
      <p:sp>
        <p:nvSpPr>
          <p:cNvPr id="260133" name="AutoShape 37"/>
          <p:cNvSpPr>
            <a:spLocks noChangeArrowheads="1"/>
          </p:cNvSpPr>
          <p:nvPr/>
        </p:nvSpPr>
        <p:spPr bwMode="auto">
          <a:xfrm>
            <a:off x="7032625" y="5535613"/>
            <a:ext cx="1219200" cy="381000"/>
          </a:xfrm>
          <a:prstGeom prst="wedgeRoundRectCallout">
            <a:avLst>
              <a:gd name="adj1" fmla="val -66667"/>
              <a:gd name="adj2" fmla="val -31250"/>
              <a:gd name="adj3" fmla="val 16667"/>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b="1">
                <a:latin typeface="Times New Roman" pitchFamily="18" charset="0"/>
                <a:cs typeface="Times New Roman" pitchFamily="18" charset="0"/>
              </a:rPr>
              <a:t>General</a:t>
            </a:r>
          </a:p>
        </p:txBody>
      </p:sp>
      <p:sp>
        <p:nvSpPr>
          <p:cNvPr id="260134" name="AutoShape 38"/>
          <p:cNvSpPr>
            <a:spLocks noChangeArrowheads="1"/>
          </p:cNvSpPr>
          <p:nvPr/>
        </p:nvSpPr>
        <p:spPr bwMode="auto">
          <a:xfrm flipV="1">
            <a:off x="3146425" y="4926013"/>
            <a:ext cx="990600" cy="381000"/>
          </a:xfrm>
          <a:prstGeom prst="wedgeRoundRectCallout">
            <a:avLst>
              <a:gd name="adj1" fmla="val 87176"/>
              <a:gd name="adj2" fmla="val 88333"/>
              <a:gd name="adj3" fmla="val 16667"/>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algn="ctr" eaLnBrk="1" hangingPunct="1"/>
            <a:r>
              <a:rPr lang="en-US" b="1">
                <a:latin typeface="Times New Roman" pitchFamily="18" charset="0"/>
                <a:cs typeface="Times New Roman" pitchFamily="18" charset="0"/>
              </a:rPr>
              <a:t>Printer</a:t>
            </a:r>
          </a:p>
        </p:txBody>
      </p:sp>
      <p:sp>
        <p:nvSpPr>
          <p:cNvPr id="260135" name="AutoShape 39"/>
          <p:cNvSpPr>
            <a:spLocks noChangeArrowheads="1"/>
          </p:cNvSpPr>
          <p:nvPr/>
        </p:nvSpPr>
        <p:spPr bwMode="auto">
          <a:xfrm>
            <a:off x="2613025" y="4011613"/>
            <a:ext cx="990600" cy="457200"/>
          </a:xfrm>
          <a:prstGeom prst="wedgeRoundRectCallout">
            <a:avLst>
              <a:gd name="adj1" fmla="val 29486"/>
              <a:gd name="adj2" fmla="val -106250"/>
              <a:gd name="adj3" fmla="val 16667"/>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70000"/>
              </a:lnSpc>
            </a:pPr>
            <a:r>
              <a:rPr lang="en-US" b="1">
                <a:latin typeface="Times New Roman" pitchFamily="18" charset="0"/>
                <a:cs typeface="Times New Roman" pitchFamily="18" charset="0"/>
              </a:rPr>
              <a:t>Black printer</a:t>
            </a:r>
          </a:p>
        </p:txBody>
      </p:sp>
      <p:sp>
        <p:nvSpPr>
          <p:cNvPr id="260136" name="AutoShape 40"/>
          <p:cNvSpPr>
            <a:spLocks noChangeArrowheads="1"/>
          </p:cNvSpPr>
          <p:nvPr/>
        </p:nvSpPr>
        <p:spPr bwMode="auto">
          <a:xfrm>
            <a:off x="6194425" y="3859213"/>
            <a:ext cx="1066800" cy="457200"/>
          </a:xfrm>
          <a:prstGeom prst="wedgeRoundRectCallout">
            <a:avLst>
              <a:gd name="adj1" fmla="val -59227"/>
              <a:gd name="adj2" fmla="val -79514"/>
              <a:gd name="adj3" fmla="val 16667"/>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70000"/>
              </a:lnSpc>
            </a:pPr>
            <a:r>
              <a:rPr lang="en-US" b="1">
                <a:latin typeface="Times New Roman" pitchFamily="18" charset="0"/>
                <a:cs typeface="Times New Roman" pitchFamily="18" charset="0"/>
              </a:rPr>
              <a:t>Color printer</a:t>
            </a:r>
          </a:p>
        </p:txBody>
      </p:sp>
      <p:sp>
        <p:nvSpPr>
          <p:cNvPr id="260137" name="AutoShape 41"/>
          <p:cNvSpPr>
            <a:spLocks noChangeArrowheads="1"/>
          </p:cNvSpPr>
          <p:nvPr/>
        </p:nvSpPr>
        <p:spPr bwMode="auto">
          <a:xfrm>
            <a:off x="7947025" y="4926013"/>
            <a:ext cx="990600" cy="457200"/>
          </a:xfrm>
          <a:prstGeom prst="wedgeRoundRectCallout">
            <a:avLst>
              <a:gd name="adj1" fmla="val -32852"/>
              <a:gd name="adj2" fmla="val -89931"/>
              <a:gd name="adj3" fmla="val 16667"/>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70000"/>
              </a:lnSpc>
            </a:pPr>
            <a:r>
              <a:rPr lang="en-US" b="1">
                <a:latin typeface="Times New Roman" pitchFamily="18" charset="0"/>
                <a:cs typeface="Times New Roman" pitchFamily="18" charset="0"/>
              </a:rPr>
              <a:t>Printer- fax</a:t>
            </a:r>
          </a:p>
        </p:txBody>
      </p:sp>
      <p:sp>
        <p:nvSpPr>
          <p:cNvPr id="260138" name="WordArt 42"/>
          <p:cNvSpPr>
            <a:spLocks noChangeArrowheads="1" noChangeShapeType="1" noTextEdit="1"/>
          </p:cNvSpPr>
          <p:nvPr/>
        </p:nvSpPr>
        <p:spPr bwMode="auto">
          <a:xfrm>
            <a:off x="2193925" y="228600"/>
            <a:ext cx="5883275" cy="9144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200" kern="10">
                <a:ln w="12700">
                  <a:solidFill>
                    <a:srgbClr val="000000"/>
                  </a:solidFill>
                  <a:round/>
                  <a:headEnd/>
                  <a:tailEnd/>
                </a:ln>
                <a:solidFill>
                  <a:schemeClr val="tx1">
                    <a:lumMod val="50000"/>
                    <a:lumOff val="50000"/>
                  </a:schemeClr>
                </a:solidFill>
                <a:latin typeface="Arial Black"/>
              </a:rPr>
              <a:t>Software configuration</a:t>
            </a:r>
          </a:p>
          <a:p>
            <a:pPr algn="ctr"/>
            <a:r>
              <a:rPr lang="en-US" sz="3200" kern="10">
                <a:ln w="12700">
                  <a:solidFill>
                    <a:srgbClr val="000000"/>
                  </a:solidFill>
                  <a:round/>
                  <a:headEnd/>
                  <a:tailEnd/>
                </a:ln>
                <a:solidFill>
                  <a:schemeClr val="tx1">
                    <a:lumMod val="50000"/>
                    <a:lumOff val="50000"/>
                  </a:schemeClr>
                </a:solidFill>
                <a:latin typeface="Arial Black"/>
              </a:rPr>
              <a:t>evolution models </a:t>
            </a:r>
          </a:p>
        </p:txBody>
      </p:sp>
      <p:sp>
        <p:nvSpPr>
          <p:cNvPr id="2" name="Slide Number Placeholder 1"/>
          <p:cNvSpPr>
            <a:spLocks noGrp="1"/>
          </p:cNvSpPr>
          <p:nvPr>
            <p:ph type="sldNum" sz="quarter" idx="12"/>
          </p:nvPr>
        </p:nvSpPr>
        <p:spPr/>
        <p:txBody>
          <a:bodyPr/>
          <a:lstStyle/>
          <a:p>
            <a:fld id="{3900DC13-0C25-439E-AA75-E5DAAC4C3713}" type="slidenum">
              <a:rPr lang="en-US" smtClean="0"/>
              <a:t>117</a:t>
            </a:fld>
            <a:endParaRPr lang="en-US"/>
          </a:p>
        </p:txBody>
      </p:sp>
    </p:spTree>
    <p:extLst>
      <p:ext uri="{BB962C8B-B14F-4D97-AF65-F5344CB8AC3E}">
        <p14:creationId xmlns:p14="http://schemas.microsoft.com/office/powerpoint/2010/main" val="2869580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2149" name="Rectangle 5"/>
          <p:cNvSpPr>
            <a:spLocks noGrp="1" noChangeArrowheads="1"/>
          </p:cNvSpPr>
          <p:nvPr>
            <p:ph type="title"/>
          </p:nvPr>
        </p:nvSpPr>
        <p:spPr/>
        <p:txBody>
          <a:bodyPr>
            <a:normAutofit fontScale="90000"/>
          </a:bodyPr>
          <a:lstStyle/>
          <a:p>
            <a:r>
              <a:rPr lang="en-US" smtClean="0"/>
              <a:t>Software configuration release documentation – VDD template</a:t>
            </a:r>
          </a:p>
        </p:txBody>
      </p:sp>
      <p:sp>
        <p:nvSpPr>
          <p:cNvPr id="262146" name="Rectangle 2"/>
          <p:cNvSpPr>
            <a:spLocks noGrp="1" noChangeArrowheads="1"/>
          </p:cNvSpPr>
          <p:nvPr>
            <p:ph type="body" idx="1"/>
          </p:nvPr>
        </p:nvSpPr>
        <p:spPr/>
        <p:txBody>
          <a:bodyPr>
            <a:normAutofit/>
          </a:bodyPr>
          <a:lstStyle/>
          <a:p>
            <a:r>
              <a:rPr lang="en-US" b="1" smtClean="0"/>
              <a:t>Identification and installations</a:t>
            </a:r>
          </a:p>
          <a:p>
            <a:pPr lvl="1"/>
            <a:r>
              <a:rPr lang="en-US" smtClean="0"/>
              <a:t>Release version and revision number, including date</a:t>
            </a:r>
          </a:p>
          <a:p>
            <a:pPr lvl="1"/>
            <a:r>
              <a:rPr lang="en-US" smtClean="0"/>
              <a:t>List of installations where the release was installed</a:t>
            </a:r>
          </a:p>
          <a:p>
            <a:r>
              <a:rPr lang="en-US" b="1" smtClean="0"/>
              <a:t>Configuration of the released version</a:t>
            </a:r>
          </a:p>
          <a:p>
            <a:pPr lvl="1"/>
            <a:r>
              <a:rPr lang="en-US" smtClean="0"/>
              <a:t>List of SCIs (including SCI’s version) in the released </a:t>
            </a:r>
            <a:br>
              <a:rPr lang="en-US" smtClean="0"/>
            </a:br>
            <a:r>
              <a:rPr lang="en-US" smtClean="0"/>
              <a:t>software version</a:t>
            </a:r>
          </a:p>
          <a:p>
            <a:pPr lvl="1"/>
            <a:r>
              <a:rPr lang="en-US" smtClean="0"/>
              <a:t>List of hardware configuration items required for operating the specified version</a:t>
            </a:r>
          </a:p>
          <a:p>
            <a:pPr lvl="1"/>
            <a:r>
              <a:rPr lang="en-US" smtClean="0"/>
              <a:t>List of interfacing software and hardware systems</a:t>
            </a:r>
          </a:p>
          <a:p>
            <a:pPr lvl="1"/>
            <a:r>
              <a:rPr lang="en-US" smtClean="0"/>
              <a:t>Installation instructions for the new release</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118</a:t>
            </a:fld>
            <a:endParaRPr lang="en-US"/>
          </a:p>
        </p:txBody>
      </p:sp>
    </p:spTree>
    <p:extLst>
      <p:ext uri="{BB962C8B-B14F-4D97-AF65-F5344CB8AC3E}">
        <p14:creationId xmlns:p14="http://schemas.microsoft.com/office/powerpoint/2010/main" val="2651050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3173" name="Rectangle 5"/>
          <p:cNvSpPr>
            <a:spLocks noGrp="1" noChangeArrowheads="1"/>
          </p:cNvSpPr>
          <p:nvPr>
            <p:ph type="title"/>
          </p:nvPr>
        </p:nvSpPr>
        <p:spPr/>
        <p:txBody>
          <a:bodyPr>
            <a:normAutofit fontScale="90000"/>
          </a:bodyPr>
          <a:lstStyle/>
          <a:p>
            <a:r>
              <a:rPr lang="en-US" smtClean="0"/>
              <a:t>Software configuration release documentation – VDD template (cont..)</a:t>
            </a:r>
          </a:p>
        </p:txBody>
      </p:sp>
      <p:sp>
        <p:nvSpPr>
          <p:cNvPr id="263170" name="Rectangle 2"/>
          <p:cNvSpPr>
            <a:spLocks noGrp="1" noChangeArrowheads="1"/>
          </p:cNvSpPr>
          <p:nvPr>
            <p:ph type="body" idx="1"/>
          </p:nvPr>
        </p:nvSpPr>
        <p:spPr/>
        <p:txBody>
          <a:bodyPr>
            <a:normAutofit/>
          </a:bodyPr>
          <a:lstStyle/>
          <a:p>
            <a:r>
              <a:rPr lang="en-US" b="1" smtClean="0"/>
              <a:t>Changes in the new version</a:t>
            </a:r>
          </a:p>
          <a:p>
            <a:pPr lvl="1"/>
            <a:r>
              <a:rPr lang="en-US" smtClean="0"/>
              <a:t>Previous software configuration version</a:t>
            </a:r>
          </a:p>
          <a:p>
            <a:pPr lvl="1"/>
            <a:r>
              <a:rPr lang="en-US" smtClean="0"/>
              <a:t>List of SCIs that have been changed, new SCIs, and deleted SCIs</a:t>
            </a:r>
          </a:p>
          <a:p>
            <a:pPr lvl="1"/>
            <a:r>
              <a:rPr lang="en-US" smtClean="0"/>
              <a:t>Short description of introduced changes.</a:t>
            </a:r>
          </a:p>
          <a:p>
            <a:pPr lvl="1"/>
            <a:r>
              <a:rPr lang="en-US" smtClean="0"/>
              <a:t>Operational and other implications of changes in the release.</a:t>
            </a:r>
          </a:p>
          <a:p>
            <a:r>
              <a:rPr lang="en-US" b="1" smtClean="0"/>
              <a:t>Further development issues</a:t>
            </a:r>
          </a:p>
          <a:p>
            <a:pPr lvl="1"/>
            <a:r>
              <a:rPr lang="en-US" smtClean="0"/>
              <a:t>List of software system problems that have not been solved in the new version.</a:t>
            </a:r>
          </a:p>
          <a:p>
            <a:pPr lvl="1"/>
            <a:r>
              <a:rPr lang="en-US" smtClean="0"/>
              <a:t>List of delayed SCRs and proposals for development of the software system.</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119</a:t>
            </a:fld>
            <a:endParaRPr lang="en-US"/>
          </a:p>
        </p:txBody>
      </p:sp>
    </p:spTree>
    <p:extLst>
      <p:ext uri="{BB962C8B-B14F-4D97-AF65-F5344CB8AC3E}">
        <p14:creationId xmlns:p14="http://schemas.microsoft.com/office/powerpoint/2010/main" val="4154849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Contents</a:t>
            </a:r>
            <a:endParaRPr lang="en-US"/>
          </a:p>
        </p:txBody>
      </p:sp>
      <p:sp>
        <p:nvSpPr>
          <p:cNvPr id="3" name="Content Placeholder 2"/>
          <p:cNvSpPr>
            <a:spLocks noGrp="1"/>
          </p:cNvSpPr>
          <p:nvPr>
            <p:ph idx="1"/>
          </p:nvPr>
        </p:nvSpPr>
        <p:spPr/>
        <p:txBody>
          <a:bodyPr/>
          <a:lstStyle/>
          <a:p>
            <a:r>
              <a:rPr lang="en-US" smtClean="0"/>
              <a:t>Procedures and work instructions </a:t>
            </a:r>
          </a:p>
          <a:p>
            <a:r>
              <a:rPr lang="en-US" b="1" smtClean="0"/>
              <a:t>Quality support devices</a:t>
            </a:r>
          </a:p>
          <a:p>
            <a:r>
              <a:rPr lang="en-US" smtClean="0"/>
              <a:t>Staff SQA training and certification activities</a:t>
            </a:r>
          </a:p>
          <a:p>
            <a:r>
              <a:rPr lang="en-US" smtClean="0"/>
              <a:t>Corrective and preventive actions </a:t>
            </a:r>
          </a:p>
          <a:p>
            <a:r>
              <a:rPr lang="en-US" smtClean="0"/>
              <a:t>Configuration management </a:t>
            </a:r>
          </a:p>
          <a:p>
            <a:r>
              <a:rPr lang="en-US" smtClean="0"/>
              <a:t>Documentation control</a:t>
            </a:r>
            <a:endParaRPr lang="en-US"/>
          </a:p>
        </p:txBody>
      </p:sp>
      <p:grpSp>
        <p:nvGrpSpPr>
          <p:cNvPr id="14" name="Group 13"/>
          <p:cNvGrpSpPr/>
          <p:nvPr/>
        </p:nvGrpSpPr>
        <p:grpSpPr>
          <a:xfrm>
            <a:off x="6096000" y="152400"/>
            <a:ext cx="2743200" cy="914400"/>
            <a:chOff x="6096000" y="152400"/>
            <a:chExt cx="2743200" cy="914400"/>
          </a:xfrm>
        </p:grpSpPr>
        <p:sp>
          <p:nvSpPr>
            <p:cNvPr id="15"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16"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17" name="Rectangle 16"/>
            <p:cNvSpPr>
              <a:spLocks noChangeArrowheads="1"/>
            </p:cNvSpPr>
            <p:nvPr/>
          </p:nvSpPr>
          <p:spPr bwMode="auto">
            <a:xfrm>
              <a:off x="7193280" y="152400"/>
              <a:ext cx="548640" cy="457200"/>
            </a:xfrm>
            <a:prstGeom prst="rect">
              <a:avLst/>
            </a:prstGeom>
            <a:solidFill>
              <a:schemeClr val="tx2"/>
            </a:solidFill>
            <a:ln w="12700">
              <a:solidFill>
                <a:schemeClr val="tx1"/>
              </a:solidFill>
              <a:miter lim="800000"/>
              <a:headEnd/>
              <a:tailEnd/>
            </a:ln>
            <a:effectLst/>
            <a:extLst/>
          </p:spPr>
          <p:txBody>
            <a:bodyPr wrap="none" lIns="92075" tIns="46038" rIns="92075" bIns="46038" anchor="ctr"/>
            <a:lstStyle/>
            <a:p>
              <a:pPr algn="ctr"/>
              <a:r>
                <a:rPr lang="en-GB" b="1">
                  <a:solidFill>
                    <a:srgbClr val="001412"/>
                  </a:solidFill>
                </a:rPr>
                <a:t>3</a:t>
              </a:r>
            </a:p>
          </p:txBody>
        </p:sp>
        <p:sp>
          <p:nvSpPr>
            <p:cNvPr id="18"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6</a:t>
              </a:r>
              <a:endParaRPr lang="en-GB" sz="1800" b="1"/>
            </a:p>
          </p:txBody>
        </p:sp>
        <p:sp>
          <p:nvSpPr>
            <p:cNvPr id="19"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7</a:t>
              </a:r>
            </a:p>
          </p:txBody>
        </p:sp>
        <p:sp>
          <p:nvSpPr>
            <p:cNvPr id="20"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8</a:t>
              </a:r>
            </a:p>
          </p:txBody>
        </p:sp>
        <p:sp>
          <p:nvSpPr>
            <p:cNvPr id="21"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2"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9</a:t>
              </a:r>
            </a:p>
          </p:txBody>
        </p:sp>
        <p:sp>
          <p:nvSpPr>
            <p:cNvPr id="23"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smtClean="0"/>
                <a:t>5</a:t>
              </a:r>
              <a:endParaRPr lang="en-GB" sz="1800" b="1"/>
            </a:p>
          </p:txBody>
        </p:sp>
        <p:sp>
          <p:nvSpPr>
            <p:cNvPr id="24"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12</a:t>
            </a:fld>
            <a:endParaRPr lang="en-US"/>
          </a:p>
        </p:txBody>
      </p:sp>
    </p:spTree>
    <p:extLst>
      <p:ext uri="{BB962C8B-B14F-4D97-AF65-F5344CB8AC3E}">
        <p14:creationId xmlns:p14="http://schemas.microsoft.com/office/powerpoint/2010/main" val="296163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2" end="2"/>
                                            </p:txEl>
                                          </p:spTgt>
                                        </p:tgtEl>
                                        <p:attrNameLst>
                                          <p:attrName>style.opacity</p:attrName>
                                        </p:attrNameLst>
                                      </p:cBhvr>
                                      <p:to>
                                        <p:strVal val="0.5"/>
                                      </p:to>
                                    </p:set>
                                    <p:animEffect filter="image" prLst="opacity: 0.5">
                                      <p:cBhvr rctx="IE">
                                        <p:cTn id="10" dur="indefinite"/>
                                        <p:tgtEl>
                                          <p:spTgt spid="3">
                                            <p:txEl>
                                              <p:pRg st="2" end="2"/>
                                            </p:txEl>
                                          </p:spTgt>
                                        </p:tgtEl>
                                      </p:cBhvr>
                                    </p:animEffect>
                                  </p:childTnLst>
                                </p:cTn>
                              </p:par>
                              <p:par>
                                <p:cTn id="11" presetID="9" presetClass="emph" presetSubtype="0" nodeType="withEffect">
                                  <p:stCondLst>
                                    <p:cond delay="0"/>
                                  </p:stCondLst>
                                  <p:childTnLst>
                                    <p:set>
                                      <p:cBhvr rctx="PPT">
                                        <p:cTn id="12" dur="indefinite"/>
                                        <p:tgtEl>
                                          <p:spTgt spid="3">
                                            <p:txEl>
                                              <p:pRg st="3" end="3"/>
                                            </p:txEl>
                                          </p:spTgt>
                                        </p:tgtEl>
                                        <p:attrNameLst>
                                          <p:attrName>style.opacity</p:attrName>
                                        </p:attrNameLst>
                                      </p:cBhvr>
                                      <p:to>
                                        <p:strVal val="0.5"/>
                                      </p:to>
                                    </p:set>
                                    <p:animEffect filter="image" prLst="opacity: 0.5">
                                      <p:cBhvr rctx="IE">
                                        <p:cTn id="13" dur="indefinite"/>
                                        <p:tgtEl>
                                          <p:spTgt spid="3">
                                            <p:txEl>
                                              <p:pRg st="3" end="3"/>
                                            </p:txEl>
                                          </p:spTgt>
                                        </p:tgtEl>
                                      </p:cBhvr>
                                    </p:animEffect>
                                  </p:childTnLst>
                                </p:cTn>
                              </p:par>
                              <p:par>
                                <p:cTn id="14" presetID="9" presetClass="emph" presetSubtype="0" nodeType="withEffect">
                                  <p:stCondLst>
                                    <p:cond delay="0"/>
                                  </p:stCondLst>
                                  <p:childTnLst>
                                    <p:set>
                                      <p:cBhvr rctx="PPT">
                                        <p:cTn id="15" dur="indefinite"/>
                                        <p:tgtEl>
                                          <p:spTgt spid="3">
                                            <p:txEl>
                                              <p:pRg st="4" end="4"/>
                                            </p:txEl>
                                          </p:spTgt>
                                        </p:tgtEl>
                                        <p:attrNameLst>
                                          <p:attrName>style.opacity</p:attrName>
                                        </p:attrNameLst>
                                      </p:cBhvr>
                                      <p:to>
                                        <p:strVal val="0.5"/>
                                      </p:to>
                                    </p:set>
                                    <p:animEffect filter="image" prLst="opacity: 0.5">
                                      <p:cBhvr rctx="IE">
                                        <p:cTn id="16" dur="indefinite"/>
                                        <p:tgtEl>
                                          <p:spTgt spid="3">
                                            <p:txEl>
                                              <p:pRg st="4" end="4"/>
                                            </p:txEl>
                                          </p:spTgt>
                                        </p:tgtEl>
                                      </p:cBhvr>
                                    </p:animEffect>
                                  </p:childTnLst>
                                </p:cTn>
                              </p:par>
                              <p:par>
                                <p:cTn id="17" presetID="9" presetClass="emph" presetSubtype="0" nodeType="withEffect">
                                  <p:stCondLst>
                                    <p:cond delay="0"/>
                                  </p:stCondLst>
                                  <p:childTnLst>
                                    <p:set>
                                      <p:cBhvr rctx="PPT">
                                        <p:cTn id="18" dur="indefinite"/>
                                        <p:tgtEl>
                                          <p:spTgt spid="3">
                                            <p:txEl>
                                              <p:pRg st="5" end="5"/>
                                            </p:txEl>
                                          </p:spTgt>
                                        </p:tgtEl>
                                        <p:attrNameLst>
                                          <p:attrName>style.opacity</p:attrName>
                                        </p:attrNameLst>
                                      </p:cBhvr>
                                      <p:to>
                                        <p:strVal val="0.5"/>
                                      </p:to>
                                    </p:set>
                                    <p:animEffect filter="image" prLst="opacity: 0.5">
                                      <p:cBhvr rctx="IE">
                                        <p:cTn id="19"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normAutofit fontScale="90000"/>
          </a:bodyPr>
          <a:lstStyle/>
          <a:p>
            <a:r>
              <a:rPr lang="en-US" smtClean="0"/>
              <a:t>3. Provision of SCM information services</a:t>
            </a:r>
          </a:p>
        </p:txBody>
      </p:sp>
      <p:sp>
        <p:nvSpPr>
          <p:cNvPr id="261123" name="Rectangle 3"/>
          <p:cNvSpPr>
            <a:spLocks noGrp="1" noChangeArrowheads="1"/>
          </p:cNvSpPr>
          <p:nvPr>
            <p:ph type="body" idx="1"/>
          </p:nvPr>
        </p:nvSpPr>
        <p:spPr/>
        <p:txBody>
          <a:bodyPr/>
          <a:lstStyle/>
          <a:p>
            <a:r>
              <a:rPr lang="en-US" smtClean="0"/>
              <a:t>The SCM is required to provide information to professionals, mainly developers, maintenance teams and customer representatives, who have requested that changes be introduced in a software system</a:t>
            </a:r>
          </a:p>
          <a:p>
            <a:r>
              <a:rPr lang="en-US" smtClean="0"/>
              <a:t>The information provided may be classified into information related to software change control and information dealing with SCI and software configuration versions:</a:t>
            </a:r>
          </a:p>
          <a:p>
            <a:pPr lvl="1"/>
            <a:r>
              <a:rPr lang="en-US" smtClean="0"/>
              <a:t>information related to software change control</a:t>
            </a:r>
          </a:p>
          <a:p>
            <a:pPr lvl="1"/>
            <a:r>
              <a:rPr lang="en-US" smtClean="0"/>
              <a:t>information about SCIs and software configuration versions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120</a:t>
            </a:fld>
            <a:endParaRPr lang="en-US"/>
          </a:p>
        </p:txBody>
      </p:sp>
    </p:spTree>
    <p:extLst>
      <p:ext uri="{BB962C8B-B14F-4D97-AF65-F5344CB8AC3E}">
        <p14:creationId xmlns:p14="http://schemas.microsoft.com/office/powerpoint/2010/main" val="1018855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normAutofit fontScale="90000"/>
          </a:bodyPr>
          <a:lstStyle/>
          <a:p>
            <a:r>
              <a:rPr lang="en-US" smtClean="0"/>
              <a:t>Information related to software control change</a:t>
            </a:r>
          </a:p>
        </p:txBody>
      </p:sp>
      <p:sp>
        <p:nvSpPr>
          <p:cNvPr id="264195" name="Rectangle 3"/>
          <p:cNvSpPr>
            <a:spLocks noGrp="1" noChangeArrowheads="1"/>
          </p:cNvSpPr>
          <p:nvPr>
            <p:ph type="body" idx="1"/>
          </p:nvPr>
        </p:nvSpPr>
        <p:spPr/>
        <p:txBody>
          <a:bodyPr/>
          <a:lstStyle/>
          <a:p>
            <a:r>
              <a:rPr lang="en-US" smtClean="0"/>
              <a:t>Change request status information – based on records for every submission of an SCR and the decisions made</a:t>
            </a:r>
          </a:p>
          <a:p>
            <a:r>
              <a:rPr lang="en-US" smtClean="0"/>
              <a:t>Change order progress information – based on records for every approved SCO, its schedule, implementation progress and test results, including the information about delays in performance</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121</a:t>
            </a:fld>
            <a:endParaRPr lang="en-US"/>
          </a:p>
        </p:txBody>
      </p:sp>
    </p:spTree>
    <p:extLst>
      <p:ext uri="{BB962C8B-B14F-4D97-AF65-F5344CB8AC3E}">
        <p14:creationId xmlns:p14="http://schemas.microsoft.com/office/powerpoint/2010/main" val="1948842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normAutofit fontScale="90000"/>
          </a:bodyPr>
          <a:lstStyle/>
          <a:p>
            <a:r>
              <a:rPr lang="en-US" smtClean="0"/>
              <a:t>Information about SCIs and software configuration versions</a:t>
            </a:r>
          </a:p>
        </p:txBody>
      </p:sp>
      <p:sp>
        <p:nvSpPr>
          <p:cNvPr id="265219" name="Rectangle 3"/>
          <p:cNvSpPr>
            <a:spLocks noGrp="1" noChangeArrowheads="1"/>
          </p:cNvSpPr>
          <p:nvPr>
            <p:ph type="body" idx="1"/>
          </p:nvPr>
        </p:nvSpPr>
        <p:spPr/>
        <p:txBody>
          <a:bodyPr>
            <a:normAutofit fontScale="92500" lnSpcReduction="20000"/>
          </a:bodyPr>
          <a:lstStyle/>
          <a:p>
            <a:r>
              <a:rPr lang="en-US" smtClean="0"/>
              <a:t>Accurate copies of SCI versions (code SCIs, document SCIs, etc.) and entire software configuration versions.</a:t>
            </a:r>
          </a:p>
          <a:p>
            <a:r>
              <a:rPr lang="en-US" smtClean="0"/>
              <a:t>Full reports of changes between successive releases (versions and/or revisions) of code SCIs and between successive releases of other types of SCIs. </a:t>
            </a:r>
          </a:p>
          <a:p>
            <a:r>
              <a:rPr lang="en-US" smtClean="0"/>
              <a:t>Copies of SCI version documentation and software configuration version documentation (VDDs).</a:t>
            </a:r>
          </a:p>
          <a:p>
            <a:r>
              <a:rPr lang="en-US" smtClean="0"/>
              <a:t>Detailed version and revision history for SCIs and software configurations.</a:t>
            </a:r>
          </a:p>
          <a:p>
            <a:r>
              <a:rPr lang="en-US" smtClean="0"/>
              <a:t>Progress information about planned versions and releases</a:t>
            </a:r>
          </a:p>
          <a:p>
            <a:r>
              <a:rPr lang="en-US" smtClean="0"/>
              <a:t>Information correlated about versions installed at a given site and about the site itself.</a:t>
            </a:r>
          </a:p>
          <a:p>
            <a:r>
              <a:rPr lang="en-US" smtClean="0"/>
              <a:t>List where a given software configuration version is installed.</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122</a:t>
            </a:fld>
            <a:endParaRPr lang="en-US"/>
          </a:p>
        </p:txBody>
      </p:sp>
    </p:spTree>
    <p:extLst>
      <p:ext uri="{BB962C8B-B14F-4D97-AF65-F5344CB8AC3E}">
        <p14:creationId xmlns:p14="http://schemas.microsoft.com/office/powerpoint/2010/main" val="1275475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normAutofit fontScale="90000"/>
          </a:bodyPr>
          <a:lstStyle/>
          <a:p>
            <a:r>
              <a:rPr lang="en-US" smtClean="0"/>
              <a:t>4. Software configuration management audits – report on:</a:t>
            </a:r>
          </a:p>
        </p:txBody>
      </p:sp>
      <p:sp>
        <p:nvSpPr>
          <p:cNvPr id="266243" name="Rectangle 3"/>
          <p:cNvSpPr>
            <a:spLocks noGrp="1" noChangeArrowheads="1"/>
          </p:cNvSpPr>
          <p:nvPr>
            <p:ph type="body" idx="1"/>
          </p:nvPr>
        </p:nvSpPr>
        <p:spPr/>
        <p:txBody>
          <a:bodyPr>
            <a:normAutofit fontScale="70000" lnSpcReduction="20000"/>
          </a:bodyPr>
          <a:lstStyle/>
          <a:p>
            <a:r>
              <a:rPr lang="en-US" smtClean="0"/>
              <a:t>Percentage of unapproved changes introduced in the system during development or operation</a:t>
            </a:r>
          </a:p>
          <a:p>
            <a:r>
              <a:rPr lang="en-US" smtClean="0"/>
              <a:t>Percentage of SCOs not carried out according to instructions and not fully complying with procedures</a:t>
            </a:r>
          </a:p>
          <a:p>
            <a:r>
              <a:rPr lang="en-US" smtClean="0"/>
              <a:t>Percentage of design reviews and software tests of changed SCIs that have not been performed according to the relevant procedures</a:t>
            </a:r>
          </a:p>
          <a:p>
            <a:r>
              <a:rPr lang="en-US" smtClean="0"/>
              <a:t>Percentage of SCOs that have been completed on schedule</a:t>
            </a:r>
          </a:p>
          <a:p>
            <a:r>
              <a:rPr lang="en-US" smtClean="0"/>
              <a:t>Percentages of cases where SCIs affected by changes have not been checked, with some necessary changes not implemented</a:t>
            </a:r>
          </a:p>
          <a:p>
            <a:r>
              <a:rPr lang="en-US" smtClean="0"/>
              <a:t>Percentages of properly documented new SCIs and software configuration versions</a:t>
            </a:r>
          </a:p>
          <a:p>
            <a:r>
              <a:rPr lang="en-US" smtClean="0"/>
              <a:t>Percentage of properly documented installations of new software configuration versions</a:t>
            </a:r>
          </a:p>
          <a:p>
            <a:r>
              <a:rPr lang="en-US" smtClean="0"/>
              <a:t>Percentage of cases of failure to transmit all versions-related information to the customer</a:t>
            </a:r>
          </a:p>
          <a:p>
            <a:r>
              <a:rPr lang="en-US" smtClean="0"/>
              <a:t>Number of cases recorded annually where the SCI work coordination mechanism failed (i.e., did not prevent different teams from simultaneously introducing changes in the same SCI)</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123</a:t>
            </a:fld>
            <a:endParaRPr lang="en-US"/>
          </a:p>
        </p:txBody>
      </p:sp>
    </p:spTree>
    <p:extLst>
      <p:ext uri="{BB962C8B-B14F-4D97-AF65-F5344CB8AC3E}">
        <p14:creationId xmlns:p14="http://schemas.microsoft.com/office/powerpoint/2010/main" val="2175443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normAutofit fontScale="90000"/>
          </a:bodyPr>
          <a:lstStyle/>
          <a:p>
            <a:r>
              <a:rPr lang="en-US" smtClean="0"/>
              <a:t>Computerized tools for managing software configuration</a:t>
            </a:r>
          </a:p>
        </p:txBody>
      </p:sp>
      <p:sp>
        <p:nvSpPr>
          <p:cNvPr id="267267" name="Rectangle 3"/>
          <p:cNvSpPr>
            <a:spLocks noGrp="1" noChangeArrowheads="1"/>
          </p:cNvSpPr>
          <p:nvPr>
            <p:ph type="body" idx="1"/>
          </p:nvPr>
        </p:nvSpPr>
        <p:spPr/>
        <p:txBody>
          <a:bodyPr>
            <a:normAutofit fontScale="92500"/>
          </a:bodyPr>
          <a:lstStyle/>
          <a:p>
            <a:r>
              <a:rPr lang="en-US" smtClean="0"/>
              <a:t>Application of tools in SC differs in their level of comprehensiveness, flexibility of application and ease of use</a:t>
            </a:r>
          </a:p>
          <a:p>
            <a:r>
              <a:rPr lang="en-US" smtClean="0"/>
              <a:t>Benefit of using computerized tools:</a:t>
            </a:r>
          </a:p>
          <a:p>
            <a:pPr lvl="1"/>
            <a:r>
              <a:rPr lang="en-US" smtClean="0"/>
              <a:t>able to comply with the required level of accuracy and completeness of information, and with the required level of availability</a:t>
            </a:r>
          </a:p>
          <a:p>
            <a:pPr lvl="1"/>
            <a:r>
              <a:rPr lang="en-US" smtClean="0"/>
              <a:t>operate the mechanisms coordinating the work on an SCI’s changes and prevent different teams from simultaneously introducing changes in the same SCI</a:t>
            </a:r>
          </a:p>
          <a:p>
            <a:pPr lvl="1"/>
            <a:r>
              <a:rPr lang="en-US" smtClean="0"/>
              <a:t>secures the code version and documentation files versions by protecting them from any changes, deletions and other damages</a:t>
            </a:r>
          </a:p>
          <a:p>
            <a:pPr lvl="1"/>
            <a:r>
              <a:rPr lang="en-US" smtClean="0"/>
              <a:t>activates back-up procedures required for safe SCM file storage</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124</a:t>
            </a:fld>
            <a:endParaRPr lang="en-US"/>
          </a:p>
        </p:txBody>
      </p:sp>
    </p:spTree>
    <p:extLst>
      <p:ext uri="{BB962C8B-B14F-4D97-AF65-F5344CB8AC3E}">
        <p14:creationId xmlns:p14="http://schemas.microsoft.com/office/powerpoint/2010/main" val="2637373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Quality support devices</a:t>
            </a:r>
            <a:endParaRPr lang="en-US"/>
          </a:p>
        </p:txBody>
      </p:sp>
      <p:sp>
        <p:nvSpPr>
          <p:cNvPr id="7" name="Content Placeholder 6"/>
          <p:cNvSpPr>
            <a:spLocks noGrp="1"/>
          </p:cNvSpPr>
          <p:nvPr>
            <p:ph idx="1"/>
          </p:nvPr>
        </p:nvSpPr>
        <p:spPr/>
        <p:txBody>
          <a:bodyPr/>
          <a:lstStyle/>
          <a:p>
            <a:r>
              <a:rPr lang="en-US" smtClean="0"/>
              <a:t>Templates </a:t>
            </a:r>
          </a:p>
          <a:p>
            <a:r>
              <a:rPr lang="en-US" smtClean="0"/>
              <a:t>Checklists</a:t>
            </a:r>
            <a:endParaRPr lang="en-US"/>
          </a:p>
        </p:txBody>
      </p:sp>
      <p:sp>
        <p:nvSpPr>
          <p:cNvPr id="3" name="Slide Number Placeholder 2"/>
          <p:cNvSpPr>
            <a:spLocks noGrp="1"/>
          </p:cNvSpPr>
          <p:nvPr>
            <p:ph type="sldNum" sz="quarter" idx="12"/>
          </p:nvPr>
        </p:nvSpPr>
        <p:spPr/>
        <p:txBody>
          <a:bodyPr/>
          <a:lstStyle/>
          <a:p>
            <a:r>
              <a:rPr lang="en-US" smtClean="0"/>
              <a:t>Slide </a:t>
            </a:r>
            <a:fld id="{3900DC13-0C25-439E-AA75-E5DAAC4C3713}" type="slidenum">
              <a:rPr lang="en-US" smtClean="0"/>
              <a:pPr/>
              <a:t>13</a:t>
            </a:fld>
            <a:endParaRPr lang="en-US"/>
          </a:p>
        </p:txBody>
      </p:sp>
    </p:spTree>
    <p:extLst>
      <p:ext uri="{BB962C8B-B14F-4D97-AF65-F5344CB8AC3E}">
        <p14:creationId xmlns:p14="http://schemas.microsoft.com/office/powerpoint/2010/main" val="3384534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Quality support </a:t>
            </a:r>
            <a:r>
              <a:rPr lang="en-US" smtClean="0"/>
              <a:t>devices</a:t>
            </a:r>
            <a:br>
              <a:rPr lang="en-US" smtClean="0"/>
            </a:br>
            <a:r>
              <a:rPr lang="en-US" smtClean="0"/>
              <a:t>Templates</a:t>
            </a:r>
            <a:endParaRPr lang="en-US"/>
          </a:p>
        </p:txBody>
      </p:sp>
      <p:sp>
        <p:nvSpPr>
          <p:cNvPr id="3" name="Content Placeholder 2"/>
          <p:cNvSpPr>
            <a:spLocks noGrp="1"/>
          </p:cNvSpPr>
          <p:nvPr>
            <p:ph idx="1"/>
          </p:nvPr>
        </p:nvSpPr>
        <p:spPr/>
        <p:txBody>
          <a:bodyPr/>
          <a:lstStyle/>
          <a:p>
            <a:r>
              <a:rPr lang="en-US" smtClean="0"/>
              <a:t>A </a:t>
            </a:r>
            <a:r>
              <a:rPr lang="en-US" b="1" smtClean="0"/>
              <a:t>format</a:t>
            </a:r>
            <a:r>
              <a:rPr lang="en-US" smtClean="0"/>
              <a:t> (especially table of contents) created by units or organizations, to be applied when compiling a report or some other type of document</a:t>
            </a:r>
          </a:p>
          <a:p>
            <a:endParaRPr lang="en-US" smtClean="0"/>
          </a:p>
          <a:p>
            <a:r>
              <a:rPr lang="en-US" smtClean="0"/>
              <a:t>Example:</a:t>
            </a:r>
          </a:p>
          <a:p>
            <a:pPr lvl="1"/>
            <a:r>
              <a:rPr lang="en-US"/>
              <a:t>Software </a:t>
            </a:r>
            <a:r>
              <a:rPr lang="en-US" smtClean="0"/>
              <a:t>Test Plan (STP), </a:t>
            </a:r>
            <a:r>
              <a:rPr lang="en-US"/>
              <a:t>Software </a:t>
            </a:r>
            <a:r>
              <a:rPr lang="en-US" smtClean="0"/>
              <a:t>Test Description (STD), </a:t>
            </a:r>
            <a:r>
              <a:rPr lang="en-US"/>
              <a:t>Software </a:t>
            </a:r>
            <a:r>
              <a:rPr lang="en-US" smtClean="0"/>
              <a:t>Test Report (STR), </a:t>
            </a:r>
            <a:r>
              <a:rPr lang="en-US"/>
              <a:t>Software Requirement Specification </a:t>
            </a:r>
            <a:r>
              <a:rPr lang="en-US" smtClean="0"/>
              <a:t>(SRS), etc.</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14</a:t>
            </a:fld>
            <a:endParaRPr lang="en-US"/>
          </a:p>
        </p:txBody>
      </p:sp>
    </p:spTree>
    <p:extLst>
      <p:ext uri="{BB962C8B-B14F-4D97-AF65-F5344CB8AC3E}">
        <p14:creationId xmlns:p14="http://schemas.microsoft.com/office/powerpoint/2010/main" val="1921635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Quality support </a:t>
            </a:r>
            <a:r>
              <a:rPr lang="en-US" smtClean="0"/>
              <a:t>devices</a:t>
            </a:r>
            <a:br>
              <a:rPr lang="en-US" smtClean="0"/>
            </a:br>
            <a:r>
              <a:rPr lang="en-US" smtClean="0"/>
              <a:t>The </a:t>
            </a:r>
            <a:r>
              <a:rPr lang="en-US"/>
              <a:t>software test plan (STP) – </a:t>
            </a:r>
            <a:r>
              <a:rPr lang="en-US" smtClean="0"/>
              <a:t>example</a:t>
            </a:r>
            <a:endParaRPr lang="en-US"/>
          </a:p>
        </p:txBody>
      </p:sp>
      <p:sp>
        <p:nvSpPr>
          <p:cNvPr id="3" name="Content Placeholder 2"/>
          <p:cNvSpPr>
            <a:spLocks noGrp="1"/>
          </p:cNvSpPr>
          <p:nvPr>
            <p:ph idx="1"/>
          </p:nvPr>
        </p:nvSpPr>
        <p:spPr/>
        <p:txBody>
          <a:bodyPr>
            <a:normAutofit fontScale="92500" lnSpcReduction="20000"/>
          </a:bodyPr>
          <a:lstStyle/>
          <a:p>
            <a:pPr marL="0" indent="0">
              <a:spcBef>
                <a:spcPts val="0"/>
              </a:spcBef>
              <a:buNone/>
            </a:pPr>
            <a:r>
              <a:rPr lang="en-US" b="1"/>
              <a:t>1 Scope of the tests</a:t>
            </a:r>
          </a:p>
          <a:p>
            <a:pPr marL="582613" indent="-582613">
              <a:spcBef>
                <a:spcPts val="0"/>
              </a:spcBef>
              <a:buNone/>
            </a:pPr>
            <a:r>
              <a:rPr lang="en-US" smtClean="0"/>
              <a:t>  1.1 </a:t>
            </a:r>
            <a:r>
              <a:rPr lang="en-US"/>
              <a:t>The software package to be tested (name, version and revision)</a:t>
            </a:r>
          </a:p>
          <a:p>
            <a:pPr marL="582613" indent="-582613">
              <a:spcBef>
                <a:spcPts val="0"/>
              </a:spcBef>
              <a:buNone/>
            </a:pPr>
            <a:r>
              <a:rPr lang="en-US" smtClean="0"/>
              <a:t>  1.2 </a:t>
            </a:r>
            <a:r>
              <a:rPr lang="en-US"/>
              <a:t>The documents that provide the basis for the planned tests (name </a:t>
            </a:r>
            <a:r>
              <a:rPr lang="en-US" smtClean="0"/>
              <a:t>and version </a:t>
            </a:r>
            <a:r>
              <a:rPr lang="en-US"/>
              <a:t>for each document)</a:t>
            </a:r>
          </a:p>
          <a:p>
            <a:pPr marL="0" indent="0">
              <a:spcBef>
                <a:spcPts val="0"/>
              </a:spcBef>
              <a:buNone/>
            </a:pPr>
            <a:r>
              <a:rPr lang="en-US" b="1"/>
              <a:t>2 Testing environment</a:t>
            </a:r>
          </a:p>
          <a:p>
            <a:pPr marL="0" indent="0">
              <a:spcBef>
                <a:spcPts val="0"/>
              </a:spcBef>
              <a:buNone/>
            </a:pPr>
            <a:r>
              <a:rPr lang="en-US" smtClean="0"/>
              <a:t>  2.1 </a:t>
            </a:r>
            <a:r>
              <a:rPr lang="en-US"/>
              <a:t>Testing sites</a:t>
            </a:r>
          </a:p>
          <a:p>
            <a:pPr marL="0" indent="0">
              <a:spcBef>
                <a:spcPts val="0"/>
              </a:spcBef>
              <a:buNone/>
            </a:pPr>
            <a:r>
              <a:rPr lang="en-US" smtClean="0"/>
              <a:t>  2.2 </a:t>
            </a:r>
            <a:r>
              <a:rPr lang="en-US"/>
              <a:t>Required hardware and firmware configuration</a:t>
            </a:r>
          </a:p>
          <a:p>
            <a:pPr marL="0" indent="0">
              <a:spcBef>
                <a:spcPts val="0"/>
              </a:spcBef>
              <a:buNone/>
            </a:pPr>
            <a:r>
              <a:rPr lang="en-US" smtClean="0"/>
              <a:t>  2.3 </a:t>
            </a:r>
            <a:r>
              <a:rPr lang="en-US"/>
              <a:t>Participating organizations</a:t>
            </a:r>
          </a:p>
          <a:p>
            <a:pPr marL="0" indent="0">
              <a:spcBef>
                <a:spcPts val="0"/>
              </a:spcBef>
              <a:buNone/>
            </a:pPr>
            <a:r>
              <a:rPr lang="en-US" smtClean="0"/>
              <a:t>  2.4 </a:t>
            </a:r>
            <a:r>
              <a:rPr lang="en-US"/>
              <a:t>Manpower requirements</a:t>
            </a:r>
          </a:p>
          <a:p>
            <a:pPr marL="0" indent="0">
              <a:spcBef>
                <a:spcPts val="0"/>
              </a:spcBef>
              <a:buNone/>
            </a:pPr>
            <a:r>
              <a:rPr lang="en-US" smtClean="0"/>
              <a:t>  2.5 </a:t>
            </a:r>
            <a:r>
              <a:rPr lang="en-US"/>
              <a:t>Preparation and training required of the test team</a:t>
            </a:r>
          </a:p>
          <a:p>
            <a:pPr marL="0" indent="0">
              <a:spcBef>
                <a:spcPts val="0"/>
              </a:spcBef>
              <a:buNone/>
            </a:pPr>
            <a:r>
              <a:rPr lang="en-US" b="1"/>
              <a:t>3 Test details (for each test)</a:t>
            </a:r>
          </a:p>
          <a:p>
            <a:pPr marL="0" indent="0">
              <a:spcBef>
                <a:spcPts val="0"/>
              </a:spcBef>
              <a:buNone/>
            </a:pPr>
            <a:r>
              <a:rPr lang="en-US" smtClean="0"/>
              <a:t>  3.1 </a:t>
            </a:r>
            <a:r>
              <a:rPr lang="en-US"/>
              <a:t>Test identification</a:t>
            </a:r>
          </a:p>
          <a:p>
            <a:pPr marL="0" indent="0">
              <a:spcBef>
                <a:spcPts val="0"/>
              </a:spcBef>
              <a:buNone/>
            </a:pPr>
            <a:r>
              <a:rPr lang="en-US" smtClean="0"/>
              <a:t>  3.2 </a:t>
            </a:r>
            <a:r>
              <a:rPr lang="en-US"/>
              <a:t>Test </a:t>
            </a:r>
            <a:r>
              <a:rPr lang="en-US" smtClean="0"/>
              <a:t>objective</a:t>
            </a:r>
          </a:p>
          <a:p>
            <a:pPr marL="0" indent="0">
              <a:spcBef>
                <a:spcPts val="0"/>
              </a:spcBef>
              <a:buNone/>
            </a:pPr>
            <a:r>
              <a:rPr lang="en-US" smtClean="0"/>
              <a:t>  …</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15</a:t>
            </a:fld>
            <a:endParaRPr lang="en-US"/>
          </a:p>
        </p:txBody>
      </p:sp>
    </p:spTree>
    <p:extLst>
      <p:ext uri="{BB962C8B-B14F-4D97-AF65-F5344CB8AC3E}">
        <p14:creationId xmlns:p14="http://schemas.microsoft.com/office/powerpoint/2010/main" val="2080443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Quality support </a:t>
            </a:r>
            <a:r>
              <a:rPr lang="en-US" smtClean="0"/>
              <a:t>devices</a:t>
            </a:r>
            <a:br>
              <a:rPr lang="en-US" smtClean="0"/>
            </a:br>
            <a:r>
              <a:rPr lang="en-US" smtClean="0"/>
              <a:t>The contribution of templates</a:t>
            </a:r>
            <a:endParaRPr lang="en-US"/>
          </a:p>
        </p:txBody>
      </p:sp>
      <p:sp>
        <p:nvSpPr>
          <p:cNvPr id="3" name="Content Placeholder 2"/>
          <p:cNvSpPr>
            <a:spLocks noGrp="1"/>
          </p:cNvSpPr>
          <p:nvPr>
            <p:ph idx="1"/>
          </p:nvPr>
        </p:nvSpPr>
        <p:spPr/>
        <p:txBody>
          <a:bodyPr/>
          <a:lstStyle/>
          <a:p>
            <a:r>
              <a:rPr lang="en-US" smtClean="0"/>
              <a:t>To development team:</a:t>
            </a:r>
          </a:p>
          <a:p>
            <a:pPr lvl="1"/>
            <a:r>
              <a:rPr lang="en-US" b="1" smtClean="0"/>
              <a:t>facilitates</a:t>
            </a:r>
            <a:r>
              <a:rPr lang="en-US" smtClean="0"/>
              <a:t> the process of preparing documents</a:t>
            </a:r>
          </a:p>
          <a:p>
            <a:pPr lvl="1"/>
            <a:r>
              <a:rPr lang="en-US" smtClean="0"/>
              <a:t>documents prepared are more </a:t>
            </a:r>
            <a:r>
              <a:rPr lang="en-US" b="1" smtClean="0"/>
              <a:t>complete</a:t>
            </a:r>
          </a:p>
          <a:p>
            <a:pPr lvl="1"/>
            <a:r>
              <a:rPr lang="en-US" smtClean="0"/>
              <a:t>provides for </a:t>
            </a:r>
            <a:r>
              <a:rPr lang="en-US" b="1" smtClean="0"/>
              <a:t>easier</a:t>
            </a:r>
            <a:r>
              <a:rPr lang="en-US" smtClean="0"/>
              <a:t> integration of new team members</a:t>
            </a:r>
          </a:p>
          <a:p>
            <a:pPr lvl="1"/>
            <a:r>
              <a:rPr lang="en-US" b="1" smtClean="0"/>
              <a:t>facilitates</a:t>
            </a:r>
            <a:r>
              <a:rPr lang="en-US" smtClean="0"/>
              <a:t> review of documents</a:t>
            </a:r>
          </a:p>
          <a:p>
            <a:r>
              <a:rPr lang="en-US" smtClean="0"/>
              <a:t>To software maintenance team:</a:t>
            </a:r>
          </a:p>
          <a:p>
            <a:pPr lvl="1"/>
            <a:r>
              <a:rPr lang="en-US" smtClean="0"/>
              <a:t>enables </a:t>
            </a:r>
            <a:r>
              <a:rPr lang="en-US" b="1" smtClean="0"/>
              <a:t>easier location </a:t>
            </a:r>
            <a:r>
              <a:rPr lang="en-US" smtClean="0"/>
              <a:t>of the information</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16</a:t>
            </a:fld>
            <a:endParaRPr lang="en-US"/>
          </a:p>
        </p:txBody>
      </p:sp>
    </p:spTree>
    <p:extLst>
      <p:ext uri="{BB962C8B-B14F-4D97-AF65-F5344CB8AC3E}">
        <p14:creationId xmlns:p14="http://schemas.microsoft.com/office/powerpoint/2010/main" val="3896511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Quality support </a:t>
            </a:r>
            <a:r>
              <a:rPr lang="en-US" smtClean="0"/>
              <a:t>devices</a:t>
            </a:r>
            <a:br>
              <a:rPr lang="en-US" smtClean="0"/>
            </a:br>
            <a:r>
              <a:rPr lang="en-US" smtClean="0"/>
              <a:t>Checklists</a:t>
            </a:r>
            <a:endParaRPr lang="en-US"/>
          </a:p>
        </p:txBody>
      </p:sp>
      <p:sp>
        <p:nvSpPr>
          <p:cNvPr id="3" name="Content Placeholder 2"/>
          <p:cNvSpPr>
            <a:spLocks noGrp="1"/>
          </p:cNvSpPr>
          <p:nvPr>
            <p:ph idx="1"/>
          </p:nvPr>
        </p:nvSpPr>
        <p:spPr/>
        <p:txBody>
          <a:bodyPr/>
          <a:lstStyle/>
          <a:p>
            <a:r>
              <a:rPr lang="en-US" b="1" smtClean="0"/>
              <a:t>List of items </a:t>
            </a:r>
            <a:r>
              <a:rPr lang="en-US" smtClean="0"/>
              <a:t>specially constructed for each type of document to be completed prior to performing an activity</a:t>
            </a:r>
          </a:p>
          <a:p>
            <a:r>
              <a:rPr lang="en-US" smtClean="0"/>
              <a:t>Example</a:t>
            </a:r>
          </a:p>
          <a:p>
            <a:pPr lvl="1"/>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599" y="2743200"/>
            <a:ext cx="5537329"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17</a:t>
            </a:fld>
            <a:endParaRPr lang="en-US"/>
          </a:p>
        </p:txBody>
      </p:sp>
    </p:spTree>
    <p:extLst>
      <p:ext uri="{BB962C8B-B14F-4D97-AF65-F5344CB8AC3E}">
        <p14:creationId xmlns:p14="http://schemas.microsoft.com/office/powerpoint/2010/main" val="414618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Quality support devices</a:t>
            </a:r>
            <a:br>
              <a:rPr lang="en-US"/>
            </a:br>
            <a:r>
              <a:rPr lang="en-US"/>
              <a:t>The </a:t>
            </a:r>
            <a:r>
              <a:rPr lang="en-US" smtClean="0"/>
              <a:t>contribution of checklists</a:t>
            </a:r>
            <a:endParaRPr lang="en-US"/>
          </a:p>
        </p:txBody>
      </p:sp>
      <p:sp>
        <p:nvSpPr>
          <p:cNvPr id="3" name="Content Placeholder 2"/>
          <p:cNvSpPr>
            <a:spLocks noGrp="1"/>
          </p:cNvSpPr>
          <p:nvPr>
            <p:ph idx="1"/>
          </p:nvPr>
        </p:nvSpPr>
        <p:spPr/>
        <p:txBody>
          <a:bodyPr/>
          <a:lstStyle/>
          <a:p>
            <a:r>
              <a:rPr lang="en-US"/>
              <a:t>To development teams:</a:t>
            </a:r>
          </a:p>
          <a:p>
            <a:pPr lvl="1"/>
            <a:r>
              <a:rPr lang="en-US" smtClean="0"/>
              <a:t>helps developers carrying out </a:t>
            </a:r>
            <a:r>
              <a:rPr lang="en-US" b="1" smtClean="0"/>
              <a:t>self-checks </a:t>
            </a:r>
            <a:r>
              <a:rPr lang="en-US" smtClean="0"/>
              <a:t>of documents or software code prior completion</a:t>
            </a:r>
          </a:p>
          <a:p>
            <a:pPr lvl="1"/>
            <a:r>
              <a:rPr lang="en-US" smtClean="0"/>
              <a:t>assists developers in </a:t>
            </a:r>
            <a:r>
              <a:rPr lang="en-US"/>
              <a:t>their </a:t>
            </a:r>
            <a:r>
              <a:rPr lang="en-US" b="1"/>
              <a:t>preparations</a:t>
            </a:r>
            <a:r>
              <a:rPr lang="en-US"/>
              <a:t> for </a:t>
            </a:r>
            <a:r>
              <a:rPr lang="en-US" smtClean="0"/>
              <a:t>tasks</a:t>
            </a:r>
          </a:p>
          <a:p>
            <a:r>
              <a:rPr lang="en-US"/>
              <a:t>To review teams:</a:t>
            </a:r>
          </a:p>
          <a:p>
            <a:pPr lvl="1"/>
            <a:r>
              <a:rPr lang="en-US" smtClean="0"/>
              <a:t></a:t>
            </a:r>
            <a:r>
              <a:rPr lang="en-US" b="1" smtClean="0"/>
              <a:t>assures completeness </a:t>
            </a:r>
            <a:r>
              <a:rPr lang="en-US" smtClean="0"/>
              <a:t>of document reviews by review team members</a:t>
            </a:r>
          </a:p>
          <a:p>
            <a:pPr lvl="1"/>
            <a:r>
              <a:rPr lang="en-US" b="1" smtClean="0"/>
              <a:t>facilitates</a:t>
            </a:r>
            <a:r>
              <a:rPr lang="en-US" smtClean="0"/>
              <a:t> improves </a:t>
            </a:r>
            <a:r>
              <a:rPr lang="en-US"/>
              <a:t>efficiency of review </a:t>
            </a:r>
            <a:r>
              <a:rPr lang="en-US" smtClean="0"/>
              <a:t>sessions</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18</a:t>
            </a:fld>
            <a:endParaRPr lang="en-US"/>
          </a:p>
        </p:txBody>
      </p:sp>
    </p:spTree>
    <p:extLst>
      <p:ext uri="{BB962C8B-B14F-4D97-AF65-F5344CB8AC3E}">
        <p14:creationId xmlns:p14="http://schemas.microsoft.com/office/powerpoint/2010/main" val="3121960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normAutofit fontScale="90000"/>
          </a:bodyPr>
          <a:lstStyle/>
          <a:p>
            <a:r>
              <a:rPr lang="en-US" smtClean="0"/>
              <a:t>The organizational framework of </a:t>
            </a:r>
            <a:r>
              <a:rPr lang="en-US"/>
              <a:t>templates, </a:t>
            </a:r>
            <a:r>
              <a:rPr lang="en-US" smtClean="0"/>
              <a:t>checklists</a:t>
            </a:r>
          </a:p>
        </p:txBody>
      </p:sp>
      <p:sp>
        <p:nvSpPr>
          <p:cNvPr id="200707" name="Rectangle 3"/>
          <p:cNvSpPr>
            <a:spLocks noGrp="1" noChangeArrowheads="1"/>
          </p:cNvSpPr>
          <p:nvPr>
            <p:ph idx="1"/>
          </p:nvPr>
        </p:nvSpPr>
        <p:spPr/>
        <p:txBody>
          <a:bodyPr/>
          <a:lstStyle/>
          <a:p>
            <a:r>
              <a:rPr lang="en-US" smtClean="0"/>
              <a:t>Preparation of new </a:t>
            </a:r>
            <a:r>
              <a:rPr lang="en-US"/>
              <a:t>templates, checklists</a:t>
            </a:r>
            <a:endParaRPr lang="en-US" smtClean="0"/>
          </a:p>
          <a:p>
            <a:r>
              <a:rPr lang="en-US" smtClean="0"/>
              <a:t>Application of </a:t>
            </a:r>
            <a:r>
              <a:rPr lang="en-US"/>
              <a:t>templates, checklists</a:t>
            </a:r>
            <a:endParaRPr lang="en-US" smtClean="0"/>
          </a:p>
          <a:p>
            <a:r>
              <a:rPr lang="en-US" smtClean="0"/>
              <a:t>Updating </a:t>
            </a:r>
            <a:r>
              <a:rPr lang="en-US"/>
              <a:t>templates, checklists</a:t>
            </a:r>
            <a:endParaRPr lang="en-US" smtClean="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19</a:t>
            </a:fld>
            <a:endParaRPr lang="en-US"/>
          </a:p>
        </p:txBody>
      </p:sp>
    </p:spTree>
    <p:extLst>
      <p:ext uri="{BB962C8B-B14F-4D97-AF65-F5344CB8AC3E}">
        <p14:creationId xmlns:p14="http://schemas.microsoft.com/office/powerpoint/2010/main" val="2805058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51646"/>
            <a:ext cx="8305800" cy="5706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457200"/>
            <a:ext cx="8382000" cy="838200"/>
          </a:xfrm>
        </p:spPr>
        <p:txBody>
          <a:bodyPr/>
          <a:lstStyle/>
          <a:p>
            <a:r>
              <a:rPr lang="en-US"/>
              <a:t>SQA Architecture</a:t>
            </a:r>
          </a:p>
        </p:txBody>
      </p:sp>
      <p:sp>
        <p:nvSpPr>
          <p:cNvPr id="3" name="Rectangle 2"/>
          <p:cNvSpPr/>
          <p:nvPr/>
        </p:nvSpPr>
        <p:spPr>
          <a:xfrm flipV="1">
            <a:off x="457200" y="4953000"/>
            <a:ext cx="4724400" cy="11430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2</a:t>
            </a:fld>
            <a:endParaRPr lang="en-US"/>
          </a:p>
        </p:txBody>
      </p:sp>
    </p:spTree>
    <p:extLst>
      <p:ext uri="{BB962C8B-B14F-4D97-AF65-F5344CB8AC3E}">
        <p14:creationId xmlns:p14="http://schemas.microsoft.com/office/powerpoint/2010/main" val="1905420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normAutofit fontScale="90000"/>
          </a:bodyPr>
          <a:lstStyle/>
          <a:p>
            <a:r>
              <a:rPr lang="en-US" smtClean="0"/>
              <a:t>Preparation of new </a:t>
            </a:r>
            <a:r>
              <a:rPr lang="en-US"/>
              <a:t>templates, checklists</a:t>
            </a:r>
            <a:endParaRPr lang="en-US" smtClean="0"/>
          </a:p>
        </p:txBody>
      </p:sp>
      <p:sp>
        <p:nvSpPr>
          <p:cNvPr id="201731" name="Rectangle 3"/>
          <p:cNvSpPr>
            <a:spLocks noGrp="1" noChangeArrowheads="1"/>
          </p:cNvSpPr>
          <p:nvPr>
            <p:ph idx="1"/>
          </p:nvPr>
        </p:nvSpPr>
        <p:spPr/>
        <p:txBody>
          <a:bodyPr/>
          <a:lstStyle/>
          <a:p>
            <a:r>
              <a:rPr lang="en-US" smtClean="0"/>
              <a:t>Include senior staff, the department’s </a:t>
            </a:r>
            <a:r>
              <a:rPr lang="en-US"/>
              <a:t>chief software engineer and SQA unit members</a:t>
            </a:r>
          </a:p>
          <a:p>
            <a:r>
              <a:rPr lang="en-US" smtClean="0"/>
              <a:t>The most common information sources used in preparing a </a:t>
            </a:r>
            <a:r>
              <a:rPr lang="en-US"/>
              <a:t>template, </a:t>
            </a:r>
            <a:r>
              <a:rPr lang="en-US" smtClean="0"/>
              <a:t>checklists:</a:t>
            </a:r>
          </a:p>
          <a:p>
            <a:pPr lvl="1"/>
            <a:r>
              <a:rPr lang="en-US" smtClean="0"/>
              <a:t>already used in the organization</a:t>
            </a:r>
          </a:p>
          <a:p>
            <a:pPr lvl="1"/>
            <a:r>
              <a:rPr lang="en-US" smtClean="0"/>
              <a:t>examples found in professional publications</a:t>
            </a:r>
          </a:p>
          <a:p>
            <a:pPr lvl="1"/>
            <a:r>
              <a:rPr lang="en-US" smtClean="0"/>
              <a:t>used by similar organizations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20</a:t>
            </a:fld>
            <a:endParaRPr lang="en-US"/>
          </a:p>
        </p:txBody>
      </p:sp>
    </p:spTree>
    <p:extLst>
      <p:ext uri="{BB962C8B-B14F-4D97-AF65-F5344CB8AC3E}">
        <p14:creationId xmlns:p14="http://schemas.microsoft.com/office/powerpoint/2010/main" val="2271175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smtClean="0"/>
              <a:t>Application of </a:t>
            </a:r>
            <a:r>
              <a:rPr lang="en-US"/>
              <a:t>templates, checklists</a:t>
            </a:r>
            <a:endParaRPr lang="en-US" smtClean="0"/>
          </a:p>
        </p:txBody>
      </p:sp>
      <p:sp>
        <p:nvSpPr>
          <p:cNvPr id="202755" name="Rectangle 3"/>
          <p:cNvSpPr>
            <a:spLocks noGrp="1" noChangeArrowheads="1"/>
          </p:cNvSpPr>
          <p:nvPr>
            <p:ph idx="1"/>
          </p:nvPr>
        </p:nvSpPr>
        <p:spPr/>
        <p:txBody>
          <a:bodyPr/>
          <a:lstStyle/>
          <a:p>
            <a:r>
              <a:rPr lang="en-US" smtClean="0"/>
              <a:t>Several fundamental decisions are involved in the implementation of new or updated </a:t>
            </a:r>
            <a:r>
              <a:rPr lang="en-US"/>
              <a:t>templates, </a:t>
            </a:r>
            <a:r>
              <a:rPr lang="en-US" smtClean="0"/>
              <a:t>checklists:</a:t>
            </a:r>
          </a:p>
          <a:p>
            <a:pPr lvl="1"/>
            <a:r>
              <a:rPr lang="en-US" smtClean="0"/>
              <a:t>what channels should be used for advertising the </a:t>
            </a:r>
            <a:r>
              <a:rPr lang="en-US"/>
              <a:t>templates, checklists?</a:t>
            </a:r>
            <a:endParaRPr lang="en-US" smtClean="0"/>
          </a:p>
          <a:p>
            <a:pPr lvl="1"/>
            <a:r>
              <a:rPr lang="en-US" smtClean="0"/>
              <a:t>which </a:t>
            </a:r>
            <a:r>
              <a:rPr lang="en-US"/>
              <a:t>templates, checklists </a:t>
            </a:r>
            <a:r>
              <a:rPr lang="en-US" smtClean="0"/>
              <a:t>will be compulsory and how can their application be enforced?</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21</a:t>
            </a:fld>
            <a:endParaRPr lang="en-US"/>
          </a:p>
        </p:txBody>
      </p:sp>
    </p:spTree>
    <p:extLst>
      <p:ext uri="{BB962C8B-B14F-4D97-AF65-F5344CB8AC3E}">
        <p14:creationId xmlns:p14="http://schemas.microsoft.com/office/powerpoint/2010/main" val="486659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smtClean="0"/>
              <a:t>Updating </a:t>
            </a:r>
            <a:r>
              <a:rPr lang="en-US"/>
              <a:t>templates, checklists</a:t>
            </a:r>
            <a:endParaRPr lang="en-US" smtClean="0"/>
          </a:p>
        </p:txBody>
      </p:sp>
      <p:sp>
        <p:nvSpPr>
          <p:cNvPr id="203779" name="Rectangle 3"/>
          <p:cNvSpPr>
            <a:spLocks noGrp="1" noChangeArrowheads="1"/>
          </p:cNvSpPr>
          <p:nvPr>
            <p:ph idx="1"/>
          </p:nvPr>
        </p:nvSpPr>
        <p:spPr/>
        <p:txBody>
          <a:bodyPr/>
          <a:lstStyle/>
          <a:p>
            <a:r>
              <a:rPr lang="en-US" smtClean="0"/>
              <a:t>Sources for updating </a:t>
            </a:r>
            <a:r>
              <a:rPr lang="en-US"/>
              <a:t>templates, </a:t>
            </a:r>
            <a:r>
              <a:rPr lang="en-US" smtClean="0"/>
              <a:t>checklists:</a:t>
            </a:r>
          </a:p>
          <a:p>
            <a:pPr lvl="1"/>
            <a:r>
              <a:rPr lang="en-US" smtClean="0"/>
              <a:t>user proposals and suggestions</a:t>
            </a:r>
          </a:p>
          <a:p>
            <a:pPr lvl="1"/>
            <a:r>
              <a:rPr lang="en-US" smtClean="0"/>
              <a:t>changes in the organization’s area of activity</a:t>
            </a:r>
          </a:p>
          <a:p>
            <a:pPr lvl="1"/>
            <a:r>
              <a:rPr lang="en-US" smtClean="0"/>
              <a:t>analysis of failures as well as success</a:t>
            </a:r>
          </a:p>
          <a:p>
            <a:pPr lvl="1"/>
            <a:r>
              <a:rPr lang="en-US" smtClean="0"/>
              <a:t>other organization’s experience</a:t>
            </a:r>
          </a:p>
          <a:p>
            <a:pPr lvl="1"/>
            <a:r>
              <a:rPr lang="en-US" smtClean="0"/>
              <a:t>SQA team initiatives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22</a:t>
            </a:fld>
            <a:endParaRPr lang="en-US"/>
          </a:p>
        </p:txBody>
      </p:sp>
    </p:spTree>
    <p:extLst>
      <p:ext uri="{BB962C8B-B14F-4D97-AF65-F5344CB8AC3E}">
        <p14:creationId xmlns:p14="http://schemas.microsoft.com/office/powerpoint/2010/main" val="40384127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Contents</a:t>
            </a:r>
            <a:endParaRPr lang="en-US"/>
          </a:p>
        </p:txBody>
      </p:sp>
      <p:sp>
        <p:nvSpPr>
          <p:cNvPr id="3" name="Content Placeholder 2"/>
          <p:cNvSpPr>
            <a:spLocks noGrp="1"/>
          </p:cNvSpPr>
          <p:nvPr>
            <p:ph idx="1"/>
          </p:nvPr>
        </p:nvSpPr>
        <p:spPr/>
        <p:txBody>
          <a:bodyPr/>
          <a:lstStyle/>
          <a:p>
            <a:r>
              <a:rPr lang="en-US"/>
              <a:t>Procedures and work instructions </a:t>
            </a:r>
          </a:p>
          <a:p>
            <a:r>
              <a:rPr lang="en-US"/>
              <a:t>Quality support </a:t>
            </a:r>
            <a:r>
              <a:rPr lang="en-US" smtClean="0"/>
              <a:t>devices</a:t>
            </a:r>
          </a:p>
          <a:p>
            <a:r>
              <a:rPr lang="en-US" b="1"/>
              <a:t>Staff SQA training and certification activities</a:t>
            </a:r>
          </a:p>
          <a:p>
            <a:r>
              <a:rPr lang="en-US" smtClean="0"/>
              <a:t>Corrective </a:t>
            </a:r>
            <a:r>
              <a:rPr lang="en-US"/>
              <a:t>and preventive actions </a:t>
            </a:r>
          </a:p>
          <a:p>
            <a:r>
              <a:rPr lang="en-US" smtClean="0"/>
              <a:t>Configuration </a:t>
            </a:r>
            <a:r>
              <a:rPr lang="en-US"/>
              <a:t>management </a:t>
            </a:r>
          </a:p>
          <a:p>
            <a:r>
              <a:rPr lang="en-US" smtClean="0"/>
              <a:t>Documentation </a:t>
            </a:r>
            <a:r>
              <a:rPr lang="en-US"/>
              <a:t>control</a:t>
            </a:r>
          </a:p>
        </p:txBody>
      </p:sp>
      <p:grpSp>
        <p:nvGrpSpPr>
          <p:cNvPr id="14" name="Group 13"/>
          <p:cNvGrpSpPr/>
          <p:nvPr/>
        </p:nvGrpSpPr>
        <p:grpSpPr>
          <a:xfrm>
            <a:off x="6096000" y="152400"/>
            <a:ext cx="2743200" cy="914400"/>
            <a:chOff x="6096000" y="152400"/>
            <a:chExt cx="2743200" cy="914400"/>
          </a:xfrm>
        </p:grpSpPr>
        <p:sp>
          <p:nvSpPr>
            <p:cNvPr id="15"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16"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17" name="Rectangle 16"/>
            <p:cNvSpPr>
              <a:spLocks noChangeArrowheads="1"/>
            </p:cNvSpPr>
            <p:nvPr/>
          </p:nvSpPr>
          <p:spPr bwMode="auto">
            <a:xfrm>
              <a:off x="7193280" y="152400"/>
              <a:ext cx="548640" cy="457200"/>
            </a:xfrm>
            <a:prstGeom prst="rect">
              <a:avLst/>
            </a:prstGeom>
            <a:solidFill>
              <a:schemeClr val="tx2"/>
            </a:solidFill>
            <a:ln w="12700">
              <a:solidFill>
                <a:schemeClr val="tx1"/>
              </a:solidFill>
              <a:miter lim="800000"/>
              <a:headEnd/>
              <a:tailEnd/>
            </a:ln>
            <a:effectLst/>
            <a:extLst/>
          </p:spPr>
          <p:txBody>
            <a:bodyPr wrap="none" lIns="92075" tIns="46038" rIns="92075" bIns="46038" anchor="ctr"/>
            <a:lstStyle/>
            <a:p>
              <a:pPr algn="ctr"/>
              <a:r>
                <a:rPr lang="en-GB" b="1">
                  <a:solidFill>
                    <a:srgbClr val="001412"/>
                  </a:solidFill>
                </a:rPr>
                <a:t>3</a:t>
              </a:r>
            </a:p>
          </p:txBody>
        </p:sp>
        <p:sp>
          <p:nvSpPr>
            <p:cNvPr id="18"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6</a:t>
              </a:r>
              <a:endParaRPr lang="en-GB" sz="1800" b="1"/>
            </a:p>
          </p:txBody>
        </p:sp>
        <p:sp>
          <p:nvSpPr>
            <p:cNvPr id="19"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7</a:t>
              </a:r>
            </a:p>
          </p:txBody>
        </p:sp>
        <p:sp>
          <p:nvSpPr>
            <p:cNvPr id="20"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8</a:t>
              </a:r>
            </a:p>
          </p:txBody>
        </p:sp>
        <p:sp>
          <p:nvSpPr>
            <p:cNvPr id="21"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2"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9</a:t>
              </a:r>
            </a:p>
          </p:txBody>
        </p:sp>
        <p:sp>
          <p:nvSpPr>
            <p:cNvPr id="23"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smtClean="0"/>
                <a:t>5</a:t>
              </a:r>
              <a:endParaRPr lang="en-GB" sz="1800" b="1"/>
            </a:p>
          </p:txBody>
        </p:sp>
        <p:sp>
          <p:nvSpPr>
            <p:cNvPr id="24"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23</a:t>
            </a:fld>
            <a:endParaRPr lang="en-US"/>
          </a:p>
        </p:txBody>
      </p:sp>
    </p:spTree>
    <p:extLst>
      <p:ext uri="{BB962C8B-B14F-4D97-AF65-F5344CB8AC3E}">
        <p14:creationId xmlns:p14="http://schemas.microsoft.com/office/powerpoint/2010/main" val="320969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3" end="3"/>
                                            </p:txEl>
                                          </p:spTgt>
                                        </p:tgtEl>
                                        <p:attrNameLst>
                                          <p:attrName>style.opacity</p:attrName>
                                        </p:attrNameLst>
                                      </p:cBhvr>
                                      <p:to>
                                        <p:strVal val="0.5"/>
                                      </p:to>
                                    </p:set>
                                    <p:animEffect filter="image" prLst="opacity: 0.5">
                                      <p:cBhvr rctx="IE">
                                        <p:cTn id="13" dur="indefinite"/>
                                        <p:tgtEl>
                                          <p:spTgt spid="3">
                                            <p:txEl>
                                              <p:pRg st="3" end="3"/>
                                            </p:txEl>
                                          </p:spTgt>
                                        </p:tgtEl>
                                      </p:cBhvr>
                                    </p:animEffect>
                                  </p:childTnLst>
                                </p:cTn>
                              </p:par>
                              <p:par>
                                <p:cTn id="14" presetID="9" presetClass="emph" presetSubtype="0" nodeType="withEffect">
                                  <p:stCondLst>
                                    <p:cond delay="0"/>
                                  </p:stCondLst>
                                  <p:childTnLst>
                                    <p:set>
                                      <p:cBhvr rctx="PPT">
                                        <p:cTn id="15" dur="indefinite"/>
                                        <p:tgtEl>
                                          <p:spTgt spid="3">
                                            <p:txEl>
                                              <p:pRg st="4" end="4"/>
                                            </p:txEl>
                                          </p:spTgt>
                                        </p:tgtEl>
                                        <p:attrNameLst>
                                          <p:attrName>style.opacity</p:attrName>
                                        </p:attrNameLst>
                                      </p:cBhvr>
                                      <p:to>
                                        <p:strVal val="0.5"/>
                                      </p:to>
                                    </p:set>
                                    <p:animEffect filter="image" prLst="opacity: 0.5">
                                      <p:cBhvr rctx="IE">
                                        <p:cTn id="16" dur="indefinite"/>
                                        <p:tgtEl>
                                          <p:spTgt spid="3">
                                            <p:txEl>
                                              <p:pRg st="4" end="4"/>
                                            </p:txEl>
                                          </p:spTgt>
                                        </p:tgtEl>
                                      </p:cBhvr>
                                    </p:animEffect>
                                  </p:childTnLst>
                                </p:cTn>
                              </p:par>
                              <p:par>
                                <p:cTn id="17" presetID="9" presetClass="emph" presetSubtype="0" nodeType="withEffect">
                                  <p:stCondLst>
                                    <p:cond delay="0"/>
                                  </p:stCondLst>
                                  <p:childTnLst>
                                    <p:set>
                                      <p:cBhvr rctx="PPT">
                                        <p:cTn id="18" dur="indefinite"/>
                                        <p:tgtEl>
                                          <p:spTgt spid="3">
                                            <p:txEl>
                                              <p:pRg st="5" end="5"/>
                                            </p:txEl>
                                          </p:spTgt>
                                        </p:tgtEl>
                                        <p:attrNameLst>
                                          <p:attrName>style.opacity</p:attrName>
                                        </p:attrNameLst>
                                      </p:cBhvr>
                                      <p:to>
                                        <p:strVal val="0.5"/>
                                      </p:to>
                                    </p:set>
                                    <p:animEffect filter="image" prLst="opacity: 0.5">
                                      <p:cBhvr rctx="IE">
                                        <p:cTn id="19"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smtClean="0"/>
              <a:t>Training and Certification</a:t>
            </a:r>
          </a:p>
        </p:txBody>
      </p:sp>
      <p:sp>
        <p:nvSpPr>
          <p:cNvPr id="211971" name="Rectangle 3"/>
          <p:cNvSpPr>
            <a:spLocks noGrp="1" noChangeArrowheads="1"/>
          </p:cNvSpPr>
          <p:nvPr>
            <p:ph type="body" idx="1"/>
          </p:nvPr>
        </p:nvSpPr>
        <p:spPr/>
        <p:txBody>
          <a:bodyPr>
            <a:normAutofit/>
          </a:bodyPr>
          <a:lstStyle/>
          <a:p>
            <a:r>
              <a:rPr lang="en-US" smtClean="0"/>
              <a:t>Objectives</a:t>
            </a:r>
          </a:p>
          <a:p>
            <a:pPr lvl="1"/>
            <a:r>
              <a:rPr lang="en-US" smtClean="0"/>
              <a:t>to </a:t>
            </a:r>
            <a:r>
              <a:rPr lang="en-US" b="1" smtClean="0"/>
              <a:t>develop</a:t>
            </a:r>
            <a:r>
              <a:rPr lang="en-US" smtClean="0"/>
              <a:t> the knowledge and skills needed by new employees </a:t>
            </a:r>
          </a:p>
          <a:p>
            <a:pPr lvl="1"/>
            <a:r>
              <a:rPr lang="en-US" smtClean="0"/>
              <a:t>to </a:t>
            </a:r>
            <a:r>
              <a:rPr lang="en-US" b="1" smtClean="0"/>
              <a:t>update</a:t>
            </a:r>
            <a:r>
              <a:rPr lang="en-US" smtClean="0"/>
              <a:t> the knowledge and skills of veteran employees</a:t>
            </a:r>
          </a:p>
          <a:p>
            <a:pPr lvl="1"/>
            <a:r>
              <a:rPr lang="en-US"/>
              <a:t>to </a:t>
            </a:r>
            <a:r>
              <a:rPr lang="en-US" b="1"/>
              <a:t>transmit</a:t>
            </a:r>
            <a:r>
              <a:rPr lang="en-US"/>
              <a:t> knowledge of SQA procedures </a:t>
            </a:r>
          </a:p>
          <a:p>
            <a:pPr lvl="1"/>
            <a:r>
              <a:rPr lang="en-US"/>
              <a:t>to </a:t>
            </a:r>
            <a:r>
              <a:rPr lang="en-US" b="1"/>
              <a:t>assure</a:t>
            </a:r>
            <a:r>
              <a:rPr lang="en-US"/>
              <a:t> that candidates for key positions are adequately qualified</a:t>
            </a:r>
          </a:p>
          <a:p>
            <a:pPr lvl="1"/>
            <a:r>
              <a:rPr lang="en-US" smtClean="0"/>
              <a:t>to </a:t>
            </a:r>
            <a:r>
              <a:rPr lang="en-US" b="1" smtClean="0"/>
              <a:t>assure</a:t>
            </a:r>
            <a:r>
              <a:rPr lang="en-US" smtClean="0"/>
              <a:t> conformity to the organization’s standards for software products (documents and code</a:t>
            </a:r>
            <a:r>
              <a:rPr lang="en-US" smtClean="0"/>
              <a:t>)</a:t>
            </a:r>
            <a:endParaRPr lang="en-US" smtClean="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24</a:t>
            </a:fld>
            <a:endParaRPr lang="en-US"/>
          </a:p>
        </p:txBody>
      </p:sp>
    </p:spTree>
    <p:extLst>
      <p:ext uri="{BB962C8B-B14F-4D97-AF65-F5344CB8AC3E}">
        <p14:creationId xmlns:p14="http://schemas.microsoft.com/office/powerpoint/2010/main" val="25512015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a:t>The training and certification process</a:t>
            </a:r>
            <a:br>
              <a:rPr lang="en-US"/>
            </a:br>
            <a:endParaRPr lang="en-US"/>
          </a:p>
        </p:txBody>
      </p:sp>
      <p:pic>
        <p:nvPicPr>
          <p:cNvPr id="212994" name="Picture 2" descr="oht16"/>
          <p:cNvPicPr>
            <a:picLocks noChangeAspect="1" noChangeArrowheads="1"/>
          </p:cNvPicPr>
          <p:nvPr/>
        </p:nvPicPr>
        <p:blipFill>
          <a:blip r:embed="rId3" cstate="print">
            <a:extLst>
              <a:ext uri="{28A0092B-C50C-407E-A947-70E740481C1C}">
                <a14:useLocalDpi xmlns:a14="http://schemas.microsoft.com/office/drawing/2010/main" val="0"/>
              </a:ext>
            </a:extLst>
          </a:blip>
          <a:srcRect l="2864" t="1898" r="2692" b="14096"/>
          <a:stretch>
            <a:fillRect/>
          </a:stretch>
        </p:blipFill>
        <p:spPr bwMode="auto">
          <a:xfrm>
            <a:off x="304801" y="1276329"/>
            <a:ext cx="8534399" cy="5512035"/>
          </a:xfrm>
          <a:prstGeom prst="rect">
            <a:avLst/>
          </a:prstGeom>
          <a:noFill/>
          <a:extLst>
            <a:ext uri="{909E8E84-426E-40DD-AFC4-6F175D3DCCD1}">
              <a14:hiddenFill xmlns:a14="http://schemas.microsoft.com/office/drawing/2010/main">
                <a:solidFill>
                  <a:srgbClr val="FFFFFF"/>
                </a:solidFill>
              </a14:hiddenFill>
            </a:ext>
          </a:extLst>
        </p:spPr>
      </p:pic>
      <p:sp>
        <p:nvSpPr>
          <p:cNvPr id="212997" name="Text Box 5"/>
          <p:cNvSpPr txBox="1">
            <a:spLocks noChangeArrowheads="1"/>
          </p:cNvSpPr>
          <p:nvPr/>
        </p:nvSpPr>
        <p:spPr bwMode="auto">
          <a:xfrm>
            <a:off x="1551160" y="2952690"/>
            <a:ext cx="277640" cy="400110"/>
          </a:xfrm>
          <a:prstGeom prst="rect">
            <a:avLst/>
          </a:prstGeom>
          <a:solidFill>
            <a:srgbClr val="DAFE0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1</a:t>
            </a:r>
          </a:p>
        </p:txBody>
      </p:sp>
      <p:sp>
        <p:nvSpPr>
          <p:cNvPr id="212998" name="Text Box 6"/>
          <p:cNvSpPr txBox="1">
            <a:spLocks noChangeArrowheads="1"/>
          </p:cNvSpPr>
          <p:nvPr/>
        </p:nvSpPr>
        <p:spPr bwMode="auto">
          <a:xfrm>
            <a:off x="4953000" y="3409890"/>
            <a:ext cx="309700" cy="400110"/>
          </a:xfrm>
          <a:prstGeom prst="rect">
            <a:avLst/>
          </a:prstGeom>
          <a:solidFill>
            <a:srgbClr val="DAFE0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2</a:t>
            </a:r>
          </a:p>
        </p:txBody>
      </p:sp>
      <p:sp>
        <p:nvSpPr>
          <p:cNvPr id="212999" name="Text Box 7"/>
          <p:cNvSpPr txBox="1">
            <a:spLocks noChangeArrowheads="1"/>
          </p:cNvSpPr>
          <p:nvPr/>
        </p:nvSpPr>
        <p:spPr bwMode="auto">
          <a:xfrm>
            <a:off x="6937314" y="4165600"/>
            <a:ext cx="301686" cy="400110"/>
          </a:xfrm>
          <a:prstGeom prst="rect">
            <a:avLst/>
          </a:prstGeom>
          <a:solidFill>
            <a:srgbClr val="DAFE0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3</a:t>
            </a:r>
          </a:p>
        </p:txBody>
      </p:sp>
      <p:sp>
        <p:nvSpPr>
          <p:cNvPr id="213000" name="Text Box 8"/>
          <p:cNvSpPr txBox="1">
            <a:spLocks noChangeArrowheads="1"/>
          </p:cNvSpPr>
          <p:nvPr/>
        </p:nvSpPr>
        <p:spPr bwMode="auto">
          <a:xfrm>
            <a:off x="4948191" y="4165600"/>
            <a:ext cx="319318" cy="400110"/>
          </a:xfrm>
          <a:prstGeom prst="rect">
            <a:avLst/>
          </a:prstGeom>
          <a:solidFill>
            <a:srgbClr val="DAFE0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4</a:t>
            </a:r>
          </a:p>
        </p:txBody>
      </p:sp>
      <p:sp>
        <p:nvSpPr>
          <p:cNvPr id="213001" name="Text Box 9"/>
          <p:cNvSpPr txBox="1">
            <a:spLocks noChangeArrowheads="1"/>
          </p:cNvSpPr>
          <p:nvPr/>
        </p:nvSpPr>
        <p:spPr bwMode="auto">
          <a:xfrm>
            <a:off x="3421617" y="4191000"/>
            <a:ext cx="325730" cy="400110"/>
          </a:xfrm>
          <a:prstGeom prst="rect">
            <a:avLst/>
          </a:prstGeom>
          <a:solidFill>
            <a:srgbClr val="DAFE0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6</a:t>
            </a:r>
          </a:p>
        </p:txBody>
      </p:sp>
      <p:sp>
        <p:nvSpPr>
          <p:cNvPr id="213002" name="Text Box 10"/>
          <p:cNvSpPr txBox="1">
            <a:spLocks noChangeArrowheads="1"/>
          </p:cNvSpPr>
          <p:nvPr/>
        </p:nvSpPr>
        <p:spPr bwMode="auto">
          <a:xfrm>
            <a:off x="3352800" y="5029200"/>
            <a:ext cx="306494" cy="400110"/>
          </a:xfrm>
          <a:prstGeom prst="rect">
            <a:avLst/>
          </a:prstGeom>
          <a:solidFill>
            <a:srgbClr val="DAFE0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7</a:t>
            </a:r>
          </a:p>
        </p:txBody>
      </p:sp>
      <p:sp>
        <p:nvSpPr>
          <p:cNvPr id="213003" name="Text Box 11"/>
          <p:cNvSpPr txBox="1">
            <a:spLocks noChangeArrowheads="1"/>
          </p:cNvSpPr>
          <p:nvPr/>
        </p:nvSpPr>
        <p:spPr bwMode="auto">
          <a:xfrm>
            <a:off x="3441654" y="3209835"/>
            <a:ext cx="304892" cy="400110"/>
          </a:xfrm>
          <a:prstGeom prst="rect">
            <a:avLst/>
          </a:prstGeom>
          <a:solidFill>
            <a:srgbClr val="DAFE0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5</a:t>
            </a:r>
          </a:p>
        </p:txBody>
      </p:sp>
      <p:sp>
        <p:nvSpPr>
          <p:cNvPr id="213004" name="Text Box 12"/>
          <p:cNvSpPr txBox="1">
            <a:spLocks noChangeArrowheads="1"/>
          </p:cNvSpPr>
          <p:nvPr/>
        </p:nvSpPr>
        <p:spPr bwMode="auto">
          <a:xfrm>
            <a:off x="4114800" y="6007130"/>
            <a:ext cx="322524" cy="400110"/>
          </a:xfrm>
          <a:prstGeom prst="rect">
            <a:avLst/>
          </a:prstGeom>
          <a:solidFill>
            <a:srgbClr val="DAFE0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1"/>
              <a:t>8</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25</a:t>
            </a:fld>
            <a:endParaRPr lang="en-US"/>
          </a:p>
        </p:txBody>
      </p:sp>
    </p:spTree>
    <p:extLst>
      <p:ext uri="{BB962C8B-B14F-4D97-AF65-F5344CB8AC3E}">
        <p14:creationId xmlns:p14="http://schemas.microsoft.com/office/powerpoint/2010/main" val="209941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12997"/>
                                        </p:tgtEl>
                                        <p:attrNameLst>
                                          <p:attrName>style.visibility</p:attrName>
                                        </p:attrNameLst>
                                      </p:cBhvr>
                                      <p:to>
                                        <p:strVal val="visible"/>
                                      </p:to>
                                    </p:set>
                                    <p:anim calcmode="lin" valueType="num">
                                      <p:cBhvr>
                                        <p:cTn id="7" dur="500" fill="hold"/>
                                        <p:tgtEl>
                                          <p:spTgt spid="212997"/>
                                        </p:tgtEl>
                                        <p:attrNameLst>
                                          <p:attrName>ppt_w</p:attrName>
                                        </p:attrNameLst>
                                      </p:cBhvr>
                                      <p:tavLst>
                                        <p:tav tm="0">
                                          <p:val>
                                            <p:strVal val="4*#ppt_w"/>
                                          </p:val>
                                        </p:tav>
                                        <p:tav tm="100000">
                                          <p:val>
                                            <p:strVal val="#ppt_w"/>
                                          </p:val>
                                        </p:tav>
                                      </p:tavLst>
                                    </p:anim>
                                    <p:anim calcmode="lin" valueType="num">
                                      <p:cBhvr>
                                        <p:cTn id="8" dur="500" fill="hold"/>
                                        <p:tgtEl>
                                          <p:spTgt spid="212997"/>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212998"/>
                                        </p:tgtEl>
                                        <p:attrNameLst>
                                          <p:attrName>style.visibility</p:attrName>
                                        </p:attrNameLst>
                                      </p:cBhvr>
                                      <p:to>
                                        <p:strVal val="visible"/>
                                      </p:to>
                                    </p:set>
                                    <p:anim calcmode="lin" valueType="num">
                                      <p:cBhvr>
                                        <p:cTn id="13" dur="500" fill="hold"/>
                                        <p:tgtEl>
                                          <p:spTgt spid="212998"/>
                                        </p:tgtEl>
                                        <p:attrNameLst>
                                          <p:attrName>ppt_w</p:attrName>
                                        </p:attrNameLst>
                                      </p:cBhvr>
                                      <p:tavLst>
                                        <p:tav tm="0">
                                          <p:val>
                                            <p:strVal val="4*#ppt_w"/>
                                          </p:val>
                                        </p:tav>
                                        <p:tav tm="100000">
                                          <p:val>
                                            <p:strVal val="#ppt_w"/>
                                          </p:val>
                                        </p:tav>
                                      </p:tavLst>
                                    </p:anim>
                                    <p:anim calcmode="lin" valueType="num">
                                      <p:cBhvr>
                                        <p:cTn id="14" dur="500" fill="hold"/>
                                        <p:tgtEl>
                                          <p:spTgt spid="212998"/>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212999"/>
                                        </p:tgtEl>
                                        <p:attrNameLst>
                                          <p:attrName>style.visibility</p:attrName>
                                        </p:attrNameLst>
                                      </p:cBhvr>
                                      <p:to>
                                        <p:strVal val="visible"/>
                                      </p:to>
                                    </p:set>
                                    <p:anim calcmode="lin" valueType="num">
                                      <p:cBhvr>
                                        <p:cTn id="19" dur="500" fill="hold"/>
                                        <p:tgtEl>
                                          <p:spTgt spid="212999"/>
                                        </p:tgtEl>
                                        <p:attrNameLst>
                                          <p:attrName>ppt_w</p:attrName>
                                        </p:attrNameLst>
                                      </p:cBhvr>
                                      <p:tavLst>
                                        <p:tav tm="0">
                                          <p:val>
                                            <p:strVal val="4*#ppt_w"/>
                                          </p:val>
                                        </p:tav>
                                        <p:tav tm="100000">
                                          <p:val>
                                            <p:strVal val="#ppt_w"/>
                                          </p:val>
                                        </p:tav>
                                      </p:tavLst>
                                    </p:anim>
                                    <p:anim calcmode="lin" valueType="num">
                                      <p:cBhvr>
                                        <p:cTn id="20" dur="500" fill="hold"/>
                                        <p:tgtEl>
                                          <p:spTgt spid="212999"/>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213000"/>
                                        </p:tgtEl>
                                        <p:attrNameLst>
                                          <p:attrName>style.visibility</p:attrName>
                                        </p:attrNameLst>
                                      </p:cBhvr>
                                      <p:to>
                                        <p:strVal val="visible"/>
                                      </p:to>
                                    </p:set>
                                    <p:anim calcmode="lin" valueType="num">
                                      <p:cBhvr>
                                        <p:cTn id="25" dur="500" fill="hold"/>
                                        <p:tgtEl>
                                          <p:spTgt spid="213000"/>
                                        </p:tgtEl>
                                        <p:attrNameLst>
                                          <p:attrName>ppt_w</p:attrName>
                                        </p:attrNameLst>
                                      </p:cBhvr>
                                      <p:tavLst>
                                        <p:tav tm="0">
                                          <p:val>
                                            <p:strVal val="4*#ppt_w"/>
                                          </p:val>
                                        </p:tav>
                                        <p:tav tm="100000">
                                          <p:val>
                                            <p:strVal val="#ppt_w"/>
                                          </p:val>
                                        </p:tav>
                                      </p:tavLst>
                                    </p:anim>
                                    <p:anim calcmode="lin" valueType="num">
                                      <p:cBhvr>
                                        <p:cTn id="26" dur="500" fill="hold"/>
                                        <p:tgtEl>
                                          <p:spTgt spid="213000"/>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213003"/>
                                        </p:tgtEl>
                                        <p:attrNameLst>
                                          <p:attrName>style.visibility</p:attrName>
                                        </p:attrNameLst>
                                      </p:cBhvr>
                                      <p:to>
                                        <p:strVal val="visible"/>
                                      </p:to>
                                    </p:set>
                                    <p:anim calcmode="lin" valueType="num">
                                      <p:cBhvr>
                                        <p:cTn id="31" dur="500" fill="hold"/>
                                        <p:tgtEl>
                                          <p:spTgt spid="213003"/>
                                        </p:tgtEl>
                                        <p:attrNameLst>
                                          <p:attrName>ppt_w</p:attrName>
                                        </p:attrNameLst>
                                      </p:cBhvr>
                                      <p:tavLst>
                                        <p:tav tm="0">
                                          <p:val>
                                            <p:strVal val="4*#ppt_w"/>
                                          </p:val>
                                        </p:tav>
                                        <p:tav tm="100000">
                                          <p:val>
                                            <p:strVal val="#ppt_w"/>
                                          </p:val>
                                        </p:tav>
                                      </p:tavLst>
                                    </p:anim>
                                    <p:anim calcmode="lin" valueType="num">
                                      <p:cBhvr>
                                        <p:cTn id="32" dur="500" fill="hold"/>
                                        <p:tgtEl>
                                          <p:spTgt spid="213003"/>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213001"/>
                                        </p:tgtEl>
                                        <p:attrNameLst>
                                          <p:attrName>style.visibility</p:attrName>
                                        </p:attrNameLst>
                                      </p:cBhvr>
                                      <p:to>
                                        <p:strVal val="visible"/>
                                      </p:to>
                                    </p:set>
                                    <p:anim calcmode="lin" valueType="num">
                                      <p:cBhvr>
                                        <p:cTn id="37" dur="500" fill="hold"/>
                                        <p:tgtEl>
                                          <p:spTgt spid="213001"/>
                                        </p:tgtEl>
                                        <p:attrNameLst>
                                          <p:attrName>ppt_w</p:attrName>
                                        </p:attrNameLst>
                                      </p:cBhvr>
                                      <p:tavLst>
                                        <p:tav tm="0">
                                          <p:val>
                                            <p:strVal val="4*#ppt_w"/>
                                          </p:val>
                                        </p:tav>
                                        <p:tav tm="100000">
                                          <p:val>
                                            <p:strVal val="#ppt_w"/>
                                          </p:val>
                                        </p:tav>
                                      </p:tavLst>
                                    </p:anim>
                                    <p:anim calcmode="lin" valueType="num">
                                      <p:cBhvr>
                                        <p:cTn id="38" dur="500" fill="hold"/>
                                        <p:tgtEl>
                                          <p:spTgt spid="213001"/>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213002"/>
                                        </p:tgtEl>
                                        <p:attrNameLst>
                                          <p:attrName>style.visibility</p:attrName>
                                        </p:attrNameLst>
                                      </p:cBhvr>
                                      <p:to>
                                        <p:strVal val="visible"/>
                                      </p:to>
                                    </p:set>
                                    <p:anim calcmode="lin" valueType="num">
                                      <p:cBhvr>
                                        <p:cTn id="43" dur="500" fill="hold"/>
                                        <p:tgtEl>
                                          <p:spTgt spid="213002"/>
                                        </p:tgtEl>
                                        <p:attrNameLst>
                                          <p:attrName>ppt_w</p:attrName>
                                        </p:attrNameLst>
                                      </p:cBhvr>
                                      <p:tavLst>
                                        <p:tav tm="0">
                                          <p:val>
                                            <p:strVal val="4*#ppt_w"/>
                                          </p:val>
                                        </p:tav>
                                        <p:tav tm="100000">
                                          <p:val>
                                            <p:strVal val="#ppt_w"/>
                                          </p:val>
                                        </p:tav>
                                      </p:tavLst>
                                    </p:anim>
                                    <p:anim calcmode="lin" valueType="num">
                                      <p:cBhvr>
                                        <p:cTn id="44" dur="500" fill="hold"/>
                                        <p:tgtEl>
                                          <p:spTgt spid="213002"/>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213004"/>
                                        </p:tgtEl>
                                        <p:attrNameLst>
                                          <p:attrName>style.visibility</p:attrName>
                                        </p:attrNameLst>
                                      </p:cBhvr>
                                      <p:to>
                                        <p:strVal val="visible"/>
                                      </p:to>
                                    </p:set>
                                    <p:anim calcmode="lin" valueType="num">
                                      <p:cBhvr>
                                        <p:cTn id="49" dur="500" fill="hold"/>
                                        <p:tgtEl>
                                          <p:spTgt spid="213004"/>
                                        </p:tgtEl>
                                        <p:attrNameLst>
                                          <p:attrName>ppt_w</p:attrName>
                                        </p:attrNameLst>
                                      </p:cBhvr>
                                      <p:tavLst>
                                        <p:tav tm="0">
                                          <p:val>
                                            <p:strVal val="4*#ppt_w"/>
                                          </p:val>
                                        </p:tav>
                                        <p:tav tm="100000">
                                          <p:val>
                                            <p:strVal val="#ppt_w"/>
                                          </p:val>
                                        </p:tav>
                                      </p:tavLst>
                                    </p:anim>
                                    <p:anim calcmode="lin" valueType="num">
                                      <p:cBhvr>
                                        <p:cTn id="50" dur="500" fill="hold"/>
                                        <p:tgtEl>
                                          <p:spTgt spid="21300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7" grpId="0" animBg="1"/>
      <p:bldP spid="212998" grpId="0" animBg="1"/>
      <p:bldP spid="212999" grpId="0" animBg="1"/>
      <p:bldP spid="213000" grpId="0" animBg="1"/>
      <p:bldP spid="213001" grpId="0" animBg="1"/>
      <p:bldP spid="213002" grpId="0" animBg="1"/>
      <p:bldP spid="213003" grpId="0" animBg="1"/>
      <p:bldP spid="21300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t>The training and certification process</a:t>
            </a:r>
            <a:br>
              <a:rPr lang="en-US" sz="3600"/>
            </a:br>
            <a:r>
              <a:rPr lang="en-US" sz="3600"/>
              <a:t>1</a:t>
            </a:r>
            <a:r>
              <a:rPr lang="en-US" sz="3600" smtClean="0"/>
              <a:t>. Determining </a:t>
            </a:r>
            <a:r>
              <a:rPr lang="en-US" sz="3600"/>
              <a:t>professional knowledge requirements</a:t>
            </a:r>
          </a:p>
        </p:txBody>
      </p:sp>
      <p:sp>
        <p:nvSpPr>
          <p:cNvPr id="3" name="Content Placeholder 2"/>
          <p:cNvSpPr>
            <a:spLocks noGrp="1"/>
          </p:cNvSpPr>
          <p:nvPr>
            <p:ph idx="1"/>
          </p:nvPr>
        </p:nvSpPr>
        <p:spPr/>
        <p:txBody>
          <a:bodyPr/>
          <a:lstStyle/>
          <a:p>
            <a:r>
              <a:rPr lang="en-US"/>
              <a:t>Staff members </a:t>
            </a:r>
            <a:r>
              <a:rPr lang="en-US" smtClean="0"/>
              <a:t>still </a:t>
            </a:r>
            <a:r>
              <a:rPr lang="en-US"/>
              <a:t>need additional “local” </a:t>
            </a:r>
            <a:r>
              <a:rPr lang="en-US" smtClean="0"/>
              <a:t>knowledge </a:t>
            </a:r>
            <a:r>
              <a:rPr lang="en-US"/>
              <a:t>and </a:t>
            </a:r>
            <a:r>
              <a:rPr lang="en-US" smtClean="0"/>
              <a:t>skills</a:t>
            </a:r>
          </a:p>
          <a:p>
            <a:r>
              <a:rPr lang="en-US" smtClean="0"/>
              <a:t>This </a:t>
            </a:r>
            <a:r>
              <a:rPr lang="en-US"/>
              <a:t>can be grouped into two </a:t>
            </a:r>
            <a:r>
              <a:rPr lang="en-US" smtClean="0"/>
              <a:t>categories</a:t>
            </a:r>
          </a:p>
          <a:p>
            <a:pPr lvl="1"/>
            <a:r>
              <a:rPr lang="en-US" smtClean="0"/>
              <a:t>knowledge and skills of software engineering topics</a:t>
            </a:r>
          </a:p>
          <a:p>
            <a:pPr lvl="1"/>
            <a:r>
              <a:rPr lang="en-US" smtClean="0"/>
              <a:t>knowledge of </a:t>
            </a:r>
            <a:r>
              <a:rPr lang="en-US"/>
              <a:t>SQA topics</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26</a:t>
            </a:fld>
            <a:endParaRPr lang="en-US"/>
          </a:p>
        </p:txBody>
      </p:sp>
    </p:spTree>
    <p:extLst>
      <p:ext uri="{BB962C8B-B14F-4D97-AF65-F5344CB8AC3E}">
        <p14:creationId xmlns:p14="http://schemas.microsoft.com/office/powerpoint/2010/main" val="4905664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normAutofit/>
          </a:bodyPr>
          <a:lstStyle/>
          <a:p>
            <a:r>
              <a:rPr lang="en-US" sz="3600"/>
              <a:t>The training and certification process</a:t>
            </a:r>
            <a:br>
              <a:rPr lang="en-US" sz="3600"/>
            </a:br>
            <a:r>
              <a:rPr lang="en-US" sz="3600"/>
              <a:t>2</a:t>
            </a:r>
            <a:r>
              <a:rPr lang="en-US" sz="3600" smtClean="0"/>
              <a:t>. Determining training and updating needs</a:t>
            </a:r>
          </a:p>
        </p:txBody>
      </p:sp>
      <p:sp>
        <p:nvSpPr>
          <p:cNvPr id="214019" name="Rectangle 3"/>
          <p:cNvSpPr>
            <a:spLocks noGrp="1" noChangeArrowheads="1"/>
          </p:cNvSpPr>
          <p:nvPr>
            <p:ph idx="1"/>
          </p:nvPr>
        </p:nvSpPr>
        <p:spPr/>
        <p:txBody>
          <a:bodyPr/>
          <a:lstStyle/>
          <a:p>
            <a:r>
              <a:rPr lang="en-US" smtClean="0"/>
              <a:t>The type of training is adapted to the needs of three distinct groups of staff:</a:t>
            </a:r>
          </a:p>
          <a:p>
            <a:pPr lvl="1"/>
            <a:r>
              <a:rPr lang="en-US" b="1" smtClean="0"/>
              <a:t>training</a:t>
            </a:r>
            <a:r>
              <a:rPr lang="en-US" smtClean="0"/>
              <a:t>: for new employees, according to their designated assignment</a:t>
            </a:r>
          </a:p>
          <a:p>
            <a:pPr lvl="1"/>
            <a:r>
              <a:rPr lang="en-US" b="1" smtClean="0"/>
              <a:t>retraining</a:t>
            </a:r>
            <a:r>
              <a:rPr lang="en-US" smtClean="0"/>
              <a:t>: for employees assigned to new positions or receiving new assignments</a:t>
            </a:r>
          </a:p>
          <a:p>
            <a:pPr lvl="1"/>
            <a:r>
              <a:rPr lang="en-US" b="1"/>
              <a:t>professional </a:t>
            </a:r>
            <a:r>
              <a:rPr lang="en-US" b="1" smtClean="0"/>
              <a:t>updating</a:t>
            </a:r>
            <a:r>
              <a:rPr lang="en-US" smtClean="0"/>
              <a:t>: </a:t>
            </a:r>
            <a:r>
              <a:rPr lang="en-US"/>
              <a:t>for staff members as demanded by their position</a:t>
            </a:r>
            <a:endParaRPr lang="en-US" smtClean="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27</a:t>
            </a:fld>
            <a:endParaRPr lang="en-US"/>
          </a:p>
        </p:txBody>
      </p:sp>
    </p:spTree>
    <p:extLst>
      <p:ext uri="{BB962C8B-B14F-4D97-AF65-F5344CB8AC3E}">
        <p14:creationId xmlns:p14="http://schemas.microsoft.com/office/powerpoint/2010/main" val="5189650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normAutofit/>
          </a:bodyPr>
          <a:lstStyle/>
          <a:p>
            <a:r>
              <a:rPr lang="en-US" sz="3600"/>
              <a:t>The training and certification process</a:t>
            </a:r>
            <a:br>
              <a:rPr lang="en-US" sz="3600"/>
            </a:br>
            <a:r>
              <a:rPr lang="en-US" sz="3600"/>
              <a:t>3-4</a:t>
            </a:r>
            <a:r>
              <a:rPr lang="en-US" sz="3600" smtClean="0"/>
              <a:t>. Planning training and updating programs</a:t>
            </a:r>
          </a:p>
        </p:txBody>
      </p:sp>
      <p:sp>
        <p:nvSpPr>
          <p:cNvPr id="215043" name="Rectangle 3"/>
          <p:cNvSpPr>
            <a:spLocks noGrp="1" noChangeArrowheads="1"/>
          </p:cNvSpPr>
          <p:nvPr>
            <p:ph idx="1"/>
          </p:nvPr>
        </p:nvSpPr>
        <p:spPr/>
        <p:txBody>
          <a:bodyPr/>
          <a:lstStyle/>
          <a:p>
            <a:r>
              <a:rPr lang="en-US" smtClean="0"/>
              <a:t>For software engineering:</a:t>
            </a:r>
          </a:p>
          <a:p>
            <a:pPr lvl="1"/>
            <a:r>
              <a:rPr lang="en-US"/>
              <a:t>On-the-job or </a:t>
            </a:r>
            <a:r>
              <a:rPr lang="en-US" smtClean="0"/>
              <a:t>e-learning</a:t>
            </a:r>
            <a:endParaRPr lang="en-US"/>
          </a:p>
          <a:p>
            <a:endParaRPr lang="en-US" smtClean="0"/>
          </a:p>
          <a:p>
            <a:r>
              <a:rPr lang="en-US" smtClean="0"/>
              <a:t>For SQA (organized periodically)</a:t>
            </a:r>
            <a:endParaRPr lang="en-US"/>
          </a:p>
          <a:p>
            <a:pPr lvl="1"/>
            <a:r>
              <a:rPr lang="en-US" smtClean="0"/>
              <a:t>training for new employees, or updating the existing employees</a:t>
            </a:r>
          </a:p>
          <a:p>
            <a:pPr lvl="1"/>
            <a:r>
              <a:rPr lang="en-US" smtClean="0"/>
              <a:t>typical SQA </a:t>
            </a:r>
            <a:r>
              <a:rPr lang="en-US"/>
              <a:t>updating program: once a year or once every six </a:t>
            </a:r>
            <a:r>
              <a:rPr lang="en-US" smtClean="0"/>
              <a:t>months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28</a:t>
            </a:fld>
            <a:endParaRPr lang="en-US"/>
          </a:p>
        </p:txBody>
      </p:sp>
    </p:spTree>
    <p:extLst>
      <p:ext uri="{BB962C8B-B14F-4D97-AF65-F5344CB8AC3E}">
        <p14:creationId xmlns:p14="http://schemas.microsoft.com/office/powerpoint/2010/main" val="40705854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The training and certification process</a:t>
            </a:r>
            <a:br>
              <a:rPr lang="en-US" sz="3600"/>
            </a:br>
            <a:r>
              <a:rPr lang="en-US" sz="3600"/>
              <a:t>5</a:t>
            </a:r>
            <a:r>
              <a:rPr lang="en-US" sz="3600" smtClean="0"/>
              <a:t>. Defining </a:t>
            </a:r>
            <a:r>
              <a:rPr lang="en-US" sz="3600"/>
              <a:t>positions requiring certification</a:t>
            </a:r>
          </a:p>
        </p:txBody>
      </p:sp>
      <p:sp>
        <p:nvSpPr>
          <p:cNvPr id="3" name="Content Placeholder 2"/>
          <p:cNvSpPr>
            <a:spLocks noGrp="1"/>
          </p:cNvSpPr>
          <p:nvPr>
            <p:ph idx="1"/>
          </p:nvPr>
        </p:nvSpPr>
        <p:spPr/>
        <p:txBody>
          <a:bodyPr/>
          <a:lstStyle/>
          <a:p>
            <a:r>
              <a:rPr lang="en-US" smtClean="0"/>
              <a:t>Examples</a:t>
            </a:r>
          </a:p>
          <a:p>
            <a:pPr lvl="1"/>
            <a:r>
              <a:rPr lang="en-US"/>
              <a:t>software development team leader, programming team leader, software testing team leader, software maintenance technician and internal quality </a:t>
            </a:r>
            <a:r>
              <a:rPr lang="en-US" smtClean="0"/>
              <a:t>auditor</a:t>
            </a:r>
          </a:p>
          <a:p>
            <a:r>
              <a:rPr lang="en-US"/>
              <a:t>A </a:t>
            </a:r>
            <a:r>
              <a:rPr lang="en-US" b="1"/>
              <a:t>certification committee</a:t>
            </a:r>
            <a:r>
              <a:rPr lang="en-US"/>
              <a:t> </a:t>
            </a:r>
            <a:r>
              <a:rPr lang="en-US" smtClean="0"/>
              <a:t>defines </a:t>
            </a:r>
            <a:r>
              <a:rPr lang="en-US"/>
              <a:t>the </a:t>
            </a:r>
            <a:r>
              <a:rPr lang="en-US" u="sng"/>
              <a:t>list of positions</a:t>
            </a:r>
            <a:r>
              <a:rPr lang="en-US"/>
              <a:t> that require certification and whether the certification will be </a:t>
            </a:r>
            <a:r>
              <a:rPr lang="en-US" u="sng"/>
              <a:t>effective permanently</a:t>
            </a:r>
            <a:r>
              <a:rPr lang="en-US"/>
              <a:t> or for a </a:t>
            </a:r>
            <a:r>
              <a:rPr lang="en-US" u="sng"/>
              <a:t>limited </a:t>
            </a:r>
            <a:r>
              <a:rPr lang="en-US" u="sng" smtClean="0"/>
              <a:t>period</a:t>
            </a:r>
          </a:p>
          <a:p>
            <a:pPr lvl="1"/>
            <a:r>
              <a:rPr lang="en-US" smtClean="0"/>
              <a:t>should </a:t>
            </a:r>
            <a:r>
              <a:rPr lang="en-US"/>
              <a:t>be revised </a:t>
            </a:r>
            <a:r>
              <a:rPr lang="en-US" smtClean="0"/>
              <a:t>periodically</a:t>
            </a:r>
          </a:p>
          <a:p>
            <a:pPr lvl="1"/>
            <a:r>
              <a:rPr lang="en-US"/>
              <a:t>varies by firm or organization</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29</a:t>
            </a:fld>
            <a:endParaRPr lang="en-US"/>
          </a:p>
        </p:txBody>
      </p:sp>
    </p:spTree>
    <p:extLst>
      <p:ext uri="{BB962C8B-B14F-4D97-AF65-F5344CB8AC3E}">
        <p14:creationId xmlns:p14="http://schemas.microsoft.com/office/powerpoint/2010/main" val="3543968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idx="1"/>
          </p:nvPr>
        </p:nvSpPr>
        <p:spPr/>
        <p:txBody>
          <a:bodyPr/>
          <a:lstStyle/>
          <a:p>
            <a:r>
              <a:rPr lang="en-US" smtClean="0"/>
              <a:t>Galin (2004). </a:t>
            </a:r>
            <a:r>
              <a:rPr lang="en-US" i="1"/>
              <a:t>Software Quality Assurance </a:t>
            </a:r>
            <a:r>
              <a:rPr lang="en-US" i="1" smtClean="0"/>
              <a:t>from theory </a:t>
            </a:r>
            <a:r>
              <a:rPr lang="en-US" i="1"/>
              <a:t>to implementation. </a:t>
            </a:r>
            <a:r>
              <a:rPr lang="en-US"/>
              <a:t>Pearson Education Limited</a:t>
            </a:r>
          </a:p>
          <a:p>
            <a:r>
              <a:rPr lang="en-US"/>
              <a:t>Ian </a:t>
            </a:r>
            <a:r>
              <a:rPr lang="en-US" smtClean="0"/>
              <a:t>Sommerville (2011). </a:t>
            </a:r>
            <a:r>
              <a:rPr lang="en-US" i="1" smtClean="0"/>
              <a:t>Software engineering</a:t>
            </a:r>
            <a:r>
              <a:rPr lang="en-US" smtClean="0"/>
              <a:t>. Ninth Edition</a:t>
            </a:r>
            <a:r>
              <a:rPr lang="en-US"/>
              <a:t>. </a:t>
            </a:r>
            <a:r>
              <a:rPr lang="en-US" smtClean="0"/>
              <a:t>Addison-Wesley</a:t>
            </a:r>
          </a:p>
          <a:p>
            <a:endParaRPr lang="en-US"/>
          </a:p>
        </p:txBody>
      </p:sp>
      <p:sp>
        <p:nvSpPr>
          <p:cNvPr id="4" name="Slide Number Placeholder 3"/>
          <p:cNvSpPr>
            <a:spLocks noGrp="1"/>
          </p:cNvSpPr>
          <p:nvPr>
            <p:ph type="sldNum" sz="quarter" idx="12"/>
          </p:nvPr>
        </p:nvSpPr>
        <p:spPr/>
        <p:txBody>
          <a:bodyPr/>
          <a:lstStyle/>
          <a:p>
            <a:r>
              <a:rPr lang="en-US" smtClean="0">
                <a:solidFill>
                  <a:srgbClr val="04617B">
                    <a:shade val="90000"/>
                  </a:srgbClr>
                </a:solidFill>
              </a:rPr>
              <a:t>Slide </a:t>
            </a:r>
            <a:fld id="{3900DC13-0C25-439E-AA75-E5DAAC4C3713}" type="slidenum">
              <a:rPr lang="en-US" smtClean="0">
                <a:solidFill>
                  <a:srgbClr val="04617B">
                    <a:shade val="90000"/>
                  </a:srgbClr>
                </a:solidFill>
              </a:rPr>
              <a:pPr/>
              <a:t>3</a:t>
            </a:fld>
            <a:endParaRPr lang="en-US">
              <a:solidFill>
                <a:srgbClr val="04617B">
                  <a:shade val="90000"/>
                </a:srgbClr>
              </a:solidFill>
            </a:endParaRPr>
          </a:p>
        </p:txBody>
      </p:sp>
    </p:spTree>
    <p:extLst>
      <p:ext uri="{BB962C8B-B14F-4D97-AF65-F5344CB8AC3E}">
        <p14:creationId xmlns:p14="http://schemas.microsoft.com/office/powerpoint/2010/main" val="1703681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normAutofit fontScale="90000"/>
          </a:bodyPr>
          <a:lstStyle/>
          <a:p>
            <a:r>
              <a:rPr lang="en-US"/>
              <a:t>The training and certification process</a:t>
            </a:r>
            <a:br>
              <a:rPr lang="en-US"/>
            </a:br>
            <a:r>
              <a:rPr lang="en-US"/>
              <a:t>6</a:t>
            </a:r>
            <a:r>
              <a:rPr lang="en-US" smtClean="0"/>
              <a:t>. Planning the certification processes</a:t>
            </a:r>
          </a:p>
        </p:txBody>
      </p:sp>
      <p:sp>
        <p:nvSpPr>
          <p:cNvPr id="218115" name="Rectangle 3"/>
          <p:cNvSpPr>
            <a:spLocks noGrp="1" noChangeArrowheads="1"/>
          </p:cNvSpPr>
          <p:nvPr>
            <p:ph idx="1"/>
          </p:nvPr>
        </p:nvSpPr>
        <p:spPr/>
        <p:txBody>
          <a:bodyPr/>
          <a:lstStyle/>
          <a:p>
            <a:r>
              <a:rPr lang="en-US" smtClean="0"/>
              <a:t>Typical certification requirements:</a:t>
            </a:r>
          </a:p>
          <a:p>
            <a:pPr lvl="1"/>
            <a:r>
              <a:rPr lang="en-US" smtClean="0"/>
              <a:t>professional education: academic or technical degrees</a:t>
            </a:r>
          </a:p>
          <a:p>
            <a:pPr lvl="1"/>
            <a:r>
              <a:rPr lang="en-US" smtClean="0"/>
              <a:t>internal training courses</a:t>
            </a:r>
          </a:p>
          <a:p>
            <a:pPr lvl="1"/>
            <a:r>
              <a:rPr lang="en-US" smtClean="0"/>
              <a:t>professional experience in the organization (may be partially or completely in other organizations)</a:t>
            </a:r>
          </a:p>
          <a:p>
            <a:pPr lvl="1"/>
            <a:r>
              <a:rPr lang="en-US" smtClean="0"/>
              <a:t>assessment of achievements and ability </a:t>
            </a:r>
          </a:p>
          <a:p>
            <a:pPr lvl="1"/>
            <a:r>
              <a:rPr lang="en-US" smtClean="0"/>
              <a:t>evaluation by the candidate’s direct superior </a:t>
            </a:r>
          </a:p>
          <a:p>
            <a:pPr lvl="1"/>
            <a:r>
              <a:rPr lang="en-US" smtClean="0"/>
              <a:t>demonstration of knowledge and skills by means of a test or a project</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30</a:t>
            </a:fld>
            <a:endParaRPr lang="en-US"/>
          </a:p>
        </p:txBody>
      </p:sp>
    </p:spTree>
    <p:extLst>
      <p:ext uri="{BB962C8B-B14F-4D97-AF65-F5344CB8AC3E}">
        <p14:creationId xmlns:p14="http://schemas.microsoft.com/office/powerpoint/2010/main" val="27525398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t>The training and certification process</a:t>
            </a:r>
            <a:br>
              <a:rPr lang="en-US" sz="3600"/>
            </a:br>
            <a:r>
              <a:rPr lang="en-US" sz="3600"/>
              <a:t>7</a:t>
            </a:r>
            <a:r>
              <a:rPr lang="en-US" sz="3600" smtClean="0"/>
              <a:t>. Delivery </a:t>
            </a:r>
            <a:r>
              <a:rPr lang="en-US" sz="3600"/>
              <a:t>of training and certification programs</a:t>
            </a:r>
          </a:p>
        </p:txBody>
      </p:sp>
      <p:sp>
        <p:nvSpPr>
          <p:cNvPr id="3" name="Content Placeholder 2"/>
          <p:cNvSpPr>
            <a:spLocks noGrp="1"/>
          </p:cNvSpPr>
          <p:nvPr>
            <p:ph idx="1"/>
          </p:nvPr>
        </p:nvSpPr>
        <p:spPr/>
        <p:txBody>
          <a:bodyPr/>
          <a:lstStyle/>
          <a:p>
            <a:r>
              <a:rPr lang="en-US"/>
              <a:t>How training and updating are carried </a:t>
            </a:r>
            <a:r>
              <a:rPr lang="en-US" smtClean="0"/>
              <a:t>out?</a:t>
            </a:r>
          </a:p>
          <a:p>
            <a:pPr lvl="1"/>
            <a:r>
              <a:rPr lang="en-US"/>
              <a:t>short lectures and demonstrations (lasting only half a </a:t>
            </a:r>
            <a:r>
              <a:rPr lang="en-US" smtClean="0"/>
              <a:t>day)</a:t>
            </a:r>
          </a:p>
          <a:p>
            <a:pPr lvl="1"/>
            <a:r>
              <a:rPr lang="en-US"/>
              <a:t>lengthy courses </a:t>
            </a:r>
            <a:r>
              <a:rPr lang="en-US" smtClean="0"/>
              <a:t>(over </a:t>
            </a:r>
            <a:r>
              <a:rPr lang="en-US"/>
              <a:t>several weeks or </a:t>
            </a:r>
            <a:r>
              <a:rPr lang="en-US" smtClean="0"/>
              <a:t>months)</a:t>
            </a:r>
          </a:p>
          <a:p>
            <a:pPr lvl="1"/>
            <a:r>
              <a:rPr lang="en-US"/>
              <a:t>may be </a:t>
            </a:r>
            <a:r>
              <a:rPr lang="en-US" smtClean="0"/>
              <a:t>conducted </a:t>
            </a:r>
            <a:r>
              <a:rPr lang="en-US"/>
              <a:t>in-house, by the organization’s training unit, or externally, by </a:t>
            </a:r>
            <a:r>
              <a:rPr lang="en-US" smtClean="0"/>
              <a:t>vocational or </a:t>
            </a:r>
            <a:r>
              <a:rPr lang="en-US"/>
              <a:t>academic institutions</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31</a:t>
            </a:fld>
            <a:endParaRPr lang="en-US"/>
          </a:p>
        </p:txBody>
      </p:sp>
    </p:spTree>
    <p:extLst>
      <p:ext uri="{BB962C8B-B14F-4D97-AF65-F5344CB8AC3E}">
        <p14:creationId xmlns:p14="http://schemas.microsoft.com/office/powerpoint/2010/main" val="16236838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a:t>The training and certification process</a:t>
            </a:r>
            <a:br>
              <a:rPr lang="en-US"/>
            </a:br>
            <a:r>
              <a:rPr lang="en-US"/>
              <a:t>8</a:t>
            </a:r>
            <a:r>
              <a:rPr lang="en-US" smtClean="0"/>
              <a:t>. Follow-up activities</a:t>
            </a:r>
          </a:p>
        </p:txBody>
      </p:sp>
      <p:sp>
        <p:nvSpPr>
          <p:cNvPr id="221187" name="Rectangle 3"/>
          <p:cNvSpPr>
            <a:spLocks noGrp="1" noChangeArrowheads="1"/>
          </p:cNvSpPr>
          <p:nvPr>
            <p:ph idx="1"/>
          </p:nvPr>
        </p:nvSpPr>
        <p:spPr/>
        <p:txBody>
          <a:bodyPr>
            <a:normAutofit/>
          </a:bodyPr>
          <a:lstStyle/>
          <a:p>
            <a:r>
              <a:rPr lang="en-US"/>
              <a:t>Follow-up is meant to provide the information necessary to initiate revisions of </a:t>
            </a:r>
            <a:r>
              <a:rPr lang="en-US" smtClean="0"/>
              <a:t>the training </a:t>
            </a:r>
            <a:r>
              <a:rPr lang="en-US"/>
              <a:t>and certification programs based on</a:t>
            </a:r>
            <a:r>
              <a:rPr lang="en-US" b="1"/>
              <a:t> performance </a:t>
            </a:r>
            <a:r>
              <a:rPr lang="en-US" b="1" smtClean="0"/>
              <a:t>data</a:t>
            </a:r>
          </a:p>
          <a:p>
            <a:r>
              <a:rPr lang="en-US"/>
              <a:t>Sources for </a:t>
            </a:r>
            <a:r>
              <a:rPr lang="en-US" smtClean="0"/>
              <a:t>performance data</a:t>
            </a:r>
          </a:p>
          <a:p>
            <a:pPr lvl="1"/>
            <a:r>
              <a:rPr lang="en-US" smtClean="0"/>
              <a:t>questionnaires completed by trainees, their superiors and others</a:t>
            </a:r>
          </a:p>
          <a:p>
            <a:pPr lvl="1"/>
            <a:r>
              <a:rPr lang="en-US" smtClean="0"/>
              <a:t>analysis of outstanding achievements as well as failures</a:t>
            </a:r>
          </a:p>
          <a:p>
            <a:pPr lvl="1"/>
            <a:r>
              <a:rPr lang="en-US" smtClean="0"/>
              <a:t>specialized review </a:t>
            </a:r>
            <a:r>
              <a:rPr lang="en-US"/>
              <a:t>of software products (documents and code) produced by </a:t>
            </a:r>
            <a:r>
              <a:rPr lang="en-US" smtClean="0"/>
              <a:t>certified </a:t>
            </a:r>
            <a:r>
              <a:rPr lang="en-US"/>
              <a:t>and trained </a:t>
            </a:r>
            <a:r>
              <a:rPr lang="en-US" smtClean="0"/>
              <a:t>employees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32</a:t>
            </a:fld>
            <a:endParaRPr lang="en-US"/>
          </a:p>
        </p:txBody>
      </p:sp>
    </p:spTree>
    <p:extLst>
      <p:ext uri="{BB962C8B-B14F-4D97-AF65-F5344CB8AC3E}">
        <p14:creationId xmlns:p14="http://schemas.microsoft.com/office/powerpoint/2010/main" val="36676906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Contents</a:t>
            </a:r>
            <a:endParaRPr lang="en-US"/>
          </a:p>
        </p:txBody>
      </p:sp>
      <p:sp>
        <p:nvSpPr>
          <p:cNvPr id="3" name="Content Placeholder 2"/>
          <p:cNvSpPr>
            <a:spLocks noGrp="1"/>
          </p:cNvSpPr>
          <p:nvPr>
            <p:ph idx="1"/>
          </p:nvPr>
        </p:nvSpPr>
        <p:spPr/>
        <p:txBody>
          <a:bodyPr/>
          <a:lstStyle/>
          <a:p>
            <a:r>
              <a:rPr lang="en-US"/>
              <a:t>Procedures and work instructions </a:t>
            </a:r>
          </a:p>
          <a:p>
            <a:r>
              <a:rPr lang="en-US"/>
              <a:t>Quality support </a:t>
            </a:r>
            <a:r>
              <a:rPr lang="en-US" smtClean="0"/>
              <a:t>devices</a:t>
            </a:r>
          </a:p>
          <a:p>
            <a:r>
              <a:rPr lang="en-US"/>
              <a:t>Staff SQA training and certification activities</a:t>
            </a:r>
          </a:p>
          <a:p>
            <a:r>
              <a:rPr lang="en-US" b="1" smtClean="0"/>
              <a:t>Corrective </a:t>
            </a:r>
            <a:r>
              <a:rPr lang="en-US" b="1"/>
              <a:t>and preventive actions </a:t>
            </a:r>
            <a:r>
              <a:rPr lang="en-US" b="1" smtClean="0"/>
              <a:t>(CAPA)</a:t>
            </a:r>
            <a:endParaRPr lang="en-US" b="1"/>
          </a:p>
          <a:p>
            <a:r>
              <a:rPr lang="en-US" smtClean="0"/>
              <a:t>Configuration </a:t>
            </a:r>
            <a:r>
              <a:rPr lang="en-US"/>
              <a:t>management </a:t>
            </a:r>
          </a:p>
          <a:p>
            <a:r>
              <a:rPr lang="en-US" smtClean="0"/>
              <a:t>Documentation </a:t>
            </a:r>
            <a:r>
              <a:rPr lang="en-US"/>
              <a:t>control</a:t>
            </a:r>
          </a:p>
        </p:txBody>
      </p:sp>
      <p:grpSp>
        <p:nvGrpSpPr>
          <p:cNvPr id="14" name="Group 13"/>
          <p:cNvGrpSpPr/>
          <p:nvPr/>
        </p:nvGrpSpPr>
        <p:grpSpPr>
          <a:xfrm>
            <a:off x="6096000" y="152400"/>
            <a:ext cx="2743200" cy="914400"/>
            <a:chOff x="6096000" y="152400"/>
            <a:chExt cx="2743200" cy="914400"/>
          </a:xfrm>
        </p:grpSpPr>
        <p:sp>
          <p:nvSpPr>
            <p:cNvPr id="15"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16"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17" name="Rectangle 16"/>
            <p:cNvSpPr>
              <a:spLocks noChangeArrowheads="1"/>
            </p:cNvSpPr>
            <p:nvPr/>
          </p:nvSpPr>
          <p:spPr bwMode="auto">
            <a:xfrm>
              <a:off x="7193280" y="152400"/>
              <a:ext cx="548640" cy="457200"/>
            </a:xfrm>
            <a:prstGeom prst="rect">
              <a:avLst/>
            </a:prstGeom>
            <a:solidFill>
              <a:schemeClr val="tx2"/>
            </a:solidFill>
            <a:ln w="12700">
              <a:solidFill>
                <a:schemeClr val="tx1"/>
              </a:solidFill>
              <a:miter lim="800000"/>
              <a:headEnd/>
              <a:tailEnd/>
            </a:ln>
            <a:effectLst/>
            <a:extLst/>
          </p:spPr>
          <p:txBody>
            <a:bodyPr wrap="none" lIns="92075" tIns="46038" rIns="92075" bIns="46038" anchor="ctr"/>
            <a:lstStyle/>
            <a:p>
              <a:pPr algn="ctr"/>
              <a:r>
                <a:rPr lang="en-GB" b="1">
                  <a:solidFill>
                    <a:srgbClr val="001412"/>
                  </a:solidFill>
                </a:rPr>
                <a:t>3</a:t>
              </a:r>
            </a:p>
          </p:txBody>
        </p:sp>
        <p:sp>
          <p:nvSpPr>
            <p:cNvPr id="18"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6</a:t>
              </a:r>
              <a:endParaRPr lang="en-GB" sz="1800" b="1"/>
            </a:p>
          </p:txBody>
        </p:sp>
        <p:sp>
          <p:nvSpPr>
            <p:cNvPr id="19"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7</a:t>
              </a:r>
            </a:p>
          </p:txBody>
        </p:sp>
        <p:sp>
          <p:nvSpPr>
            <p:cNvPr id="20"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8</a:t>
              </a:r>
            </a:p>
          </p:txBody>
        </p:sp>
        <p:sp>
          <p:nvSpPr>
            <p:cNvPr id="21"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2"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9</a:t>
              </a:r>
            </a:p>
          </p:txBody>
        </p:sp>
        <p:sp>
          <p:nvSpPr>
            <p:cNvPr id="23"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smtClean="0"/>
                <a:t>5</a:t>
              </a:r>
              <a:endParaRPr lang="en-GB" sz="1800" b="1"/>
            </a:p>
          </p:txBody>
        </p:sp>
        <p:sp>
          <p:nvSpPr>
            <p:cNvPr id="24"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33</a:t>
            </a:fld>
            <a:endParaRPr lang="en-US"/>
          </a:p>
        </p:txBody>
      </p:sp>
    </p:spTree>
    <p:extLst>
      <p:ext uri="{BB962C8B-B14F-4D97-AF65-F5344CB8AC3E}">
        <p14:creationId xmlns:p14="http://schemas.microsoft.com/office/powerpoint/2010/main" val="27607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2" end="2"/>
                                            </p:txEl>
                                          </p:spTgt>
                                        </p:tgtEl>
                                        <p:attrNameLst>
                                          <p:attrName>style.opacity</p:attrName>
                                        </p:attrNameLst>
                                      </p:cBhvr>
                                      <p:to>
                                        <p:strVal val="0.5"/>
                                      </p:to>
                                    </p:set>
                                    <p:animEffect filter="image" prLst="opacity: 0.5">
                                      <p:cBhvr rctx="IE">
                                        <p:cTn id="13" dur="indefinite"/>
                                        <p:tgtEl>
                                          <p:spTgt spid="3">
                                            <p:txEl>
                                              <p:pRg st="2" end="2"/>
                                            </p:txEl>
                                          </p:spTgt>
                                        </p:tgtEl>
                                      </p:cBhvr>
                                    </p:animEffect>
                                  </p:childTnLst>
                                </p:cTn>
                              </p:par>
                              <p:par>
                                <p:cTn id="14" presetID="9" presetClass="emph" presetSubtype="0" nodeType="withEffect">
                                  <p:stCondLst>
                                    <p:cond delay="0"/>
                                  </p:stCondLst>
                                  <p:childTnLst>
                                    <p:set>
                                      <p:cBhvr rctx="PPT">
                                        <p:cTn id="15" dur="indefinite"/>
                                        <p:tgtEl>
                                          <p:spTgt spid="3">
                                            <p:txEl>
                                              <p:pRg st="4" end="4"/>
                                            </p:txEl>
                                          </p:spTgt>
                                        </p:tgtEl>
                                        <p:attrNameLst>
                                          <p:attrName>style.opacity</p:attrName>
                                        </p:attrNameLst>
                                      </p:cBhvr>
                                      <p:to>
                                        <p:strVal val="0.5"/>
                                      </p:to>
                                    </p:set>
                                    <p:animEffect filter="image" prLst="opacity: 0.5">
                                      <p:cBhvr rctx="IE">
                                        <p:cTn id="16" dur="indefinite"/>
                                        <p:tgtEl>
                                          <p:spTgt spid="3">
                                            <p:txEl>
                                              <p:pRg st="4" end="4"/>
                                            </p:txEl>
                                          </p:spTgt>
                                        </p:tgtEl>
                                      </p:cBhvr>
                                    </p:animEffect>
                                  </p:childTnLst>
                                </p:cTn>
                              </p:par>
                              <p:par>
                                <p:cTn id="17" presetID="9" presetClass="emph" presetSubtype="0" nodeType="withEffect">
                                  <p:stCondLst>
                                    <p:cond delay="0"/>
                                  </p:stCondLst>
                                  <p:childTnLst>
                                    <p:set>
                                      <p:cBhvr rctx="PPT">
                                        <p:cTn id="18" dur="indefinite"/>
                                        <p:tgtEl>
                                          <p:spTgt spid="3">
                                            <p:txEl>
                                              <p:pRg st="5" end="5"/>
                                            </p:txEl>
                                          </p:spTgt>
                                        </p:tgtEl>
                                        <p:attrNameLst>
                                          <p:attrName>style.opacity</p:attrName>
                                        </p:attrNameLst>
                                      </p:cBhvr>
                                      <p:to>
                                        <p:strVal val="0.5"/>
                                      </p:to>
                                    </p:set>
                                    <p:animEffect filter="image" prLst="opacity: 0.5">
                                      <p:cBhvr rctx="IE">
                                        <p:cTn id="19"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Corrective and preventive actions </a:t>
            </a:r>
            <a:endParaRPr lang="en-US"/>
          </a:p>
        </p:txBody>
      </p:sp>
      <p:sp>
        <p:nvSpPr>
          <p:cNvPr id="3" name="Content Placeholder 2"/>
          <p:cNvSpPr>
            <a:spLocks noGrp="1"/>
          </p:cNvSpPr>
          <p:nvPr>
            <p:ph idx="1"/>
          </p:nvPr>
        </p:nvSpPr>
        <p:spPr/>
        <p:txBody>
          <a:bodyPr/>
          <a:lstStyle/>
          <a:p>
            <a:r>
              <a:rPr lang="en-US" smtClean="0"/>
              <a:t>Corrective and preventive actions (CAPA) — definitions </a:t>
            </a:r>
          </a:p>
          <a:p>
            <a:r>
              <a:rPr lang="en-US" smtClean="0"/>
              <a:t>The </a:t>
            </a:r>
            <a:r>
              <a:rPr lang="en-US"/>
              <a:t>CAPA process </a:t>
            </a:r>
            <a:endParaRPr lang="en-US" smtClean="0"/>
          </a:p>
          <a:p>
            <a:pPr lvl="1"/>
            <a:r>
              <a:rPr lang="en-US" smtClean="0"/>
              <a:t>Information collection </a:t>
            </a:r>
          </a:p>
          <a:p>
            <a:pPr lvl="1"/>
            <a:r>
              <a:rPr lang="en-US" smtClean="0"/>
              <a:t>Analysis of collected information </a:t>
            </a:r>
          </a:p>
          <a:p>
            <a:pPr lvl="1"/>
            <a:r>
              <a:rPr lang="en-US" smtClean="0"/>
              <a:t>Development of solutions and their implementation </a:t>
            </a:r>
          </a:p>
          <a:p>
            <a:pPr lvl="1"/>
            <a:r>
              <a:rPr lang="en-US" smtClean="0"/>
              <a:t>Follow-up of activities </a:t>
            </a:r>
          </a:p>
          <a:p>
            <a:pPr lvl="1"/>
            <a:r>
              <a:rPr lang="en-US" smtClean="0"/>
              <a:t>Organizing for </a:t>
            </a:r>
            <a:r>
              <a:rPr lang="en-US"/>
              <a:t>CAPA</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34</a:t>
            </a:fld>
            <a:endParaRPr lang="en-US"/>
          </a:p>
        </p:txBody>
      </p:sp>
    </p:spTree>
    <p:extLst>
      <p:ext uri="{BB962C8B-B14F-4D97-AF65-F5344CB8AC3E}">
        <p14:creationId xmlns:p14="http://schemas.microsoft.com/office/powerpoint/2010/main" val="18344989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smtClean="0"/>
              <a:t>CAPA - Definition</a:t>
            </a:r>
          </a:p>
        </p:txBody>
      </p:sp>
      <p:sp>
        <p:nvSpPr>
          <p:cNvPr id="223235" name="Rectangle 3"/>
          <p:cNvSpPr>
            <a:spLocks noGrp="1" noChangeArrowheads="1"/>
          </p:cNvSpPr>
          <p:nvPr>
            <p:ph type="body" idx="1"/>
          </p:nvPr>
        </p:nvSpPr>
        <p:spPr/>
        <p:txBody>
          <a:bodyPr>
            <a:normAutofit/>
          </a:bodyPr>
          <a:lstStyle/>
          <a:p>
            <a:r>
              <a:rPr lang="en-US"/>
              <a:t>Corrective Action: the action taken to eliminate the causes of an </a:t>
            </a:r>
            <a:r>
              <a:rPr lang="en-US" b="1"/>
              <a:t>existing</a:t>
            </a:r>
            <a:r>
              <a:rPr lang="en-US"/>
              <a:t> </a:t>
            </a:r>
            <a:r>
              <a:rPr lang="en-US" smtClean="0"/>
              <a:t>non-conformity</a:t>
            </a:r>
            <a:r>
              <a:rPr lang="en-US"/>
              <a:t>, defect or other undesirable situation in order to prevent </a:t>
            </a:r>
            <a:r>
              <a:rPr lang="en-US" b="1" smtClean="0"/>
              <a:t>recurrence</a:t>
            </a:r>
          </a:p>
          <a:p>
            <a:endParaRPr lang="en-US" smtClean="0"/>
          </a:p>
          <a:p>
            <a:r>
              <a:rPr lang="en-US" smtClean="0"/>
              <a:t>Preventive </a:t>
            </a:r>
            <a:r>
              <a:rPr lang="en-US"/>
              <a:t>Action: action taken to eliminate the cause of a </a:t>
            </a:r>
            <a:r>
              <a:rPr lang="en-US" b="1"/>
              <a:t>potential</a:t>
            </a:r>
            <a:r>
              <a:rPr lang="en-US"/>
              <a:t> nonconformity, defect, or other undesirable situation in order to prevent </a:t>
            </a:r>
            <a:r>
              <a:rPr lang="en-US" b="1" smtClean="0"/>
              <a:t>occurrence</a:t>
            </a:r>
            <a:endParaRPr lang="en-US" b="1"/>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35</a:t>
            </a:fld>
            <a:endParaRPr lang="en-US"/>
          </a:p>
        </p:txBody>
      </p:sp>
    </p:spTree>
    <p:extLst>
      <p:ext uri="{BB962C8B-B14F-4D97-AF65-F5344CB8AC3E}">
        <p14:creationId xmlns:p14="http://schemas.microsoft.com/office/powerpoint/2010/main" val="14944582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a:t>The CAPA process</a:t>
            </a:r>
          </a:p>
        </p:txBody>
      </p:sp>
      <p:sp>
        <p:nvSpPr>
          <p:cNvPr id="10" name="Content Placeholder 9"/>
          <p:cNvSpPr>
            <a:spLocks noGrp="1"/>
          </p:cNvSpPr>
          <p:nvPr>
            <p:ph idx="1"/>
          </p:nvPr>
        </p:nvSpPr>
        <p:spPr/>
        <p:txBody>
          <a:bodyPr/>
          <a:lstStyle/>
          <a:p>
            <a:endParaRPr lang="en-US"/>
          </a:p>
        </p:txBody>
      </p:sp>
      <p:pic>
        <p:nvPicPr>
          <p:cNvPr id="228355" name="Picture 3" descr="oht17"/>
          <p:cNvPicPr>
            <a:picLocks noChangeAspect="1" noChangeArrowheads="1"/>
          </p:cNvPicPr>
          <p:nvPr/>
        </p:nvPicPr>
        <p:blipFill>
          <a:blip r:embed="rId3" cstate="print">
            <a:extLst>
              <a:ext uri="{28A0092B-C50C-407E-A947-70E740481C1C}">
                <a14:useLocalDpi xmlns:a14="http://schemas.microsoft.com/office/drawing/2010/main" val="0"/>
              </a:ext>
            </a:extLst>
          </a:blip>
          <a:srcRect l="3021" t="8357" r="3021" b="6297"/>
          <a:stretch>
            <a:fillRect/>
          </a:stretch>
        </p:blipFill>
        <p:spPr bwMode="auto">
          <a:xfrm>
            <a:off x="152400" y="1661059"/>
            <a:ext cx="8915400" cy="5169405"/>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4114800" y="1661059"/>
            <a:ext cx="762000" cy="54874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1</a:t>
            </a:r>
            <a:endParaRPr lang="en-US" sz="2400">
              <a:solidFill>
                <a:srgbClr val="002060"/>
              </a:solidFill>
            </a:endParaRPr>
          </a:p>
        </p:txBody>
      </p:sp>
      <p:sp>
        <p:nvSpPr>
          <p:cNvPr id="6" name="Oval 5"/>
          <p:cNvSpPr/>
          <p:nvPr/>
        </p:nvSpPr>
        <p:spPr>
          <a:xfrm>
            <a:off x="2362200" y="3429000"/>
            <a:ext cx="762000" cy="54874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2</a:t>
            </a:r>
            <a:endParaRPr lang="en-US" sz="2400">
              <a:solidFill>
                <a:srgbClr val="002060"/>
              </a:solidFill>
            </a:endParaRPr>
          </a:p>
        </p:txBody>
      </p:sp>
      <p:sp>
        <p:nvSpPr>
          <p:cNvPr id="8" name="Oval 7"/>
          <p:cNvSpPr/>
          <p:nvPr/>
        </p:nvSpPr>
        <p:spPr>
          <a:xfrm>
            <a:off x="6324600" y="4245761"/>
            <a:ext cx="762000" cy="54874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3</a:t>
            </a:r>
            <a:endParaRPr lang="en-US" sz="2400">
              <a:solidFill>
                <a:srgbClr val="002060"/>
              </a:solidFill>
            </a:endParaRPr>
          </a:p>
        </p:txBody>
      </p:sp>
      <p:sp>
        <p:nvSpPr>
          <p:cNvPr id="9" name="Oval 8"/>
          <p:cNvSpPr/>
          <p:nvPr/>
        </p:nvSpPr>
        <p:spPr>
          <a:xfrm>
            <a:off x="6705600" y="5410199"/>
            <a:ext cx="762000" cy="54874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4</a:t>
            </a:r>
            <a:endParaRPr lang="en-US" sz="2400">
              <a:solidFill>
                <a:srgbClr val="002060"/>
              </a:solidFill>
            </a:endParaRPr>
          </a:p>
        </p:txBody>
      </p:sp>
      <p:sp>
        <p:nvSpPr>
          <p:cNvPr id="11" name="Oval 10"/>
          <p:cNvSpPr/>
          <p:nvPr/>
        </p:nvSpPr>
        <p:spPr>
          <a:xfrm>
            <a:off x="1981200" y="6096000"/>
            <a:ext cx="762000" cy="548741"/>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5</a:t>
            </a:r>
            <a:endParaRPr lang="en-US" sz="2400">
              <a:solidFill>
                <a:srgbClr val="002060"/>
              </a:solidFill>
            </a:endParaRPr>
          </a:p>
        </p:txBody>
      </p:sp>
      <p:sp>
        <p:nvSpPr>
          <p:cNvPr id="3" name="Slide Number Placeholder 2"/>
          <p:cNvSpPr>
            <a:spLocks noGrp="1"/>
          </p:cNvSpPr>
          <p:nvPr>
            <p:ph type="sldNum" sz="quarter" idx="12"/>
          </p:nvPr>
        </p:nvSpPr>
        <p:spPr/>
        <p:txBody>
          <a:bodyPr/>
          <a:lstStyle/>
          <a:p>
            <a:r>
              <a:rPr lang="en-US" smtClean="0"/>
              <a:t>Slide </a:t>
            </a:r>
            <a:fld id="{3900DC13-0C25-439E-AA75-E5DAAC4C3713}" type="slidenum">
              <a:rPr lang="en-US" smtClean="0"/>
              <a:pPr/>
              <a:t>36</a:t>
            </a:fld>
            <a:endParaRPr lang="en-US"/>
          </a:p>
        </p:txBody>
      </p:sp>
    </p:spTree>
    <p:extLst>
      <p:ext uri="{BB962C8B-B14F-4D97-AF65-F5344CB8AC3E}">
        <p14:creationId xmlns:p14="http://schemas.microsoft.com/office/powerpoint/2010/main" val="22497390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normAutofit fontScale="90000"/>
          </a:bodyPr>
          <a:lstStyle/>
          <a:p>
            <a:r>
              <a:rPr lang="en-US"/>
              <a:t>The CAPA </a:t>
            </a:r>
            <a:r>
              <a:rPr lang="en-US" smtClean="0"/>
              <a:t>process</a:t>
            </a:r>
            <a:br>
              <a:rPr lang="en-US" smtClean="0"/>
            </a:br>
            <a:r>
              <a:rPr lang="en-US" smtClean="0"/>
              <a:t>1. Sources of CAPA information</a:t>
            </a:r>
          </a:p>
        </p:txBody>
      </p:sp>
      <p:sp>
        <p:nvSpPr>
          <p:cNvPr id="227331" name="Rectangle 3"/>
          <p:cNvSpPr>
            <a:spLocks noGrp="1" noChangeArrowheads="1"/>
          </p:cNvSpPr>
          <p:nvPr>
            <p:ph idx="1"/>
          </p:nvPr>
        </p:nvSpPr>
        <p:spPr>
          <a:xfrm>
            <a:off x="457200" y="1524000"/>
            <a:ext cx="4191000" cy="5105400"/>
          </a:xfrm>
        </p:spPr>
        <p:txBody>
          <a:bodyPr>
            <a:normAutofit fontScale="70000" lnSpcReduction="20000"/>
          </a:bodyPr>
          <a:lstStyle/>
          <a:p>
            <a:pPr marL="0" indent="0">
              <a:buNone/>
            </a:pPr>
            <a:r>
              <a:rPr lang="en-US" sz="2900" b="1" i="1">
                <a:solidFill>
                  <a:srgbClr val="2704FC"/>
                </a:solidFill>
                <a:latin typeface="+mn-lt"/>
                <a:cs typeface="+mn-cs"/>
              </a:rPr>
              <a:t>Internal information sources</a:t>
            </a:r>
          </a:p>
          <a:p>
            <a:pPr marL="0" indent="0">
              <a:buNone/>
            </a:pPr>
            <a:r>
              <a:rPr lang="en-US" b="1" u="sng"/>
              <a:t>Software development process</a:t>
            </a:r>
          </a:p>
          <a:p>
            <a:pPr>
              <a:spcBef>
                <a:spcPts val="0"/>
              </a:spcBef>
            </a:pPr>
            <a:r>
              <a:rPr lang="en-US" smtClean="0"/>
              <a:t>Software risk management reports</a:t>
            </a:r>
          </a:p>
          <a:p>
            <a:pPr>
              <a:spcBef>
                <a:spcPts val="0"/>
              </a:spcBef>
            </a:pPr>
            <a:r>
              <a:rPr lang="en-US" smtClean="0"/>
              <a:t>Design review reports</a:t>
            </a:r>
          </a:p>
          <a:p>
            <a:pPr>
              <a:spcBef>
                <a:spcPts val="0"/>
              </a:spcBef>
            </a:pPr>
            <a:r>
              <a:rPr lang="en-US" smtClean="0"/>
              <a:t>Inspection reports</a:t>
            </a:r>
          </a:p>
          <a:p>
            <a:pPr>
              <a:spcBef>
                <a:spcPts val="0"/>
              </a:spcBef>
            </a:pPr>
            <a:r>
              <a:rPr lang="en-US" smtClean="0"/>
              <a:t>Walkthrough reports</a:t>
            </a:r>
          </a:p>
          <a:p>
            <a:pPr>
              <a:spcBef>
                <a:spcPts val="0"/>
              </a:spcBef>
            </a:pPr>
            <a:r>
              <a:rPr lang="en-US" smtClean="0"/>
              <a:t>Experts’ opinion reports</a:t>
            </a:r>
          </a:p>
          <a:p>
            <a:pPr>
              <a:spcBef>
                <a:spcPts val="0"/>
              </a:spcBef>
            </a:pPr>
            <a:r>
              <a:rPr lang="en-US" smtClean="0"/>
              <a:t>Test reviews</a:t>
            </a:r>
          </a:p>
          <a:p>
            <a:pPr>
              <a:spcBef>
                <a:spcPts val="0"/>
              </a:spcBef>
            </a:pPr>
            <a:r>
              <a:rPr lang="en-US" smtClean="0"/>
              <a:t>Special reports on development failures and successes</a:t>
            </a:r>
          </a:p>
          <a:p>
            <a:pPr>
              <a:spcBef>
                <a:spcPts val="0"/>
              </a:spcBef>
            </a:pPr>
            <a:r>
              <a:rPr lang="en-US" smtClean="0"/>
              <a:t>Proposal suggested by staff members.</a:t>
            </a:r>
          </a:p>
          <a:p>
            <a:endParaRPr lang="en-US" smtClean="0"/>
          </a:p>
          <a:p>
            <a:pPr marL="0" indent="0">
              <a:buNone/>
            </a:pPr>
            <a:r>
              <a:rPr lang="en-US" b="1" u="sng"/>
              <a:t>Software maintenance</a:t>
            </a:r>
          </a:p>
          <a:p>
            <a:pPr>
              <a:spcBef>
                <a:spcPts val="0"/>
              </a:spcBef>
            </a:pPr>
            <a:r>
              <a:rPr lang="en-US" smtClean="0"/>
              <a:t>Customer applications statistics</a:t>
            </a:r>
          </a:p>
          <a:p>
            <a:pPr>
              <a:spcBef>
                <a:spcPts val="0"/>
              </a:spcBef>
            </a:pPr>
            <a:r>
              <a:rPr lang="en-US" smtClean="0"/>
              <a:t>Software change requests initiated by customer applications</a:t>
            </a:r>
          </a:p>
          <a:p>
            <a:pPr>
              <a:spcBef>
                <a:spcPts val="0"/>
              </a:spcBef>
            </a:pPr>
            <a:r>
              <a:rPr lang="en-US" smtClean="0"/>
              <a:t>Software change requests initiated by maintenance staff</a:t>
            </a:r>
          </a:p>
          <a:p>
            <a:pPr>
              <a:spcBef>
                <a:spcPts val="0"/>
              </a:spcBef>
            </a:pPr>
            <a:r>
              <a:rPr lang="en-US" smtClean="0"/>
              <a:t>Special reports on maintenance failures and successes</a:t>
            </a:r>
          </a:p>
          <a:p>
            <a:pPr>
              <a:spcBef>
                <a:spcPts val="0"/>
              </a:spcBef>
            </a:pPr>
            <a:r>
              <a:rPr lang="en-US" smtClean="0"/>
              <a:t>Proposals suggested by staff members.</a:t>
            </a:r>
          </a:p>
        </p:txBody>
      </p:sp>
      <p:sp>
        <p:nvSpPr>
          <p:cNvPr id="227332" name="Rectangle 4"/>
          <p:cNvSpPr>
            <a:spLocks noChangeArrowheads="1"/>
          </p:cNvSpPr>
          <p:nvPr/>
        </p:nvSpPr>
        <p:spPr bwMode="auto">
          <a:xfrm>
            <a:off x="4953000" y="1828800"/>
            <a:ext cx="4114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buClr>
                <a:schemeClr val="hlink"/>
              </a:buClr>
              <a:buSzPct val="80000"/>
              <a:buFont typeface="Wingdings" pitchFamily="2" charset="2"/>
              <a:buNone/>
            </a:pPr>
            <a:r>
              <a:rPr lang="en-US" b="1" u="sng">
                <a:latin typeface="+mj-lt"/>
                <a:cs typeface="Arial" pitchFamily="34" charset="0"/>
              </a:rPr>
              <a:t>SQA infrastructure class of sources</a:t>
            </a:r>
          </a:p>
          <a:p>
            <a:pPr marL="274320" indent="-274320">
              <a:lnSpc>
                <a:spcPct val="80000"/>
              </a:lnSpc>
              <a:buClr>
                <a:schemeClr val="accent3"/>
              </a:buClr>
              <a:buSzPct val="95000"/>
              <a:buFont typeface="Wingdings 2"/>
              <a:buChar char=""/>
            </a:pPr>
            <a:r>
              <a:rPr lang="en-US">
                <a:latin typeface="+mj-lt"/>
                <a:cs typeface="Arial" pitchFamily="34" charset="0"/>
              </a:rPr>
              <a:t>Internal quality audit reports</a:t>
            </a:r>
          </a:p>
          <a:p>
            <a:pPr marL="274320" indent="-274320">
              <a:lnSpc>
                <a:spcPct val="80000"/>
              </a:lnSpc>
              <a:buClr>
                <a:schemeClr val="accent3"/>
              </a:buClr>
              <a:buSzPct val="95000"/>
              <a:buFont typeface="Wingdings 2"/>
              <a:buChar char=""/>
            </a:pPr>
            <a:r>
              <a:rPr lang="en-US">
                <a:latin typeface="+mj-lt"/>
                <a:cs typeface="Arial" pitchFamily="34" charset="0"/>
              </a:rPr>
              <a:t>External quality audit reports</a:t>
            </a:r>
          </a:p>
          <a:p>
            <a:pPr marL="274320" indent="-274320">
              <a:lnSpc>
                <a:spcPct val="80000"/>
              </a:lnSpc>
              <a:buClr>
                <a:schemeClr val="accent3"/>
              </a:buClr>
              <a:buSzPct val="95000"/>
              <a:buFont typeface="Wingdings 2"/>
              <a:buChar char=""/>
            </a:pPr>
            <a:r>
              <a:rPr lang="en-US">
                <a:latin typeface="+mj-lt"/>
                <a:cs typeface="Arial" pitchFamily="34" charset="0"/>
              </a:rPr>
              <a:t>Performance follow-up of trained and certified staff</a:t>
            </a:r>
          </a:p>
          <a:p>
            <a:pPr marL="274320" indent="-274320">
              <a:lnSpc>
                <a:spcPct val="80000"/>
              </a:lnSpc>
              <a:buClr>
                <a:schemeClr val="accent3"/>
              </a:buClr>
              <a:buSzPct val="95000"/>
              <a:buFont typeface="Wingdings 2"/>
              <a:buChar char=""/>
            </a:pPr>
            <a:r>
              <a:rPr lang="en-US">
                <a:latin typeface="+mj-lt"/>
                <a:cs typeface="Arial" pitchFamily="34" charset="0"/>
              </a:rPr>
              <a:t>Proposals suggested by staff members.</a:t>
            </a:r>
          </a:p>
          <a:p>
            <a:pPr marL="342900" indent="-342900">
              <a:lnSpc>
                <a:spcPct val="80000"/>
              </a:lnSpc>
              <a:spcBef>
                <a:spcPct val="20000"/>
              </a:spcBef>
              <a:buClr>
                <a:schemeClr val="hlink"/>
              </a:buClr>
              <a:buSzPct val="80000"/>
              <a:buFont typeface="Wingdings" pitchFamily="2" charset="2"/>
              <a:buChar char="l"/>
            </a:pPr>
            <a:endParaRPr lang="en-US"/>
          </a:p>
          <a:p>
            <a:pPr>
              <a:lnSpc>
                <a:spcPct val="80000"/>
              </a:lnSpc>
              <a:spcBef>
                <a:spcPct val="20000"/>
              </a:spcBef>
              <a:buClr>
                <a:schemeClr val="hlink"/>
              </a:buClr>
              <a:buSzPct val="80000"/>
              <a:buFont typeface="Wingdings" pitchFamily="2" charset="2"/>
              <a:buNone/>
            </a:pPr>
            <a:r>
              <a:rPr lang="en-US" b="1" u="sng">
                <a:latin typeface="+mj-lt"/>
                <a:cs typeface="Arial" pitchFamily="34" charset="0"/>
              </a:rPr>
              <a:t>Software quality management procedures class of sources</a:t>
            </a:r>
          </a:p>
          <a:p>
            <a:pPr marL="274320" indent="-274320">
              <a:lnSpc>
                <a:spcPct val="80000"/>
              </a:lnSpc>
              <a:buClr>
                <a:schemeClr val="accent3"/>
              </a:buClr>
              <a:buSzPct val="95000"/>
              <a:buFont typeface="Wingdings 2"/>
              <a:buChar char=""/>
            </a:pPr>
            <a:r>
              <a:rPr lang="en-US">
                <a:latin typeface="+mj-lt"/>
                <a:cs typeface="Arial" pitchFamily="34" charset="0"/>
              </a:rPr>
              <a:t>Project progress reports</a:t>
            </a:r>
          </a:p>
          <a:p>
            <a:pPr marL="274320" indent="-274320">
              <a:lnSpc>
                <a:spcPct val="80000"/>
              </a:lnSpc>
              <a:buClr>
                <a:schemeClr val="accent3"/>
              </a:buClr>
              <a:buSzPct val="95000"/>
              <a:buFont typeface="Wingdings 2"/>
              <a:buChar char=""/>
            </a:pPr>
            <a:r>
              <a:rPr lang="en-US">
                <a:latin typeface="+mj-lt"/>
                <a:cs typeface="Arial" pitchFamily="34" charset="0"/>
              </a:rPr>
              <a:t>Software quality metrics reports</a:t>
            </a:r>
          </a:p>
          <a:p>
            <a:pPr marL="274320" indent="-274320">
              <a:lnSpc>
                <a:spcPct val="80000"/>
              </a:lnSpc>
              <a:buClr>
                <a:schemeClr val="accent3"/>
              </a:buClr>
              <a:buSzPct val="95000"/>
              <a:buFont typeface="Wingdings 2"/>
              <a:buChar char=""/>
            </a:pPr>
            <a:r>
              <a:rPr lang="en-US">
                <a:latin typeface="+mj-lt"/>
                <a:cs typeface="Arial" pitchFamily="34" charset="0"/>
              </a:rPr>
              <a:t>Software quality cost reports</a:t>
            </a:r>
          </a:p>
          <a:p>
            <a:pPr marL="274320" indent="-274320">
              <a:lnSpc>
                <a:spcPct val="80000"/>
              </a:lnSpc>
              <a:buClr>
                <a:schemeClr val="accent3"/>
              </a:buClr>
              <a:buSzPct val="95000"/>
              <a:buFont typeface="Wingdings 2"/>
              <a:buChar char=""/>
            </a:pPr>
            <a:r>
              <a:rPr lang="en-US">
                <a:latin typeface="+mj-lt"/>
                <a:cs typeface="Arial" pitchFamily="34" charset="0"/>
              </a:rPr>
              <a:t>Proposals of staff members.</a:t>
            </a:r>
          </a:p>
          <a:p>
            <a:pPr marL="342900" indent="-342900">
              <a:lnSpc>
                <a:spcPct val="80000"/>
              </a:lnSpc>
              <a:spcBef>
                <a:spcPct val="20000"/>
              </a:spcBef>
              <a:buClr>
                <a:schemeClr val="hlink"/>
              </a:buClr>
              <a:buSzPct val="80000"/>
              <a:buFont typeface="Wingdings" pitchFamily="2" charset="2"/>
              <a:buChar char="l"/>
            </a:pPr>
            <a:endParaRPr lang="en-US"/>
          </a:p>
          <a:p>
            <a:pPr marL="342900" indent="-342900">
              <a:lnSpc>
                <a:spcPct val="80000"/>
              </a:lnSpc>
              <a:spcBef>
                <a:spcPct val="20000"/>
              </a:spcBef>
              <a:buClr>
                <a:schemeClr val="hlink"/>
              </a:buClr>
              <a:buSzPct val="80000"/>
              <a:buFont typeface="Wingdings" pitchFamily="2" charset="2"/>
              <a:buNone/>
            </a:pPr>
            <a:r>
              <a:rPr lang="en-US" sz="2000" b="1" i="1">
                <a:solidFill>
                  <a:srgbClr val="2704FC"/>
                </a:solidFill>
              </a:rPr>
              <a:t>External information sources</a:t>
            </a:r>
          </a:p>
          <a:p>
            <a:pPr marL="274320" indent="-274320">
              <a:lnSpc>
                <a:spcPct val="80000"/>
              </a:lnSpc>
              <a:buClr>
                <a:schemeClr val="accent3"/>
              </a:buClr>
              <a:buSzPct val="95000"/>
              <a:buFont typeface="Wingdings 2"/>
              <a:buChar char=""/>
            </a:pPr>
            <a:r>
              <a:rPr lang="en-US">
                <a:latin typeface="+mj-lt"/>
                <a:cs typeface="Arial" pitchFamily="34" charset="0"/>
              </a:rPr>
              <a:t>Customer complaints</a:t>
            </a:r>
          </a:p>
          <a:p>
            <a:pPr marL="274320" indent="-274320">
              <a:lnSpc>
                <a:spcPct val="80000"/>
              </a:lnSpc>
              <a:buClr>
                <a:schemeClr val="accent3"/>
              </a:buClr>
              <a:buSzPct val="95000"/>
              <a:buFont typeface="Wingdings 2"/>
              <a:buChar char=""/>
            </a:pPr>
            <a:r>
              <a:rPr lang="en-US">
                <a:latin typeface="+mj-lt"/>
                <a:cs typeface="Arial" pitchFamily="34" charset="0"/>
              </a:rPr>
              <a:t>Customer service statistics</a:t>
            </a:r>
          </a:p>
          <a:p>
            <a:pPr marL="274320" indent="-274320">
              <a:lnSpc>
                <a:spcPct val="80000"/>
              </a:lnSpc>
              <a:buClr>
                <a:schemeClr val="accent3"/>
              </a:buClr>
              <a:buSzPct val="95000"/>
              <a:buFont typeface="Wingdings 2"/>
              <a:buChar char=""/>
            </a:pPr>
            <a:r>
              <a:rPr lang="en-US">
                <a:latin typeface="+mj-lt"/>
                <a:cs typeface="Arial" pitchFamily="34" charset="0"/>
              </a:rPr>
              <a:t>Customer-suggested proposals.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37</a:t>
            </a:fld>
            <a:endParaRPr lang="en-US"/>
          </a:p>
        </p:txBody>
      </p:sp>
    </p:spTree>
    <p:extLst>
      <p:ext uri="{BB962C8B-B14F-4D97-AF65-F5344CB8AC3E}">
        <p14:creationId xmlns:p14="http://schemas.microsoft.com/office/powerpoint/2010/main" val="34330741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normAutofit fontScale="90000"/>
          </a:bodyPr>
          <a:lstStyle/>
          <a:p>
            <a:r>
              <a:rPr lang="en-US"/>
              <a:t>The CAPA </a:t>
            </a:r>
            <a:r>
              <a:rPr lang="en-US" smtClean="0"/>
              <a:t>process</a:t>
            </a:r>
            <a:br>
              <a:rPr lang="en-US" smtClean="0"/>
            </a:br>
            <a:r>
              <a:rPr lang="en-US" smtClean="0"/>
              <a:t>2. Analysis of collected information</a:t>
            </a:r>
          </a:p>
        </p:txBody>
      </p:sp>
      <p:sp>
        <p:nvSpPr>
          <p:cNvPr id="230403" name="Rectangle 3"/>
          <p:cNvSpPr>
            <a:spLocks noGrp="1" noChangeArrowheads="1"/>
          </p:cNvSpPr>
          <p:nvPr>
            <p:ph idx="1"/>
          </p:nvPr>
        </p:nvSpPr>
        <p:spPr/>
        <p:txBody>
          <a:bodyPr/>
          <a:lstStyle/>
          <a:p>
            <a:r>
              <a:rPr lang="en-US" smtClean="0"/>
              <a:t>Analysis involves:</a:t>
            </a:r>
          </a:p>
          <a:p>
            <a:pPr lvl="1"/>
            <a:r>
              <a:rPr lang="en-US" smtClean="0"/>
              <a:t>screening the information and identifying potential improvements</a:t>
            </a:r>
          </a:p>
          <a:p>
            <a:pPr lvl="1"/>
            <a:r>
              <a:rPr lang="en-US" smtClean="0"/>
              <a:t>analysis of potential improvements, to determine:</a:t>
            </a:r>
          </a:p>
          <a:p>
            <a:pPr lvl="2"/>
            <a:r>
              <a:rPr lang="en-US" smtClean="0"/>
              <a:t>expected types and levels of damage</a:t>
            </a:r>
          </a:p>
          <a:p>
            <a:pPr lvl="2"/>
            <a:r>
              <a:rPr lang="en-US" smtClean="0"/>
              <a:t>causes of faults</a:t>
            </a:r>
          </a:p>
          <a:p>
            <a:pPr lvl="2"/>
            <a:r>
              <a:rPr lang="en-US" smtClean="0"/>
              <a:t>estimate total damage expected and determine the priority of each fault case</a:t>
            </a:r>
          </a:p>
          <a:p>
            <a:pPr lvl="1"/>
            <a:r>
              <a:rPr lang="en-US" smtClean="0"/>
              <a:t>generating feedback on the content and regularity of information received from the designated information sources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38</a:t>
            </a:fld>
            <a:endParaRPr lang="en-US"/>
          </a:p>
        </p:txBody>
      </p:sp>
    </p:spTree>
    <p:extLst>
      <p:ext uri="{BB962C8B-B14F-4D97-AF65-F5344CB8AC3E}">
        <p14:creationId xmlns:p14="http://schemas.microsoft.com/office/powerpoint/2010/main" val="40667724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normAutofit fontScale="90000"/>
          </a:bodyPr>
          <a:lstStyle/>
          <a:p>
            <a:r>
              <a:rPr lang="en-US"/>
              <a:t>The CAPA </a:t>
            </a:r>
            <a:r>
              <a:rPr lang="en-US" smtClean="0"/>
              <a:t>process</a:t>
            </a:r>
            <a:br>
              <a:rPr lang="en-US" smtClean="0"/>
            </a:br>
            <a:r>
              <a:rPr lang="en-US" smtClean="0"/>
              <a:t>3. Development of solutions</a:t>
            </a:r>
          </a:p>
        </p:txBody>
      </p:sp>
      <p:sp>
        <p:nvSpPr>
          <p:cNvPr id="232451" name="Rectangle 3"/>
          <p:cNvSpPr>
            <a:spLocks noGrp="1" noChangeArrowheads="1"/>
          </p:cNvSpPr>
          <p:nvPr>
            <p:ph idx="1"/>
          </p:nvPr>
        </p:nvSpPr>
        <p:spPr/>
        <p:txBody>
          <a:bodyPr/>
          <a:lstStyle/>
          <a:p>
            <a:r>
              <a:rPr lang="en-US" smtClean="0"/>
              <a:t>Several directions for solutions are commonly taken:</a:t>
            </a:r>
          </a:p>
          <a:p>
            <a:pPr lvl="1"/>
            <a:r>
              <a:rPr lang="en-US" b="1" smtClean="0"/>
              <a:t>updating relevant procedures</a:t>
            </a:r>
            <a:endParaRPr lang="en-US" smtClean="0"/>
          </a:p>
          <a:p>
            <a:pPr lvl="1"/>
            <a:r>
              <a:rPr lang="en-US" smtClean="0"/>
              <a:t>changes in practices, including </a:t>
            </a:r>
            <a:r>
              <a:rPr lang="en-US" b="1" smtClean="0"/>
              <a:t>updating of relevant work instructions</a:t>
            </a:r>
          </a:p>
          <a:p>
            <a:pPr lvl="1"/>
            <a:r>
              <a:rPr lang="en-US" b="1" smtClean="0"/>
              <a:t>shifting to a development tool </a:t>
            </a:r>
            <a:r>
              <a:rPr lang="en-US" smtClean="0"/>
              <a:t>that is more effective and less prone to the detected faults</a:t>
            </a:r>
          </a:p>
          <a:p>
            <a:pPr lvl="1"/>
            <a:r>
              <a:rPr lang="en-US" b="1" smtClean="0"/>
              <a:t>improvement of reporting methods</a:t>
            </a:r>
            <a:r>
              <a:rPr lang="en-US" smtClean="0"/>
              <a:t>, including changes in report content, frequency of reporting and reporting tasks</a:t>
            </a:r>
          </a:p>
          <a:p>
            <a:pPr lvl="1"/>
            <a:r>
              <a:rPr lang="en-US" smtClean="0"/>
              <a:t>initiatives for </a:t>
            </a:r>
            <a:r>
              <a:rPr lang="en-US" b="1" smtClean="0"/>
              <a:t>training, retraining or updating staff</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39</a:t>
            </a:fld>
            <a:endParaRPr lang="en-US"/>
          </a:p>
        </p:txBody>
      </p:sp>
    </p:spTree>
    <p:extLst>
      <p:ext uri="{BB962C8B-B14F-4D97-AF65-F5344CB8AC3E}">
        <p14:creationId xmlns:p14="http://schemas.microsoft.com/office/powerpoint/2010/main" val="3719971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Learning objectives</a:t>
            </a:r>
            <a:endParaRPr lang="en-US"/>
          </a:p>
        </p:txBody>
      </p:sp>
      <p:sp>
        <p:nvSpPr>
          <p:cNvPr id="3" name="Content Placeholder 2"/>
          <p:cNvSpPr>
            <a:spLocks noGrp="1"/>
          </p:cNvSpPr>
          <p:nvPr>
            <p:ph idx="1"/>
          </p:nvPr>
        </p:nvSpPr>
        <p:spPr/>
        <p:txBody>
          <a:bodyPr/>
          <a:lstStyle/>
          <a:p>
            <a:r>
              <a:rPr lang="en-US"/>
              <a:t>Explain the </a:t>
            </a:r>
            <a:r>
              <a:rPr lang="en-US" b="1" smtClean="0"/>
              <a:t>procedures</a:t>
            </a:r>
            <a:r>
              <a:rPr lang="en-US"/>
              <a:t>, </a:t>
            </a:r>
            <a:r>
              <a:rPr lang="en-US" b="1"/>
              <a:t>work instructions</a:t>
            </a:r>
            <a:r>
              <a:rPr lang="en-US"/>
              <a:t>, </a:t>
            </a:r>
            <a:r>
              <a:rPr lang="en-US" b="1"/>
              <a:t>templates</a:t>
            </a:r>
            <a:r>
              <a:rPr lang="en-US"/>
              <a:t>, </a:t>
            </a:r>
            <a:r>
              <a:rPr lang="en-US" b="1"/>
              <a:t>checklists</a:t>
            </a:r>
            <a:r>
              <a:rPr lang="en-US"/>
              <a:t>  </a:t>
            </a:r>
            <a:r>
              <a:rPr lang="en-US" smtClean="0"/>
              <a:t>of software </a:t>
            </a:r>
            <a:r>
              <a:rPr lang="en-US"/>
              <a:t>quality </a:t>
            </a:r>
            <a:r>
              <a:rPr lang="en-US" smtClean="0"/>
              <a:t>assurance</a:t>
            </a:r>
          </a:p>
          <a:p>
            <a:r>
              <a:rPr lang="en-US"/>
              <a:t>Explain the main objectives of </a:t>
            </a:r>
            <a:r>
              <a:rPr lang="en-US" b="1"/>
              <a:t>training </a:t>
            </a:r>
            <a:r>
              <a:rPr lang="en-US"/>
              <a:t>and</a:t>
            </a:r>
            <a:r>
              <a:rPr lang="en-US" b="1"/>
              <a:t> certification </a:t>
            </a:r>
            <a:r>
              <a:rPr lang="en-US"/>
              <a:t>and </a:t>
            </a:r>
            <a:r>
              <a:rPr lang="en-US" smtClean="0"/>
              <a:t>list the </a:t>
            </a:r>
            <a:r>
              <a:rPr lang="en-US"/>
              <a:t>main components of a certification program</a:t>
            </a:r>
          </a:p>
          <a:p>
            <a:r>
              <a:rPr lang="en-US"/>
              <a:t>Explain the difference between </a:t>
            </a:r>
            <a:r>
              <a:rPr lang="en-US" b="1" smtClean="0"/>
              <a:t>corrective </a:t>
            </a:r>
            <a:r>
              <a:rPr lang="en-US"/>
              <a:t>and</a:t>
            </a:r>
            <a:r>
              <a:rPr lang="en-US" b="1"/>
              <a:t> </a:t>
            </a:r>
            <a:r>
              <a:rPr lang="en-US" b="1" smtClean="0"/>
              <a:t>preventive actions</a:t>
            </a:r>
          </a:p>
          <a:p>
            <a:r>
              <a:rPr lang="en-US"/>
              <a:t>Describe </a:t>
            </a:r>
            <a:r>
              <a:rPr lang="en-US" smtClean="0"/>
              <a:t>the </a:t>
            </a:r>
            <a:r>
              <a:rPr lang="en-US"/>
              <a:t>software </a:t>
            </a:r>
            <a:r>
              <a:rPr lang="en-US" b="1"/>
              <a:t>configuration management </a:t>
            </a:r>
            <a:r>
              <a:rPr lang="en-US"/>
              <a:t>activities</a:t>
            </a:r>
            <a:endParaRPr lang="en-US" smtClean="0"/>
          </a:p>
          <a:p>
            <a:r>
              <a:rPr lang="en-US"/>
              <a:t>Describe the tasks involved in establishment and maintenance of a </a:t>
            </a:r>
            <a:r>
              <a:rPr lang="en-US" b="1" smtClean="0"/>
              <a:t>controlled </a:t>
            </a:r>
            <a:r>
              <a:rPr lang="en-US" b="1"/>
              <a:t>documents </a:t>
            </a:r>
            <a:r>
              <a:rPr lang="en-US" b="1" smtClean="0"/>
              <a:t>list</a:t>
            </a:r>
            <a:endParaRPr lang="en-US" b="1"/>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4</a:t>
            </a:fld>
            <a:endParaRPr lang="en-US"/>
          </a:p>
        </p:txBody>
      </p:sp>
    </p:spTree>
    <p:extLst>
      <p:ext uri="{BB962C8B-B14F-4D97-AF65-F5344CB8AC3E}">
        <p14:creationId xmlns:p14="http://schemas.microsoft.com/office/powerpoint/2010/main" val="6910674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normAutofit fontScale="90000"/>
          </a:bodyPr>
          <a:lstStyle/>
          <a:p>
            <a:r>
              <a:rPr lang="en-US"/>
              <a:t>The CAPA </a:t>
            </a:r>
            <a:r>
              <a:rPr lang="en-US" smtClean="0"/>
              <a:t>process</a:t>
            </a:r>
            <a:br>
              <a:rPr lang="en-US" smtClean="0"/>
            </a:br>
            <a:r>
              <a:rPr lang="en-US" smtClean="0"/>
              <a:t>4. Implementation of the solutions </a:t>
            </a:r>
          </a:p>
        </p:txBody>
      </p:sp>
      <p:sp>
        <p:nvSpPr>
          <p:cNvPr id="233475" name="Rectangle 3"/>
          <p:cNvSpPr>
            <a:spLocks noGrp="1" noChangeArrowheads="1"/>
          </p:cNvSpPr>
          <p:nvPr>
            <p:ph type="body" idx="1"/>
          </p:nvPr>
        </p:nvSpPr>
        <p:spPr/>
        <p:txBody>
          <a:bodyPr/>
          <a:lstStyle/>
          <a:p>
            <a:r>
              <a:rPr lang="en-US" smtClean="0"/>
              <a:t>Relies on proper instructions and often training but most of all on the cooperation of the relevant units and individuals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40</a:t>
            </a:fld>
            <a:endParaRPr lang="en-US"/>
          </a:p>
        </p:txBody>
      </p:sp>
    </p:spTree>
    <p:extLst>
      <p:ext uri="{BB962C8B-B14F-4D97-AF65-F5344CB8AC3E}">
        <p14:creationId xmlns:p14="http://schemas.microsoft.com/office/powerpoint/2010/main" val="11128585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fontScale="90000"/>
          </a:bodyPr>
          <a:lstStyle/>
          <a:p>
            <a:r>
              <a:rPr lang="en-US"/>
              <a:t>The CAPA </a:t>
            </a:r>
            <a:r>
              <a:rPr lang="en-US" smtClean="0"/>
              <a:t>process</a:t>
            </a:r>
            <a:br>
              <a:rPr lang="en-US" smtClean="0"/>
            </a:br>
            <a:r>
              <a:rPr lang="en-US" smtClean="0"/>
              <a:t>5. Follow-up of activities</a:t>
            </a:r>
          </a:p>
        </p:txBody>
      </p:sp>
      <p:sp>
        <p:nvSpPr>
          <p:cNvPr id="234499" name="Rectangle 3"/>
          <p:cNvSpPr>
            <a:spLocks noGrp="1" noChangeArrowheads="1"/>
          </p:cNvSpPr>
          <p:nvPr>
            <p:ph idx="1"/>
          </p:nvPr>
        </p:nvSpPr>
        <p:spPr/>
        <p:txBody>
          <a:bodyPr/>
          <a:lstStyle/>
          <a:p>
            <a:r>
              <a:rPr lang="en-US" smtClean="0"/>
              <a:t>Follow-up of the </a:t>
            </a:r>
            <a:r>
              <a:rPr lang="en-US" b="1" smtClean="0"/>
              <a:t>flow of development and maintenance CAPA records</a:t>
            </a:r>
            <a:r>
              <a:rPr lang="en-US" smtClean="0"/>
              <a:t> from various sources of information</a:t>
            </a:r>
          </a:p>
          <a:p>
            <a:pPr lvl="1"/>
            <a:r>
              <a:rPr lang="en-US" smtClean="0"/>
              <a:t>enables feedback that reveals cases of no reporting, low quality reporting</a:t>
            </a:r>
          </a:p>
          <a:p>
            <a:r>
              <a:rPr lang="en-US" smtClean="0"/>
              <a:t>Follow-up of </a:t>
            </a:r>
            <a:r>
              <a:rPr lang="en-US" b="1" smtClean="0"/>
              <a:t>implementation</a:t>
            </a:r>
          </a:p>
          <a:p>
            <a:pPr lvl="1"/>
            <a:r>
              <a:rPr lang="en-US" smtClean="0"/>
              <a:t>indicate whether the designated actions have been performed in practice</a:t>
            </a:r>
          </a:p>
          <a:p>
            <a:r>
              <a:rPr lang="en-US" smtClean="0"/>
              <a:t>Follow-up of </a:t>
            </a:r>
            <a:r>
              <a:rPr lang="en-US" b="1" smtClean="0"/>
              <a:t>outcomes</a:t>
            </a:r>
          </a:p>
          <a:p>
            <a:pPr lvl="1"/>
            <a:r>
              <a:rPr lang="en-US" smtClean="0"/>
              <a:t>assessment of how much CAPA actions have achieved the expected results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41</a:t>
            </a:fld>
            <a:endParaRPr lang="en-US"/>
          </a:p>
        </p:txBody>
      </p:sp>
    </p:spTree>
    <p:extLst>
      <p:ext uri="{BB962C8B-B14F-4D97-AF65-F5344CB8AC3E}">
        <p14:creationId xmlns:p14="http://schemas.microsoft.com/office/powerpoint/2010/main" val="14741073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Contents</a:t>
            </a:r>
            <a:endParaRPr lang="en-US"/>
          </a:p>
        </p:txBody>
      </p:sp>
      <p:sp>
        <p:nvSpPr>
          <p:cNvPr id="3" name="Content Placeholder 2"/>
          <p:cNvSpPr>
            <a:spLocks noGrp="1"/>
          </p:cNvSpPr>
          <p:nvPr>
            <p:ph idx="1"/>
          </p:nvPr>
        </p:nvSpPr>
        <p:spPr/>
        <p:txBody>
          <a:bodyPr/>
          <a:lstStyle/>
          <a:p>
            <a:r>
              <a:rPr lang="en-US"/>
              <a:t>Procedures and work instructions </a:t>
            </a:r>
          </a:p>
          <a:p>
            <a:r>
              <a:rPr lang="en-US"/>
              <a:t>Quality support </a:t>
            </a:r>
            <a:r>
              <a:rPr lang="en-US" smtClean="0"/>
              <a:t>devices</a:t>
            </a:r>
          </a:p>
          <a:p>
            <a:r>
              <a:rPr lang="en-US"/>
              <a:t>Staff SQA training and certification activities</a:t>
            </a:r>
          </a:p>
          <a:p>
            <a:r>
              <a:rPr lang="en-US" smtClean="0"/>
              <a:t>Corrective </a:t>
            </a:r>
            <a:r>
              <a:rPr lang="en-US"/>
              <a:t>and preventive actions </a:t>
            </a:r>
          </a:p>
          <a:p>
            <a:r>
              <a:rPr lang="en-US" b="1" smtClean="0"/>
              <a:t>Software configuration </a:t>
            </a:r>
            <a:r>
              <a:rPr lang="en-US" b="1"/>
              <a:t>management </a:t>
            </a:r>
          </a:p>
          <a:p>
            <a:r>
              <a:rPr lang="en-US" smtClean="0"/>
              <a:t>Documentation </a:t>
            </a:r>
            <a:r>
              <a:rPr lang="en-US"/>
              <a:t>control</a:t>
            </a:r>
          </a:p>
        </p:txBody>
      </p:sp>
      <p:grpSp>
        <p:nvGrpSpPr>
          <p:cNvPr id="14" name="Group 13"/>
          <p:cNvGrpSpPr/>
          <p:nvPr/>
        </p:nvGrpSpPr>
        <p:grpSpPr>
          <a:xfrm>
            <a:off x="6096000" y="152400"/>
            <a:ext cx="2743200" cy="914400"/>
            <a:chOff x="6096000" y="152400"/>
            <a:chExt cx="2743200" cy="914400"/>
          </a:xfrm>
        </p:grpSpPr>
        <p:sp>
          <p:nvSpPr>
            <p:cNvPr id="15"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16"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17" name="Rectangle 16"/>
            <p:cNvSpPr>
              <a:spLocks noChangeArrowheads="1"/>
            </p:cNvSpPr>
            <p:nvPr/>
          </p:nvSpPr>
          <p:spPr bwMode="auto">
            <a:xfrm>
              <a:off x="7193280" y="152400"/>
              <a:ext cx="548640" cy="457200"/>
            </a:xfrm>
            <a:prstGeom prst="rect">
              <a:avLst/>
            </a:prstGeom>
            <a:solidFill>
              <a:schemeClr val="tx2"/>
            </a:solidFill>
            <a:ln w="12700">
              <a:solidFill>
                <a:schemeClr val="tx1"/>
              </a:solidFill>
              <a:miter lim="800000"/>
              <a:headEnd/>
              <a:tailEnd/>
            </a:ln>
            <a:effectLst/>
            <a:extLst/>
          </p:spPr>
          <p:txBody>
            <a:bodyPr wrap="none" lIns="92075" tIns="46038" rIns="92075" bIns="46038" anchor="ctr"/>
            <a:lstStyle/>
            <a:p>
              <a:pPr algn="ctr"/>
              <a:r>
                <a:rPr lang="en-GB" b="1">
                  <a:solidFill>
                    <a:srgbClr val="001412"/>
                  </a:solidFill>
                </a:rPr>
                <a:t>3</a:t>
              </a:r>
            </a:p>
          </p:txBody>
        </p:sp>
        <p:sp>
          <p:nvSpPr>
            <p:cNvPr id="18"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6</a:t>
              </a:r>
              <a:endParaRPr lang="en-GB" sz="1800" b="1"/>
            </a:p>
          </p:txBody>
        </p:sp>
        <p:sp>
          <p:nvSpPr>
            <p:cNvPr id="19"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7</a:t>
              </a:r>
            </a:p>
          </p:txBody>
        </p:sp>
        <p:sp>
          <p:nvSpPr>
            <p:cNvPr id="20"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8</a:t>
              </a:r>
            </a:p>
          </p:txBody>
        </p:sp>
        <p:sp>
          <p:nvSpPr>
            <p:cNvPr id="21"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2"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9</a:t>
              </a:r>
            </a:p>
          </p:txBody>
        </p:sp>
        <p:sp>
          <p:nvSpPr>
            <p:cNvPr id="23"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smtClean="0"/>
                <a:t>5</a:t>
              </a:r>
              <a:endParaRPr lang="en-GB" sz="1800" b="1"/>
            </a:p>
          </p:txBody>
        </p:sp>
        <p:sp>
          <p:nvSpPr>
            <p:cNvPr id="24"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42</a:t>
            </a:fld>
            <a:endParaRPr lang="en-US"/>
          </a:p>
        </p:txBody>
      </p:sp>
    </p:spTree>
    <p:extLst>
      <p:ext uri="{BB962C8B-B14F-4D97-AF65-F5344CB8AC3E}">
        <p14:creationId xmlns:p14="http://schemas.microsoft.com/office/powerpoint/2010/main" val="93332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2" end="2"/>
                                            </p:txEl>
                                          </p:spTgt>
                                        </p:tgtEl>
                                        <p:attrNameLst>
                                          <p:attrName>style.opacity</p:attrName>
                                        </p:attrNameLst>
                                      </p:cBhvr>
                                      <p:to>
                                        <p:strVal val="0.5"/>
                                      </p:to>
                                    </p:set>
                                    <p:animEffect filter="image" prLst="opacity: 0.5">
                                      <p:cBhvr rctx="IE">
                                        <p:cTn id="13" dur="indefinite"/>
                                        <p:tgtEl>
                                          <p:spTgt spid="3">
                                            <p:txEl>
                                              <p:pRg st="2" end="2"/>
                                            </p:txEl>
                                          </p:spTgt>
                                        </p:tgtEl>
                                      </p:cBhvr>
                                    </p:animEffect>
                                  </p:childTnLst>
                                </p:cTn>
                              </p:par>
                              <p:par>
                                <p:cTn id="14" presetID="9" presetClass="emph" presetSubtype="0" nodeType="withEffect">
                                  <p:stCondLst>
                                    <p:cond delay="0"/>
                                  </p:stCondLst>
                                  <p:childTnLst>
                                    <p:set>
                                      <p:cBhvr rctx="PPT">
                                        <p:cTn id="15" dur="indefinite"/>
                                        <p:tgtEl>
                                          <p:spTgt spid="3">
                                            <p:txEl>
                                              <p:pRg st="3" end="3"/>
                                            </p:txEl>
                                          </p:spTgt>
                                        </p:tgtEl>
                                        <p:attrNameLst>
                                          <p:attrName>style.opacity</p:attrName>
                                        </p:attrNameLst>
                                      </p:cBhvr>
                                      <p:to>
                                        <p:strVal val="0.5"/>
                                      </p:to>
                                    </p:set>
                                    <p:animEffect filter="image" prLst="opacity: 0.5">
                                      <p:cBhvr rctx="IE">
                                        <p:cTn id="16" dur="indefinite"/>
                                        <p:tgtEl>
                                          <p:spTgt spid="3">
                                            <p:txEl>
                                              <p:pRg st="3" end="3"/>
                                            </p:txEl>
                                          </p:spTgt>
                                        </p:tgtEl>
                                      </p:cBhvr>
                                    </p:animEffect>
                                  </p:childTnLst>
                                </p:cTn>
                              </p:par>
                              <p:par>
                                <p:cTn id="17" presetID="9" presetClass="emph" presetSubtype="0" nodeType="withEffect">
                                  <p:stCondLst>
                                    <p:cond delay="0"/>
                                  </p:stCondLst>
                                  <p:childTnLst>
                                    <p:set>
                                      <p:cBhvr rctx="PPT">
                                        <p:cTn id="18" dur="indefinite"/>
                                        <p:tgtEl>
                                          <p:spTgt spid="3">
                                            <p:txEl>
                                              <p:pRg st="5" end="5"/>
                                            </p:txEl>
                                          </p:spTgt>
                                        </p:tgtEl>
                                        <p:attrNameLst>
                                          <p:attrName>style.opacity</p:attrName>
                                        </p:attrNameLst>
                                      </p:cBhvr>
                                      <p:to>
                                        <p:strVal val="0.5"/>
                                      </p:to>
                                    </p:set>
                                    <p:animEffect filter="image" prLst="opacity: 0.5">
                                      <p:cBhvr rctx="IE">
                                        <p:cTn id="19"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smtClean="0"/>
              <a:t>Configuration management (CM)</a:t>
            </a:r>
          </a:p>
        </p:txBody>
      </p:sp>
      <p:sp>
        <p:nvSpPr>
          <p:cNvPr id="237571" name="Rectangle 3"/>
          <p:cNvSpPr>
            <a:spLocks noGrp="1" noChangeArrowheads="1"/>
          </p:cNvSpPr>
          <p:nvPr>
            <p:ph type="body" idx="1"/>
          </p:nvPr>
        </p:nvSpPr>
        <p:spPr/>
        <p:txBody>
          <a:bodyPr>
            <a:normAutofit/>
          </a:bodyPr>
          <a:lstStyle/>
          <a:p>
            <a:r>
              <a:rPr lang="en-US" smtClean="0"/>
              <a:t>How to answer?</a:t>
            </a:r>
          </a:p>
          <a:p>
            <a:pPr lvl="1"/>
            <a:r>
              <a:rPr lang="en-US" smtClean="0"/>
              <a:t>who can provide me with an accurate copy of last year’s version 4.1 of the TMY software system?</a:t>
            </a:r>
          </a:p>
          <a:p>
            <a:pPr lvl="1"/>
            <a:r>
              <a:rPr lang="en-US" smtClean="0"/>
              <a:t>what changes have been introduced in the new version of the software?</a:t>
            </a:r>
          </a:p>
          <a:p>
            <a:pPr lvl="1"/>
            <a:r>
              <a:rPr lang="en-US" smtClean="0"/>
              <a:t>etc..</a:t>
            </a:r>
          </a:p>
          <a:p>
            <a:r>
              <a:rPr lang="en-US" smtClean="0"/>
              <a:t>Software configuration management (SCM) is the SQA component assigned to manage changes and supply accurate answers to inquiries of the types mentioned above</a:t>
            </a:r>
          </a:p>
        </p:txBody>
      </p:sp>
      <p:sp>
        <p:nvSpPr>
          <p:cNvPr id="5" name="Rectangle 4"/>
          <p:cNvSpPr/>
          <p:nvPr/>
        </p:nvSpPr>
        <p:spPr>
          <a:xfrm>
            <a:off x="1524000" y="6230925"/>
            <a:ext cx="4571316" cy="461665"/>
          </a:xfrm>
          <a:prstGeom prst="rect">
            <a:avLst/>
          </a:prstGeom>
        </p:spPr>
        <p:txBody>
          <a:bodyPr wrap="none">
            <a:spAutoFit/>
          </a:bodyPr>
          <a:lstStyle/>
          <a:p>
            <a:r>
              <a:rPr lang="en-US" dirty="0" smtClean="0"/>
              <a:t>Sample: </a:t>
            </a:r>
            <a:r>
              <a:rPr lang="en-US" dirty="0" err="1" smtClean="0">
                <a:hlinkClick r:id="rId3" action="ppaction://hlinkfile"/>
              </a:rPr>
              <a:t>TDSys_CM</a:t>
            </a:r>
            <a:r>
              <a:rPr lang="en-US" dirty="0" smtClean="0">
                <a:hlinkClick r:id="rId3" action="ppaction://hlinkfile"/>
              </a:rPr>
              <a:t> plan_v1 0.doc</a:t>
            </a:r>
            <a:endParaRPr lang="en-US" dirty="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43</a:t>
            </a:fld>
            <a:endParaRPr lang="en-US"/>
          </a:p>
        </p:txBody>
      </p:sp>
    </p:spTree>
    <p:extLst>
      <p:ext uri="{BB962C8B-B14F-4D97-AF65-F5344CB8AC3E}">
        <p14:creationId xmlns:p14="http://schemas.microsoft.com/office/powerpoint/2010/main" val="19432763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smtClean="0"/>
              <a:t>Terminology</a:t>
            </a:r>
          </a:p>
        </p:txBody>
      </p:sp>
      <p:sp>
        <p:nvSpPr>
          <p:cNvPr id="238595" name="Rectangle 3"/>
          <p:cNvSpPr>
            <a:spLocks noGrp="1" noChangeArrowheads="1"/>
          </p:cNvSpPr>
          <p:nvPr>
            <p:ph type="body" idx="1"/>
          </p:nvPr>
        </p:nvSpPr>
        <p:spPr/>
        <p:txBody>
          <a:bodyPr>
            <a:normAutofit fontScale="92500" lnSpcReduction="20000"/>
          </a:bodyPr>
          <a:lstStyle/>
          <a:p>
            <a:r>
              <a:rPr lang="en-US" smtClean="0"/>
              <a:t>Software Configuration Item (SCI or CI):</a:t>
            </a:r>
          </a:p>
          <a:p>
            <a:pPr lvl="1"/>
            <a:r>
              <a:rPr lang="en-US" smtClean="0"/>
              <a:t>Anything associated with a software project (design, code, test data, document, etc.) that has been placed under configuration control</a:t>
            </a:r>
          </a:p>
          <a:p>
            <a:pPr lvl="1"/>
            <a:r>
              <a:rPr lang="en-US" smtClean="0"/>
              <a:t>Common types of SCI</a:t>
            </a:r>
          </a:p>
          <a:p>
            <a:pPr lvl="2"/>
            <a:r>
              <a:rPr lang="en-US" smtClean="0"/>
              <a:t>Design documents</a:t>
            </a:r>
          </a:p>
          <a:p>
            <a:pPr lvl="3"/>
            <a:r>
              <a:rPr lang="en-US" smtClean="0"/>
              <a:t>SDP, SRD, PDD, CDD, STP, STPR, STR,  etc.</a:t>
            </a:r>
          </a:p>
          <a:p>
            <a:pPr lvl="2"/>
            <a:r>
              <a:rPr lang="en-US" smtClean="0"/>
              <a:t>Software code</a:t>
            </a:r>
          </a:p>
          <a:p>
            <a:pPr lvl="3"/>
            <a:r>
              <a:rPr lang="en-US" smtClean="0"/>
              <a:t>source code, object code, prototype software</a:t>
            </a:r>
          </a:p>
          <a:p>
            <a:pPr lvl="2"/>
            <a:r>
              <a:rPr lang="en-US" smtClean="0"/>
              <a:t>Data file</a:t>
            </a:r>
          </a:p>
          <a:p>
            <a:pPr lvl="3"/>
            <a:r>
              <a:rPr lang="en-US" smtClean="0"/>
              <a:t>test cases and test scripts, parameters, codes, etc.</a:t>
            </a:r>
          </a:p>
          <a:p>
            <a:pPr lvl="2"/>
            <a:r>
              <a:rPr lang="en-US" smtClean="0"/>
              <a:t>Software development tools (the versions applied in the development and maintenance stages)</a:t>
            </a:r>
          </a:p>
          <a:p>
            <a:pPr lvl="3"/>
            <a:r>
              <a:rPr lang="en-US" smtClean="0"/>
              <a:t>compilers and debuggers, application generators, CASE tools</a:t>
            </a:r>
          </a:p>
          <a:p>
            <a:pPr lvl="2"/>
            <a:endParaRPr lang="en-US" smtClean="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44</a:t>
            </a:fld>
            <a:endParaRPr lang="en-US"/>
          </a:p>
        </p:txBody>
      </p:sp>
    </p:spTree>
    <p:extLst>
      <p:ext uri="{BB962C8B-B14F-4D97-AF65-F5344CB8AC3E}">
        <p14:creationId xmlns:p14="http://schemas.microsoft.com/office/powerpoint/2010/main" val="3639675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Terminology</a:t>
            </a:r>
            <a:endParaRPr lang="en-US"/>
          </a:p>
        </p:txBody>
      </p:sp>
      <p:sp>
        <p:nvSpPr>
          <p:cNvPr id="3" name="Content Placeholder 2"/>
          <p:cNvSpPr>
            <a:spLocks noGrp="1"/>
          </p:cNvSpPr>
          <p:nvPr>
            <p:ph idx="1"/>
          </p:nvPr>
        </p:nvSpPr>
        <p:spPr/>
        <p:txBody>
          <a:bodyPr/>
          <a:lstStyle/>
          <a:p>
            <a:r>
              <a:rPr lang="en-US" smtClean="0"/>
              <a:t>Version</a:t>
            </a:r>
          </a:p>
          <a:p>
            <a:pPr lvl="1"/>
            <a:r>
              <a:rPr lang="en-US" smtClean="0"/>
              <a:t>An instance of a CI that differs, in some way, from other instances of that item. Versions always have a unique identifier, which is often </a:t>
            </a:r>
            <a:r>
              <a:rPr lang="en-US" b="1" smtClean="0"/>
              <a:t>composed of the configuration item name plus a version number</a:t>
            </a:r>
          </a:p>
          <a:p>
            <a:endParaRPr lang="en-US" smtClean="0"/>
          </a:p>
          <a:p>
            <a:r>
              <a:rPr lang="en-US" smtClean="0"/>
              <a:t>Release</a:t>
            </a:r>
            <a:endParaRPr lang="en-US"/>
          </a:p>
          <a:p>
            <a:pPr lvl="1"/>
            <a:r>
              <a:rPr lang="en-US"/>
              <a:t>A version of a system that has been released to customers (or other users in an organization) for use</a:t>
            </a:r>
          </a:p>
          <a:p>
            <a:endParaRPr lang="en-US" smtClean="0"/>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45</a:t>
            </a:fld>
            <a:endParaRPr lang="en-US"/>
          </a:p>
        </p:txBody>
      </p:sp>
    </p:spTree>
    <p:extLst>
      <p:ext uri="{BB962C8B-B14F-4D97-AF65-F5344CB8AC3E}">
        <p14:creationId xmlns:p14="http://schemas.microsoft.com/office/powerpoint/2010/main" val="25906014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ＭＳ Ｐゴシック" charset="-128"/>
              </a:rPr>
              <a:t>Terminology</a:t>
            </a:r>
            <a:endParaRPr lang="en-US"/>
          </a:p>
        </p:txBody>
      </p:sp>
      <p:sp>
        <p:nvSpPr>
          <p:cNvPr id="3" name="Content Placeholder 2"/>
          <p:cNvSpPr>
            <a:spLocks noGrp="1"/>
          </p:cNvSpPr>
          <p:nvPr>
            <p:ph idx="1"/>
          </p:nvPr>
        </p:nvSpPr>
        <p:spPr/>
        <p:txBody>
          <a:bodyPr>
            <a:normAutofit/>
          </a:bodyPr>
          <a:lstStyle/>
          <a:p>
            <a:r>
              <a:rPr lang="en-US" smtClean="0"/>
              <a:t>Codeline</a:t>
            </a:r>
          </a:p>
          <a:p>
            <a:pPr lvl="1"/>
            <a:r>
              <a:rPr lang="en-US" smtClean="0"/>
              <a:t>A codeline is a </a:t>
            </a:r>
            <a:r>
              <a:rPr lang="en-US" b="1" smtClean="0"/>
              <a:t>set </a:t>
            </a:r>
            <a:r>
              <a:rPr lang="en-US" b="1"/>
              <a:t>of versions </a:t>
            </a:r>
            <a:r>
              <a:rPr lang="en-US"/>
              <a:t>of a software component and other </a:t>
            </a:r>
            <a:r>
              <a:rPr lang="en-US" smtClean="0"/>
              <a:t>configuration items </a:t>
            </a:r>
            <a:r>
              <a:rPr lang="en-US"/>
              <a:t>on which that component </a:t>
            </a:r>
            <a:r>
              <a:rPr lang="en-US" smtClean="0"/>
              <a:t>depends</a:t>
            </a:r>
            <a:endParaRPr lang="en-US"/>
          </a:p>
          <a:p>
            <a:r>
              <a:rPr lang="en-US" smtClean="0"/>
              <a:t>Baseline</a:t>
            </a:r>
            <a:endParaRPr lang="en-US"/>
          </a:p>
          <a:p>
            <a:pPr lvl="1"/>
            <a:r>
              <a:rPr lang="en-US"/>
              <a:t>A baseline is a </a:t>
            </a:r>
            <a:r>
              <a:rPr lang="en-US" b="1"/>
              <a:t>collection of component versions </a:t>
            </a:r>
            <a:r>
              <a:rPr lang="en-US"/>
              <a:t>that make up a </a:t>
            </a:r>
            <a:r>
              <a:rPr lang="en-US" smtClean="0"/>
              <a:t>system</a:t>
            </a:r>
            <a:endParaRPr lang="en-US"/>
          </a:p>
          <a:p>
            <a:r>
              <a:rPr lang="en-US" smtClean="0"/>
              <a:t>Workspace</a:t>
            </a:r>
          </a:p>
          <a:p>
            <a:pPr lvl="1"/>
            <a:r>
              <a:rPr lang="en-US"/>
              <a:t>A </a:t>
            </a:r>
            <a:r>
              <a:rPr lang="en-US" b="1" smtClean="0"/>
              <a:t>private work area </a:t>
            </a:r>
            <a:r>
              <a:rPr lang="en-US"/>
              <a:t>where software can be modified without affecting </a:t>
            </a:r>
            <a:r>
              <a:rPr lang="en-US" smtClean="0"/>
              <a:t>other developers </a:t>
            </a:r>
            <a:r>
              <a:rPr lang="en-US"/>
              <a:t>who may be using or modifying that software</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46</a:t>
            </a:fld>
            <a:endParaRPr lang="en-US"/>
          </a:p>
        </p:txBody>
      </p:sp>
    </p:spTree>
    <p:extLst>
      <p:ext uri="{BB962C8B-B14F-4D97-AF65-F5344CB8AC3E}">
        <p14:creationId xmlns:p14="http://schemas.microsoft.com/office/powerpoint/2010/main" val="19942250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a typeface="ＭＳ Ｐゴシック" charset="-128"/>
              </a:rPr>
              <a:t>Terminology</a:t>
            </a:r>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373" y="2057400"/>
            <a:ext cx="8281546" cy="4410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124200" y="1595735"/>
            <a:ext cx="3354123" cy="461665"/>
          </a:xfrm>
          <a:prstGeom prst="rect">
            <a:avLst/>
          </a:prstGeom>
        </p:spPr>
        <p:txBody>
          <a:bodyPr wrap="none">
            <a:spAutoFit/>
          </a:bodyPr>
          <a:lstStyle/>
          <a:p>
            <a:r>
              <a:rPr lang="en-US" sz="2400"/>
              <a:t>Codelines and </a:t>
            </a:r>
            <a:r>
              <a:rPr lang="en-US" sz="2400" smtClean="0"/>
              <a:t>Baselines</a:t>
            </a:r>
            <a:endParaRPr lang="en-US" sz="2400"/>
          </a:p>
        </p:txBody>
      </p:sp>
      <p:sp>
        <p:nvSpPr>
          <p:cNvPr id="4" name="Rectangle 3"/>
          <p:cNvSpPr/>
          <p:nvPr/>
        </p:nvSpPr>
        <p:spPr>
          <a:xfrm>
            <a:off x="5943600" y="2057400"/>
            <a:ext cx="3034229" cy="369332"/>
          </a:xfrm>
          <a:prstGeom prst="rect">
            <a:avLst/>
          </a:prstGeom>
          <a:solidFill>
            <a:schemeClr val="bg1"/>
          </a:solidFill>
        </p:spPr>
        <p:txBody>
          <a:bodyPr wrap="none">
            <a:spAutoFit/>
          </a:bodyPr>
          <a:lstStyle/>
          <a:p>
            <a:r>
              <a:rPr lang="en-US" smtClean="0"/>
              <a:t>Baseline: Windows Release 2</a:t>
            </a:r>
            <a:endParaRPr lang="en-US"/>
          </a:p>
        </p:txBody>
      </p:sp>
      <p:sp>
        <p:nvSpPr>
          <p:cNvPr id="6" name="Rectangle 5"/>
          <p:cNvSpPr/>
          <p:nvPr/>
        </p:nvSpPr>
        <p:spPr>
          <a:xfrm>
            <a:off x="5947229" y="4113439"/>
            <a:ext cx="2710294" cy="369332"/>
          </a:xfrm>
          <a:prstGeom prst="rect">
            <a:avLst/>
          </a:prstGeom>
          <a:solidFill>
            <a:schemeClr val="bg1"/>
          </a:solidFill>
        </p:spPr>
        <p:txBody>
          <a:bodyPr wrap="none">
            <a:spAutoFit/>
          </a:bodyPr>
          <a:lstStyle/>
          <a:p>
            <a:r>
              <a:rPr lang="en-US"/>
              <a:t>Baseline: Linux Release 3 </a:t>
            </a:r>
          </a:p>
        </p:txBody>
      </p:sp>
      <p:sp>
        <p:nvSpPr>
          <p:cNvPr id="5" name="Slide Number Placeholder 4"/>
          <p:cNvSpPr>
            <a:spLocks noGrp="1"/>
          </p:cNvSpPr>
          <p:nvPr>
            <p:ph type="sldNum" sz="quarter" idx="12"/>
          </p:nvPr>
        </p:nvSpPr>
        <p:spPr/>
        <p:txBody>
          <a:bodyPr/>
          <a:lstStyle/>
          <a:p>
            <a:r>
              <a:rPr lang="en-US" smtClean="0"/>
              <a:t>Slide </a:t>
            </a:r>
            <a:fld id="{3900DC13-0C25-439E-AA75-E5DAAC4C3713}" type="slidenum">
              <a:rPr lang="en-US" smtClean="0"/>
              <a:pPr/>
              <a:t>47</a:t>
            </a:fld>
            <a:endParaRPr lang="en-US"/>
          </a:p>
        </p:txBody>
      </p:sp>
    </p:spTree>
    <p:extLst>
      <p:ext uri="{BB962C8B-B14F-4D97-AF65-F5344CB8AC3E}">
        <p14:creationId xmlns:p14="http://schemas.microsoft.com/office/powerpoint/2010/main" val="31684277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SCM activities</a:t>
            </a:r>
          </a:p>
        </p:txBody>
      </p:sp>
      <p:sp>
        <p:nvSpPr>
          <p:cNvPr id="5123" name="Content Placeholder 2"/>
          <p:cNvSpPr>
            <a:spLocks noGrp="1"/>
          </p:cNvSpPr>
          <p:nvPr>
            <p:ph idx="1"/>
          </p:nvPr>
        </p:nvSpPr>
        <p:spPr/>
        <p:txBody>
          <a:bodyPr>
            <a:normAutofit fontScale="92500" lnSpcReduction="10000"/>
          </a:bodyPr>
          <a:lstStyle/>
          <a:p>
            <a:r>
              <a:rPr lang="en-US" smtClean="0"/>
              <a:t>Change management (Change control)</a:t>
            </a:r>
          </a:p>
          <a:p>
            <a:pPr lvl="1"/>
            <a:r>
              <a:rPr lang="en-US" b="1" smtClean="0"/>
              <a:t>Keeping track of requests for changes</a:t>
            </a:r>
            <a:r>
              <a:rPr lang="en-US" smtClean="0"/>
              <a:t> to the software from customers and developers</a:t>
            </a:r>
            <a:endParaRPr lang="en-GB" smtClean="0"/>
          </a:p>
          <a:p>
            <a:r>
              <a:rPr lang="en-US" smtClean="0"/>
              <a:t>Version management (Version control)</a:t>
            </a:r>
          </a:p>
          <a:p>
            <a:pPr lvl="1"/>
            <a:r>
              <a:rPr lang="en-US" b="1" smtClean="0"/>
              <a:t>Keeping track of the multiple versions</a:t>
            </a:r>
            <a:r>
              <a:rPr lang="en-US" smtClean="0"/>
              <a:t> of system components and ensuring that changes made to components by different developers do not interfere with each other</a:t>
            </a:r>
            <a:endParaRPr lang="en-GB" smtClean="0"/>
          </a:p>
          <a:p>
            <a:r>
              <a:rPr lang="en-US" smtClean="0"/>
              <a:t>System building</a:t>
            </a:r>
          </a:p>
          <a:p>
            <a:pPr lvl="1"/>
            <a:r>
              <a:rPr lang="en-US" smtClean="0"/>
              <a:t>The </a:t>
            </a:r>
            <a:r>
              <a:rPr lang="en-US" b="1" smtClean="0"/>
              <a:t>process of assembling </a:t>
            </a:r>
            <a:r>
              <a:rPr lang="en-US" smtClean="0"/>
              <a:t>program components, data and libraries, then compiling these to create an executable system</a:t>
            </a:r>
            <a:endParaRPr lang="en-GB" smtClean="0"/>
          </a:p>
          <a:p>
            <a:r>
              <a:rPr lang="en-US" smtClean="0"/>
              <a:t>Release management </a:t>
            </a:r>
          </a:p>
          <a:p>
            <a:pPr lvl="1"/>
            <a:r>
              <a:rPr lang="en-US" smtClean="0"/>
              <a:t>Preparing software for external release and </a:t>
            </a:r>
            <a:r>
              <a:rPr lang="en-US" b="1" smtClean="0"/>
              <a:t>keeping track of the system versions</a:t>
            </a:r>
            <a:r>
              <a:rPr lang="en-US" smtClean="0"/>
              <a:t> that have been released for customer use</a:t>
            </a:r>
            <a:endParaRPr lang="en-GB" smtClean="0"/>
          </a:p>
          <a:p>
            <a:endParaRPr lang="en-US" smtClean="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48</a:t>
            </a:fld>
            <a:endParaRPr lang="en-US"/>
          </a:p>
        </p:txBody>
      </p:sp>
    </p:spTree>
    <p:extLst>
      <p:ext uri="{BB962C8B-B14F-4D97-AF65-F5344CB8AC3E}">
        <p14:creationId xmlns:p14="http://schemas.microsoft.com/office/powerpoint/2010/main" val="30846050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SCM activities</a:t>
            </a:r>
          </a:p>
        </p:txBody>
      </p:sp>
      <p:sp>
        <p:nvSpPr>
          <p:cNvPr id="10" name="Content Placeholder 9"/>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797" y="2133600"/>
            <a:ext cx="8488628"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49</a:t>
            </a:fld>
            <a:endParaRPr lang="en-US"/>
          </a:p>
        </p:txBody>
      </p:sp>
    </p:spTree>
    <p:extLst>
      <p:ext uri="{BB962C8B-B14F-4D97-AF65-F5344CB8AC3E}">
        <p14:creationId xmlns:p14="http://schemas.microsoft.com/office/powerpoint/2010/main" val="3076429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tìm hiểu </a:t>
            </a:r>
            <a:r>
              <a:rPr lang="en-US" smtClean="0"/>
              <a:t>bài</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smtClean="0"/>
              <a:t>Quality </a:t>
            </a:r>
            <a:r>
              <a:rPr lang="en-US"/>
              <a:t>support devices gồm có những gì? Lợi ích của </a:t>
            </a:r>
            <a:r>
              <a:rPr lang="en-US" smtClean="0"/>
              <a:t>chúng?</a:t>
            </a:r>
          </a:p>
          <a:p>
            <a:pPr marL="514350" indent="-514350">
              <a:buFont typeface="+mj-lt"/>
              <a:buAutoNum type="arabicPeriod"/>
            </a:pPr>
            <a:r>
              <a:rPr lang="en-US"/>
              <a:t>Quản lý cấu hình (Configuration management) </a:t>
            </a:r>
            <a:r>
              <a:rPr lang="en-US" smtClean="0"/>
              <a:t>là gì? Nêu các </a:t>
            </a:r>
            <a:r>
              <a:rPr lang="en-US"/>
              <a:t>hoạt </a:t>
            </a:r>
            <a:r>
              <a:rPr lang="vi-VN" smtClean="0"/>
              <a:t>độ</a:t>
            </a:r>
            <a:r>
              <a:rPr lang="en-US" smtClean="0"/>
              <a:t>ng chính </a:t>
            </a:r>
            <a:r>
              <a:rPr lang="en-US"/>
              <a:t>trong quản lý cấu </a:t>
            </a:r>
            <a:r>
              <a:rPr lang="en-US" smtClean="0"/>
              <a:t>hình. Giải thích hoạt động kiểm soát phiên bản (phần independent development</a:t>
            </a:r>
            <a:r>
              <a:rPr lang="en-US"/>
              <a:t>).</a:t>
            </a:r>
          </a:p>
          <a:p>
            <a:pPr marL="514350" indent="-514350">
              <a:buFont typeface="+mj-lt"/>
              <a:buAutoNum type="arabicPeriod"/>
            </a:pPr>
            <a:r>
              <a:rPr lang="en-US"/>
              <a:t>Tại sao cần phải kiểm soát tài </a:t>
            </a:r>
            <a:r>
              <a:rPr lang="en-US" smtClean="0"/>
              <a:t>liệu?</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5</a:t>
            </a:fld>
            <a:endParaRPr lang="en-US"/>
          </a:p>
        </p:txBody>
      </p:sp>
    </p:spTree>
    <p:extLst>
      <p:ext uri="{BB962C8B-B14F-4D97-AF65-F5344CB8AC3E}">
        <p14:creationId xmlns:p14="http://schemas.microsoft.com/office/powerpoint/2010/main" val="3028655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smtClean="0"/>
              <a:t>Change </a:t>
            </a:r>
            <a:r>
              <a:rPr lang="en-US"/>
              <a:t>management </a:t>
            </a:r>
            <a:r>
              <a:rPr lang="en-US" smtClean="0"/>
              <a:t/>
            </a:r>
            <a:br>
              <a:rPr lang="en-US" smtClean="0"/>
            </a:br>
            <a:r>
              <a:rPr lang="en-US" smtClean="0"/>
              <a:t>The </a:t>
            </a:r>
            <a:r>
              <a:rPr lang="en-US"/>
              <a:t>process</a:t>
            </a:r>
            <a:endParaRPr lang="en-US"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8338" y="1752599"/>
            <a:ext cx="5339583" cy="493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39263" y="2057400"/>
            <a:ext cx="3820510" cy="2800767"/>
          </a:xfrm>
          <a:prstGeom prst="rect">
            <a:avLst/>
          </a:prstGeom>
        </p:spPr>
        <p:txBody>
          <a:bodyPr wrap="square">
            <a:spAutoFit/>
          </a:bodyPr>
          <a:lstStyle/>
          <a:p>
            <a:pPr>
              <a:spcBef>
                <a:spcPts val="600"/>
              </a:spcBef>
              <a:buClr>
                <a:schemeClr val="accent3"/>
              </a:buClr>
              <a:buSzPct val="95000"/>
            </a:pPr>
            <a:r>
              <a:rPr lang="en-US" sz="2200">
                <a:latin typeface="+mj-lt"/>
                <a:cs typeface="Arial" pitchFamily="34" charset="0"/>
              </a:rPr>
              <a:t>The change management process is concerned with analyzing the </a:t>
            </a:r>
            <a:r>
              <a:rPr lang="en-US" sz="2200" b="1">
                <a:latin typeface="+mj-lt"/>
                <a:cs typeface="Arial" pitchFamily="34" charset="0"/>
              </a:rPr>
              <a:t>costs</a:t>
            </a:r>
            <a:r>
              <a:rPr lang="en-US" sz="2200">
                <a:latin typeface="+mj-lt"/>
                <a:cs typeface="Arial" pitchFamily="34" charset="0"/>
              </a:rPr>
              <a:t> and </a:t>
            </a:r>
            <a:r>
              <a:rPr lang="en-US" sz="2200" b="1">
                <a:latin typeface="+mj-lt"/>
                <a:cs typeface="Arial" pitchFamily="34" charset="0"/>
              </a:rPr>
              <a:t>benefits</a:t>
            </a:r>
            <a:r>
              <a:rPr lang="en-US" sz="2200">
                <a:latin typeface="+mj-lt"/>
                <a:cs typeface="Arial" pitchFamily="34" charset="0"/>
              </a:rPr>
              <a:t> of proposed changes, </a:t>
            </a:r>
            <a:r>
              <a:rPr lang="en-US" sz="2200" b="1">
                <a:latin typeface="+mj-lt"/>
                <a:cs typeface="Arial" pitchFamily="34" charset="0"/>
              </a:rPr>
              <a:t>approving</a:t>
            </a:r>
            <a:r>
              <a:rPr lang="en-US" sz="2200">
                <a:latin typeface="+mj-lt"/>
                <a:cs typeface="Arial" pitchFamily="34" charset="0"/>
              </a:rPr>
              <a:t> those changes that are worthwhile and </a:t>
            </a:r>
            <a:r>
              <a:rPr lang="en-US" sz="2200" b="1">
                <a:latin typeface="+mj-lt"/>
                <a:cs typeface="Arial" pitchFamily="34" charset="0"/>
              </a:rPr>
              <a:t>tracking</a:t>
            </a:r>
            <a:r>
              <a:rPr lang="en-US" sz="2200">
                <a:latin typeface="+mj-lt"/>
                <a:cs typeface="Arial" pitchFamily="34" charset="0"/>
              </a:rPr>
              <a:t> which components in the system have been changed</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50</a:t>
            </a:fld>
            <a:endParaRPr lang="en-US"/>
          </a:p>
        </p:txBody>
      </p:sp>
    </p:spTree>
    <p:extLst>
      <p:ext uri="{BB962C8B-B14F-4D97-AF65-F5344CB8AC3E}">
        <p14:creationId xmlns:p14="http://schemas.microsoft.com/office/powerpoint/2010/main" val="38428269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US" smtClean="0"/>
              <a:t>A partially completed change request form (a)</a:t>
            </a:r>
            <a:r>
              <a:rPr lang="en-GB" smtClean="0"/>
              <a:t> </a:t>
            </a:r>
            <a:endParaRPr lang="en-US" smtClean="0"/>
          </a:p>
        </p:txBody>
      </p:sp>
      <p:sp>
        <p:nvSpPr>
          <p:cNvPr id="11267" name="Text Box 2"/>
          <p:cNvSpPr txBox="1">
            <a:spLocks noChangeArrowheads="1"/>
          </p:cNvSpPr>
          <p:nvPr/>
        </p:nvSpPr>
        <p:spPr bwMode="auto">
          <a:xfrm>
            <a:off x="846137" y="1752600"/>
            <a:ext cx="7688263" cy="3800475"/>
          </a:xfrm>
          <a:prstGeom prst="rect">
            <a:avLst/>
          </a:prstGeom>
          <a:solidFill>
            <a:srgbClr val="FFFF00">
              <a:alpha val="3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defTabSz="914400"/>
            <a:endParaRPr lang="en-US" sz="1600">
              <a:latin typeface="Times New Roman" pitchFamily="18" charset="0"/>
              <a:cs typeface="Times New Roman" pitchFamily="18" charset="0"/>
            </a:endParaRPr>
          </a:p>
          <a:p>
            <a:pPr algn="ctr" defTabSz="914400">
              <a:spcBef>
                <a:spcPts val="600"/>
              </a:spcBef>
            </a:pPr>
            <a:r>
              <a:rPr lang="en-GB" sz="1600" b="1">
                <a:latin typeface="Arial" pitchFamily="34" charset="0"/>
                <a:ea typeface="ＭＳ Ｐゴシック" pitchFamily="34" charset="-128"/>
                <a:cs typeface="Arial" pitchFamily="34" charset="0"/>
              </a:rPr>
              <a:t>Change Request Form</a:t>
            </a:r>
            <a:endParaRPr lang="en-GB" sz="1600">
              <a:latin typeface="Arial" pitchFamily="34" charset="0"/>
              <a:ea typeface="ＭＳ Ｐゴシック" pitchFamily="34" charset="-128"/>
              <a:cs typeface="Arial" pitchFamily="34" charset="0"/>
            </a:endParaRPr>
          </a:p>
          <a:p>
            <a:pPr defTabSz="914400"/>
            <a:endParaRPr lang="en-US" sz="1600">
              <a:latin typeface="Arial" pitchFamily="34" charset="0"/>
              <a:ea typeface="Times New Roman" pitchFamily="18" charset="0"/>
              <a:cs typeface="Arial" pitchFamily="34" charset="0"/>
            </a:endParaRPr>
          </a:p>
          <a:p>
            <a:pPr defTabSz="914400"/>
            <a:r>
              <a:rPr lang="en-GB" sz="1600" b="1">
                <a:latin typeface="Arial" pitchFamily="34" charset="0"/>
                <a:ea typeface="ＭＳ Ｐゴシック" pitchFamily="34" charset="-128"/>
                <a:cs typeface="Arial" pitchFamily="34" charset="0"/>
              </a:rPr>
              <a:t>Project: </a:t>
            </a:r>
            <a:r>
              <a:rPr lang="en-GB" sz="1600">
                <a:latin typeface="Arial" pitchFamily="34" charset="0"/>
                <a:ea typeface="ＭＳ Ｐゴシック" pitchFamily="34" charset="-128"/>
                <a:cs typeface="Arial" pitchFamily="34" charset="0"/>
              </a:rPr>
              <a:t>SICSA/AppProcessing		</a:t>
            </a:r>
            <a:r>
              <a:rPr lang="en-GB" sz="1600" b="1">
                <a:latin typeface="Arial" pitchFamily="34" charset="0"/>
                <a:ea typeface="ＭＳ Ｐゴシック" pitchFamily="34" charset="-128"/>
                <a:cs typeface="Arial" pitchFamily="34" charset="0"/>
              </a:rPr>
              <a:t>Number: </a:t>
            </a:r>
            <a:r>
              <a:rPr lang="en-GB" sz="1600">
                <a:latin typeface="Arial" pitchFamily="34" charset="0"/>
                <a:ea typeface="ＭＳ Ｐゴシック" pitchFamily="34" charset="-128"/>
                <a:cs typeface="Arial" pitchFamily="34" charset="0"/>
              </a:rPr>
              <a:t>23/02</a:t>
            </a:r>
            <a:endParaRPr lang="en-US" sz="1600">
              <a:latin typeface="Arial" pitchFamily="34" charset="0"/>
              <a:ea typeface="Times New Roman" pitchFamily="18" charset="0"/>
              <a:cs typeface="Arial" pitchFamily="34" charset="0"/>
            </a:endParaRPr>
          </a:p>
          <a:p>
            <a:pPr defTabSz="914400"/>
            <a:r>
              <a:rPr lang="en-GB" sz="1600" b="1">
                <a:latin typeface="Arial" pitchFamily="34" charset="0"/>
                <a:ea typeface="ＭＳ Ｐゴシック" pitchFamily="34" charset="-128"/>
                <a:cs typeface="Arial" pitchFamily="34" charset="0"/>
              </a:rPr>
              <a:t>Change requester: </a:t>
            </a:r>
            <a:r>
              <a:rPr lang="en-GB" sz="1600">
                <a:latin typeface="Arial" pitchFamily="34" charset="0"/>
                <a:ea typeface="ＭＳ Ｐゴシック" pitchFamily="34" charset="-128"/>
                <a:cs typeface="Arial" pitchFamily="34" charset="0"/>
              </a:rPr>
              <a:t>I. Sommerville		</a:t>
            </a:r>
            <a:r>
              <a:rPr lang="en-GB" sz="1600" b="1">
                <a:latin typeface="Arial" pitchFamily="34" charset="0"/>
                <a:ea typeface="ＭＳ Ｐゴシック" pitchFamily="34" charset="-128"/>
                <a:cs typeface="Arial" pitchFamily="34" charset="0"/>
              </a:rPr>
              <a:t>Date: </a:t>
            </a:r>
            <a:r>
              <a:rPr lang="en-GB" sz="1600">
                <a:latin typeface="Arial" pitchFamily="34" charset="0"/>
                <a:ea typeface="ＭＳ Ｐゴシック" pitchFamily="34" charset="-128"/>
                <a:cs typeface="Arial" pitchFamily="34" charset="0"/>
              </a:rPr>
              <a:t>20/01/09</a:t>
            </a:r>
            <a:endParaRPr lang="en-US" sz="1600" b="1">
              <a:latin typeface="Arial" pitchFamily="34" charset="0"/>
              <a:ea typeface="Times New Roman" pitchFamily="18" charset="0"/>
              <a:cs typeface="Arial" pitchFamily="34" charset="0"/>
            </a:endParaRPr>
          </a:p>
          <a:p>
            <a:pPr algn="just" defTabSz="914400"/>
            <a:r>
              <a:rPr lang="en-GB" sz="1600" b="1">
                <a:latin typeface="Arial" pitchFamily="34" charset="0"/>
                <a:ea typeface="ＭＳ Ｐゴシック" pitchFamily="34" charset="-128"/>
                <a:cs typeface="Arial" pitchFamily="34" charset="0"/>
              </a:rPr>
              <a:t>Requested change:</a:t>
            </a:r>
            <a:r>
              <a:rPr lang="en-GB" sz="1600">
                <a:latin typeface="Arial" pitchFamily="34" charset="0"/>
                <a:ea typeface="ＭＳ Ｐゴシック" pitchFamily="34" charset="-128"/>
                <a:cs typeface="Arial" pitchFamily="34" charset="0"/>
              </a:rPr>
              <a:t> The status of applicants (rejected, accepted, etc.) should be shown visually in the displayed list of applicants.</a:t>
            </a:r>
            <a:endParaRPr lang="en-GB" sz="1600" b="1">
              <a:latin typeface="Arial" pitchFamily="34" charset="0"/>
              <a:ea typeface="ＭＳ Ｐゴシック" pitchFamily="34" charset="-128"/>
              <a:cs typeface="Arial" pitchFamily="34" charset="0"/>
            </a:endParaRPr>
          </a:p>
          <a:p>
            <a:pPr defTabSz="914400"/>
            <a:endParaRPr lang="en-US" sz="1600" b="1">
              <a:latin typeface="Arial" pitchFamily="34" charset="0"/>
              <a:ea typeface="Times New Roman" pitchFamily="18" charset="0"/>
              <a:cs typeface="Arial" pitchFamily="34" charset="0"/>
            </a:endParaRPr>
          </a:p>
          <a:p>
            <a:pPr defTabSz="914400"/>
            <a:r>
              <a:rPr lang="en-GB" sz="1600" b="1">
                <a:latin typeface="Arial" pitchFamily="34" charset="0"/>
                <a:ea typeface="ＭＳ Ｐゴシック" pitchFamily="34" charset="-128"/>
                <a:cs typeface="Arial" pitchFamily="34" charset="0"/>
              </a:rPr>
              <a:t>Change analyzer: </a:t>
            </a:r>
            <a:r>
              <a:rPr lang="en-GB" sz="1600">
                <a:latin typeface="Arial" pitchFamily="34" charset="0"/>
                <a:ea typeface="ＭＳ Ｐゴシック" pitchFamily="34" charset="-128"/>
                <a:cs typeface="Arial" pitchFamily="34" charset="0"/>
              </a:rPr>
              <a:t>R. Looek		</a:t>
            </a:r>
            <a:r>
              <a:rPr lang="en-GB" sz="1600" b="1">
                <a:latin typeface="Arial" pitchFamily="34" charset="0"/>
                <a:ea typeface="ＭＳ Ｐゴシック" pitchFamily="34" charset="-128"/>
                <a:cs typeface="Arial" pitchFamily="34" charset="0"/>
              </a:rPr>
              <a:t>Analysis date: </a:t>
            </a:r>
            <a:r>
              <a:rPr lang="en-GB" sz="1600">
                <a:latin typeface="Arial" pitchFamily="34" charset="0"/>
                <a:ea typeface="ＭＳ Ｐゴシック" pitchFamily="34" charset="-128"/>
                <a:cs typeface="Arial" pitchFamily="34" charset="0"/>
              </a:rPr>
              <a:t>25/01/09</a:t>
            </a:r>
            <a:endParaRPr lang="en-US" sz="1600" b="1">
              <a:latin typeface="Arial" pitchFamily="34" charset="0"/>
              <a:ea typeface="Times New Roman" pitchFamily="18" charset="0"/>
              <a:cs typeface="Arial" pitchFamily="34" charset="0"/>
            </a:endParaRPr>
          </a:p>
          <a:p>
            <a:pPr algn="just" defTabSz="914400"/>
            <a:r>
              <a:rPr lang="en-GB" sz="1600" b="1">
                <a:latin typeface="Arial" pitchFamily="34" charset="0"/>
                <a:ea typeface="ＭＳ Ｐゴシック" pitchFamily="34" charset="-128"/>
                <a:cs typeface="Arial" pitchFamily="34" charset="0"/>
              </a:rPr>
              <a:t>Components affected: </a:t>
            </a:r>
            <a:r>
              <a:rPr lang="en-GB" sz="1600">
                <a:latin typeface="Arial" pitchFamily="34" charset="0"/>
                <a:ea typeface="ＭＳ Ｐゴシック" pitchFamily="34" charset="-128"/>
                <a:cs typeface="Arial" pitchFamily="34" charset="0"/>
              </a:rPr>
              <a:t>ApplicantListDisplay, StatusUpdater</a:t>
            </a:r>
            <a:endParaRPr lang="en-GB" sz="1600" b="1">
              <a:latin typeface="Arial" pitchFamily="34" charset="0"/>
              <a:ea typeface="ＭＳ Ｐゴシック" pitchFamily="34" charset="-128"/>
              <a:cs typeface="Arial" pitchFamily="34" charset="0"/>
            </a:endParaRPr>
          </a:p>
          <a:p>
            <a:pPr defTabSz="914400"/>
            <a:endParaRPr lang="en-US" sz="1600" b="1">
              <a:latin typeface="Arial" pitchFamily="34" charset="0"/>
              <a:ea typeface="Times New Roman" pitchFamily="18" charset="0"/>
              <a:cs typeface="Arial" pitchFamily="34" charset="0"/>
            </a:endParaRPr>
          </a:p>
          <a:p>
            <a:pPr algn="just" defTabSz="914400"/>
            <a:r>
              <a:rPr lang="en-GB" sz="1600" b="1">
                <a:latin typeface="Arial" pitchFamily="34" charset="0"/>
                <a:ea typeface="ＭＳ Ｐゴシック" pitchFamily="34" charset="-128"/>
                <a:cs typeface="Arial" pitchFamily="34" charset="0"/>
              </a:rPr>
              <a:t>Associated components: </a:t>
            </a:r>
            <a:r>
              <a:rPr lang="en-GB" sz="1600">
                <a:latin typeface="Arial" pitchFamily="34" charset="0"/>
                <a:ea typeface="ＭＳ Ｐゴシック" pitchFamily="34" charset="-128"/>
                <a:cs typeface="Arial" pitchFamily="34" charset="0"/>
              </a:rPr>
              <a:t>StudentDatabase</a:t>
            </a:r>
            <a:endParaRPr lang="en-GB" sz="1600" b="1">
              <a:latin typeface="Arial" pitchFamily="34" charset="0"/>
              <a:ea typeface="ＭＳ Ｐゴシック" pitchFamily="34" charset="-128"/>
              <a:cs typeface="Arial" pitchFamily="34" charset="0"/>
            </a:endParaRPr>
          </a:p>
          <a:p>
            <a:pPr defTabSz="914400"/>
            <a:endParaRPr lang="en-US" sz="1200" b="1">
              <a:latin typeface="Arial" pitchFamily="34" charset="0"/>
              <a:ea typeface="Times New Roman" pitchFamily="18" charset="0"/>
              <a:cs typeface="Arial" pitchFamily="34" charset="0"/>
            </a:endParaRPr>
          </a:p>
          <a:p>
            <a:pPr algn="just" defTabSz="914400"/>
            <a:endParaRPr lang="en-GB" sz="1200" b="1">
              <a:latin typeface="Arial" pitchFamily="34" charset="0"/>
              <a:ea typeface="ＭＳ Ｐゴシック" pitchFamily="34" charset="-128"/>
              <a:cs typeface="Arial" pitchFamily="34" charset="0"/>
            </a:endParaRPr>
          </a:p>
          <a:p>
            <a:pPr defTabSz="914400"/>
            <a:endParaRPr lang="en-US" sz="1200" b="1">
              <a:latin typeface="Times New Roman" pitchFamily="18" charset="0"/>
              <a:cs typeface="Times New Roman" pitchFamily="18" charset="0"/>
            </a:endParaRPr>
          </a:p>
          <a:p>
            <a:pPr defTabSz="914400"/>
            <a:endParaRPr lang="en-US" sz="120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51</a:t>
            </a:fld>
            <a:endParaRPr lang="en-US"/>
          </a:p>
        </p:txBody>
      </p:sp>
    </p:spTree>
    <p:extLst>
      <p:ext uri="{BB962C8B-B14F-4D97-AF65-F5344CB8AC3E}">
        <p14:creationId xmlns:p14="http://schemas.microsoft.com/office/powerpoint/2010/main" val="38548011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r>
              <a:rPr lang="en-US" smtClean="0"/>
              <a:t>A partially completed change request form (b)</a:t>
            </a:r>
            <a:r>
              <a:rPr lang="en-GB" smtClean="0"/>
              <a:t> </a:t>
            </a:r>
            <a:endParaRPr lang="en-US" smtClean="0"/>
          </a:p>
        </p:txBody>
      </p:sp>
      <p:sp>
        <p:nvSpPr>
          <p:cNvPr id="12291" name="Text Box 2"/>
          <p:cNvSpPr txBox="1">
            <a:spLocks noChangeArrowheads="1"/>
          </p:cNvSpPr>
          <p:nvPr/>
        </p:nvSpPr>
        <p:spPr bwMode="auto">
          <a:xfrm>
            <a:off x="798513" y="1752600"/>
            <a:ext cx="7659687" cy="4543425"/>
          </a:xfrm>
          <a:prstGeom prst="rect">
            <a:avLst/>
          </a:prstGeom>
          <a:solidFill>
            <a:srgbClr val="FFFF00">
              <a:alpha val="3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defTabSz="914400"/>
            <a:endParaRPr lang="en-US" sz="1600">
              <a:latin typeface="Times New Roman" pitchFamily="18" charset="0"/>
              <a:cs typeface="Times New Roman" pitchFamily="18" charset="0"/>
            </a:endParaRPr>
          </a:p>
          <a:p>
            <a:pPr algn="ctr" defTabSz="914400">
              <a:spcBef>
                <a:spcPts val="600"/>
              </a:spcBef>
            </a:pPr>
            <a:r>
              <a:rPr lang="en-GB" sz="1600" b="1">
                <a:latin typeface="Arial" pitchFamily="34" charset="0"/>
                <a:ea typeface="ＭＳ Ｐゴシック" pitchFamily="34" charset="-128"/>
                <a:cs typeface="Arial" pitchFamily="34" charset="0"/>
              </a:rPr>
              <a:t>Change Request Form</a:t>
            </a:r>
            <a:endParaRPr lang="en-GB" sz="1600">
              <a:latin typeface="Arial" pitchFamily="34" charset="0"/>
              <a:ea typeface="ＭＳ Ｐゴシック" pitchFamily="34" charset="-128"/>
              <a:cs typeface="Arial" pitchFamily="34" charset="0"/>
            </a:endParaRPr>
          </a:p>
          <a:p>
            <a:pPr defTabSz="914400"/>
            <a:endParaRPr lang="en-US" sz="1600">
              <a:latin typeface="Arial" pitchFamily="34" charset="0"/>
              <a:ea typeface="Times New Roman" pitchFamily="18" charset="0"/>
              <a:cs typeface="Arial" pitchFamily="34" charset="0"/>
            </a:endParaRPr>
          </a:p>
          <a:p>
            <a:pPr defTabSz="914400"/>
            <a:endParaRPr lang="en-US" sz="1600" b="1">
              <a:latin typeface="Arial" pitchFamily="34" charset="0"/>
              <a:ea typeface="Times New Roman" pitchFamily="18" charset="0"/>
              <a:cs typeface="Arial" pitchFamily="34" charset="0"/>
            </a:endParaRPr>
          </a:p>
          <a:p>
            <a:pPr algn="just" defTabSz="914400"/>
            <a:r>
              <a:rPr lang="en-GB" sz="1600" b="1">
                <a:latin typeface="Arial" pitchFamily="34" charset="0"/>
                <a:ea typeface="ＭＳ Ｐゴシック" pitchFamily="34" charset="-128"/>
                <a:cs typeface="Arial" pitchFamily="34" charset="0"/>
              </a:rPr>
              <a:t>Change assessment: </a:t>
            </a:r>
            <a:r>
              <a:rPr lang="en-GB" sz="1600">
                <a:latin typeface="Arial" pitchFamily="34" charset="0"/>
                <a:ea typeface="ＭＳ Ｐゴシック" pitchFamily="34" charset="-128"/>
                <a:cs typeface="Arial" pitchFamily="34" charset="0"/>
              </a:rPr>
              <a:t>Relatively simple to implement by changing the display color according to status. A table must be added to relate status to colors. No changes to associated components are required.</a:t>
            </a:r>
            <a:endParaRPr lang="en-GB" sz="1600" b="1">
              <a:latin typeface="Arial" pitchFamily="34" charset="0"/>
              <a:ea typeface="ＭＳ Ｐゴシック" pitchFamily="34" charset="-128"/>
              <a:cs typeface="Arial" pitchFamily="34" charset="0"/>
            </a:endParaRPr>
          </a:p>
          <a:p>
            <a:pPr defTabSz="914400"/>
            <a:endParaRPr lang="en-US" sz="1600" b="1">
              <a:latin typeface="Arial" pitchFamily="34" charset="0"/>
              <a:ea typeface="Times New Roman" pitchFamily="18" charset="0"/>
              <a:cs typeface="Arial" pitchFamily="34" charset="0"/>
            </a:endParaRPr>
          </a:p>
          <a:p>
            <a:pPr defTabSz="914400"/>
            <a:r>
              <a:rPr lang="en-GB" sz="1600" b="1">
                <a:latin typeface="Arial" pitchFamily="34" charset="0"/>
                <a:ea typeface="ＭＳ Ｐゴシック" pitchFamily="34" charset="-128"/>
                <a:cs typeface="Arial" pitchFamily="34" charset="0"/>
              </a:rPr>
              <a:t>Change priority: </a:t>
            </a:r>
            <a:r>
              <a:rPr lang="en-GB" sz="1600">
                <a:latin typeface="Arial" pitchFamily="34" charset="0"/>
                <a:ea typeface="ＭＳ Ｐゴシック" pitchFamily="34" charset="-128"/>
                <a:cs typeface="Arial" pitchFamily="34" charset="0"/>
              </a:rPr>
              <a:t>Medium</a:t>
            </a:r>
            <a:endParaRPr lang="en-US" sz="1600" b="1">
              <a:latin typeface="Arial" pitchFamily="34" charset="0"/>
              <a:ea typeface="Times New Roman" pitchFamily="18" charset="0"/>
              <a:cs typeface="Arial" pitchFamily="34" charset="0"/>
            </a:endParaRPr>
          </a:p>
          <a:p>
            <a:pPr defTabSz="914400"/>
            <a:r>
              <a:rPr lang="en-GB" sz="1600" b="1">
                <a:latin typeface="Arial" pitchFamily="34" charset="0"/>
                <a:ea typeface="ＭＳ Ｐゴシック" pitchFamily="34" charset="-128"/>
                <a:cs typeface="Arial" pitchFamily="34" charset="0"/>
              </a:rPr>
              <a:t>Change implementation:</a:t>
            </a:r>
            <a:endParaRPr lang="en-US" sz="1600" b="1">
              <a:latin typeface="Arial" pitchFamily="34" charset="0"/>
              <a:ea typeface="Times New Roman" pitchFamily="18" charset="0"/>
              <a:cs typeface="Arial" pitchFamily="34" charset="0"/>
            </a:endParaRPr>
          </a:p>
          <a:p>
            <a:pPr defTabSz="914400"/>
            <a:r>
              <a:rPr lang="en-GB" sz="1600" b="1">
                <a:latin typeface="Arial" pitchFamily="34" charset="0"/>
                <a:ea typeface="ＭＳ Ｐゴシック" pitchFamily="34" charset="-128"/>
                <a:cs typeface="Arial" pitchFamily="34" charset="0"/>
              </a:rPr>
              <a:t>Estimated effort: </a:t>
            </a:r>
            <a:r>
              <a:rPr lang="en-GB" sz="1600">
                <a:latin typeface="Arial" pitchFamily="34" charset="0"/>
                <a:ea typeface="ＭＳ Ｐゴシック" pitchFamily="34" charset="-128"/>
                <a:cs typeface="Arial" pitchFamily="34" charset="0"/>
              </a:rPr>
              <a:t>2 hours</a:t>
            </a:r>
            <a:endParaRPr lang="en-US" sz="1600" b="1">
              <a:latin typeface="Arial" pitchFamily="34" charset="0"/>
              <a:ea typeface="Times New Roman" pitchFamily="18" charset="0"/>
              <a:cs typeface="Arial" pitchFamily="34" charset="0"/>
            </a:endParaRPr>
          </a:p>
          <a:p>
            <a:pPr defTabSz="914400"/>
            <a:r>
              <a:rPr lang="en-GB" sz="1600" b="1">
                <a:latin typeface="Arial" pitchFamily="34" charset="0"/>
                <a:ea typeface="ＭＳ Ｐゴシック" pitchFamily="34" charset="-128"/>
                <a:cs typeface="Arial" pitchFamily="34" charset="0"/>
              </a:rPr>
              <a:t>Date to SGA app. team: </a:t>
            </a:r>
            <a:r>
              <a:rPr lang="en-GB" sz="1600">
                <a:latin typeface="Arial" pitchFamily="34" charset="0"/>
                <a:ea typeface="ＭＳ Ｐゴシック" pitchFamily="34" charset="-128"/>
                <a:cs typeface="Arial" pitchFamily="34" charset="0"/>
              </a:rPr>
              <a:t>28/01/09	</a:t>
            </a:r>
            <a:r>
              <a:rPr lang="en-GB" sz="1600" b="1">
                <a:latin typeface="Arial" pitchFamily="34" charset="0"/>
                <a:ea typeface="ＭＳ Ｐゴシック" pitchFamily="34" charset="-128"/>
                <a:cs typeface="Arial" pitchFamily="34" charset="0"/>
              </a:rPr>
              <a:t>CCB decision date: </a:t>
            </a:r>
            <a:r>
              <a:rPr lang="en-GB" sz="1600">
                <a:latin typeface="Arial" pitchFamily="34" charset="0"/>
                <a:ea typeface="ＭＳ Ｐゴシック" pitchFamily="34" charset="-128"/>
                <a:cs typeface="Arial" pitchFamily="34" charset="0"/>
              </a:rPr>
              <a:t>30/01/09</a:t>
            </a:r>
            <a:endParaRPr lang="en-US" sz="1600" b="1">
              <a:latin typeface="Arial" pitchFamily="34" charset="0"/>
              <a:ea typeface="Times New Roman" pitchFamily="18" charset="0"/>
              <a:cs typeface="Arial" pitchFamily="34" charset="0"/>
            </a:endParaRPr>
          </a:p>
          <a:p>
            <a:pPr defTabSz="914400"/>
            <a:r>
              <a:rPr lang="en-GB" sz="1600" b="1">
                <a:latin typeface="Arial" pitchFamily="34" charset="0"/>
                <a:ea typeface="ＭＳ Ｐゴシック" pitchFamily="34" charset="-128"/>
                <a:cs typeface="Arial" pitchFamily="34" charset="0"/>
              </a:rPr>
              <a:t>Decision: </a:t>
            </a:r>
            <a:r>
              <a:rPr lang="en-GB" sz="1600">
                <a:latin typeface="Arial" pitchFamily="34" charset="0"/>
                <a:ea typeface="ＭＳ Ｐゴシック" pitchFamily="34" charset="-128"/>
                <a:cs typeface="Arial" pitchFamily="34" charset="0"/>
              </a:rPr>
              <a:t>Accept change. Change to be implemented in Release 1.2</a:t>
            </a:r>
            <a:endParaRPr lang="en-US" sz="1600" b="1">
              <a:latin typeface="Arial" pitchFamily="34" charset="0"/>
              <a:ea typeface="Times New Roman" pitchFamily="18" charset="0"/>
              <a:cs typeface="Arial" pitchFamily="34" charset="0"/>
            </a:endParaRPr>
          </a:p>
          <a:p>
            <a:pPr defTabSz="914400"/>
            <a:r>
              <a:rPr lang="en-GB" sz="1600" b="1">
                <a:latin typeface="Arial" pitchFamily="34" charset="0"/>
                <a:ea typeface="ＭＳ Ｐゴシック" pitchFamily="34" charset="-128"/>
                <a:cs typeface="Arial" pitchFamily="34" charset="0"/>
              </a:rPr>
              <a:t>Change implementor:	Date of change:</a:t>
            </a:r>
            <a:endParaRPr lang="en-US" sz="1600" b="1">
              <a:latin typeface="Arial" pitchFamily="34" charset="0"/>
              <a:ea typeface="Times New Roman" pitchFamily="18" charset="0"/>
              <a:cs typeface="Arial" pitchFamily="34" charset="0"/>
            </a:endParaRPr>
          </a:p>
          <a:p>
            <a:pPr defTabSz="914400"/>
            <a:r>
              <a:rPr lang="en-GB" sz="1600" b="1">
                <a:latin typeface="Arial" pitchFamily="34" charset="0"/>
                <a:ea typeface="ＭＳ Ｐゴシック" pitchFamily="34" charset="-128"/>
                <a:cs typeface="Arial" pitchFamily="34" charset="0"/>
              </a:rPr>
              <a:t>Date submitted to QA:	QA decision:</a:t>
            </a:r>
            <a:endParaRPr lang="en-US" sz="1600" b="1">
              <a:latin typeface="Arial" pitchFamily="34" charset="0"/>
              <a:ea typeface="Times New Roman" pitchFamily="18" charset="0"/>
              <a:cs typeface="Arial" pitchFamily="34" charset="0"/>
            </a:endParaRPr>
          </a:p>
          <a:p>
            <a:pPr defTabSz="914400"/>
            <a:r>
              <a:rPr lang="en-GB" sz="1600" b="1">
                <a:latin typeface="Arial" pitchFamily="34" charset="0"/>
                <a:ea typeface="ＭＳ Ｐゴシック" pitchFamily="34" charset="-128"/>
                <a:cs typeface="Arial" pitchFamily="34" charset="0"/>
              </a:rPr>
              <a:t>Date submitted to CM:</a:t>
            </a:r>
            <a:endParaRPr lang="en-US" sz="1600" b="1">
              <a:latin typeface="Arial" pitchFamily="34" charset="0"/>
              <a:ea typeface="Times New Roman" pitchFamily="18" charset="0"/>
              <a:cs typeface="Arial" pitchFamily="34" charset="0"/>
            </a:endParaRPr>
          </a:p>
          <a:p>
            <a:pPr algn="just" defTabSz="914400"/>
            <a:r>
              <a:rPr lang="en-GB" sz="1600" b="1">
                <a:latin typeface="Arial" pitchFamily="34" charset="0"/>
                <a:ea typeface="ＭＳ Ｐゴシック" pitchFamily="34" charset="-128"/>
                <a:cs typeface="Arial" pitchFamily="34" charset="0"/>
              </a:rPr>
              <a:t>Comments:</a:t>
            </a:r>
          </a:p>
          <a:p>
            <a:pPr defTabSz="914400"/>
            <a:endParaRPr lang="en-US" sz="1200" b="1">
              <a:latin typeface="Times New Roman" pitchFamily="18" charset="0"/>
              <a:cs typeface="Times New Roman" pitchFamily="18" charset="0"/>
            </a:endParaRPr>
          </a:p>
          <a:p>
            <a:pPr defTabSz="914400"/>
            <a:endParaRPr lang="en-US" sz="120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52</a:t>
            </a:fld>
            <a:endParaRPr lang="en-US"/>
          </a:p>
        </p:txBody>
      </p:sp>
    </p:spTree>
    <p:extLst>
      <p:ext uri="{BB962C8B-B14F-4D97-AF65-F5344CB8AC3E}">
        <p14:creationId xmlns:p14="http://schemas.microsoft.com/office/powerpoint/2010/main" val="26205838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Version management</a:t>
            </a:r>
          </a:p>
        </p:txBody>
      </p:sp>
      <p:sp>
        <p:nvSpPr>
          <p:cNvPr id="16387" name="Content Placeholder 2"/>
          <p:cNvSpPr>
            <a:spLocks noGrp="1"/>
          </p:cNvSpPr>
          <p:nvPr>
            <p:ph idx="1"/>
          </p:nvPr>
        </p:nvSpPr>
        <p:spPr/>
        <p:txBody>
          <a:bodyPr/>
          <a:lstStyle/>
          <a:p>
            <a:r>
              <a:rPr lang="en-US" smtClean="0"/>
              <a:t>Version management is the process of </a:t>
            </a:r>
            <a:r>
              <a:rPr lang="en-US" b="1" smtClean="0"/>
              <a:t>keeping track of different versions</a:t>
            </a:r>
            <a:r>
              <a:rPr lang="en-US" smtClean="0"/>
              <a:t> of software components or configuration items and the systems in which these components are used</a:t>
            </a:r>
          </a:p>
          <a:p>
            <a:r>
              <a:rPr lang="en-US" smtClean="0"/>
              <a:t>It also involves </a:t>
            </a:r>
            <a:r>
              <a:rPr lang="en-US" b="1" smtClean="0"/>
              <a:t>ensuring that changes made by different developers to these versions do not interfere with each other</a:t>
            </a:r>
          </a:p>
          <a:p>
            <a:r>
              <a:rPr lang="en-US" smtClean="0"/>
              <a:t>Therefore version management can be thought of as the process of managing </a:t>
            </a:r>
            <a:r>
              <a:rPr lang="en-US" b="1" smtClean="0"/>
              <a:t>codelines</a:t>
            </a:r>
            <a:r>
              <a:rPr lang="en-US" smtClean="0"/>
              <a:t> and </a:t>
            </a:r>
            <a:r>
              <a:rPr lang="en-US" b="1" smtClean="0"/>
              <a:t>baselines</a:t>
            </a:r>
            <a:endParaRPr lang="en-GB" b="1" smtClean="0"/>
          </a:p>
          <a:p>
            <a:endParaRPr lang="en-US" smtClean="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53</a:t>
            </a:fld>
            <a:endParaRPr lang="en-US"/>
          </a:p>
        </p:txBody>
      </p:sp>
    </p:spTree>
    <p:extLst>
      <p:ext uri="{BB962C8B-B14F-4D97-AF65-F5344CB8AC3E}">
        <p14:creationId xmlns:p14="http://schemas.microsoft.com/office/powerpoint/2010/main" val="16170594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Version management systems</a:t>
            </a:r>
          </a:p>
        </p:txBody>
      </p:sp>
      <p:sp>
        <p:nvSpPr>
          <p:cNvPr id="20483" name="Content Placeholder 2"/>
          <p:cNvSpPr>
            <a:spLocks noGrp="1"/>
          </p:cNvSpPr>
          <p:nvPr>
            <p:ph idx="1"/>
          </p:nvPr>
        </p:nvSpPr>
        <p:spPr/>
        <p:txBody>
          <a:bodyPr/>
          <a:lstStyle/>
          <a:p>
            <a:r>
              <a:rPr lang="en-US" smtClean="0"/>
              <a:t>Version and release identification </a:t>
            </a:r>
          </a:p>
          <a:p>
            <a:pPr lvl="1"/>
            <a:r>
              <a:rPr lang="en-US" smtClean="0"/>
              <a:t>Managed versions are </a:t>
            </a:r>
            <a:r>
              <a:rPr lang="en-US" b="1" smtClean="0"/>
              <a:t>assigned identifiers</a:t>
            </a:r>
            <a:r>
              <a:rPr lang="en-US" smtClean="0"/>
              <a:t> when they are submitted to the system</a:t>
            </a:r>
          </a:p>
          <a:p>
            <a:r>
              <a:rPr lang="en-US" smtClean="0"/>
              <a:t>Storage management </a:t>
            </a:r>
          </a:p>
          <a:p>
            <a:pPr lvl="1"/>
            <a:r>
              <a:rPr lang="en-US"/>
              <a:t>Instead of keeping a complete copy of each version, the system </a:t>
            </a:r>
            <a:r>
              <a:rPr lang="en-US" b="1"/>
              <a:t>stores a list of differences</a:t>
            </a:r>
            <a:r>
              <a:rPr lang="en-US"/>
              <a:t> (deltas) between one version and another </a:t>
            </a:r>
            <a:endParaRPr lang="en-US" smtClean="0"/>
          </a:p>
          <a:p>
            <a:r>
              <a:rPr lang="en-US" smtClean="0"/>
              <a:t>Change </a:t>
            </a:r>
            <a:r>
              <a:rPr lang="en-US"/>
              <a:t>history recording </a:t>
            </a:r>
          </a:p>
          <a:p>
            <a:pPr lvl="1"/>
            <a:r>
              <a:rPr lang="en-US" smtClean="0"/>
              <a:t>All of the changes made to the code of a system or component are recorded and listed</a:t>
            </a:r>
            <a:endParaRPr lang="en-GB" smtClean="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54</a:t>
            </a:fld>
            <a:endParaRPr lang="en-US"/>
          </a:p>
        </p:txBody>
      </p:sp>
    </p:spTree>
    <p:extLst>
      <p:ext uri="{BB962C8B-B14F-4D97-AF65-F5344CB8AC3E}">
        <p14:creationId xmlns:p14="http://schemas.microsoft.com/office/powerpoint/2010/main" val="4821009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US"/>
              <a:t>Version management </a:t>
            </a:r>
            <a:r>
              <a:rPr lang="en-US" smtClean="0"/>
              <a:t>systems</a:t>
            </a:r>
            <a:br>
              <a:rPr lang="en-US" smtClean="0"/>
            </a:br>
            <a:r>
              <a:rPr lang="en-US" smtClean="0"/>
              <a:t>Storage management using deltas</a:t>
            </a:r>
            <a:r>
              <a:rPr lang="en-GB" smtClean="0"/>
              <a:t> </a:t>
            </a:r>
            <a:endParaRPr lang="en-US" smtClean="0"/>
          </a:p>
        </p:txBody>
      </p:sp>
      <p:sp>
        <p:nvSpPr>
          <p:cNvPr id="7" name="Content Placeholder 6"/>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46" y="1821543"/>
            <a:ext cx="8320361" cy="2979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55</a:t>
            </a:fld>
            <a:endParaRPr lang="en-US"/>
          </a:p>
        </p:txBody>
      </p:sp>
    </p:spTree>
    <p:extLst>
      <p:ext uri="{BB962C8B-B14F-4D97-AF65-F5344CB8AC3E}">
        <p14:creationId xmlns:p14="http://schemas.microsoft.com/office/powerpoint/2010/main" val="3385416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Version management systems</a:t>
            </a:r>
          </a:p>
        </p:txBody>
      </p:sp>
      <p:sp>
        <p:nvSpPr>
          <p:cNvPr id="21507" name="Content Placeholder 2"/>
          <p:cNvSpPr>
            <a:spLocks noGrp="1"/>
          </p:cNvSpPr>
          <p:nvPr>
            <p:ph idx="1"/>
          </p:nvPr>
        </p:nvSpPr>
        <p:spPr/>
        <p:txBody>
          <a:bodyPr/>
          <a:lstStyle/>
          <a:p>
            <a:r>
              <a:rPr lang="en-US" smtClean="0">
                <a:solidFill>
                  <a:srgbClr val="FF0000"/>
                </a:solidFill>
              </a:rPr>
              <a:t>Independent development </a:t>
            </a:r>
          </a:p>
          <a:p>
            <a:pPr lvl="1"/>
            <a:r>
              <a:rPr lang="en-US" smtClean="0"/>
              <a:t>The version management system keeps track of components that have been checked out for editing and ensures that </a:t>
            </a:r>
            <a:r>
              <a:rPr lang="en-US" b="1" smtClean="0"/>
              <a:t>changes</a:t>
            </a:r>
            <a:r>
              <a:rPr lang="en-US" smtClean="0"/>
              <a:t> </a:t>
            </a:r>
            <a:r>
              <a:rPr lang="en-US" b="1" smtClean="0"/>
              <a:t>made</a:t>
            </a:r>
            <a:r>
              <a:rPr lang="en-US" smtClean="0"/>
              <a:t> to a component </a:t>
            </a:r>
            <a:r>
              <a:rPr lang="en-US" b="1" smtClean="0"/>
              <a:t>by different developers</a:t>
            </a:r>
            <a:r>
              <a:rPr lang="en-US" smtClean="0"/>
              <a:t> do </a:t>
            </a:r>
            <a:r>
              <a:rPr lang="en-US" b="1" smtClean="0"/>
              <a:t>not interfere</a:t>
            </a:r>
          </a:p>
          <a:p>
            <a:r>
              <a:rPr lang="en-US" smtClean="0"/>
              <a:t>Project support </a:t>
            </a:r>
          </a:p>
          <a:p>
            <a:pPr lvl="1"/>
            <a:r>
              <a:rPr lang="en-US" smtClean="0"/>
              <a:t>A version management system may support the development of several projects, which </a:t>
            </a:r>
            <a:r>
              <a:rPr lang="en-US" b="1" smtClean="0"/>
              <a:t>share components</a:t>
            </a:r>
          </a:p>
          <a:p>
            <a:endParaRPr lang="en-US" smtClean="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56</a:t>
            </a:fld>
            <a:endParaRPr lang="en-US"/>
          </a:p>
        </p:txBody>
      </p:sp>
    </p:spTree>
    <p:extLst>
      <p:ext uri="{BB962C8B-B14F-4D97-AF65-F5344CB8AC3E}">
        <p14:creationId xmlns:p14="http://schemas.microsoft.com/office/powerpoint/2010/main" val="40990186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Version management </a:t>
            </a:r>
            <a:r>
              <a:rPr lang="en-US" smtClean="0"/>
              <a:t>systems</a:t>
            </a:r>
            <a:br>
              <a:rPr lang="en-US" smtClean="0"/>
            </a:br>
            <a:r>
              <a:rPr lang="en-US" smtClean="0"/>
              <a:t>The problem of file sharing</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57</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743074"/>
            <a:ext cx="5322375" cy="4932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7199" y="6488668"/>
            <a:ext cx="2069797" cy="369332"/>
          </a:xfrm>
          <a:prstGeom prst="rect">
            <a:avLst/>
          </a:prstGeom>
        </p:spPr>
        <p:txBody>
          <a:bodyPr wrap="none">
            <a:spAutoFit/>
          </a:bodyPr>
          <a:lstStyle/>
          <a:p>
            <a:r>
              <a:rPr lang="en-US"/>
              <a:t>From FSOFT slides</a:t>
            </a:r>
          </a:p>
        </p:txBody>
      </p:sp>
    </p:spTree>
    <p:extLst>
      <p:ext uri="{BB962C8B-B14F-4D97-AF65-F5344CB8AC3E}">
        <p14:creationId xmlns:p14="http://schemas.microsoft.com/office/powerpoint/2010/main" val="39591829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Version management systems</a:t>
            </a:r>
            <a:br>
              <a:rPr lang="en-US" smtClean="0"/>
            </a:br>
            <a:r>
              <a:rPr lang="en-US" smtClean="0"/>
              <a:t>The solution of file sharing</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58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676401"/>
            <a:ext cx="5192044" cy="50684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57199" y="6488668"/>
            <a:ext cx="2069797" cy="369332"/>
          </a:xfrm>
          <a:prstGeom prst="rect">
            <a:avLst/>
          </a:prstGeom>
        </p:spPr>
        <p:txBody>
          <a:bodyPr wrap="none">
            <a:spAutoFit/>
          </a:bodyPr>
          <a:lstStyle/>
          <a:p>
            <a:r>
              <a:rPr lang="en-US"/>
              <a:t>From FSOFT slides</a:t>
            </a:r>
          </a:p>
        </p:txBody>
      </p:sp>
    </p:spTree>
    <p:extLst>
      <p:ext uri="{BB962C8B-B14F-4D97-AF65-F5344CB8AC3E}">
        <p14:creationId xmlns:p14="http://schemas.microsoft.com/office/powerpoint/2010/main" val="14903433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Version management systems</a:t>
            </a:r>
            <a:br>
              <a:rPr lang="en-US"/>
            </a:br>
            <a:r>
              <a:rPr lang="en-US"/>
              <a:t>The solution of file sharing</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59</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5383" y="1623646"/>
            <a:ext cx="5079417" cy="50819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7199" y="6488668"/>
            <a:ext cx="2069797" cy="369332"/>
          </a:xfrm>
          <a:prstGeom prst="rect">
            <a:avLst/>
          </a:prstGeom>
        </p:spPr>
        <p:txBody>
          <a:bodyPr wrap="none">
            <a:spAutoFit/>
          </a:bodyPr>
          <a:lstStyle/>
          <a:p>
            <a:r>
              <a:rPr lang="en-US"/>
              <a:t>From FSOFT slides</a:t>
            </a:r>
          </a:p>
        </p:txBody>
      </p:sp>
    </p:spTree>
    <p:extLst>
      <p:ext uri="{BB962C8B-B14F-4D97-AF65-F5344CB8AC3E}">
        <p14:creationId xmlns:p14="http://schemas.microsoft.com/office/powerpoint/2010/main" val="622782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Contents</a:t>
            </a:r>
            <a:endParaRPr lang="en-US"/>
          </a:p>
        </p:txBody>
      </p:sp>
      <p:sp>
        <p:nvSpPr>
          <p:cNvPr id="3" name="Content Placeholder 2"/>
          <p:cNvSpPr>
            <a:spLocks noGrp="1"/>
          </p:cNvSpPr>
          <p:nvPr>
            <p:ph idx="1"/>
          </p:nvPr>
        </p:nvSpPr>
        <p:spPr/>
        <p:txBody>
          <a:bodyPr/>
          <a:lstStyle/>
          <a:p>
            <a:r>
              <a:rPr lang="en-US"/>
              <a:t>Procedures and work </a:t>
            </a:r>
            <a:r>
              <a:rPr lang="en-US" smtClean="0"/>
              <a:t>instructions</a:t>
            </a:r>
            <a:endParaRPr lang="en-US"/>
          </a:p>
          <a:p>
            <a:r>
              <a:rPr lang="en-US"/>
              <a:t>Quality support </a:t>
            </a:r>
            <a:r>
              <a:rPr lang="en-US" smtClean="0"/>
              <a:t>devices</a:t>
            </a:r>
          </a:p>
          <a:p>
            <a:r>
              <a:rPr lang="en-US"/>
              <a:t>Staff SQA training and certification activities</a:t>
            </a:r>
          </a:p>
          <a:p>
            <a:r>
              <a:rPr lang="en-US" smtClean="0"/>
              <a:t>Corrective </a:t>
            </a:r>
            <a:r>
              <a:rPr lang="en-US"/>
              <a:t>and preventive actions </a:t>
            </a:r>
          </a:p>
          <a:p>
            <a:r>
              <a:rPr lang="en-US" smtClean="0"/>
              <a:t>Configuration </a:t>
            </a:r>
            <a:r>
              <a:rPr lang="en-US"/>
              <a:t>management </a:t>
            </a:r>
          </a:p>
          <a:p>
            <a:r>
              <a:rPr lang="en-US" smtClean="0"/>
              <a:t>Documentation </a:t>
            </a:r>
            <a:r>
              <a:rPr lang="en-US"/>
              <a:t>control</a:t>
            </a:r>
          </a:p>
        </p:txBody>
      </p:sp>
      <p:grpSp>
        <p:nvGrpSpPr>
          <p:cNvPr id="24" name="Group 23"/>
          <p:cNvGrpSpPr/>
          <p:nvPr/>
        </p:nvGrpSpPr>
        <p:grpSpPr>
          <a:xfrm>
            <a:off x="6096000" y="152400"/>
            <a:ext cx="2743200" cy="914400"/>
            <a:chOff x="6096000" y="152400"/>
            <a:chExt cx="2743200" cy="914400"/>
          </a:xfrm>
        </p:grpSpPr>
        <p:sp>
          <p:nvSpPr>
            <p:cNvPr id="14"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15"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16" name="Rectangle 16"/>
            <p:cNvSpPr>
              <a:spLocks noChangeArrowheads="1"/>
            </p:cNvSpPr>
            <p:nvPr/>
          </p:nvSpPr>
          <p:spPr bwMode="auto">
            <a:xfrm>
              <a:off x="7193280" y="152400"/>
              <a:ext cx="548640" cy="457200"/>
            </a:xfrm>
            <a:prstGeom prst="rect">
              <a:avLst/>
            </a:prstGeom>
            <a:solidFill>
              <a:schemeClr val="tx2"/>
            </a:solidFill>
            <a:ln w="12700">
              <a:solidFill>
                <a:schemeClr val="tx1"/>
              </a:solidFill>
              <a:miter lim="800000"/>
              <a:headEnd/>
              <a:tailEnd/>
            </a:ln>
            <a:effectLst/>
            <a:extLst/>
          </p:spPr>
          <p:txBody>
            <a:bodyPr wrap="none" lIns="92075" tIns="46038" rIns="92075" bIns="46038" anchor="ctr"/>
            <a:lstStyle/>
            <a:p>
              <a:pPr algn="ctr"/>
              <a:r>
                <a:rPr lang="en-GB" b="1">
                  <a:solidFill>
                    <a:srgbClr val="001412"/>
                  </a:solidFill>
                </a:rPr>
                <a:t>3</a:t>
              </a:r>
            </a:p>
          </p:txBody>
        </p:sp>
        <p:sp>
          <p:nvSpPr>
            <p:cNvPr id="17"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6</a:t>
              </a:r>
              <a:endParaRPr lang="en-GB" sz="1800" b="1"/>
            </a:p>
          </p:txBody>
        </p:sp>
        <p:sp>
          <p:nvSpPr>
            <p:cNvPr id="18"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7</a:t>
              </a:r>
              <a:endParaRPr lang="en-GB" sz="1800" b="1"/>
            </a:p>
          </p:txBody>
        </p:sp>
        <p:sp>
          <p:nvSpPr>
            <p:cNvPr id="19"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8</a:t>
              </a:r>
              <a:endParaRPr lang="en-GB" sz="1800" b="1"/>
            </a:p>
          </p:txBody>
        </p:sp>
        <p:sp>
          <p:nvSpPr>
            <p:cNvPr id="20"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1"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9</a:t>
              </a:r>
              <a:endParaRPr lang="en-GB" sz="1800" b="1"/>
            </a:p>
          </p:txBody>
        </p:sp>
        <p:sp>
          <p:nvSpPr>
            <p:cNvPr id="22"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smtClean="0"/>
                <a:t>5</a:t>
              </a:r>
              <a:endParaRPr lang="en-GB" sz="1800" b="1"/>
            </a:p>
          </p:txBody>
        </p:sp>
        <p:sp>
          <p:nvSpPr>
            <p:cNvPr id="23"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6</a:t>
            </a:fld>
            <a:endParaRPr lang="en-US"/>
          </a:p>
        </p:txBody>
      </p:sp>
    </p:spTree>
    <p:extLst>
      <p:ext uri="{BB962C8B-B14F-4D97-AF65-F5344CB8AC3E}">
        <p14:creationId xmlns:p14="http://schemas.microsoft.com/office/powerpoint/2010/main" val="360145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9" presetClass="emph" presetSubtype="0" nodeType="clickEffect">
                                  <p:stCondLst>
                                    <p:cond delay="0"/>
                                  </p:stCondLst>
                                  <p:childTnLst>
                                    <p:set>
                                      <p:cBhvr rctx="PPT">
                                        <p:cTn id="10" dur="indefinite"/>
                                        <p:tgtEl>
                                          <p:spTgt spid="3">
                                            <p:txEl>
                                              <p:pRg st="1" end="1"/>
                                            </p:txEl>
                                          </p:spTgt>
                                        </p:tgtEl>
                                        <p:attrNameLst>
                                          <p:attrName>style.opacity</p:attrName>
                                        </p:attrNameLst>
                                      </p:cBhvr>
                                      <p:to>
                                        <p:strVal val="0.5"/>
                                      </p:to>
                                    </p:set>
                                    <p:animEffect filter="image" prLst="opacity: 0.5">
                                      <p:cBhvr rctx="IE">
                                        <p:cTn id="11" dur="indefinite"/>
                                        <p:tgtEl>
                                          <p:spTgt spid="3">
                                            <p:txEl>
                                              <p:pRg st="1" end="1"/>
                                            </p:txEl>
                                          </p:spTgt>
                                        </p:tgtEl>
                                      </p:cBhvr>
                                    </p:animEffect>
                                  </p:childTnLst>
                                </p:cTn>
                              </p:par>
                              <p:par>
                                <p:cTn id="12" presetID="9" presetClass="emph" presetSubtype="0" nodeType="withEffect">
                                  <p:stCondLst>
                                    <p:cond delay="0"/>
                                  </p:stCondLst>
                                  <p:childTnLst>
                                    <p:set>
                                      <p:cBhvr rctx="PPT">
                                        <p:cTn id="13" dur="indefinite"/>
                                        <p:tgtEl>
                                          <p:spTgt spid="3">
                                            <p:txEl>
                                              <p:pRg st="2" end="2"/>
                                            </p:txEl>
                                          </p:spTgt>
                                        </p:tgtEl>
                                        <p:attrNameLst>
                                          <p:attrName>style.opacity</p:attrName>
                                        </p:attrNameLst>
                                      </p:cBhvr>
                                      <p:to>
                                        <p:strVal val="0.5"/>
                                      </p:to>
                                    </p:set>
                                    <p:animEffect filter="image" prLst="opacity: 0.5">
                                      <p:cBhvr rctx="IE">
                                        <p:cTn id="14" dur="indefinite"/>
                                        <p:tgtEl>
                                          <p:spTgt spid="3">
                                            <p:txEl>
                                              <p:pRg st="2" end="2"/>
                                            </p:txEl>
                                          </p:spTgt>
                                        </p:tgtEl>
                                      </p:cBhvr>
                                    </p:animEffect>
                                  </p:childTnLst>
                                </p:cTn>
                              </p:par>
                              <p:par>
                                <p:cTn id="15" presetID="9" presetClass="emph" presetSubtype="0" nodeType="withEffect">
                                  <p:stCondLst>
                                    <p:cond delay="0"/>
                                  </p:stCondLst>
                                  <p:childTnLst>
                                    <p:set>
                                      <p:cBhvr rctx="PPT">
                                        <p:cTn id="16" dur="indefinite"/>
                                        <p:tgtEl>
                                          <p:spTgt spid="3">
                                            <p:txEl>
                                              <p:pRg st="3" end="3"/>
                                            </p:txEl>
                                          </p:spTgt>
                                        </p:tgtEl>
                                        <p:attrNameLst>
                                          <p:attrName>style.opacity</p:attrName>
                                        </p:attrNameLst>
                                      </p:cBhvr>
                                      <p:to>
                                        <p:strVal val="0.5"/>
                                      </p:to>
                                    </p:set>
                                    <p:animEffect filter="image" prLst="opacity: 0.5">
                                      <p:cBhvr rctx="IE">
                                        <p:cTn id="17" dur="indefinite"/>
                                        <p:tgtEl>
                                          <p:spTgt spid="3">
                                            <p:txEl>
                                              <p:pRg st="3" end="3"/>
                                            </p:txEl>
                                          </p:spTgt>
                                        </p:tgtEl>
                                      </p:cBhvr>
                                    </p:animEffect>
                                  </p:childTnLst>
                                </p:cTn>
                              </p:par>
                              <p:par>
                                <p:cTn id="18" presetID="9" presetClass="emph" presetSubtype="0" nodeType="withEffect">
                                  <p:stCondLst>
                                    <p:cond delay="0"/>
                                  </p:stCondLst>
                                  <p:childTnLst>
                                    <p:set>
                                      <p:cBhvr rctx="PPT">
                                        <p:cTn id="19" dur="indefinite"/>
                                        <p:tgtEl>
                                          <p:spTgt spid="3">
                                            <p:txEl>
                                              <p:pRg st="4" end="4"/>
                                            </p:txEl>
                                          </p:spTgt>
                                        </p:tgtEl>
                                        <p:attrNameLst>
                                          <p:attrName>style.opacity</p:attrName>
                                        </p:attrNameLst>
                                      </p:cBhvr>
                                      <p:to>
                                        <p:strVal val="0.5"/>
                                      </p:to>
                                    </p:set>
                                    <p:animEffect filter="image" prLst="opacity: 0.5">
                                      <p:cBhvr rctx="IE">
                                        <p:cTn id="20" dur="indefinite"/>
                                        <p:tgtEl>
                                          <p:spTgt spid="3">
                                            <p:txEl>
                                              <p:pRg st="4" end="4"/>
                                            </p:txEl>
                                          </p:spTgt>
                                        </p:tgtEl>
                                      </p:cBhvr>
                                    </p:animEffect>
                                  </p:childTnLst>
                                </p:cTn>
                              </p:par>
                              <p:par>
                                <p:cTn id="21" presetID="9" presetClass="emph" presetSubtype="0" nodeType="withEffect">
                                  <p:stCondLst>
                                    <p:cond delay="0"/>
                                  </p:stCondLst>
                                  <p:childTnLst>
                                    <p:set>
                                      <p:cBhvr rctx="PPT">
                                        <p:cTn id="22" dur="indefinite"/>
                                        <p:tgtEl>
                                          <p:spTgt spid="3">
                                            <p:txEl>
                                              <p:pRg st="5" end="5"/>
                                            </p:txEl>
                                          </p:spTgt>
                                        </p:tgtEl>
                                        <p:attrNameLst>
                                          <p:attrName>style.opacity</p:attrName>
                                        </p:attrNameLst>
                                      </p:cBhvr>
                                      <p:to>
                                        <p:strVal val="0.5"/>
                                      </p:to>
                                    </p:set>
                                    <p:animEffect filter="image" prLst="opacity: 0.5">
                                      <p:cBhvr rctx="IE">
                                        <p:cTn id="23"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r>
              <a:rPr lang="en-US"/>
              <a:t>Version management </a:t>
            </a:r>
            <a:r>
              <a:rPr lang="en-US" smtClean="0"/>
              <a:t>systems</a:t>
            </a:r>
            <a:br>
              <a:rPr lang="en-US" smtClean="0"/>
            </a:br>
            <a:r>
              <a:rPr lang="en-US" smtClean="0"/>
              <a:t>Branching and merging</a:t>
            </a:r>
            <a:r>
              <a:rPr lang="en-GB" smtClean="0"/>
              <a:t> </a:t>
            </a:r>
            <a:endParaRPr lang="en-US" smtClean="0"/>
          </a:p>
        </p:txBody>
      </p:sp>
      <p:sp>
        <p:nvSpPr>
          <p:cNvPr id="7" name="Content Placeholder 6"/>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075" y="2362200"/>
            <a:ext cx="8505516"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60</a:t>
            </a:fld>
            <a:endParaRPr lang="en-US"/>
          </a:p>
        </p:txBody>
      </p:sp>
      <p:sp>
        <p:nvSpPr>
          <p:cNvPr id="8" name="Freeform 7"/>
          <p:cNvSpPr/>
          <p:nvPr/>
        </p:nvSpPr>
        <p:spPr>
          <a:xfrm>
            <a:off x="5748393" y="2326138"/>
            <a:ext cx="3262257" cy="2760212"/>
          </a:xfrm>
          <a:custGeom>
            <a:avLst/>
            <a:gdLst>
              <a:gd name="connsiteX0" fmla="*/ 1547757 w 3262257"/>
              <a:gd name="connsiteY0" fmla="*/ 17012 h 2760212"/>
              <a:gd name="connsiteX1" fmla="*/ 614307 w 3262257"/>
              <a:gd name="connsiteY1" fmla="*/ 17012 h 2760212"/>
              <a:gd name="connsiteX2" fmla="*/ 385707 w 3262257"/>
              <a:gd name="connsiteY2" fmla="*/ 131312 h 2760212"/>
              <a:gd name="connsiteX3" fmla="*/ 328557 w 3262257"/>
              <a:gd name="connsiteY3" fmla="*/ 169412 h 2760212"/>
              <a:gd name="connsiteX4" fmla="*/ 252357 w 3262257"/>
              <a:gd name="connsiteY4" fmla="*/ 283712 h 2760212"/>
              <a:gd name="connsiteX5" fmla="*/ 214257 w 3262257"/>
              <a:gd name="connsiteY5" fmla="*/ 398012 h 2760212"/>
              <a:gd name="connsiteX6" fmla="*/ 176157 w 3262257"/>
              <a:gd name="connsiteY6" fmla="*/ 455162 h 2760212"/>
              <a:gd name="connsiteX7" fmla="*/ 138057 w 3262257"/>
              <a:gd name="connsiteY7" fmla="*/ 569462 h 2760212"/>
              <a:gd name="connsiteX8" fmla="*/ 119007 w 3262257"/>
              <a:gd name="connsiteY8" fmla="*/ 626612 h 2760212"/>
              <a:gd name="connsiteX9" fmla="*/ 99957 w 3262257"/>
              <a:gd name="connsiteY9" fmla="*/ 855212 h 2760212"/>
              <a:gd name="connsiteX10" fmla="*/ 80907 w 3262257"/>
              <a:gd name="connsiteY10" fmla="*/ 1179062 h 2760212"/>
              <a:gd name="connsiteX11" fmla="*/ 42807 w 3262257"/>
              <a:gd name="connsiteY11" fmla="*/ 1255262 h 2760212"/>
              <a:gd name="connsiteX12" fmla="*/ 4707 w 3262257"/>
              <a:gd name="connsiteY12" fmla="*/ 1369562 h 2760212"/>
              <a:gd name="connsiteX13" fmla="*/ 61857 w 3262257"/>
              <a:gd name="connsiteY13" fmla="*/ 2150612 h 2760212"/>
              <a:gd name="connsiteX14" fmla="*/ 61857 w 3262257"/>
              <a:gd name="connsiteY14" fmla="*/ 2150612 h 2760212"/>
              <a:gd name="connsiteX15" fmla="*/ 119007 w 3262257"/>
              <a:gd name="connsiteY15" fmla="*/ 2360162 h 2760212"/>
              <a:gd name="connsiteX16" fmla="*/ 233307 w 3262257"/>
              <a:gd name="connsiteY16" fmla="*/ 2417312 h 2760212"/>
              <a:gd name="connsiteX17" fmla="*/ 366657 w 3262257"/>
              <a:gd name="connsiteY17" fmla="*/ 2474462 h 2760212"/>
              <a:gd name="connsiteX18" fmla="*/ 423807 w 3262257"/>
              <a:gd name="connsiteY18" fmla="*/ 2588762 h 2760212"/>
              <a:gd name="connsiteX19" fmla="*/ 500007 w 3262257"/>
              <a:gd name="connsiteY19" fmla="*/ 2626862 h 2760212"/>
              <a:gd name="connsiteX20" fmla="*/ 690507 w 3262257"/>
              <a:gd name="connsiteY20" fmla="*/ 2684012 h 2760212"/>
              <a:gd name="connsiteX21" fmla="*/ 1338207 w 3262257"/>
              <a:gd name="connsiteY21" fmla="*/ 2703062 h 2760212"/>
              <a:gd name="connsiteX22" fmla="*/ 1585857 w 3262257"/>
              <a:gd name="connsiteY22" fmla="*/ 2722112 h 2760212"/>
              <a:gd name="connsiteX23" fmla="*/ 1776357 w 3262257"/>
              <a:gd name="connsiteY23" fmla="*/ 2760212 h 2760212"/>
              <a:gd name="connsiteX24" fmla="*/ 1833507 w 3262257"/>
              <a:gd name="connsiteY24" fmla="*/ 2722112 h 2760212"/>
              <a:gd name="connsiteX25" fmla="*/ 2043057 w 3262257"/>
              <a:gd name="connsiteY25" fmla="*/ 2664962 h 2760212"/>
              <a:gd name="connsiteX26" fmla="*/ 2119257 w 3262257"/>
              <a:gd name="connsiteY26" fmla="*/ 2626862 h 2760212"/>
              <a:gd name="connsiteX27" fmla="*/ 2195457 w 3262257"/>
              <a:gd name="connsiteY27" fmla="*/ 2607812 h 2760212"/>
              <a:gd name="connsiteX28" fmla="*/ 2347857 w 3262257"/>
              <a:gd name="connsiteY28" fmla="*/ 2550662 h 2760212"/>
              <a:gd name="connsiteX29" fmla="*/ 2405007 w 3262257"/>
              <a:gd name="connsiteY29" fmla="*/ 2512562 h 2760212"/>
              <a:gd name="connsiteX30" fmla="*/ 2538357 w 3262257"/>
              <a:gd name="connsiteY30" fmla="*/ 2474462 h 2760212"/>
              <a:gd name="connsiteX31" fmla="*/ 2595507 w 3262257"/>
              <a:gd name="connsiteY31" fmla="*/ 2436362 h 2760212"/>
              <a:gd name="connsiteX32" fmla="*/ 2652657 w 3262257"/>
              <a:gd name="connsiteY32" fmla="*/ 2417312 h 2760212"/>
              <a:gd name="connsiteX33" fmla="*/ 2728857 w 3262257"/>
              <a:gd name="connsiteY33" fmla="*/ 2379212 h 2760212"/>
              <a:gd name="connsiteX34" fmla="*/ 2824107 w 3262257"/>
              <a:gd name="connsiteY34" fmla="*/ 2341112 h 2760212"/>
              <a:gd name="connsiteX35" fmla="*/ 2957457 w 3262257"/>
              <a:gd name="connsiteY35" fmla="*/ 2283962 h 2760212"/>
              <a:gd name="connsiteX36" fmla="*/ 3109857 w 3262257"/>
              <a:gd name="connsiteY36" fmla="*/ 2150612 h 2760212"/>
              <a:gd name="connsiteX37" fmla="*/ 3205107 w 3262257"/>
              <a:gd name="connsiteY37" fmla="*/ 2036312 h 2760212"/>
              <a:gd name="connsiteX38" fmla="*/ 3243207 w 3262257"/>
              <a:gd name="connsiteY38" fmla="*/ 1922012 h 2760212"/>
              <a:gd name="connsiteX39" fmla="*/ 3262257 w 3262257"/>
              <a:gd name="connsiteY39" fmla="*/ 1864862 h 2760212"/>
              <a:gd name="connsiteX40" fmla="*/ 3243207 w 3262257"/>
              <a:gd name="connsiteY40" fmla="*/ 1236212 h 2760212"/>
              <a:gd name="connsiteX41" fmla="*/ 3224157 w 3262257"/>
              <a:gd name="connsiteY41" fmla="*/ 1102862 h 2760212"/>
              <a:gd name="connsiteX42" fmla="*/ 3186057 w 3262257"/>
              <a:gd name="connsiteY42" fmla="*/ 988562 h 2760212"/>
              <a:gd name="connsiteX43" fmla="*/ 3167007 w 3262257"/>
              <a:gd name="connsiteY43" fmla="*/ 931412 h 2760212"/>
              <a:gd name="connsiteX44" fmla="*/ 3128907 w 3262257"/>
              <a:gd name="connsiteY44" fmla="*/ 874262 h 2760212"/>
              <a:gd name="connsiteX45" fmla="*/ 3071757 w 3262257"/>
              <a:gd name="connsiteY45" fmla="*/ 759962 h 2760212"/>
              <a:gd name="connsiteX46" fmla="*/ 3014607 w 3262257"/>
              <a:gd name="connsiteY46" fmla="*/ 664712 h 2760212"/>
              <a:gd name="connsiteX47" fmla="*/ 2995557 w 3262257"/>
              <a:gd name="connsiteY47" fmla="*/ 607562 h 2760212"/>
              <a:gd name="connsiteX48" fmla="*/ 2938407 w 3262257"/>
              <a:gd name="connsiteY48" fmla="*/ 550412 h 2760212"/>
              <a:gd name="connsiteX49" fmla="*/ 2862207 w 3262257"/>
              <a:gd name="connsiteY49" fmla="*/ 436112 h 2760212"/>
              <a:gd name="connsiteX50" fmla="*/ 2824107 w 3262257"/>
              <a:gd name="connsiteY50" fmla="*/ 359912 h 2760212"/>
              <a:gd name="connsiteX51" fmla="*/ 2709807 w 3262257"/>
              <a:gd name="connsiteY51" fmla="*/ 302762 h 2760212"/>
              <a:gd name="connsiteX52" fmla="*/ 2652657 w 3262257"/>
              <a:gd name="connsiteY52" fmla="*/ 245612 h 2760212"/>
              <a:gd name="connsiteX53" fmla="*/ 2576457 w 3262257"/>
              <a:gd name="connsiteY53" fmla="*/ 226562 h 2760212"/>
              <a:gd name="connsiteX54" fmla="*/ 2519307 w 3262257"/>
              <a:gd name="connsiteY54" fmla="*/ 207512 h 2760212"/>
              <a:gd name="connsiteX55" fmla="*/ 2424057 w 3262257"/>
              <a:gd name="connsiteY55" fmla="*/ 188462 h 2760212"/>
              <a:gd name="connsiteX56" fmla="*/ 2309757 w 3262257"/>
              <a:gd name="connsiteY56" fmla="*/ 150362 h 2760212"/>
              <a:gd name="connsiteX57" fmla="*/ 2252607 w 3262257"/>
              <a:gd name="connsiteY57" fmla="*/ 131312 h 2760212"/>
              <a:gd name="connsiteX58" fmla="*/ 2138307 w 3262257"/>
              <a:gd name="connsiteY58" fmla="*/ 74162 h 2760212"/>
              <a:gd name="connsiteX59" fmla="*/ 1890657 w 3262257"/>
              <a:gd name="connsiteY59" fmla="*/ 36062 h 2760212"/>
              <a:gd name="connsiteX60" fmla="*/ 1795407 w 3262257"/>
              <a:gd name="connsiteY60" fmla="*/ 17012 h 2760212"/>
              <a:gd name="connsiteX61" fmla="*/ 1547757 w 3262257"/>
              <a:gd name="connsiteY61" fmla="*/ 17012 h 2760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262257" h="2760212">
                <a:moveTo>
                  <a:pt x="1547757" y="17012"/>
                </a:moveTo>
                <a:cubicBezTo>
                  <a:pt x="1350907" y="17012"/>
                  <a:pt x="907783" y="-21267"/>
                  <a:pt x="614307" y="17012"/>
                </a:cubicBezTo>
                <a:cubicBezTo>
                  <a:pt x="516252" y="29802"/>
                  <a:pt x="465371" y="78203"/>
                  <a:pt x="385707" y="131312"/>
                </a:cubicBezTo>
                <a:lnTo>
                  <a:pt x="328557" y="169412"/>
                </a:lnTo>
                <a:cubicBezTo>
                  <a:pt x="303157" y="207512"/>
                  <a:pt x="266837" y="240271"/>
                  <a:pt x="252357" y="283712"/>
                </a:cubicBezTo>
                <a:cubicBezTo>
                  <a:pt x="239657" y="321812"/>
                  <a:pt x="236534" y="364596"/>
                  <a:pt x="214257" y="398012"/>
                </a:cubicBezTo>
                <a:cubicBezTo>
                  <a:pt x="201557" y="417062"/>
                  <a:pt x="185456" y="434240"/>
                  <a:pt x="176157" y="455162"/>
                </a:cubicBezTo>
                <a:cubicBezTo>
                  <a:pt x="159846" y="491862"/>
                  <a:pt x="150757" y="531362"/>
                  <a:pt x="138057" y="569462"/>
                </a:cubicBezTo>
                <a:lnTo>
                  <a:pt x="119007" y="626612"/>
                </a:lnTo>
                <a:cubicBezTo>
                  <a:pt x="112657" y="702812"/>
                  <a:pt x="105218" y="778929"/>
                  <a:pt x="99957" y="855212"/>
                </a:cubicBezTo>
                <a:cubicBezTo>
                  <a:pt x="92517" y="963092"/>
                  <a:pt x="96200" y="1072012"/>
                  <a:pt x="80907" y="1179062"/>
                </a:cubicBezTo>
                <a:cubicBezTo>
                  <a:pt x="76891" y="1207175"/>
                  <a:pt x="53354" y="1228895"/>
                  <a:pt x="42807" y="1255262"/>
                </a:cubicBezTo>
                <a:cubicBezTo>
                  <a:pt x="27892" y="1292550"/>
                  <a:pt x="4707" y="1369562"/>
                  <a:pt x="4707" y="1369562"/>
                </a:cubicBezTo>
                <a:cubicBezTo>
                  <a:pt x="24904" y="2076457"/>
                  <a:pt x="-46553" y="1825381"/>
                  <a:pt x="61857" y="2150612"/>
                </a:cubicBezTo>
                <a:lnTo>
                  <a:pt x="61857" y="2150612"/>
                </a:lnTo>
                <a:cubicBezTo>
                  <a:pt x="66513" y="2173894"/>
                  <a:pt x="98290" y="2353256"/>
                  <a:pt x="119007" y="2360162"/>
                </a:cubicBezTo>
                <a:cubicBezTo>
                  <a:pt x="223788" y="2395089"/>
                  <a:pt x="129906" y="2358226"/>
                  <a:pt x="233307" y="2417312"/>
                </a:cubicBezTo>
                <a:cubicBezTo>
                  <a:pt x="299219" y="2454976"/>
                  <a:pt x="302541" y="2453090"/>
                  <a:pt x="366657" y="2474462"/>
                </a:cubicBezTo>
                <a:cubicBezTo>
                  <a:pt x="379659" y="2513469"/>
                  <a:pt x="389719" y="2560355"/>
                  <a:pt x="423807" y="2588762"/>
                </a:cubicBezTo>
                <a:cubicBezTo>
                  <a:pt x="445623" y="2606942"/>
                  <a:pt x="475351" y="2612773"/>
                  <a:pt x="500007" y="2626862"/>
                </a:cubicBezTo>
                <a:cubicBezTo>
                  <a:pt x="597420" y="2682526"/>
                  <a:pt x="528800" y="2676124"/>
                  <a:pt x="690507" y="2684012"/>
                </a:cubicBezTo>
                <a:cubicBezTo>
                  <a:pt x="906244" y="2694536"/>
                  <a:pt x="1122307" y="2696712"/>
                  <a:pt x="1338207" y="2703062"/>
                </a:cubicBezTo>
                <a:cubicBezTo>
                  <a:pt x="1420757" y="2709412"/>
                  <a:pt x="1503518" y="2713445"/>
                  <a:pt x="1585857" y="2722112"/>
                </a:cubicBezTo>
                <a:cubicBezTo>
                  <a:pt x="1666535" y="2730604"/>
                  <a:pt x="1702980" y="2741868"/>
                  <a:pt x="1776357" y="2760212"/>
                </a:cubicBezTo>
                <a:cubicBezTo>
                  <a:pt x="1795407" y="2747512"/>
                  <a:pt x="1811990" y="2729936"/>
                  <a:pt x="1833507" y="2722112"/>
                </a:cubicBezTo>
                <a:cubicBezTo>
                  <a:pt x="1897612" y="2698801"/>
                  <a:pt x="1977561" y="2693032"/>
                  <a:pt x="2043057" y="2664962"/>
                </a:cubicBezTo>
                <a:cubicBezTo>
                  <a:pt x="2069159" y="2653775"/>
                  <a:pt x="2092667" y="2636833"/>
                  <a:pt x="2119257" y="2626862"/>
                </a:cubicBezTo>
                <a:cubicBezTo>
                  <a:pt x="2143772" y="2617669"/>
                  <a:pt x="2170942" y="2617005"/>
                  <a:pt x="2195457" y="2607812"/>
                </a:cubicBezTo>
                <a:cubicBezTo>
                  <a:pt x="2394692" y="2533099"/>
                  <a:pt x="2152264" y="2599560"/>
                  <a:pt x="2347857" y="2550662"/>
                </a:cubicBezTo>
                <a:cubicBezTo>
                  <a:pt x="2366907" y="2537962"/>
                  <a:pt x="2383963" y="2521581"/>
                  <a:pt x="2405007" y="2512562"/>
                </a:cubicBezTo>
                <a:cubicBezTo>
                  <a:pt x="2490458" y="2475940"/>
                  <a:pt x="2464215" y="2511533"/>
                  <a:pt x="2538357" y="2474462"/>
                </a:cubicBezTo>
                <a:cubicBezTo>
                  <a:pt x="2558835" y="2464223"/>
                  <a:pt x="2575029" y="2446601"/>
                  <a:pt x="2595507" y="2436362"/>
                </a:cubicBezTo>
                <a:cubicBezTo>
                  <a:pt x="2613468" y="2427382"/>
                  <a:pt x="2634200" y="2425222"/>
                  <a:pt x="2652657" y="2417312"/>
                </a:cubicBezTo>
                <a:cubicBezTo>
                  <a:pt x="2678759" y="2406125"/>
                  <a:pt x="2702907" y="2390746"/>
                  <a:pt x="2728857" y="2379212"/>
                </a:cubicBezTo>
                <a:cubicBezTo>
                  <a:pt x="2760106" y="2365324"/>
                  <a:pt x="2792858" y="2355000"/>
                  <a:pt x="2824107" y="2341112"/>
                </a:cubicBezTo>
                <a:cubicBezTo>
                  <a:pt x="2965348" y="2278338"/>
                  <a:pt x="2840075" y="2323089"/>
                  <a:pt x="2957457" y="2283962"/>
                </a:cubicBezTo>
                <a:cubicBezTo>
                  <a:pt x="3027516" y="2231418"/>
                  <a:pt x="3050667" y="2219667"/>
                  <a:pt x="3109857" y="2150612"/>
                </a:cubicBezTo>
                <a:cubicBezTo>
                  <a:pt x="3268989" y="1964958"/>
                  <a:pt x="3006934" y="2234485"/>
                  <a:pt x="3205107" y="2036312"/>
                </a:cubicBezTo>
                <a:lnTo>
                  <a:pt x="3243207" y="1922012"/>
                </a:lnTo>
                <a:lnTo>
                  <a:pt x="3262257" y="1864862"/>
                </a:lnTo>
                <a:cubicBezTo>
                  <a:pt x="3255907" y="1655312"/>
                  <a:pt x="3253676" y="1445597"/>
                  <a:pt x="3243207" y="1236212"/>
                </a:cubicBezTo>
                <a:cubicBezTo>
                  <a:pt x="3240965" y="1191367"/>
                  <a:pt x="3234253" y="1146613"/>
                  <a:pt x="3224157" y="1102862"/>
                </a:cubicBezTo>
                <a:cubicBezTo>
                  <a:pt x="3215126" y="1063730"/>
                  <a:pt x="3198757" y="1026662"/>
                  <a:pt x="3186057" y="988562"/>
                </a:cubicBezTo>
                <a:cubicBezTo>
                  <a:pt x="3179707" y="969512"/>
                  <a:pt x="3178146" y="948120"/>
                  <a:pt x="3167007" y="931412"/>
                </a:cubicBezTo>
                <a:cubicBezTo>
                  <a:pt x="3154307" y="912362"/>
                  <a:pt x="3139146" y="894740"/>
                  <a:pt x="3128907" y="874262"/>
                </a:cubicBezTo>
                <a:cubicBezTo>
                  <a:pt x="3026095" y="668639"/>
                  <a:pt x="3208244" y="978341"/>
                  <a:pt x="3071757" y="759962"/>
                </a:cubicBezTo>
                <a:cubicBezTo>
                  <a:pt x="3052133" y="728564"/>
                  <a:pt x="3031166" y="697830"/>
                  <a:pt x="3014607" y="664712"/>
                </a:cubicBezTo>
                <a:cubicBezTo>
                  <a:pt x="3005627" y="646751"/>
                  <a:pt x="3006696" y="624270"/>
                  <a:pt x="2995557" y="607562"/>
                </a:cubicBezTo>
                <a:cubicBezTo>
                  <a:pt x="2980613" y="585146"/>
                  <a:pt x="2957457" y="569462"/>
                  <a:pt x="2938407" y="550412"/>
                </a:cubicBezTo>
                <a:cubicBezTo>
                  <a:pt x="2897542" y="427818"/>
                  <a:pt x="2951393" y="560973"/>
                  <a:pt x="2862207" y="436112"/>
                </a:cubicBezTo>
                <a:cubicBezTo>
                  <a:pt x="2845701" y="413004"/>
                  <a:pt x="2842287" y="381728"/>
                  <a:pt x="2824107" y="359912"/>
                </a:cubicBezTo>
                <a:cubicBezTo>
                  <a:pt x="2795700" y="325824"/>
                  <a:pt x="2748814" y="315764"/>
                  <a:pt x="2709807" y="302762"/>
                </a:cubicBezTo>
                <a:cubicBezTo>
                  <a:pt x="2690757" y="283712"/>
                  <a:pt x="2676048" y="258978"/>
                  <a:pt x="2652657" y="245612"/>
                </a:cubicBezTo>
                <a:cubicBezTo>
                  <a:pt x="2629925" y="232622"/>
                  <a:pt x="2601631" y="233755"/>
                  <a:pt x="2576457" y="226562"/>
                </a:cubicBezTo>
                <a:cubicBezTo>
                  <a:pt x="2557149" y="221045"/>
                  <a:pt x="2538788" y="212382"/>
                  <a:pt x="2519307" y="207512"/>
                </a:cubicBezTo>
                <a:cubicBezTo>
                  <a:pt x="2487895" y="199659"/>
                  <a:pt x="2455295" y="196981"/>
                  <a:pt x="2424057" y="188462"/>
                </a:cubicBezTo>
                <a:cubicBezTo>
                  <a:pt x="2385311" y="177895"/>
                  <a:pt x="2347857" y="163062"/>
                  <a:pt x="2309757" y="150362"/>
                </a:cubicBezTo>
                <a:cubicBezTo>
                  <a:pt x="2290707" y="144012"/>
                  <a:pt x="2269315" y="142451"/>
                  <a:pt x="2252607" y="131312"/>
                </a:cubicBezTo>
                <a:cubicBezTo>
                  <a:pt x="2196734" y="94063"/>
                  <a:pt x="2201403" y="89936"/>
                  <a:pt x="2138307" y="74162"/>
                </a:cubicBezTo>
                <a:cubicBezTo>
                  <a:pt x="2033479" y="47955"/>
                  <a:pt x="2010956" y="54569"/>
                  <a:pt x="1890657" y="36062"/>
                </a:cubicBezTo>
                <a:cubicBezTo>
                  <a:pt x="1858655" y="31139"/>
                  <a:pt x="1827730" y="18913"/>
                  <a:pt x="1795407" y="17012"/>
                </a:cubicBezTo>
                <a:cubicBezTo>
                  <a:pt x="1719338" y="12537"/>
                  <a:pt x="1744607" y="17012"/>
                  <a:pt x="1547757" y="17012"/>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3580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System building</a:t>
            </a:r>
          </a:p>
        </p:txBody>
      </p:sp>
      <p:sp>
        <p:nvSpPr>
          <p:cNvPr id="28675" name="Content Placeholder 2"/>
          <p:cNvSpPr>
            <a:spLocks noGrp="1"/>
          </p:cNvSpPr>
          <p:nvPr>
            <p:ph idx="1"/>
          </p:nvPr>
        </p:nvSpPr>
        <p:spPr/>
        <p:txBody>
          <a:bodyPr/>
          <a:lstStyle/>
          <a:p>
            <a:r>
              <a:rPr lang="en-US" smtClean="0"/>
              <a:t>System building is the process </a:t>
            </a:r>
            <a:r>
              <a:rPr lang="en-US" b="1" smtClean="0"/>
              <a:t>of creating a complete, executable system</a:t>
            </a:r>
            <a:r>
              <a:rPr lang="en-US" smtClean="0"/>
              <a:t> by compiling and linking the system components, external libraries, configuration files, etc.</a:t>
            </a:r>
          </a:p>
          <a:p>
            <a:r>
              <a:rPr lang="en-US" smtClean="0"/>
              <a:t>System building tools and version management tools must communicate as the build process involves checking out component versions from the repository managed by the version management system</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61</a:t>
            </a:fld>
            <a:endParaRPr lang="en-US"/>
          </a:p>
        </p:txBody>
      </p:sp>
    </p:spTree>
    <p:extLst>
      <p:ext uri="{BB962C8B-B14F-4D97-AF65-F5344CB8AC3E}">
        <p14:creationId xmlns:p14="http://schemas.microsoft.com/office/powerpoint/2010/main" val="4621330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System building</a:t>
            </a:r>
            <a:r>
              <a:rPr lang="en-GB" smtClean="0"/>
              <a:t> </a:t>
            </a:r>
            <a:endParaRPr lang="en-US" smtClean="0"/>
          </a:p>
        </p:txBody>
      </p:sp>
      <p:sp>
        <p:nvSpPr>
          <p:cNvPr id="7" name="Content Placeholder 6"/>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28799"/>
            <a:ext cx="8305800" cy="37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62</a:t>
            </a:fld>
            <a:endParaRPr lang="en-US"/>
          </a:p>
        </p:txBody>
      </p:sp>
    </p:spTree>
    <p:extLst>
      <p:ext uri="{BB962C8B-B14F-4D97-AF65-F5344CB8AC3E}">
        <p14:creationId xmlns:p14="http://schemas.microsoft.com/office/powerpoint/2010/main" val="41432819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Autofit/>
          </a:bodyPr>
          <a:lstStyle/>
          <a:p>
            <a:r>
              <a:rPr lang="en-US"/>
              <a:t>System </a:t>
            </a:r>
            <a:r>
              <a:rPr lang="en-US" smtClean="0"/>
              <a:t>building</a:t>
            </a:r>
            <a:br>
              <a:rPr lang="en-US" smtClean="0"/>
            </a:br>
            <a:r>
              <a:rPr lang="en-US" smtClean="0"/>
              <a:t>Build platforms</a:t>
            </a:r>
          </a:p>
        </p:txBody>
      </p:sp>
      <p:sp>
        <p:nvSpPr>
          <p:cNvPr id="29699" name="Content Placeholder 2"/>
          <p:cNvSpPr>
            <a:spLocks noGrp="1"/>
          </p:cNvSpPr>
          <p:nvPr>
            <p:ph idx="1"/>
          </p:nvPr>
        </p:nvSpPr>
        <p:spPr/>
        <p:txBody>
          <a:bodyPr>
            <a:normAutofit fontScale="92500"/>
          </a:bodyPr>
          <a:lstStyle/>
          <a:p>
            <a:r>
              <a:rPr lang="en-US" b="1" smtClean="0"/>
              <a:t>The development system</a:t>
            </a:r>
            <a:r>
              <a:rPr lang="en-US" smtClean="0"/>
              <a:t>, which includes development tools such as compilers, source code editors, etc.</a:t>
            </a:r>
          </a:p>
          <a:p>
            <a:pPr lvl="1"/>
            <a:r>
              <a:rPr lang="en-US" smtClean="0"/>
              <a:t>Developers check out code from the version management system into a private workspace before making changes to the system</a:t>
            </a:r>
            <a:endParaRPr lang="en-GB" smtClean="0"/>
          </a:p>
          <a:p>
            <a:r>
              <a:rPr lang="en-US" b="1" smtClean="0"/>
              <a:t>The build server</a:t>
            </a:r>
            <a:r>
              <a:rPr lang="en-US" smtClean="0"/>
              <a:t>, which is used to build definitive, executable versions of the system</a:t>
            </a:r>
          </a:p>
          <a:p>
            <a:pPr lvl="1"/>
            <a:r>
              <a:rPr lang="en-US" smtClean="0"/>
              <a:t>Developers check-in code to the version management system before it is built. The system build may rely on external libraries that are not included in the version management system</a:t>
            </a:r>
            <a:endParaRPr lang="en-GB" smtClean="0"/>
          </a:p>
          <a:p>
            <a:r>
              <a:rPr lang="en-US" b="1" smtClean="0"/>
              <a:t>The target environment</a:t>
            </a:r>
            <a:r>
              <a:rPr lang="en-US" smtClean="0"/>
              <a:t>, which is the platform on which the system executes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63</a:t>
            </a:fld>
            <a:endParaRPr lang="en-US"/>
          </a:p>
        </p:txBody>
      </p:sp>
    </p:spTree>
    <p:extLst>
      <p:ext uri="{BB962C8B-B14F-4D97-AF65-F5344CB8AC3E}">
        <p14:creationId xmlns:p14="http://schemas.microsoft.com/office/powerpoint/2010/main" val="28602322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r>
              <a:rPr lang="en-US"/>
              <a:t>System </a:t>
            </a:r>
            <a:r>
              <a:rPr lang="en-US" smtClean="0"/>
              <a:t>building</a:t>
            </a:r>
            <a:br>
              <a:rPr lang="en-US" smtClean="0"/>
            </a:br>
            <a:r>
              <a:rPr lang="en-US" sz="4200" smtClean="0"/>
              <a:t>Development, build, and target platforms</a:t>
            </a:r>
            <a:r>
              <a:rPr lang="en-GB" sz="4200" smtClean="0"/>
              <a:t> </a:t>
            </a:r>
            <a:endParaRPr lang="en-US" sz="420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03" y="2162174"/>
            <a:ext cx="8413797" cy="3865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64</a:t>
            </a:fld>
            <a:endParaRPr lang="en-US"/>
          </a:p>
        </p:txBody>
      </p:sp>
    </p:spTree>
    <p:extLst>
      <p:ext uri="{BB962C8B-B14F-4D97-AF65-F5344CB8AC3E}">
        <p14:creationId xmlns:p14="http://schemas.microsoft.com/office/powerpoint/2010/main" val="251580959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normAutofit fontScale="90000"/>
          </a:bodyPr>
          <a:lstStyle/>
          <a:p>
            <a:r>
              <a:rPr lang="en-US"/>
              <a:t>Release </a:t>
            </a:r>
            <a:r>
              <a:rPr lang="en-US" smtClean="0"/>
              <a:t>management</a:t>
            </a:r>
            <a:br>
              <a:rPr lang="en-US" smtClean="0"/>
            </a:br>
            <a:r>
              <a:rPr lang="en-US" smtClean="0"/>
              <a:t>Release tracking</a:t>
            </a:r>
          </a:p>
        </p:txBody>
      </p:sp>
      <p:sp>
        <p:nvSpPr>
          <p:cNvPr id="41987" name="Content Placeholder 2"/>
          <p:cNvSpPr>
            <a:spLocks noGrp="1"/>
          </p:cNvSpPr>
          <p:nvPr>
            <p:ph idx="1"/>
          </p:nvPr>
        </p:nvSpPr>
        <p:spPr/>
        <p:txBody>
          <a:bodyPr>
            <a:normAutofit/>
          </a:bodyPr>
          <a:lstStyle/>
          <a:p>
            <a:r>
              <a:rPr lang="en-US" smtClean="0"/>
              <a:t>In the event of a problem, it may be necessary to </a:t>
            </a:r>
            <a:r>
              <a:rPr lang="en-US" b="1" smtClean="0"/>
              <a:t>reproduce exactly the software</a:t>
            </a:r>
            <a:r>
              <a:rPr lang="en-US" smtClean="0"/>
              <a:t> that has been delivered to a particular customer</a:t>
            </a:r>
            <a:endParaRPr lang="en-GB" smtClean="0"/>
          </a:p>
          <a:p>
            <a:r>
              <a:rPr lang="en-US" smtClean="0"/>
              <a:t>When a system release is produced, </a:t>
            </a:r>
            <a:r>
              <a:rPr lang="en-US" b="1" smtClean="0"/>
              <a:t>it must be documented</a:t>
            </a:r>
            <a:r>
              <a:rPr lang="en-US" smtClean="0"/>
              <a:t> to ensure that it can be re-created exactly in the future</a:t>
            </a:r>
          </a:p>
          <a:p>
            <a:endParaRPr lang="en-US" smtClean="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65</a:t>
            </a:fld>
            <a:endParaRPr lang="en-US"/>
          </a:p>
        </p:txBody>
      </p:sp>
    </p:spTree>
    <p:extLst>
      <p:ext uri="{BB962C8B-B14F-4D97-AF65-F5344CB8AC3E}">
        <p14:creationId xmlns:p14="http://schemas.microsoft.com/office/powerpoint/2010/main" val="9961121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normAutofit fontScale="90000"/>
          </a:bodyPr>
          <a:lstStyle/>
          <a:p>
            <a:r>
              <a:rPr lang="en-US"/>
              <a:t>Release </a:t>
            </a:r>
            <a:r>
              <a:rPr lang="en-US" smtClean="0"/>
              <a:t>management</a:t>
            </a:r>
            <a:br>
              <a:rPr lang="en-US" smtClean="0"/>
            </a:br>
            <a:r>
              <a:rPr lang="en-US" smtClean="0"/>
              <a:t>Release reproduction</a:t>
            </a:r>
          </a:p>
        </p:txBody>
      </p:sp>
      <p:sp>
        <p:nvSpPr>
          <p:cNvPr id="43011" name="Content Placeholder 2"/>
          <p:cNvSpPr>
            <a:spLocks noGrp="1"/>
          </p:cNvSpPr>
          <p:nvPr>
            <p:ph idx="1"/>
          </p:nvPr>
        </p:nvSpPr>
        <p:spPr/>
        <p:txBody>
          <a:bodyPr/>
          <a:lstStyle/>
          <a:p>
            <a:r>
              <a:rPr lang="en-US" smtClean="0"/>
              <a:t>To document a release, you have to </a:t>
            </a:r>
            <a:r>
              <a:rPr lang="en-US" b="1" smtClean="0"/>
              <a:t>record the specific versions of the source code </a:t>
            </a:r>
            <a:r>
              <a:rPr lang="en-US" smtClean="0"/>
              <a:t>components that were used to create the executable code</a:t>
            </a:r>
          </a:p>
          <a:p>
            <a:r>
              <a:rPr lang="en-US"/>
              <a:t>You should also record the versions of the </a:t>
            </a:r>
            <a:r>
              <a:rPr lang="en-US" b="1"/>
              <a:t>operating system, libraries, compilers and other tools </a:t>
            </a:r>
            <a:r>
              <a:rPr lang="en-US"/>
              <a:t>used to build the software</a:t>
            </a:r>
          </a:p>
          <a:p>
            <a:r>
              <a:rPr lang="en-US" smtClean="0"/>
              <a:t>You must </a:t>
            </a:r>
            <a:r>
              <a:rPr lang="en-US" b="1" smtClean="0"/>
              <a:t>keep copies</a:t>
            </a:r>
            <a:r>
              <a:rPr lang="en-US" smtClean="0"/>
              <a:t> of the source code files, corresponding executables and all data and configuration files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66</a:t>
            </a:fld>
            <a:endParaRPr lang="en-US"/>
          </a:p>
        </p:txBody>
      </p:sp>
    </p:spTree>
    <p:extLst>
      <p:ext uri="{BB962C8B-B14F-4D97-AF65-F5344CB8AC3E}">
        <p14:creationId xmlns:p14="http://schemas.microsoft.com/office/powerpoint/2010/main" val="6887064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fontScale="90000"/>
          </a:bodyPr>
          <a:lstStyle/>
          <a:p>
            <a:r>
              <a:rPr lang="en-US"/>
              <a:t>Release </a:t>
            </a:r>
            <a:r>
              <a:rPr lang="en-US" smtClean="0"/>
              <a:t>management</a:t>
            </a:r>
            <a:br>
              <a:rPr lang="en-US" smtClean="0"/>
            </a:br>
            <a:r>
              <a:rPr lang="en-US" smtClean="0"/>
              <a:t>Release components</a:t>
            </a:r>
          </a:p>
        </p:txBody>
      </p:sp>
      <p:sp>
        <p:nvSpPr>
          <p:cNvPr id="45059" name="Content Placeholder 2"/>
          <p:cNvSpPr>
            <a:spLocks noGrp="1"/>
          </p:cNvSpPr>
          <p:nvPr>
            <p:ph idx="1"/>
          </p:nvPr>
        </p:nvSpPr>
        <p:spPr/>
        <p:txBody>
          <a:bodyPr/>
          <a:lstStyle/>
          <a:p>
            <a:r>
              <a:rPr lang="en-US" smtClean="0"/>
              <a:t>As well as the the executable code of the system, a release may also include:</a:t>
            </a:r>
            <a:endParaRPr lang="en-GB" smtClean="0"/>
          </a:p>
          <a:p>
            <a:pPr lvl="1"/>
            <a:r>
              <a:rPr lang="en-US" smtClean="0"/>
              <a:t>configuration files defining how the release should be configured for particular installations;</a:t>
            </a:r>
            <a:endParaRPr lang="en-GB" smtClean="0"/>
          </a:p>
          <a:p>
            <a:pPr lvl="1"/>
            <a:r>
              <a:rPr lang="en-US" smtClean="0"/>
              <a:t>data files, such as files of error messages, that are needed for successful system operation;</a:t>
            </a:r>
            <a:endParaRPr lang="en-GB" smtClean="0"/>
          </a:p>
          <a:p>
            <a:pPr lvl="1"/>
            <a:r>
              <a:rPr lang="en-US" smtClean="0"/>
              <a:t>an installation program that is used to help install the system on target hardware;</a:t>
            </a:r>
            <a:endParaRPr lang="en-GB" smtClean="0"/>
          </a:p>
          <a:p>
            <a:pPr lvl="1"/>
            <a:r>
              <a:rPr lang="en-US" smtClean="0"/>
              <a:t>electronic and paper documentation describing the system;</a:t>
            </a:r>
            <a:endParaRPr lang="en-GB" smtClean="0"/>
          </a:p>
          <a:p>
            <a:pPr lvl="1"/>
            <a:r>
              <a:rPr lang="en-US" smtClean="0"/>
              <a:t>packaging and associated publicity that have been designed for that release</a:t>
            </a:r>
            <a:endParaRPr lang="en-GB" smtClean="0"/>
          </a:p>
          <a:p>
            <a:endParaRPr lang="en-US" smtClean="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67</a:t>
            </a:fld>
            <a:endParaRPr lang="en-US"/>
          </a:p>
        </p:txBody>
      </p:sp>
    </p:spTree>
    <p:extLst>
      <p:ext uri="{BB962C8B-B14F-4D97-AF65-F5344CB8AC3E}">
        <p14:creationId xmlns:p14="http://schemas.microsoft.com/office/powerpoint/2010/main" val="7446341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Contents</a:t>
            </a:r>
            <a:endParaRPr lang="en-US"/>
          </a:p>
        </p:txBody>
      </p:sp>
      <p:sp>
        <p:nvSpPr>
          <p:cNvPr id="3" name="Content Placeholder 2"/>
          <p:cNvSpPr>
            <a:spLocks noGrp="1"/>
          </p:cNvSpPr>
          <p:nvPr>
            <p:ph idx="1"/>
          </p:nvPr>
        </p:nvSpPr>
        <p:spPr/>
        <p:txBody>
          <a:bodyPr/>
          <a:lstStyle/>
          <a:p>
            <a:r>
              <a:rPr lang="en-US"/>
              <a:t>Procedures and work instructions </a:t>
            </a:r>
          </a:p>
          <a:p>
            <a:r>
              <a:rPr lang="en-US"/>
              <a:t>Quality support </a:t>
            </a:r>
            <a:r>
              <a:rPr lang="en-US" smtClean="0"/>
              <a:t>devices</a:t>
            </a:r>
          </a:p>
          <a:p>
            <a:r>
              <a:rPr lang="en-US"/>
              <a:t>Staff SQA training and certification activities</a:t>
            </a:r>
          </a:p>
          <a:p>
            <a:r>
              <a:rPr lang="en-US" smtClean="0"/>
              <a:t>Corrective </a:t>
            </a:r>
            <a:r>
              <a:rPr lang="en-US"/>
              <a:t>and preventive actions </a:t>
            </a:r>
          </a:p>
          <a:p>
            <a:r>
              <a:rPr lang="en-US" smtClean="0"/>
              <a:t>Configuration </a:t>
            </a:r>
            <a:r>
              <a:rPr lang="en-US"/>
              <a:t>management </a:t>
            </a:r>
          </a:p>
          <a:p>
            <a:r>
              <a:rPr lang="en-US" b="1" smtClean="0"/>
              <a:t>Documentation </a:t>
            </a:r>
            <a:r>
              <a:rPr lang="en-US" b="1"/>
              <a:t>control</a:t>
            </a:r>
          </a:p>
        </p:txBody>
      </p:sp>
      <p:grpSp>
        <p:nvGrpSpPr>
          <p:cNvPr id="14" name="Group 13"/>
          <p:cNvGrpSpPr/>
          <p:nvPr/>
        </p:nvGrpSpPr>
        <p:grpSpPr>
          <a:xfrm>
            <a:off x="6096000" y="152400"/>
            <a:ext cx="2743200" cy="914400"/>
            <a:chOff x="6096000" y="152400"/>
            <a:chExt cx="2743200" cy="914400"/>
          </a:xfrm>
        </p:grpSpPr>
        <p:sp>
          <p:nvSpPr>
            <p:cNvPr id="15" name="Rectangle 14"/>
            <p:cNvSpPr>
              <a:spLocks noChangeArrowheads="1"/>
            </p:cNvSpPr>
            <p:nvPr/>
          </p:nvSpPr>
          <p:spPr bwMode="auto">
            <a:xfrm>
              <a:off x="6096000"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1</a:t>
              </a:r>
            </a:p>
          </p:txBody>
        </p:sp>
        <p:sp>
          <p:nvSpPr>
            <p:cNvPr id="16" name="Rectangle 15"/>
            <p:cNvSpPr>
              <a:spLocks noChangeArrowheads="1"/>
            </p:cNvSpPr>
            <p:nvPr/>
          </p:nvSpPr>
          <p:spPr bwMode="auto">
            <a:xfrm>
              <a:off x="6647903" y="152400"/>
              <a:ext cx="548640" cy="457200"/>
            </a:xfrm>
            <a:prstGeom prst="rect">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2</a:t>
              </a:r>
            </a:p>
          </p:txBody>
        </p:sp>
        <p:sp>
          <p:nvSpPr>
            <p:cNvPr id="17" name="Rectangle 16"/>
            <p:cNvSpPr>
              <a:spLocks noChangeArrowheads="1"/>
            </p:cNvSpPr>
            <p:nvPr/>
          </p:nvSpPr>
          <p:spPr bwMode="auto">
            <a:xfrm>
              <a:off x="7193280" y="152400"/>
              <a:ext cx="548640" cy="457200"/>
            </a:xfrm>
            <a:prstGeom prst="rect">
              <a:avLst/>
            </a:prstGeom>
            <a:solidFill>
              <a:schemeClr val="tx2"/>
            </a:solidFill>
            <a:ln w="12700">
              <a:solidFill>
                <a:schemeClr val="tx1"/>
              </a:solidFill>
              <a:miter lim="800000"/>
              <a:headEnd/>
              <a:tailEnd/>
            </a:ln>
            <a:effectLst/>
            <a:extLst/>
          </p:spPr>
          <p:txBody>
            <a:bodyPr wrap="none" lIns="92075" tIns="46038" rIns="92075" bIns="46038" anchor="ctr"/>
            <a:lstStyle/>
            <a:p>
              <a:pPr algn="ctr"/>
              <a:r>
                <a:rPr lang="en-GB" b="1">
                  <a:solidFill>
                    <a:srgbClr val="001412"/>
                  </a:solidFill>
                </a:rPr>
                <a:t>3</a:t>
              </a:r>
            </a:p>
          </p:txBody>
        </p:sp>
        <p:sp>
          <p:nvSpPr>
            <p:cNvPr id="18" name="Rectangle 17"/>
            <p:cNvSpPr>
              <a:spLocks noChangeArrowheads="1"/>
            </p:cNvSpPr>
            <p:nvPr/>
          </p:nvSpPr>
          <p:spPr bwMode="auto">
            <a:xfrm>
              <a:off x="609600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sz="1800" b="1" smtClean="0"/>
                <a:t>6</a:t>
              </a:r>
              <a:endParaRPr lang="en-GB" sz="1800" b="1"/>
            </a:p>
          </p:txBody>
        </p:sp>
        <p:sp>
          <p:nvSpPr>
            <p:cNvPr id="19" name="Rectangle 18"/>
            <p:cNvSpPr>
              <a:spLocks noChangeArrowheads="1"/>
            </p:cNvSpPr>
            <p:nvPr/>
          </p:nvSpPr>
          <p:spPr bwMode="auto">
            <a:xfrm>
              <a:off x="664464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7</a:t>
              </a:r>
            </a:p>
          </p:txBody>
        </p:sp>
        <p:sp>
          <p:nvSpPr>
            <p:cNvPr id="20" name="Rectangle 19"/>
            <p:cNvSpPr>
              <a:spLocks noChangeArrowheads="1"/>
            </p:cNvSpPr>
            <p:nvPr/>
          </p:nvSpPr>
          <p:spPr bwMode="auto">
            <a:xfrm>
              <a:off x="719328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8</a:t>
              </a:r>
            </a:p>
          </p:txBody>
        </p:sp>
        <p:sp>
          <p:nvSpPr>
            <p:cNvPr id="21" name="Rectangle 16"/>
            <p:cNvSpPr>
              <a:spLocks noChangeArrowheads="1"/>
            </p:cNvSpPr>
            <p:nvPr/>
          </p:nvSpPr>
          <p:spPr bwMode="auto">
            <a:xfrm>
              <a:off x="774192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4</a:t>
              </a:r>
              <a:endParaRPr lang="en-GB" sz="1800" b="1"/>
            </a:p>
          </p:txBody>
        </p:sp>
        <p:sp>
          <p:nvSpPr>
            <p:cNvPr id="22" name="Rectangle 19"/>
            <p:cNvSpPr>
              <a:spLocks noChangeArrowheads="1"/>
            </p:cNvSpPr>
            <p:nvPr/>
          </p:nvSpPr>
          <p:spPr bwMode="auto">
            <a:xfrm>
              <a:off x="774192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a:t>9</a:t>
              </a:r>
            </a:p>
          </p:txBody>
        </p:sp>
        <p:sp>
          <p:nvSpPr>
            <p:cNvPr id="23" name="Rectangle 16"/>
            <p:cNvSpPr>
              <a:spLocks noChangeArrowheads="1"/>
            </p:cNvSpPr>
            <p:nvPr/>
          </p:nvSpPr>
          <p:spPr bwMode="auto">
            <a:xfrm>
              <a:off x="8290560" y="1524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GB" b="1" smtClean="0"/>
                <a:t>5</a:t>
              </a:r>
              <a:endParaRPr lang="en-GB" sz="1800" b="1"/>
            </a:p>
          </p:txBody>
        </p:sp>
        <p:sp>
          <p:nvSpPr>
            <p:cNvPr id="24" name="Rectangle 19"/>
            <p:cNvSpPr>
              <a:spLocks noChangeArrowheads="1"/>
            </p:cNvSpPr>
            <p:nvPr/>
          </p:nvSpPr>
          <p:spPr bwMode="auto">
            <a:xfrm>
              <a:off x="8290560" y="609600"/>
              <a:ext cx="54864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endParaRPr lang="en-GB" sz="1800" b="1"/>
            </a:p>
          </p:txBody>
        </p:sp>
      </p:gr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68</a:t>
            </a:fld>
            <a:endParaRPr lang="en-US"/>
          </a:p>
        </p:txBody>
      </p:sp>
    </p:spTree>
    <p:extLst>
      <p:ext uri="{BB962C8B-B14F-4D97-AF65-F5344CB8AC3E}">
        <p14:creationId xmlns:p14="http://schemas.microsoft.com/office/powerpoint/2010/main" val="302684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3">
                                            <p:txEl>
                                              <p:pRg st="0" end="0"/>
                                            </p:txEl>
                                          </p:spTgt>
                                        </p:tgtEl>
                                        <p:attrNameLst>
                                          <p:attrName>style.opacity</p:attrName>
                                        </p:attrNameLst>
                                      </p:cBhvr>
                                      <p:to>
                                        <p:strVal val="0.5"/>
                                      </p:to>
                                    </p:set>
                                    <p:animEffect filter="image" prLst="opacity: 0.5">
                                      <p:cBhvr rctx="IE">
                                        <p:cTn id="7" dur="indefinite"/>
                                        <p:tgtEl>
                                          <p:spTgt spid="3">
                                            <p:txEl>
                                              <p:pRg st="0" end="0"/>
                                            </p:txEl>
                                          </p:spTgt>
                                        </p:tgtEl>
                                      </p:cBhvr>
                                    </p:animEffect>
                                  </p:childTnLst>
                                </p:cTn>
                              </p:par>
                              <p:par>
                                <p:cTn id="8" presetID="9" presetClass="emph" presetSubtype="0" nodeType="withEffect">
                                  <p:stCondLst>
                                    <p:cond delay="0"/>
                                  </p:stCondLst>
                                  <p:childTnLst>
                                    <p:set>
                                      <p:cBhvr rctx="PPT">
                                        <p:cTn id="9" dur="indefinite"/>
                                        <p:tgtEl>
                                          <p:spTgt spid="3">
                                            <p:txEl>
                                              <p:pRg st="1" end="1"/>
                                            </p:txEl>
                                          </p:spTgt>
                                        </p:tgtEl>
                                        <p:attrNameLst>
                                          <p:attrName>style.opacity</p:attrName>
                                        </p:attrNameLst>
                                      </p:cBhvr>
                                      <p:to>
                                        <p:strVal val="0.5"/>
                                      </p:to>
                                    </p:set>
                                    <p:animEffect filter="image" prLst="opacity: 0.5">
                                      <p:cBhvr rctx="IE">
                                        <p:cTn id="10" dur="indefinite"/>
                                        <p:tgtEl>
                                          <p:spTgt spid="3">
                                            <p:txEl>
                                              <p:pRg st="1" end="1"/>
                                            </p:txEl>
                                          </p:spTgt>
                                        </p:tgtEl>
                                      </p:cBhvr>
                                    </p:animEffect>
                                  </p:childTnLst>
                                </p:cTn>
                              </p:par>
                              <p:par>
                                <p:cTn id="11" presetID="9" presetClass="emph" presetSubtype="0" nodeType="withEffect">
                                  <p:stCondLst>
                                    <p:cond delay="0"/>
                                  </p:stCondLst>
                                  <p:childTnLst>
                                    <p:set>
                                      <p:cBhvr rctx="PPT">
                                        <p:cTn id="12" dur="indefinite"/>
                                        <p:tgtEl>
                                          <p:spTgt spid="3">
                                            <p:txEl>
                                              <p:pRg st="2" end="2"/>
                                            </p:txEl>
                                          </p:spTgt>
                                        </p:tgtEl>
                                        <p:attrNameLst>
                                          <p:attrName>style.opacity</p:attrName>
                                        </p:attrNameLst>
                                      </p:cBhvr>
                                      <p:to>
                                        <p:strVal val="0.5"/>
                                      </p:to>
                                    </p:set>
                                    <p:animEffect filter="image" prLst="opacity: 0.5">
                                      <p:cBhvr rctx="IE">
                                        <p:cTn id="13" dur="indefinite"/>
                                        <p:tgtEl>
                                          <p:spTgt spid="3">
                                            <p:txEl>
                                              <p:pRg st="2" end="2"/>
                                            </p:txEl>
                                          </p:spTgt>
                                        </p:tgtEl>
                                      </p:cBhvr>
                                    </p:animEffect>
                                  </p:childTnLst>
                                </p:cTn>
                              </p:par>
                              <p:par>
                                <p:cTn id="14" presetID="9" presetClass="emph" presetSubtype="0" nodeType="withEffect">
                                  <p:stCondLst>
                                    <p:cond delay="0"/>
                                  </p:stCondLst>
                                  <p:childTnLst>
                                    <p:set>
                                      <p:cBhvr rctx="PPT">
                                        <p:cTn id="15" dur="indefinite"/>
                                        <p:tgtEl>
                                          <p:spTgt spid="3">
                                            <p:txEl>
                                              <p:pRg st="3" end="3"/>
                                            </p:txEl>
                                          </p:spTgt>
                                        </p:tgtEl>
                                        <p:attrNameLst>
                                          <p:attrName>style.opacity</p:attrName>
                                        </p:attrNameLst>
                                      </p:cBhvr>
                                      <p:to>
                                        <p:strVal val="0.5"/>
                                      </p:to>
                                    </p:set>
                                    <p:animEffect filter="image" prLst="opacity: 0.5">
                                      <p:cBhvr rctx="IE">
                                        <p:cTn id="16" dur="indefinite"/>
                                        <p:tgtEl>
                                          <p:spTgt spid="3">
                                            <p:txEl>
                                              <p:pRg st="3" end="3"/>
                                            </p:txEl>
                                          </p:spTgt>
                                        </p:tgtEl>
                                      </p:cBhvr>
                                    </p:animEffect>
                                  </p:childTnLst>
                                </p:cTn>
                              </p:par>
                              <p:par>
                                <p:cTn id="17" presetID="9" presetClass="emph" presetSubtype="0" nodeType="withEffect">
                                  <p:stCondLst>
                                    <p:cond delay="0"/>
                                  </p:stCondLst>
                                  <p:childTnLst>
                                    <p:set>
                                      <p:cBhvr rctx="PPT">
                                        <p:cTn id="18" dur="indefinite"/>
                                        <p:tgtEl>
                                          <p:spTgt spid="3">
                                            <p:txEl>
                                              <p:pRg st="4" end="4"/>
                                            </p:txEl>
                                          </p:spTgt>
                                        </p:tgtEl>
                                        <p:attrNameLst>
                                          <p:attrName>style.opacity</p:attrName>
                                        </p:attrNameLst>
                                      </p:cBhvr>
                                      <p:to>
                                        <p:strVal val="0.5"/>
                                      </p:to>
                                    </p:set>
                                    <p:animEffect filter="image" prLst="opacity: 0.5">
                                      <p:cBhvr rctx="IE">
                                        <p:cTn id="19"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smtClean="0"/>
              <a:t>Documentation control</a:t>
            </a:r>
          </a:p>
        </p:txBody>
      </p:sp>
      <p:sp>
        <p:nvSpPr>
          <p:cNvPr id="268291" name="Rectangle 3"/>
          <p:cNvSpPr>
            <a:spLocks noGrp="1" noChangeArrowheads="1"/>
          </p:cNvSpPr>
          <p:nvPr>
            <p:ph type="body" idx="1"/>
          </p:nvPr>
        </p:nvSpPr>
        <p:spPr/>
        <p:txBody>
          <a:bodyPr/>
          <a:lstStyle/>
          <a:p>
            <a:r>
              <a:rPr lang="en-US" smtClean="0"/>
              <a:t>Controlled document</a:t>
            </a:r>
          </a:p>
          <a:p>
            <a:pPr lvl="1"/>
            <a:r>
              <a:rPr lang="en-US" smtClean="0"/>
              <a:t>a document that is currently vital or may become </a:t>
            </a:r>
            <a:r>
              <a:rPr lang="en-US" b="1" smtClean="0"/>
              <a:t>vital for the development and maintenance</a:t>
            </a:r>
            <a:r>
              <a:rPr lang="en-US" smtClean="0"/>
              <a:t> of software systems as well as </a:t>
            </a:r>
            <a:r>
              <a:rPr lang="en-US" b="1" smtClean="0"/>
              <a:t>for the management of current and future relationships with the customer</a:t>
            </a:r>
          </a:p>
          <a:p>
            <a:r>
              <a:rPr lang="en-US" b="1" smtClean="0"/>
              <a:t>Documentation procedures </a:t>
            </a:r>
            <a:r>
              <a:rPr lang="en-US" smtClean="0"/>
              <a:t>control </a:t>
            </a:r>
            <a:r>
              <a:rPr lang="en-US" b="1" smtClean="0"/>
              <a:t> </a:t>
            </a:r>
            <a:r>
              <a:rPr lang="en-US" smtClean="0"/>
              <a:t>its </a:t>
            </a:r>
            <a:r>
              <a:rPr lang="en-US"/>
              <a:t>preparation, </a:t>
            </a:r>
            <a:r>
              <a:rPr lang="en-US" smtClean="0"/>
              <a:t>storage, retrieval </a:t>
            </a:r>
            <a:r>
              <a:rPr lang="en-US"/>
              <a:t>and </a:t>
            </a:r>
            <a:r>
              <a:rPr lang="en-US" smtClean="0"/>
              <a:t>disposal</a:t>
            </a:r>
            <a:endParaRPr lang="en-US" b="1" smtClean="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69</a:t>
            </a:fld>
            <a:endParaRPr lang="en-US"/>
          </a:p>
        </p:txBody>
      </p:sp>
    </p:spTree>
    <p:extLst>
      <p:ext uri="{BB962C8B-B14F-4D97-AF65-F5344CB8AC3E}">
        <p14:creationId xmlns:p14="http://schemas.microsoft.com/office/powerpoint/2010/main" val="2693353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Procedure and Work instruction</a:t>
            </a:r>
            <a:endParaRPr lang="en-US"/>
          </a:p>
        </p:txBody>
      </p:sp>
      <p:sp>
        <p:nvSpPr>
          <p:cNvPr id="3" name="Content Placeholder 2"/>
          <p:cNvSpPr>
            <a:spLocks noGrp="1"/>
          </p:cNvSpPr>
          <p:nvPr>
            <p:ph idx="1"/>
          </p:nvPr>
        </p:nvSpPr>
        <p:spPr/>
        <p:txBody>
          <a:bodyPr>
            <a:normAutofit fontScale="92500" lnSpcReduction="20000"/>
          </a:bodyPr>
          <a:lstStyle/>
          <a:p>
            <a:r>
              <a:rPr lang="en-US" b="1" smtClean="0"/>
              <a:t>Procedure</a:t>
            </a:r>
          </a:p>
          <a:p>
            <a:pPr lvl="1"/>
            <a:r>
              <a:rPr lang="en-US" smtClean="0"/>
              <a:t>the detailed </a:t>
            </a:r>
            <a:r>
              <a:rPr lang="en-US" u="sng" smtClean="0"/>
              <a:t>activities</a:t>
            </a:r>
            <a:r>
              <a:rPr lang="en-US" smtClean="0"/>
              <a:t> or </a:t>
            </a:r>
            <a:r>
              <a:rPr lang="en-US" u="sng" smtClean="0"/>
              <a:t>processes</a:t>
            </a:r>
            <a:r>
              <a:rPr lang="en-US" smtClean="0"/>
              <a:t> to be performed according to a given method for the purpose of accomplishing a task</a:t>
            </a:r>
          </a:p>
          <a:p>
            <a:pPr lvl="1"/>
            <a:r>
              <a:rPr lang="en-US" smtClean="0"/>
              <a:t>five W’s</a:t>
            </a:r>
          </a:p>
          <a:p>
            <a:pPr lvl="2"/>
            <a:r>
              <a:rPr lang="en-US" smtClean="0"/>
              <a:t>What activities have to be performed?</a:t>
            </a:r>
          </a:p>
          <a:p>
            <a:pPr lvl="2"/>
            <a:r>
              <a:rPr lang="en-US" smtClean="0"/>
              <a:t>How should each activity be performed?</a:t>
            </a:r>
          </a:p>
          <a:p>
            <a:pPr lvl="2"/>
            <a:r>
              <a:rPr lang="en-US" smtClean="0"/>
              <a:t>When should the activity be performed?</a:t>
            </a:r>
          </a:p>
          <a:p>
            <a:pPr lvl="2"/>
            <a:r>
              <a:rPr lang="en-US" smtClean="0"/>
              <a:t>Where should the activity be performed?</a:t>
            </a:r>
          </a:p>
          <a:p>
            <a:pPr lvl="2"/>
            <a:r>
              <a:rPr lang="en-US" smtClean="0"/>
              <a:t>Who should perform the activity?</a:t>
            </a:r>
          </a:p>
          <a:p>
            <a:pPr lvl="1"/>
            <a:r>
              <a:rPr lang="en-US" smtClean="0"/>
              <a:t>tend to be universal within the organization</a:t>
            </a:r>
          </a:p>
          <a:p>
            <a:r>
              <a:rPr lang="en-US" b="1" smtClean="0"/>
              <a:t>Work instruction</a:t>
            </a:r>
          </a:p>
          <a:p>
            <a:pPr lvl="1"/>
            <a:r>
              <a:rPr lang="en-US" smtClean="0"/>
              <a:t>detailed </a:t>
            </a:r>
            <a:r>
              <a:rPr lang="en-US" u="sng" smtClean="0"/>
              <a:t>directions</a:t>
            </a:r>
            <a:r>
              <a:rPr lang="en-US" smtClean="0"/>
              <a:t> for the use of methods</a:t>
            </a:r>
          </a:p>
          <a:p>
            <a:pPr lvl="1"/>
            <a:r>
              <a:rPr lang="en-US" smtClean="0"/>
              <a:t>specific to specific project team, customer, or other relevant party</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7</a:t>
            </a:fld>
            <a:endParaRPr lang="en-US"/>
          </a:p>
        </p:txBody>
      </p:sp>
    </p:spTree>
    <p:extLst>
      <p:ext uri="{BB962C8B-B14F-4D97-AF65-F5344CB8AC3E}">
        <p14:creationId xmlns:p14="http://schemas.microsoft.com/office/powerpoint/2010/main" val="8926137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normAutofit/>
          </a:bodyPr>
          <a:lstStyle/>
          <a:p>
            <a:r>
              <a:rPr lang="en-US" smtClean="0"/>
              <a:t>Typical controlled documents</a:t>
            </a:r>
          </a:p>
        </p:txBody>
      </p:sp>
      <p:sp>
        <p:nvSpPr>
          <p:cNvPr id="271363" name="Rectangle 3"/>
          <p:cNvSpPr>
            <a:spLocks noGrp="1" noChangeArrowheads="1"/>
          </p:cNvSpPr>
          <p:nvPr>
            <p:ph type="body" idx="1"/>
          </p:nvPr>
        </p:nvSpPr>
        <p:spPr/>
        <p:txBody>
          <a:bodyPr>
            <a:normAutofit fontScale="85000" lnSpcReduction="20000"/>
          </a:bodyPr>
          <a:lstStyle/>
          <a:p>
            <a:r>
              <a:rPr lang="en-US" smtClean="0"/>
              <a:t>Pre-project documents</a:t>
            </a:r>
          </a:p>
          <a:p>
            <a:pPr lvl="1"/>
            <a:r>
              <a:rPr lang="en-US" smtClean="0"/>
              <a:t>contract review report, negotiation meeting minutes, development contract, subcontracting contract, software development plan, etc.</a:t>
            </a:r>
          </a:p>
          <a:p>
            <a:r>
              <a:rPr lang="en-US" smtClean="0"/>
              <a:t>Project life cycle documents</a:t>
            </a:r>
          </a:p>
          <a:p>
            <a:pPr lvl="1"/>
            <a:r>
              <a:rPr lang="en-US" smtClean="0"/>
              <a:t>SRD, PDD, CDD, database description, DR report, STP, etc.</a:t>
            </a:r>
          </a:p>
          <a:p>
            <a:r>
              <a:rPr lang="en-US" smtClean="0"/>
              <a:t>SQA infrastructure documents</a:t>
            </a:r>
          </a:p>
          <a:p>
            <a:pPr lvl="1"/>
            <a:r>
              <a:rPr lang="en-US" smtClean="0"/>
              <a:t>SQA procedures, template library, SQA form library, etc.</a:t>
            </a:r>
          </a:p>
          <a:p>
            <a:r>
              <a:rPr lang="en-US" smtClean="0"/>
              <a:t>Software quality management documents</a:t>
            </a:r>
          </a:p>
          <a:p>
            <a:pPr lvl="1"/>
            <a:r>
              <a:rPr lang="en-US" smtClean="0"/>
              <a:t>progress report, software metrics reports, etc.</a:t>
            </a:r>
          </a:p>
          <a:p>
            <a:r>
              <a:rPr lang="en-US" smtClean="0"/>
              <a:t>SQA audit documents</a:t>
            </a:r>
          </a:p>
          <a:p>
            <a:pPr lvl="1"/>
            <a:r>
              <a:rPr lang="en-US" smtClean="0"/>
              <a:t>management review report, internal quality audit report, etc.</a:t>
            </a:r>
          </a:p>
          <a:p>
            <a:r>
              <a:rPr lang="en-US" smtClean="0"/>
              <a:t>Customer documents</a:t>
            </a:r>
          </a:p>
          <a:p>
            <a:pPr lvl="1"/>
            <a:r>
              <a:rPr lang="en-US" smtClean="0"/>
              <a:t>software project tender documents, customer’s software change requests, etc.</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70</a:t>
            </a:fld>
            <a:endParaRPr lang="en-US"/>
          </a:p>
        </p:txBody>
      </p:sp>
    </p:spTree>
    <p:extLst>
      <p:ext uri="{BB962C8B-B14F-4D97-AF65-F5344CB8AC3E}">
        <p14:creationId xmlns:p14="http://schemas.microsoft.com/office/powerpoint/2010/main" val="14024046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smtClean="0"/>
              <a:t>Documentation control - objectives</a:t>
            </a:r>
          </a:p>
        </p:txBody>
      </p:sp>
      <p:sp>
        <p:nvSpPr>
          <p:cNvPr id="269315" name="Rectangle 3"/>
          <p:cNvSpPr>
            <a:spLocks noGrp="1" noChangeArrowheads="1"/>
          </p:cNvSpPr>
          <p:nvPr>
            <p:ph type="body" idx="1"/>
          </p:nvPr>
        </p:nvSpPr>
        <p:spPr/>
        <p:txBody>
          <a:bodyPr/>
          <a:lstStyle/>
          <a:p>
            <a:r>
              <a:rPr lang="en-US" smtClean="0"/>
              <a:t>To </a:t>
            </a:r>
            <a:r>
              <a:rPr lang="en-US" b="1" smtClean="0"/>
              <a:t>assure the quality </a:t>
            </a:r>
            <a:r>
              <a:rPr lang="en-US" smtClean="0"/>
              <a:t>of the document</a:t>
            </a:r>
          </a:p>
          <a:p>
            <a:r>
              <a:rPr lang="en-US" smtClean="0"/>
              <a:t>To </a:t>
            </a:r>
            <a:r>
              <a:rPr lang="en-US" b="1" smtClean="0"/>
              <a:t>assure its technical completeness and compliance </a:t>
            </a:r>
            <a:r>
              <a:rPr lang="en-US" smtClean="0"/>
              <a:t>with document structure procedures and instructions (use of template, proper signing, etc)</a:t>
            </a:r>
          </a:p>
          <a:p>
            <a:r>
              <a:rPr lang="en-US" smtClean="0"/>
              <a:t>To </a:t>
            </a:r>
            <a:r>
              <a:rPr lang="en-US" b="1" smtClean="0"/>
              <a:t>assure the future availability </a:t>
            </a:r>
            <a:r>
              <a:rPr lang="en-US" smtClean="0"/>
              <a:t>of documents that may be required for software system maintenance, further development, or responses to the customer’s (tentative) future complaints</a:t>
            </a:r>
          </a:p>
          <a:p>
            <a:r>
              <a:rPr lang="en-US" smtClean="0"/>
              <a:t>To </a:t>
            </a:r>
            <a:r>
              <a:rPr lang="en-US" b="1" smtClean="0"/>
              <a:t>support investigation of software failure causes </a:t>
            </a:r>
            <a:r>
              <a:rPr lang="en-US" smtClean="0"/>
              <a:t>and to </a:t>
            </a:r>
            <a:r>
              <a:rPr lang="en-US" b="1" smtClean="0"/>
              <a:t>assign responsibility </a:t>
            </a:r>
            <a:r>
              <a:rPr lang="en-US" smtClean="0"/>
              <a:t>as part of corrective and other actions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71</a:t>
            </a:fld>
            <a:endParaRPr lang="en-US"/>
          </a:p>
        </p:txBody>
      </p:sp>
    </p:spTree>
    <p:extLst>
      <p:ext uri="{BB962C8B-B14F-4D97-AF65-F5344CB8AC3E}">
        <p14:creationId xmlns:p14="http://schemas.microsoft.com/office/powerpoint/2010/main" val="18608177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normAutofit fontScale="90000"/>
          </a:bodyPr>
          <a:lstStyle/>
          <a:p>
            <a:r>
              <a:rPr lang="en-US" smtClean="0"/>
              <a:t>Typical components of documentation control procedures</a:t>
            </a:r>
          </a:p>
        </p:txBody>
      </p:sp>
      <p:sp>
        <p:nvSpPr>
          <p:cNvPr id="272387" name="Rectangle 3"/>
          <p:cNvSpPr>
            <a:spLocks noGrp="1" noChangeArrowheads="1"/>
          </p:cNvSpPr>
          <p:nvPr>
            <p:ph type="body" idx="1"/>
          </p:nvPr>
        </p:nvSpPr>
        <p:spPr/>
        <p:txBody>
          <a:bodyPr/>
          <a:lstStyle/>
          <a:p>
            <a:r>
              <a:rPr lang="en-US" smtClean="0"/>
              <a:t>Definition of the </a:t>
            </a:r>
            <a:r>
              <a:rPr lang="en-US" b="1" smtClean="0"/>
              <a:t>list of the document types</a:t>
            </a:r>
            <a:r>
              <a:rPr lang="en-US" smtClean="0"/>
              <a:t/>
            </a:r>
            <a:br>
              <a:rPr lang="en-US" smtClean="0"/>
            </a:br>
            <a:r>
              <a:rPr lang="en-US" smtClean="0"/>
              <a:t>and updates to be controlled (some classified as quality records)</a:t>
            </a:r>
          </a:p>
          <a:p>
            <a:r>
              <a:rPr lang="en-US" smtClean="0"/>
              <a:t>Document </a:t>
            </a:r>
            <a:r>
              <a:rPr lang="en-US" b="1" smtClean="0"/>
              <a:t>preparation requirements</a:t>
            </a:r>
          </a:p>
          <a:p>
            <a:r>
              <a:rPr lang="en-US" smtClean="0"/>
              <a:t>Document </a:t>
            </a:r>
            <a:r>
              <a:rPr lang="en-US" b="1" smtClean="0"/>
              <a:t>approval requirements</a:t>
            </a:r>
          </a:p>
          <a:p>
            <a:r>
              <a:rPr lang="en-US" smtClean="0"/>
              <a:t>Document </a:t>
            </a:r>
            <a:r>
              <a:rPr lang="en-US" b="1" smtClean="0"/>
              <a:t>storage </a:t>
            </a:r>
            <a:r>
              <a:rPr lang="en-US" smtClean="0"/>
              <a:t>and</a:t>
            </a:r>
            <a:r>
              <a:rPr lang="en-US" b="1" smtClean="0"/>
              <a:t> retrieval requirements</a:t>
            </a:r>
            <a:r>
              <a:rPr lang="en-US" smtClean="0"/>
              <a:t>,</a:t>
            </a:r>
            <a:br>
              <a:rPr lang="en-US" smtClean="0"/>
            </a:br>
            <a:r>
              <a:rPr lang="en-US" smtClean="0"/>
              <a:t>including controlled storage of document versions, revisions and disposal, document security</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72</a:t>
            </a:fld>
            <a:endParaRPr lang="en-US"/>
          </a:p>
        </p:txBody>
      </p:sp>
    </p:spTree>
    <p:extLst>
      <p:ext uri="{BB962C8B-B14F-4D97-AF65-F5344CB8AC3E}">
        <p14:creationId xmlns:p14="http://schemas.microsoft.com/office/powerpoint/2010/main" val="409076403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normAutofit/>
          </a:bodyPr>
          <a:lstStyle/>
          <a:p>
            <a:r>
              <a:rPr lang="en-US"/>
              <a:t>The controlled documents </a:t>
            </a:r>
            <a:r>
              <a:rPr lang="en-US" smtClean="0"/>
              <a:t>list</a:t>
            </a:r>
          </a:p>
        </p:txBody>
      </p:sp>
      <p:sp>
        <p:nvSpPr>
          <p:cNvPr id="273411" name="Rectangle 3"/>
          <p:cNvSpPr>
            <a:spLocks noGrp="1" noChangeArrowheads="1"/>
          </p:cNvSpPr>
          <p:nvPr>
            <p:ph type="body" idx="1"/>
          </p:nvPr>
        </p:nvSpPr>
        <p:spPr/>
        <p:txBody>
          <a:bodyPr>
            <a:normAutofit lnSpcReduction="10000"/>
          </a:bodyPr>
          <a:lstStyle/>
          <a:p>
            <a:r>
              <a:rPr lang="en-US"/>
              <a:t>Authority for controlled document and quality record list </a:t>
            </a:r>
            <a:endParaRPr lang="en-US" smtClean="0"/>
          </a:p>
          <a:p>
            <a:pPr lvl="1"/>
            <a:r>
              <a:rPr lang="en-US" smtClean="0"/>
              <a:t>Deciding which document type is to be categorized as a </a:t>
            </a:r>
            <a:r>
              <a:rPr lang="en-US" b="1" smtClean="0"/>
              <a:t>controlled document </a:t>
            </a:r>
            <a:r>
              <a:rPr lang="en-US" smtClean="0"/>
              <a:t>and which controlled document types are to be classified as </a:t>
            </a:r>
            <a:r>
              <a:rPr lang="en-US" b="1" smtClean="0"/>
              <a:t>quality records</a:t>
            </a:r>
          </a:p>
          <a:p>
            <a:pPr lvl="1"/>
            <a:r>
              <a:rPr lang="en-US" smtClean="0"/>
              <a:t>Deciding whether the </a:t>
            </a:r>
            <a:r>
              <a:rPr lang="en-US" b="1" smtClean="0"/>
              <a:t>level of control </a:t>
            </a:r>
            <a:r>
              <a:rPr lang="en-US" smtClean="0"/>
              <a:t>is adequate for each document type categorized as a controlled document</a:t>
            </a:r>
          </a:p>
          <a:p>
            <a:pPr lvl="1"/>
            <a:r>
              <a:rPr lang="en-US" b="1" smtClean="0"/>
              <a:t>Following up </a:t>
            </a:r>
            <a:r>
              <a:rPr lang="en-US" smtClean="0"/>
              <a:t>of compliance with the controlled document types lists. This can be incorporated in the internal quality plan</a:t>
            </a:r>
          </a:p>
          <a:p>
            <a:pPr lvl="1"/>
            <a:r>
              <a:rPr lang="en-US" b="1" smtClean="0"/>
              <a:t>Analyzing</a:t>
            </a:r>
            <a:r>
              <a:rPr lang="en-US" smtClean="0"/>
              <a:t> follow-up findings and initiating the required updates, changes, removals and additions to the controlled documents types list</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73</a:t>
            </a:fld>
            <a:endParaRPr lang="en-US"/>
          </a:p>
        </p:txBody>
      </p:sp>
    </p:spTree>
    <p:extLst>
      <p:ext uri="{BB962C8B-B14F-4D97-AF65-F5344CB8AC3E}">
        <p14:creationId xmlns:p14="http://schemas.microsoft.com/office/powerpoint/2010/main" val="38490157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smtClean="0"/>
              <a:t>Controlled document preparation</a:t>
            </a:r>
          </a:p>
        </p:txBody>
      </p:sp>
      <p:sp>
        <p:nvSpPr>
          <p:cNvPr id="274435" name="Rectangle 3"/>
          <p:cNvSpPr>
            <a:spLocks noGrp="1" noChangeArrowheads="1"/>
          </p:cNvSpPr>
          <p:nvPr>
            <p:ph type="body" idx="1"/>
          </p:nvPr>
        </p:nvSpPr>
        <p:spPr/>
        <p:txBody>
          <a:bodyPr/>
          <a:lstStyle/>
          <a:p>
            <a:r>
              <a:rPr lang="en-US" b="1" smtClean="0"/>
              <a:t>Creation</a:t>
            </a:r>
            <a:r>
              <a:rPr lang="en-US" smtClean="0"/>
              <a:t> of new document or </a:t>
            </a:r>
            <a:r>
              <a:rPr lang="en-US" b="1" smtClean="0"/>
              <a:t>revision</a:t>
            </a:r>
            <a:r>
              <a:rPr lang="en-US" smtClean="0"/>
              <a:t> of an existing document focus on completeness, improved readability and availability</a:t>
            </a:r>
          </a:p>
          <a:p>
            <a:r>
              <a:rPr lang="en-US" smtClean="0"/>
              <a:t>This relies in the document:</a:t>
            </a:r>
          </a:p>
          <a:p>
            <a:pPr lvl="1"/>
            <a:r>
              <a:rPr lang="en-US" smtClean="0"/>
              <a:t>structure – may be free or defined by a template</a:t>
            </a:r>
          </a:p>
          <a:p>
            <a:pPr lvl="1"/>
            <a:r>
              <a:rPr lang="en-US" smtClean="0"/>
              <a:t>identification method – </a:t>
            </a:r>
            <a:r>
              <a:rPr lang="en-US"/>
              <a:t>usually entails notation of (a) the software system or product name or number, (b) the document (type) code and (c) the version and revision number</a:t>
            </a:r>
            <a:endParaRPr lang="en-US" smtClean="0"/>
          </a:p>
          <a:p>
            <a:pPr lvl="1"/>
            <a:r>
              <a:rPr lang="en-US" smtClean="0"/>
              <a:t>standard orientation and reference information – support future access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74</a:t>
            </a:fld>
            <a:endParaRPr lang="en-US"/>
          </a:p>
        </p:txBody>
      </p:sp>
    </p:spTree>
    <p:extLst>
      <p:ext uri="{BB962C8B-B14F-4D97-AF65-F5344CB8AC3E}">
        <p14:creationId xmlns:p14="http://schemas.microsoft.com/office/powerpoint/2010/main" val="209192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normAutofit fontScale="90000"/>
          </a:bodyPr>
          <a:lstStyle/>
          <a:p>
            <a:r>
              <a:rPr lang="en-US" smtClean="0"/>
              <a:t>Issues of controlled document approval</a:t>
            </a:r>
          </a:p>
        </p:txBody>
      </p:sp>
      <p:sp>
        <p:nvSpPr>
          <p:cNvPr id="276483" name="Rectangle 3"/>
          <p:cNvSpPr>
            <a:spLocks noGrp="1" noChangeArrowheads="1"/>
          </p:cNvSpPr>
          <p:nvPr>
            <p:ph type="body" idx="1"/>
          </p:nvPr>
        </p:nvSpPr>
        <p:spPr/>
        <p:txBody>
          <a:bodyPr/>
          <a:lstStyle/>
          <a:p>
            <a:r>
              <a:rPr lang="en-US" smtClean="0"/>
              <a:t>Position of the person(s) who can approve a document or document type</a:t>
            </a:r>
          </a:p>
          <a:p>
            <a:pPr lvl="1"/>
            <a:r>
              <a:rPr lang="en-US" smtClean="0"/>
              <a:t>can be granted by a person, several persons, or committees</a:t>
            </a:r>
          </a:p>
          <a:p>
            <a:pPr lvl="1"/>
            <a:r>
              <a:rPr lang="en-US" smtClean="0"/>
              <a:t>have sufficient experience and technical expertise</a:t>
            </a:r>
          </a:p>
          <a:p>
            <a:endParaRPr lang="en-US" smtClean="0"/>
          </a:p>
          <a:p>
            <a:r>
              <a:rPr lang="en-US" smtClean="0"/>
              <a:t>The approval process</a:t>
            </a:r>
          </a:p>
          <a:p>
            <a:pPr lvl="1"/>
            <a:r>
              <a:rPr lang="en-US" smtClean="0"/>
              <a:t>aim at detecting and preventing professional inadequacies together with deviations from the document template</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75</a:t>
            </a:fld>
            <a:endParaRPr lang="en-US"/>
          </a:p>
        </p:txBody>
      </p:sp>
    </p:spTree>
    <p:extLst>
      <p:ext uri="{BB962C8B-B14F-4D97-AF65-F5344CB8AC3E}">
        <p14:creationId xmlns:p14="http://schemas.microsoft.com/office/powerpoint/2010/main" val="23114756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normAutofit fontScale="90000"/>
          </a:bodyPr>
          <a:lstStyle/>
          <a:p>
            <a:r>
              <a:rPr lang="en-US" smtClean="0"/>
              <a:t>Issues of controlled document storage and retrieval</a:t>
            </a:r>
          </a:p>
        </p:txBody>
      </p:sp>
      <p:sp>
        <p:nvSpPr>
          <p:cNvPr id="277507" name="Rectangle 3"/>
          <p:cNvSpPr>
            <a:spLocks noGrp="1" noChangeArrowheads="1"/>
          </p:cNvSpPr>
          <p:nvPr>
            <p:ph type="body" idx="1"/>
          </p:nvPr>
        </p:nvSpPr>
        <p:spPr/>
        <p:txBody>
          <a:bodyPr>
            <a:normAutofit/>
          </a:bodyPr>
          <a:lstStyle/>
          <a:p>
            <a:r>
              <a:rPr lang="en-US" smtClean="0"/>
              <a:t>Document storage</a:t>
            </a:r>
          </a:p>
          <a:p>
            <a:pPr lvl="1"/>
            <a:r>
              <a:rPr lang="en-US" smtClean="0"/>
              <a:t>number of copies, unit responsible, storage medium</a:t>
            </a:r>
          </a:p>
          <a:p>
            <a:r>
              <a:rPr lang="en-US" smtClean="0"/>
              <a:t>Circulation and retrieval of documents</a:t>
            </a:r>
          </a:p>
          <a:p>
            <a:pPr lvl="1"/>
            <a:r>
              <a:rPr lang="en-US" smtClean="0"/>
              <a:t>instruction for circulating a new document, </a:t>
            </a:r>
            <a:r>
              <a:rPr lang="en-US"/>
              <a:t>on </a:t>
            </a:r>
            <a:r>
              <a:rPr lang="en-US" smtClean="0"/>
              <a:t>time, recipients</a:t>
            </a:r>
            <a:r>
              <a:rPr lang="en-US"/>
              <a:t>; </a:t>
            </a:r>
            <a:r>
              <a:rPr lang="en-US" smtClean="0"/>
              <a:t>efficient and accurate retrieval of </a:t>
            </a:r>
            <a:r>
              <a:rPr lang="en-US"/>
              <a:t>copies, in full compliance </a:t>
            </a:r>
            <a:r>
              <a:rPr lang="en-US" smtClean="0"/>
              <a:t>with security </a:t>
            </a:r>
            <a:r>
              <a:rPr lang="en-US"/>
              <a:t>restrictions</a:t>
            </a:r>
            <a:endParaRPr lang="en-US" smtClean="0"/>
          </a:p>
          <a:p>
            <a:r>
              <a:rPr lang="en-US" smtClean="0"/>
              <a:t>Document security, including document disposal requirement</a:t>
            </a:r>
          </a:p>
          <a:p>
            <a:pPr lvl="1"/>
            <a:r>
              <a:rPr lang="en-US" smtClean="0"/>
              <a:t>provide restricted access; prevent unauthorized changes to stored documents; provide back-up; determine storage period</a:t>
            </a:r>
          </a:p>
          <a:p>
            <a:pPr lvl="1"/>
            <a:endParaRPr lang="en-US" smtClean="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76</a:t>
            </a:fld>
            <a:endParaRPr lang="en-US"/>
          </a:p>
        </p:txBody>
      </p:sp>
    </p:spTree>
    <p:extLst>
      <p:ext uri="{BB962C8B-B14F-4D97-AF65-F5344CB8AC3E}">
        <p14:creationId xmlns:p14="http://schemas.microsoft.com/office/powerpoint/2010/main" val="35452595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77</a:t>
            </a:fld>
            <a:endParaRPr lang="en-US"/>
          </a:p>
        </p:txBody>
      </p:sp>
    </p:spTree>
    <p:extLst>
      <p:ext uri="{BB962C8B-B14F-4D97-AF65-F5344CB8AC3E}">
        <p14:creationId xmlns:p14="http://schemas.microsoft.com/office/powerpoint/2010/main" val="2880384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a:t>Version management </a:t>
            </a:r>
            <a:r>
              <a:rPr lang="en-US" smtClean="0"/>
              <a:t>systems</a:t>
            </a:r>
            <a:br>
              <a:rPr lang="en-US" smtClean="0"/>
            </a:br>
            <a:r>
              <a:rPr lang="en-US" sz="3600" smtClean="0"/>
              <a:t>Check-in and check-out from a version repository</a:t>
            </a:r>
            <a:r>
              <a:rPr lang="en-GB" sz="3600" smtClean="0"/>
              <a:t> </a:t>
            </a:r>
            <a:endParaRPr lang="en-US" sz="3600" smtClean="0"/>
          </a:p>
        </p:txBody>
      </p:sp>
      <p:sp>
        <p:nvSpPr>
          <p:cNvPr id="7" name="Content Placeholder 6"/>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799"/>
            <a:ext cx="8229600" cy="4595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78</a:t>
            </a:fld>
            <a:endParaRPr lang="en-US"/>
          </a:p>
        </p:txBody>
      </p:sp>
    </p:spTree>
    <p:extLst>
      <p:ext uri="{BB962C8B-B14F-4D97-AF65-F5344CB8AC3E}">
        <p14:creationId xmlns:p14="http://schemas.microsoft.com/office/powerpoint/2010/main" val="3211092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Release planning</a:t>
            </a:r>
          </a:p>
        </p:txBody>
      </p:sp>
      <p:sp>
        <p:nvSpPr>
          <p:cNvPr id="44035" name="Content Placeholder 2"/>
          <p:cNvSpPr>
            <a:spLocks noGrp="1"/>
          </p:cNvSpPr>
          <p:nvPr>
            <p:ph idx="1"/>
          </p:nvPr>
        </p:nvSpPr>
        <p:spPr/>
        <p:txBody>
          <a:bodyPr/>
          <a:lstStyle/>
          <a:p>
            <a:r>
              <a:rPr lang="en-US" smtClean="0"/>
              <a:t>As well as the technical work involved in creating a release distribution, advertising and publicity material have to be prepared and marketing strategies put in place to convince customers to buy the new release of the system. </a:t>
            </a:r>
          </a:p>
          <a:p>
            <a:r>
              <a:rPr lang="en-US" smtClean="0"/>
              <a:t>Release timing</a:t>
            </a:r>
          </a:p>
          <a:p>
            <a:pPr lvl="1"/>
            <a:r>
              <a:rPr lang="en-US" smtClean="0"/>
              <a:t>If releases are too frequent or require hardware upgrades, customers may not move to the new release, especially if they have to pay for it. </a:t>
            </a:r>
          </a:p>
          <a:p>
            <a:pPr lvl="1"/>
            <a:r>
              <a:rPr lang="en-US" smtClean="0"/>
              <a:t>If system releases are  too infrequent, market share may be lost as customers move to alternative systems. </a:t>
            </a:r>
            <a:endParaRPr lang="en-GB" smtClean="0"/>
          </a:p>
          <a:p>
            <a:endParaRPr lang="en-US" smtClean="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79</a:t>
            </a:fld>
            <a:endParaRPr lang="en-US"/>
          </a:p>
        </p:txBody>
      </p:sp>
    </p:spTree>
    <p:extLst>
      <p:ext uri="{BB962C8B-B14F-4D97-AF65-F5344CB8AC3E}">
        <p14:creationId xmlns:p14="http://schemas.microsoft.com/office/powerpoint/2010/main" val="1401831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smtClean="0"/>
              <a:t>Conceptual hierarchy of</a:t>
            </a:r>
            <a:br>
              <a:rPr lang="en-US" smtClean="0"/>
            </a:br>
            <a:r>
              <a:rPr lang="en-US" smtClean="0"/>
              <a:t>procedures and work instructions</a:t>
            </a:r>
            <a:endParaRPr lang="en-US"/>
          </a:p>
        </p:txBody>
      </p:sp>
      <p:sp>
        <p:nvSpPr>
          <p:cNvPr id="191490" name="Rectangle 2"/>
          <p:cNvSpPr>
            <a:spLocks noChangeArrowheads="1"/>
          </p:cNvSpPr>
          <p:nvPr/>
        </p:nvSpPr>
        <p:spPr bwMode="auto">
          <a:xfrm>
            <a:off x="2898775" y="3717925"/>
            <a:ext cx="3328988" cy="858838"/>
          </a:xfrm>
          <a:prstGeom prst="rect">
            <a:avLst/>
          </a:prstGeom>
          <a:solidFill>
            <a:srgbClr val="FFC000"/>
          </a:solidFill>
          <a:ln w="9525">
            <a:solidFill>
              <a:srgbClr val="000000"/>
            </a:solidFill>
            <a:miter lim="800000"/>
            <a:headEnd/>
            <a:tailEnd/>
          </a:ln>
        </p:spPr>
        <p:txBody>
          <a:bodyPr/>
          <a:lstStyle/>
          <a:p>
            <a:pPr algn="ctr"/>
            <a:r>
              <a:rPr lang="en-US" sz="2600" b="1">
                <a:latin typeface="Times New Roman" pitchFamily="18" charset="0"/>
                <a:cs typeface="Times New Roman" pitchFamily="18" charset="0"/>
              </a:rPr>
              <a:t>The organization’s SQA procedures</a:t>
            </a:r>
          </a:p>
        </p:txBody>
      </p:sp>
      <p:sp>
        <p:nvSpPr>
          <p:cNvPr id="191491" name="Rectangle 3"/>
          <p:cNvSpPr>
            <a:spLocks noChangeArrowheads="1"/>
          </p:cNvSpPr>
          <p:nvPr/>
        </p:nvSpPr>
        <p:spPr bwMode="auto">
          <a:xfrm>
            <a:off x="2743200" y="5327650"/>
            <a:ext cx="3730625" cy="615950"/>
          </a:xfrm>
          <a:prstGeom prst="rect">
            <a:avLst/>
          </a:prstGeom>
          <a:solidFill>
            <a:srgbClr val="FFC000"/>
          </a:solidFill>
          <a:ln w="9525">
            <a:solidFill>
              <a:srgbClr val="000000"/>
            </a:solidFill>
            <a:miter lim="800000"/>
            <a:headEnd/>
            <a:tailEnd/>
          </a:ln>
        </p:spPr>
        <p:txBody>
          <a:bodyPr/>
          <a:lstStyle/>
          <a:p>
            <a:pPr algn="ctr"/>
            <a:r>
              <a:rPr lang="en-US" sz="2600" b="1">
                <a:latin typeface="Times New Roman" pitchFamily="18" charset="0"/>
                <a:cs typeface="Times New Roman" pitchFamily="18" charset="0"/>
              </a:rPr>
              <a:t>SQA work instructions</a:t>
            </a:r>
          </a:p>
        </p:txBody>
      </p:sp>
      <p:sp>
        <p:nvSpPr>
          <p:cNvPr id="191492" name="Line 4"/>
          <p:cNvSpPr>
            <a:spLocks noChangeShapeType="1"/>
          </p:cNvSpPr>
          <p:nvPr/>
        </p:nvSpPr>
        <p:spPr bwMode="auto">
          <a:xfrm>
            <a:off x="3478213" y="2552700"/>
            <a:ext cx="0" cy="116522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2600"/>
          </a:p>
        </p:txBody>
      </p:sp>
      <p:sp>
        <p:nvSpPr>
          <p:cNvPr id="191493" name="Line 5"/>
          <p:cNvSpPr>
            <a:spLocks noChangeShapeType="1"/>
          </p:cNvSpPr>
          <p:nvPr/>
        </p:nvSpPr>
        <p:spPr bwMode="auto">
          <a:xfrm flipH="1">
            <a:off x="5649913" y="2538413"/>
            <a:ext cx="1587" cy="117951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2600"/>
          </a:p>
        </p:txBody>
      </p:sp>
      <p:sp>
        <p:nvSpPr>
          <p:cNvPr id="191494" name="Line 6"/>
          <p:cNvSpPr>
            <a:spLocks noChangeShapeType="1"/>
          </p:cNvSpPr>
          <p:nvPr/>
        </p:nvSpPr>
        <p:spPr bwMode="auto">
          <a:xfrm>
            <a:off x="4564063" y="4576763"/>
            <a:ext cx="0" cy="73501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2600"/>
          </a:p>
        </p:txBody>
      </p:sp>
      <p:sp>
        <p:nvSpPr>
          <p:cNvPr id="191495" name="Rectangle 7"/>
          <p:cNvSpPr>
            <a:spLocks noChangeArrowheads="1"/>
          </p:cNvSpPr>
          <p:nvPr/>
        </p:nvSpPr>
        <p:spPr bwMode="auto">
          <a:xfrm>
            <a:off x="4779963" y="2159000"/>
            <a:ext cx="3330575" cy="858838"/>
          </a:xfrm>
          <a:prstGeom prst="rect">
            <a:avLst/>
          </a:prstGeom>
          <a:solidFill>
            <a:srgbClr val="FFCCFF"/>
          </a:solidFill>
          <a:ln w="9525">
            <a:solidFill>
              <a:srgbClr val="000000"/>
            </a:solidFill>
            <a:miter lim="800000"/>
            <a:headEnd/>
            <a:tailEnd/>
          </a:ln>
        </p:spPr>
        <p:txBody>
          <a:bodyPr/>
          <a:lstStyle/>
          <a:p>
            <a:pPr algn="ctr"/>
            <a:r>
              <a:rPr lang="en-US" sz="2600" b="1">
                <a:latin typeface="Times New Roman" pitchFamily="18" charset="0"/>
                <a:cs typeface="Times New Roman" pitchFamily="18" charset="0"/>
              </a:rPr>
              <a:t>The organization’s SQA policy</a:t>
            </a:r>
          </a:p>
        </p:txBody>
      </p:sp>
      <p:sp>
        <p:nvSpPr>
          <p:cNvPr id="191496" name="Rectangle 8"/>
          <p:cNvSpPr>
            <a:spLocks noChangeArrowheads="1"/>
          </p:cNvSpPr>
          <p:nvPr/>
        </p:nvSpPr>
        <p:spPr bwMode="auto">
          <a:xfrm>
            <a:off x="871538" y="2159000"/>
            <a:ext cx="3475037" cy="858838"/>
          </a:xfrm>
          <a:prstGeom prst="rect">
            <a:avLst/>
          </a:prstGeom>
          <a:solidFill>
            <a:srgbClr val="FFCCFF"/>
          </a:solidFill>
          <a:ln w="9525">
            <a:solidFill>
              <a:srgbClr val="000000"/>
            </a:solidFill>
            <a:miter lim="800000"/>
            <a:headEnd/>
            <a:tailEnd/>
          </a:ln>
        </p:spPr>
        <p:txBody>
          <a:bodyPr/>
          <a:lstStyle/>
          <a:p>
            <a:pPr algn="ctr"/>
            <a:r>
              <a:rPr lang="en-US" sz="2600" b="1">
                <a:latin typeface="Times New Roman" pitchFamily="18" charset="0"/>
                <a:cs typeface="Times New Roman" pitchFamily="18" charset="0"/>
              </a:rPr>
              <a:t>International or national SQA standard</a:t>
            </a:r>
          </a:p>
        </p:txBody>
      </p:sp>
      <p:sp>
        <p:nvSpPr>
          <p:cNvPr id="191497" name="WordArt 9"/>
          <p:cNvSpPr>
            <a:spLocks noChangeArrowheads="1" noChangeShapeType="1" noTextEdit="1"/>
          </p:cNvSpPr>
          <p:nvPr/>
        </p:nvSpPr>
        <p:spPr bwMode="auto">
          <a:xfrm>
            <a:off x="1171575" y="152400"/>
            <a:ext cx="6524625" cy="9906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endParaRPr lang="en-US" sz="2800" kern="10">
              <a:ln w="12700">
                <a:solidFill>
                  <a:srgbClr val="000000"/>
                </a:solidFill>
                <a:round/>
                <a:headEnd/>
                <a:tailEnd/>
              </a:ln>
              <a:solidFill>
                <a:schemeClr val="bg1"/>
              </a:solidFill>
              <a:latin typeface="Arial Black"/>
            </a:endParaRP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8</a:t>
            </a:fld>
            <a:endParaRPr lang="en-US"/>
          </a:p>
        </p:txBody>
      </p:sp>
    </p:spTree>
    <p:extLst>
      <p:ext uri="{BB962C8B-B14F-4D97-AF65-F5344CB8AC3E}">
        <p14:creationId xmlns:p14="http://schemas.microsoft.com/office/powerpoint/2010/main" val="13338946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r>
              <a:rPr lang="en-US"/>
              <a:t>System </a:t>
            </a:r>
            <a:r>
              <a:rPr lang="en-US" smtClean="0"/>
              <a:t>building</a:t>
            </a:r>
            <a:br>
              <a:rPr lang="en-US" smtClean="0"/>
            </a:br>
            <a:r>
              <a:rPr lang="en-US" smtClean="0"/>
              <a:t>Build system functionality</a:t>
            </a:r>
          </a:p>
        </p:txBody>
      </p:sp>
      <p:sp>
        <p:nvSpPr>
          <p:cNvPr id="32771" name="Content Placeholder 2"/>
          <p:cNvSpPr>
            <a:spLocks noGrp="1"/>
          </p:cNvSpPr>
          <p:nvPr>
            <p:ph idx="1"/>
          </p:nvPr>
        </p:nvSpPr>
        <p:spPr/>
        <p:txBody>
          <a:bodyPr/>
          <a:lstStyle/>
          <a:p>
            <a:r>
              <a:rPr lang="en-US" smtClean="0"/>
              <a:t>Build script generation</a:t>
            </a:r>
            <a:endParaRPr lang="en-GB" smtClean="0"/>
          </a:p>
          <a:p>
            <a:r>
              <a:rPr lang="en-US" smtClean="0"/>
              <a:t>Version management system integration</a:t>
            </a:r>
            <a:endParaRPr lang="en-GB" smtClean="0"/>
          </a:p>
          <a:p>
            <a:r>
              <a:rPr lang="en-US" smtClean="0"/>
              <a:t>Minimal re-compilation</a:t>
            </a:r>
            <a:endParaRPr lang="en-GB" smtClean="0"/>
          </a:p>
          <a:p>
            <a:r>
              <a:rPr lang="en-US" smtClean="0"/>
              <a:t>Executable system creation</a:t>
            </a:r>
            <a:endParaRPr lang="en-GB" smtClean="0"/>
          </a:p>
          <a:p>
            <a:r>
              <a:rPr lang="en-US" smtClean="0"/>
              <a:t>Test automation</a:t>
            </a:r>
            <a:endParaRPr lang="en-GB" smtClean="0"/>
          </a:p>
          <a:p>
            <a:r>
              <a:rPr lang="en-US" smtClean="0"/>
              <a:t>Reporting</a:t>
            </a:r>
            <a:endParaRPr lang="en-GB" smtClean="0"/>
          </a:p>
          <a:p>
            <a:r>
              <a:rPr lang="en-US" smtClean="0"/>
              <a:t>Documentation generation</a:t>
            </a:r>
            <a:endParaRPr lang="en-GB" smtClean="0"/>
          </a:p>
          <a:p>
            <a:endParaRPr lang="en-US" smtClean="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80</a:t>
            </a:fld>
            <a:endParaRPr lang="en-US"/>
          </a:p>
        </p:txBody>
      </p:sp>
    </p:spTree>
    <p:extLst>
      <p:ext uri="{BB962C8B-B14F-4D97-AF65-F5344CB8AC3E}">
        <p14:creationId xmlns:p14="http://schemas.microsoft.com/office/powerpoint/2010/main" val="728452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Release management</a:t>
            </a:r>
          </a:p>
        </p:txBody>
      </p:sp>
      <p:sp>
        <p:nvSpPr>
          <p:cNvPr id="40963" name="Content Placeholder 2"/>
          <p:cNvSpPr>
            <a:spLocks noGrp="1"/>
          </p:cNvSpPr>
          <p:nvPr>
            <p:ph idx="1"/>
          </p:nvPr>
        </p:nvSpPr>
        <p:spPr/>
        <p:txBody>
          <a:bodyPr/>
          <a:lstStyle/>
          <a:p>
            <a:r>
              <a:rPr lang="en-US" smtClean="0"/>
              <a:t>For mass market software, it is usually possible to identify two types of release: major releases and minor releases</a:t>
            </a:r>
          </a:p>
          <a:p>
            <a:r>
              <a:rPr lang="en-US" smtClean="0"/>
              <a:t>For custom software or software product lines, releases of the system may have to be produced for each customer and individual customers may be running several different releases of the system at the same time</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81</a:t>
            </a:fld>
            <a:endParaRPr lang="en-US"/>
          </a:p>
        </p:txBody>
      </p:sp>
    </p:spTree>
    <p:extLst>
      <p:ext uri="{BB962C8B-B14F-4D97-AF65-F5344CB8AC3E}">
        <p14:creationId xmlns:p14="http://schemas.microsoft.com/office/powerpoint/2010/main" val="435713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Change management</a:t>
            </a:r>
            <a:endParaRPr lang="en-US"/>
          </a:p>
        </p:txBody>
      </p:sp>
      <p:sp>
        <p:nvSpPr>
          <p:cNvPr id="3" name="Content Placeholder 2"/>
          <p:cNvSpPr>
            <a:spLocks noGrp="1"/>
          </p:cNvSpPr>
          <p:nvPr>
            <p:ph idx="1"/>
          </p:nvPr>
        </p:nvSpPr>
        <p:spPr/>
        <p:txBody>
          <a:bodyPr/>
          <a:lstStyle/>
          <a:p>
            <a:r>
              <a:rPr lang="en-US" smtClean="0"/>
              <a:t>Organizational needs and requirements change during the lifetime of a system, bugs have to be repaired and systems have to adapt to changes in their environment</a:t>
            </a:r>
          </a:p>
          <a:p>
            <a:r>
              <a:rPr lang="en-US" smtClean="0"/>
              <a:t>Change management is intended to ensure that system evolution is a managed process and that priority is given to the most urgent and cost-effective changes</a:t>
            </a:r>
            <a:endParaRPr lang="en-GB" smtClean="0"/>
          </a:p>
          <a:p>
            <a:r>
              <a:rPr lang="en-US" smtClean="0"/>
              <a:t>The change management process is concerned with analyzing the costs and benefits of proposed changes, approving those changes that are worthwhile and tracking which components in the system have been changed</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82</a:t>
            </a:fld>
            <a:endParaRPr lang="en-US"/>
          </a:p>
        </p:txBody>
      </p:sp>
    </p:spTree>
    <p:extLst>
      <p:ext uri="{BB962C8B-B14F-4D97-AF65-F5344CB8AC3E}">
        <p14:creationId xmlns:p14="http://schemas.microsoft.com/office/powerpoint/2010/main" val="335400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smtClean="0"/>
              <a:t>Motivations for</a:t>
            </a:r>
            <a:br>
              <a:rPr lang="en-US" smtClean="0"/>
            </a:br>
            <a:r>
              <a:rPr lang="en-US" smtClean="0"/>
              <a:t>updating existing procedures</a:t>
            </a:r>
            <a:endParaRPr lang="en-US"/>
          </a:p>
        </p:txBody>
      </p:sp>
      <p:sp>
        <p:nvSpPr>
          <p:cNvPr id="195586" name="Rectangle 2"/>
          <p:cNvSpPr>
            <a:spLocks noGrp="1" noChangeArrowheads="1"/>
          </p:cNvSpPr>
          <p:nvPr>
            <p:ph idx="1"/>
          </p:nvPr>
        </p:nvSpPr>
        <p:spPr/>
        <p:txBody>
          <a:bodyPr/>
          <a:lstStyle/>
          <a:p>
            <a:r>
              <a:rPr lang="en-US" smtClean="0"/>
              <a:t>Technological changes in development tools, hardware, communication equipment, etc.</a:t>
            </a:r>
          </a:p>
          <a:p>
            <a:r>
              <a:rPr lang="en-US" smtClean="0"/>
              <a:t>Changes in the organization's areas of activity </a:t>
            </a:r>
          </a:p>
          <a:p>
            <a:r>
              <a:rPr lang="en-US" smtClean="0"/>
              <a:t>User proposals for improvement</a:t>
            </a:r>
          </a:p>
          <a:p>
            <a:r>
              <a:rPr lang="en-US" smtClean="0"/>
              <a:t>Analysis of failures as well as successes</a:t>
            </a:r>
          </a:p>
          <a:p>
            <a:r>
              <a:rPr lang="en-US" smtClean="0"/>
              <a:t>Learning from the experience of other organizations</a:t>
            </a:r>
          </a:p>
          <a:p>
            <a:r>
              <a:rPr lang="en-US" smtClean="0"/>
              <a:t>Experiences of the SQA team</a:t>
            </a:r>
          </a:p>
        </p:txBody>
      </p:sp>
      <p:sp>
        <p:nvSpPr>
          <p:cNvPr id="195587" name="WordArt 3"/>
          <p:cNvSpPr>
            <a:spLocks noChangeArrowheads="1" noChangeShapeType="1" noTextEdit="1"/>
          </p:cNvSpPr>
          <p:nvPr/>
        </p:nvSpPr>
        <p:spPr bwMode="auto">
          <a:xfrm>
            <a:off x="914400" y="152400"/>
            <a:ext cx="6581775" cy="11430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endParaRPr lang="en-US" sz="3200" kern="10">
              <a:ln w="12700">
                <a:solidFill>
                  <a:srgbClr val="000000"/>
                </a:solidFill>
                <a:round/>
                <a:headEnd/>
                <a:tailEnd/>
              </a:ln>
              <a:solidFill>
                <a:schemeClr val="bg1"/>
              </a:solidFill>
              <a:latin typeface="Arial Black"/>
            </a:endParaRP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83</a:t>
            </a:fld>
            <a:endParaRPr lang="en-US"/>
          </a:p>
        </p:txBody>
      </p:sp>
    </p:spTree>
    <p:extLst>
      <p:ext uri="{BB962C8B-B14F-4D97-AF65-F5344CB8AC3E}">
        <p14:creationId xmlns:p14="http://schemas.microsoft.com/office/powerpoint/2010/main" val="2654860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smtClean="0"/>
              <a:t>The procedures manual</a:t>
            </a:r>
          </a:p>
        </p:txBody>
      </p:sp>
      <p:sp>
        <p:nvSpPr>
          <p:cNvPr id="189443" name="Rectangle 3"/>
          <p:cNvSpPr>
            <a:spLocks noGrp="1" noChangeArrowheads="1"/>
          </p:cNvSpPr>
          <p:nvPr>
            <p:ph type="body" idx="1"/>
          </p:nvPr>
        </p:nvSpPr>
        <p:spPr/>
        <p:txBody>
          <a:bodyPr/>
          <a:lstStyle/>
          <a:p>
            <a:r>
              <a:rPr lang="en-US" smtClean="0"/>
              <a:t>Procedures manual: collection of all SQA procedures</a:t>
            </a:r>
          </a:p>
          <a:p>
            <a:r>
              <a:rPr lang="en-US" smtClean="0"/>
              <a:t>Contents:</a:t>
            </a:r>
          </a:p>
          <a:p>
            <a:pPr lvl="1"/>
            <a:r>
              <a:rPr lang="en-US" smtClean="0"/>
              <a:t>the types of software development and maintenance activities carried out by the organization</a:t>
            </a:r>
          </a:p>
          <a:p>
            <a:pPr lvl="1"/>
            <a:r>
              <a:rPr lang="en-US" smtClean="0"/>
              <a:t>the range of activities belonging to each activity type</a:t>
            </a:r>
          </a:p>
          <a:p>
            <a:pPr lvl="1"/>
            <a:r>
              <a:rPr lang="en-US" smtClean="0"/>
              <a:t>the range of customers and suppliers</a:t>
            </a:r>
          </a:p>
          <a:p>
            <a:pPr lvl="1"/>
            <a:r>
              <a:rPr lang="en-US" smtClean="0"/>
              <a:t>the conceptions governing the choice of method applied by the organization to achieve desired SQA objectives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84</a:t>
            </a:fld>
            <a:endParaRPr lang="en-US"/>
          </a:p>
        </p:txBody>
      </p:sp>
    </p:spTree>
    <p:extLst>
      <p:ext uri="{BB962C8B-B14F-4D97-AF65-F5344CB8AC3E}">
        <p14:creationId xmlns:p14="http://schemas.microsoft.com/office/powerpoint/2010/main" val="3773748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normAutofit fontScale="90000"/>
          </a:bodyPr>
          <a:lstStyle/>
          <a:p>
            <a:r>
              <a:rPr lang="en-US" smtClean="0"/>
              <a:t>Follow-up subsequent to training and certification</a:t>
            </a:r>
          </a:p>
        </p:txBody>
      </p:sp>
      <p:sp>
        <p:nvSpPr>
          <p:cNvPr id="220163" name="Rectangle 3"/>
          <p:cNvSpPr>
            <a:spLocks noGrp="1" noChangeArrowheads="1"/>
          </p:cNvSpPr>
          <p:nvPr>
            <p:ph idx="1"/>
          </p:nvPr>
        </p:nvSpPr>
        <p:spPr/>
        <p:txBody>
          <a:bodyPr/>
          <a:lstStyle/>
          <a:p>
            <a:r>
              <a:rPr lang="en-US" smtClean="0"/>
              <a:t>The information provided by follow-up relates to:</a:t>
            </a:r>
          </a:p>
          <a:p>
            <a:pPr lvl="1"/>
            <a:r>
              <a:rPr lang="en-US" smtClean="0"/>
              <a:t>all training activities and certification procedures conducted – records of the performance of the participants in the program</a:t>
            </a:r>
          </a:p>
          <a:p>
            <a:pPr lvl="1"/>
            <a:r>
              <a:rPr lang="en-US" smtClean="0"/>
              <a:t>information about special cases of training activities that proved to be either highly successful or clearly unsuccessful in improving staff performance</a:t>
            </a:r>
          </a:p>
          <a:p>
            <a:pPr lvl="1"/>
            <a:r>
              <a:rPr lang="en-US" smtClean="0"/>
              <a:t>information about proven cases of failures of certified staff in the performance that point to clearly inadequate certification requirements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85</a:t>
            </a:fld>
            <a:endParaRPr lang="en-US"/>
          </a:p>
        </p:txBody>
      </p:sp>
    </p:spTree>
    <p:extLst>
      <p:ext uri="{BB962C8B-B14F-4D97-AF65-F5344CB8AC3E}">
        <p14:creationId xmlns:p14="http://schemas.microsoft.com/office/powerpoint/2010/main" val="975533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How to prepare </a:t>
            </a:r>
            <a:r>
              <a:rPr lang="en-US"/>
              <a:t>a training and updating </a:t>
            </a:r>
            <a:r>
              <a:rPr lang="en-US" smtClean="0"/>
              <a:t>program?</a:t>
            </a:r>
            <a:endParaRPr lang="en-US"/>
          </a:p>
        </p:txBody>
      </p:sp>
      <p:sp>
        <p:nvSpPr>
          <p:cNvPr id="3" name="Content Placeholder 2"/>
          <p:cNvSpPr>
            <a:spLocks noGrp="1"/>
          </p:cNvSpPr>
          <p:nvPr>
            <p:ph idx="1"/>
          </p:nvPr>
        </p:nvSpPr>
        <p:spPr/>
        <p:txBody>
          <a:bodyPr/>
          <a:lstStyle/>
          <a:p>
            <a:r>
              <a:rPr lang="en-US"/>
              <a:t>Determine the knowledge requirements for each </a:t>
            </a:r>
            <a:r>
              <a:rPr lang="en-US" smtClean="0"/>
              <a:t>position</a:t>
            </a:r>
          </a:p>
          <a:p>
            <a:r>
              <a:rPr lang="en-US"/>
              <a:t>Determine training and professional updating </a:t>
            </a:r>
            <a:r>
              <a:rPr lang="en-US" smtClean="0"/>
              <a:t>needs</a:t>
            </a:r>
          </a:p>
          <a:p>
            <a:r>
              <a:rPr lang="en-US"/>
              <a:t>Plan training and updating programs</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86</a:t>
            </a:fld>
            <a:endParaRPr lang="en-US"/>
          </a:p>
        </p:txBody>
      </p:sp>
    </p:spTree>
    <p:extLst>
      <p:ext uri="{BB962C8B-B14F-4D97-AF65-F5344CB8AC3E}">
        <p14:creationId xmlns:p14="http://schemas.microsoft.com/office/powerpoint/2010/main" val="3832204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Main components </a:t>
            </a:r>
            <a:r>
              <a:rPr lang="en-US"/>
              <a:t>of a certification program</a:t>
            </a:r>
          </a:p>
        </p:txBody>
      </p:sp>
      <p:sp>
        <p:nvSpPr>
          <p:cNvPr id="3" name="Content Placeholder 2"/>
          <p:cNvSpPr>
            <a:spLocks noGrp="1"/>
          </p:cNvSpPr>
          <p:nvPr>
            <p:ph idx="1"/>
          </p:nvPr>
        </p:nvSpPr>
        <p:spPr/>
        <p:txBody>
          <a:bodyPr/>
          <a:lstStyle/>
          <a:p>
            <a:r>
              <a:rPr lang="en-US"/>
              <a:t>Professional education</a:t>
            </a:r>
          </a:p>
          <a:p>
            <a:r>
              <a:rPr lang="en-US" smtClean="0"/>
              <a:t>Internal </a:t>
            </a:r>
            <a:r>
              <a:rPr lang="en-US"/>
              <a:t>training courses</a:t>
            </a:r>
          </a:p>
          <a:p>
            <a:r>
              <a:rPr lang="en-US" smtClean="0"/>
              <a:t>Professional </a:t>
            </a:r>
            <a:r>
              <a:rPr lang="en-US"/>
              <a:t>experience in the current organization or another organization</a:t>
            </a:r>
          </a:p>
          <a:p>
            <a:r>
              <a:rPr lang="en-US" smtClean="0"/>
              <a:t>Evaluation </a:t>
            </a:r>
            <a:r>
              <a:rPr lang="en-US"/>
              <a:t>of the candidate’s achievements and ability as found in periodic </a:t>
            </a:r>
            <a:r>
              <a:rPr lang="en-US" smtClean="0"/>
              <a:t>performance assessments</a:t>
            </a:r>
          </a:p>
          <a:p>
            <a:r>
              <a:rPr lang="en-US"/>
              <a:t>Evaluation by the candidate’s direct superior</a:t>
            </a:r>
          </a:p>
          <a:p>
            <a:r>
              <a:rPr lang="en-US" smtClean="0"/>
              <a:t>Demonstration </a:t>
            </a:r>
            <a:r>
              <a:rPr lang="en-US"/>
              <a:t>of knowledge and skills by means of a test or a project</a:t>
            </a:r>
          </a:p>
          <a:p>
            <a:r>
              <a:rPr lang="en-US" smtClean="0"/>
              <a:t>Mentor’s </a:t>
            </a:r>
            <a:r>
              <a:rPr lang="en-US"/>
              <a:t>supervision for a specified period</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87</a:t>
            </a:fld>
            <a:endParaRPr lang="en-US"/>
          </a:p>
        </p:txBody>
      </p:sp>
    </p:spTree>
    <p:extLst>
      <p:ext uri="{BB962C8B-B14F-4D97-AF65-F5344CB8AC3E}">
        <p14:creationId xmlns:p14="http://schemas.microsoft.com/office/powerpoint/2010/main" val="4086901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Example A: High percentage of severe defects</a:t>
            </a:r>
          </a:p>
          <a:p>
            <a:r>
              <a:rPr lang="en-US"/>
              <a:t>Example B: Increase in help desk calls that require service at </a:t>
            </a:r>
            <a:r>
              <a:rPr lang="en-US" smtClean="0"/>
              <a:t>the customer’s </a:t>
            </a:r>
            <a:r>
              <a:rPr lang="en-US"/>
              <a:t>site</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88</a:t>
            </a:fld>
            <a:endParaRPr lang="en-US"/>
          </a:p>
        </p:txBody>
      </p:sp>
    </p:spTree>
    <p:extLst>
      <p:ext uri="{BB962C8B-B14F-4D97-AF65-F5344CB8AC3E}">
        <p14:creationId xmlns:p14="http://schemas.microsoft.com/office/powerpoint/2010/main" val="2183794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Organizing for CAPA</a:t>
            </a:r>
          </a:p>
        </p:txBody>
      </p:sp>
      <p:sp>
        <p:nvSpPr>
          <p:cNvPr id="3" name="Content Placeholder 2"/>
          <p:cNvSpPr>
            <a:spLocks noGrp="1"/>
          </p:cNvSpPr>
          <p:nvPr>
            <p:ph idx="1"/>
          </p:nvPr>
        </p:nvSpPr>
        <p:spPr/>
        <p:txBody>
          <a:bodyPr>
            <a:normAutofit lnSpcReduction="10000"/>
          </a:bodyPr>
          <a:lstStyle/>
          <a:p>
            <a:r>
              <a:rPr lang="en-US"/>
              <a:t>Corrective Action Board (CAB) </a:t>
            </a:r>
            <a:r>
              <a:rPr lang="en-US" smtClean="0"/>
              <a:t>committee</a:t>
            </a:r>
          </a:p>
          <a:p>
            <a:pPr lvl="1"/>
            <a:r>
              <a:rPr lang="en-US" smtClean="0"/>
              <a:t>screening the </a:t>
            </a:r>
            <a:r>
              <a:rPr lang="en-US"/>
              <a:t>collected information</a:t>
            </a:r>
          </a:p>
          <a:p>
            <a:pPr lvl="1"/>
            <a:r>
              <a:rPr lang="en-US"/>
              <a:t>appointing members of targeted ad hoc CAPA teams</a:t>
            </a:r>
          </a:p>
          <a:p>
            <a:pPr lvl="1"/>
            <a:r>
              <a:rPr lang="en-US" smtClean="0"/>
              <a:t>promoting </a:t>
            </a:r>
            <a:r>
              <a:rPr lang="en-US"/>
              <a:t>implementation </a:t>
            </a:r>
            <a:endParaRPr lang="en-US" smtClean="0"/>
          </a:p>
          <a:p>
            <a:pPr lvl="1"/>
            <a:r>
              <a:rPr lang="en-US" smtClean="0"/>
              <a:t>following </a:t>
            </a:r>
            <a:r>
              <a:rPr lang="en-US"/>
              <a:t>up the </a:t>
            </a:r>
            <a:r>
              <a:rPr lang="en-US" smtClean="0"/>
              <a:t>process</a:t>
            </a:r>
          </a:p>
          <a:p>
            <a:r>
              <a:rPr lang="en-US"/>
              <a:t>The ad hoc CAPA </a:t>
            </a:r>
            <a:r>
              <a:rPr lang="en-US" smtClean="0"/>
              <a:t>team</a:t>
            </a:r>
          </a:p>
          <a:p>
            <a:pPr lvl="1"/>
            <a:r>
              <a:rPr lang="en-US"/>
              <a:t>analyze </a:t>
            </a:r>
            <a:r>
              <a:rPr lang="en-US" smtClean="0"/>
              <a:t>information </a:t>
            </a:r>
            <a:r>
              <a:rPr lang="en-US"/>
              <a:t>related to the team’s topic</a:t>
            </a:r>
            <a:endParaRPr lang="en-US" smtClean="0"/>
          </a:p>
          <a:p>
            <a:pPr lvl="1"/>
            <a:r>
              <a:rPr lang="en-US" smtClean="0"/>
              <a:t>identification of </a:t>
            </a:r>
            <a:r>
              <a:rPr lang="en-US"/>
              <a:t>the causes for the faults</a:t>
            </a:r>
          </a:p>
          <a:p>
            <a:pPr lvl="1"/>
            <a:r>
              <a:rPr lang="en-US" smtClean="0"/>
              <a:t>development </a:t>
            </a:r>
            <a:r>
              <a:rPr lang="en-US"/>
              <a:t>of solutions and the relevant </a:t>
            </a:r>
            <a:r>
              <a:rPr lang="en-US" smtClean="0"/>
              <a:t>CAPA</a:t>
            </a:r>
            <a:endParaRPr lang="en-US"/>
          </a:p>
          <a:p>
            <a:pPr lvl="1"/>
            <a:r>
              <a:rPr lang="en-US" smtClean="0"/>
              <a:t>analysis of </a:t>
            </a:r>
            <a:r>
              <a:rPr lang="en-US"/>
              <a:t>the CAPA implementation outcomes and CAPA revision if necessary</a:t>
            </a:r>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89</a:t>
            </a:fld>
            <a:endParaRPr lang="en-US"/>
          </a:p>
        </p:txBody>
      </p:sp>
    </p:spTree>
    <p:extLst>
      <p:ext uri="{BB962C8B-B14F-4D97-AF65-F5344CB8AC3E}">
        <p14:creationId xmlns:p14="http://schemas.microsoft.com/office/powerpoint/2010/main" val="207868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7" name="Rectangle 5"/>
          <p:cNvSpPr>
            <a:spLocks noGrp="1" noChangeArrowheads="1"/>
          </p:cNvSpPr>
          <p:nvPr>
            <p:ph type="title"/>
          </p:nvPr>
        </p:nvSpPr>
        <p:spPr/>
        <p:txBody>
          <a:bodyPr>
            <a:normAutofit fontScale="90000"/>
          </a:bodyPr>
          <a:lstStyle/>
          <a:p>
            <a:r>
              <a:rPr lang="en-US" smtClean="0"/>
              <a:t>Example: Fixed table of contents for procedures</a:t>
            </a:r>
          </a:p>
        </p:txBody>
      </p:sp>
      <p:sp>
        <p:nvSpPr>
          <p:cNvPr id="187396" name="Rectangle 4"/>
          <p:cNvSpPr>
            <a:spLocks noGrp="1" noChangeArrowheads="1"/>
          </p:cNvSpPr>
          <p:nvPr>
            <p:ph idx="1"/>
          </p:nvPr>
        </p:nvSpPr>
        <p:spPr/>
        <p:txBody>
          <a:bodyPr>
            <a:normAutofit/>
          </a:bodyPr>
          <a:lstStyle/>
          <a:p>
            <a:pPr marL="514350" indent="-514350">
              <a:buFont typeface="+mj-lt"/>
              <a:buAutoNum type="arabicPeriod"/>
            </a:pPr>
            <a:r>
              <a:rPr lang="en-US" smtClean="0"/>
              <a:t>Introduction *</a:t>
            </a:r>
          </a:p>
          <a:p>
            <a:pPr marL="514350" indent="-514350">
              <a:buFont typeface="+mj-lt"/>
              <a:buAutoNum type="arabicPeriod"/>
            </a:pPr>
            <a:r>
              <a:rPr lang="en-US" smtClean="0"/>
              <a:t>Purpose</a:t>
            </a:r>
          </a:p>
          <a:p>
            <a:pPr marL="514350" indent="-514350">
              <a:buFont typeface="+mj-lt"/>
              <a:buAutoNum type="arabicPeriod"/>
            </a:pPr>
            <a:r>
              <a:rPr lang="en-US" smtClean="0"/>
              <a:t>Terms and abbreviations *</a:t>
            </a:r>
          </a:p>
          <a:p>
            <a:pPr marL="514350" indent="-514350">
              <a:buFont typeface="+mj-lt"/>
              <a:buAutoNum type="arabicPeriod"/>
            </a:pPr>
            <a:r>
              <a:rPr lang="en-US" smtClean="0"/>
              <a:t>Applicable documents</a:t>
            </a:r>
          </a:p>
          <a:p>
            <a:pPr marL="514350" indent="-514350">
              <a:buFont typeface="+mj-lt"/>
              <a:buAutoNum type="arabicPeriod"/>
            </a:pPr>
            <a:r>
              <a:rPr lang="en-US" smtClean="0"/>
              <a:t>Method</a:t>
            </a:r>
          </a:p>
          <a:p>
            <a:pPr marL="514350" indent="-514350">
              <a:buFont typeface="+mj-lt"/>
              <a:buAutoNum type="arabicPeriod"/>
            </a:pPr>
            <a:r>
              <a:rPr lang="en-US" smtClean="0"/>
              <a:t>Quality records and documentation</a:t>
            </a:r>
          </a:p>
          <a:p>
            <a:pPr marL="514350" indent="-514350">
              <a:buFont typeface="+mj-lt"/>
              <a:buAutoNum type="arabicPeriod"/>
            </a:pPr>
            <a:r>
              <a:rPr lang="en-US" smtClean="0"/>
              <a:t>Reporting and follow-up *</a:t>
            </a:r>
          </a:p>
          <a:p>
            <a:pPr marL="514350" indent="-514350">
              <a:buFont typeface="+mj-lt"/>
              <a:buAutoNum type="arabicPeriod"/>
            </a:pPr>
            <a:r>
              <a:rPr lang="en-US" smtClean="0"/>
              <a:t>Responsibility for implementation *</a:t>
            </a:r>
          </a:p>
          <a:p>
            <a:pPr marL="514350" indent="-514350">
              <a:buFont typeface="+mj-lt"/>
              <a:buAutoNum type="arabicPeriod"/>
            </a:pPr>
            <a:r>
              <a:rPr lang="en-US" smtClean="0"/>
              <a:t>List of appendices *</a:t>
            </a:r>
          </a:p>
        </p:txBody>
      </p:sp>
      <p:sp>
        <p:nvSpPr>
          <p:cNvPr id="3" name="Rectangle 2"/>
          <p:cNvSpPr/>
          <p:nvPr/>
        </p:nvSpPr>
        <p:spPr>
          <a:xfrm>
            <a:off x="4571999" y="1852315"/>
            <a:ext cx="4425955" cy="461665"/>
          </a:xfrm>
          <a:prstGeom prst="rect">
            <a:avLst/>
          </a:prstGeom>
          <a:solidFill>
            <a:schemeClr val="bg2"/>
          </a:solidFill>
        </p:spPr>
        <p:txBody>
          <a:bodyPr wrap="none">
            <a:spAutoFit/>
          </a:bodyPr>
          <a:lstStyle/>
          <a:p>
            <a:r>
              <a:rPr lang="en-US" sz="2400" smtClean="0"/>
              <a:t>See an example in Appendix </a:t>
            </a:r>
            <a:r>
              <a:rPr lang="en-US" sz="2400"/>
              <a:t>14A</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9</a:t>
            </a:fld>
            <a:endParaRPr lang="en-US"/>
          </a:p>
        </p:txBody>
      </p:sp>
    </p:spTree>
    <p:extLst>
      <p:ext uri="{BB962C8B-B14F-4D97-AF65-F5344CB8AC3E}">
        <p14:creationId xmlns:p14="http://schemas.microsoft.com/office/powerpoint/2010/main" val="17132826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normAutofit/>
          </a:bodyPr>
          <a:lstStyle/>
          <a:p>
            <a:r>
              <a:rPr lang="en-US" sz="3600" smtClean="0"/>
              <a:t>Content for orientation and reference information</a:t>
            </a:r>
          </a:p>
        </p:txBody>
      </p:sp>
      <p:sp>
        <p:nvSpPr>
          <p:cNvPr id="275459" name="Rectangle 3"/>
          <p:cNvSpPr>
            <a:spLocks noGrp="1" noChangeArrowheads="1"/>
          </p:cNvSpPr>
          <p:nvPr>
            <p:ph type="body" idx="1"/>
          </p:nvPr>
        </p:nvSpPr>
        <p:spPr/>
        <p:txBody>
          <a:bodyPr/>
          <a:lstStyle/>
          <a:p>
            <a:pPr lvl="1"/>
            <a:r>
              <a:rPr lang="en-US" smtClean="0"/>
              <a:t>The author</a:t>
            </a:r>
          </a:p>
          <a:p>
            <a:pPr lvl="1"/>
            <a:r>
              <a:rPr lang="en-US" smtClean="0"/>
              <a:t>Date of completion</a:t>
            </a:r>
          </a:p>
          <a:p>
            <a:pPr lvl="1"/>
            <a:r>
              <a:rPr lang="en-US" smtClean="0"/>
              <a:t>Person(s) who approved the document, including position</a:t>
            </a:r>
          </a:p>
          <a:p>
            <a:pPr lvl="1"/>
            <a:r>
              <a:rPr lang="en-US" smtClean="0"/>
              <a:t>Date of approval</a:t>
            </a:r>
          </a:p>
          <a:p>
            <a:pPr lvl="1"/>
            <a:r>
              <a:rPr lang="en-US" smtClean="0"/>
              <a:t>Signature of the author and approver</a:t>
            </a:r>
          </a:p>
          <a:p>
            <a:pPr lvl="1"/>
            <a:r>
              <a:rPr lang="en-US" smtClean="0"/>
              <a:t>Descriptions of the changes introduced in the new release</a:t>
            </a:r>
          </a:p>
          <a:p>
            <a:pPr lvl="1"/>
            <a:r>
              <a:rPr lang="en-US" smtClean="0"/>
              <a:t>List of former versions and revisions</a:t>
            </a:r>
          </a:p>
          <a:p>
            <a:pPr lvl="1"/>
            <a:r>
              <a:rPr lang="en-US" smtClean="0"/>
              <a:t>Circulation list</a:t>
            </a:r>
          </a:p>
          <a:p>
            <a:pPr lvl="1"/>
            <a:r>
              <a:rPr lang="en-US" smtClean="0"/>
              <a:t>Confidentiality restrictions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90</a:t>
            </a:fld>
            <a:endParaRPr lang="en-US"/>
          </a:p>
        </p:txBody>
      </p:sp>
    </p:spTree>
    <p:extLst>
      <p:ext uri="{BB962C8B-B14F-4D97-AF65-F5344CB8AC3E}">
        <p14:creationId xmlns:p14="http://schemas.microsoft.com/office/powerpoint/2010/main" val="2808985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IC: Staff Training</a:t>
            </a:r>
          </a:p>
        </p:txBody>
      </p:sp>
      <p:sp>
        <p:nvSpPr>
          <p:cNvPr id="3" name="Content Placeholder 2"/>
          <p:cNvSpPr>
            <a:spLocks noGrp="1"/>
          </p:cNvSpPr>
          <p:nvPr>
            <p:ph idx="1"/>
          </p:nvPr>
        </p:nvSpPr>
        <p:spPr/>
        <p:txBody>
          <a:bodyPr>
            <a:normAutofit lnSpcReduction="10000"/>
          </a:bodyPr>
          <a:lstStyle/>
          <a:p>
            <a:r>
              <a:rPr lang="en-US" b="1"/>
              <a:t>Trained and well-instructed professional staff is key toefficient and quality performance</a:t>
            </a:r>
            <a:endParaRPr lang="en-US"/>
          </a:p>
          <a:p>
            <a:r>
              <a:rPr lang="en-US"/>
              <a:t>IC: Preventive and Corrective Actions</a:t>
            </a:r>
          </a:p>
          <a:p>
            <a:r>
              <a:rPr lang="en-US" b="1"/>
              <a:t>Needs of systematic investigation of the data collectedregarding instances of failure and </a:t>
            </a:r>
            <a:r>
              <a:rPr lang="en-US" b="1" smtClean="0"/>
              <a:t>success</a:t>
            </a:r>
          </a:p>
          <a:p>
            <a:r>
              <a:rPr lang="en-US" b="1" smtClean="0"/>
              <a:t>Source </a:t>
            </a:r>
            <a:r>
              <a:rPr lang="en-US" b="1"/>
              <a:t>of </a:t>
            </a:r>
            <a:r>
              <a:rPr lang="en-US" b="1" smtClean="0"/>
              <a:t>data</a:t>
            </a:r>
            <a:endParaRPr lang="en-US"/>
          </a:p>
          <a:p>
            <a:pPr lvl="1"/>
            <a:r>
              <a:rPr lang="en-US"/>
              <a:t>design review </a:t>
            </a:r>
            <a:r>
              <a:rPr lang="en-US" smtClean="0"/>
              <a:t>report</a:t>
            </a:r>
            <a:endParaRPr lang="en-US"/>
          </a:p>
          <a:p>
            <a:pPr lvl="1"/>
            <a:r>
              <a:rPr lang="en-US"/>
              <a:t>software test report</a:t>
            </a:r>
          </a:p>
          <a:p>
            <a:pPr lvl="1"/>
            <a:r>
              <a:rPr lang="en-US" smtClean="0"/>
              <a:t>customers</a:t>
            </a:r>
            <a:r>
              <a:rPr lang="en-US"/>
              <a:t>’ complaints</a:t>
            </a:r>
          </a:p>
          <a:p>
            <a:pPr lvl="1"/>
            <a:r>
              <a:rPr lang="en-US" smtClean="0"/>
              <a:t>...</a:t>
            </a:r>
            <a:r>
              <a:rPr lang="en-US"/>
              <a:t/>
            </a:r>
            <a:br>
              <a:rPr lang="en-US"/>
            </a:b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91</a:t>
            </a:fld>
            <a:endParaRPr lang="en-US"/>
          </a:p>
        </p:txBody>
      </p:sp>
    </p:spTree>
    <p:extLst>
      <p:ext uri="{BB962C8B-B14F-4D97-AF65-F5344CB8AC3E}">
        <p14:creationId xmlns:p14="http://schemas.microsoft.com/office/powerpoint/2010/main" val="854850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a:t>IC: Configuration Management</a:t>
            </a:r>
            <a:endParaRPr lang="en-US" b="1" smtClean="0"/>
          </a:p>
          <a:p>
            <a:pPr lvl="1"/>
            <a:r>
              <a:rPr lang="en-US" b="1" smtClean="0"/>
              <a:t>Deal </a:t>
            </a:r>
            <a:r>
              <a:rPr lang="en-US" b="1"/>
              <a:t>with the hazards by introducing procedures to controlthe change process</a:t>
            </a:r>
            <a:endParaRPr lang="en-US"/>
          </a:p>
          <a:p>
            <a:r>
              <a:rPr lang="en-US"/>
              <a:t>IC: Documentation Control</a:t>
            </a:r>
          </a:p>
          <a:p>
            <a:pPr lvl="1"/>
            <a:r>
              <a:rPr lang="en-US" b="1"/>
              <a:t>Ensure the efficient long-term availability of majordocuments related to software developmentDocumentation control </a:t>
            </a:r>
            <a:r>
              <a:rPr lang="en-US" b="1" smtClean="0"/>
              <a:t>activities</a:t>
            </a:r>
            <a:endParaRPr lang="en-US"/>
          </a:p>
          <a:p>
            <a:pPr lvl="2"/>
            <a:r>
              <a:rPr lang="en-US"/>
              <a:t>definition of the types of controlled documents </a:t>
            </a:r>
            <a:r>
              <a:rPr lang="en-US" smtClean="0"/>
              <a:t>needed</a:t>
            </a:r>
            <a:endParaRPr lang="en-US"/>
          </a:p>
          <a:p>
            <a:pPr lvl="2"/>
            <a:r>
              <a:rPr lang="en-US"/>
              <a:t>specification of the formats, document identification </a:t>
            </a:r>
            <a:r>
              <a:rPr lang="en-US" smtClean="0"/>
              <a:t>methods,etc</a:t>
            </a:r>
            <a:endParaRPr lang="en-US"/>
          </a:p>
          <a:p>
            <a:pPr lvl="2"/>
            <a:r>
              <a:rPr lang="en-US"/>
              <a:t>Definition of review and approval process for each </a:t>
            </a:r>
            <a:r>
              <a:rPr lang="en-US" smtClean="0"/>
              <a:t>controlleddocument</a:t>
            </a:r>
            <a:endParaRPr lang="en-US"/>
          </a:p>
          <a:p>
            <a:pPr lvl="2"/>
            <a:r>
              <a:rPr lang="en-US"/>
              <a:t>Definition of the archive storage methods</a:t>
            </a:r>
          </a:p>
          <a:p>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92</a:t>
            </a:fld>
            <a:endParaRPr lang="en-US"/>
          </a:p>
        </p:txBody>
      </p:sp>
    </p:spTree>
    <p:extLst>
      <p:ext uri="{BB962C8B-B14F-4D97-AF65-F5344CB8AC3E}">
        <p14:creationId xmlns:p14="http://schemas.microsoft.com/office/powerpoint/2010/main" val="3875470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Quality Infrastructure Components</a:t>
            </a:r>
          </a:p>
        </p:txBody>
      </p:sp>
      <p:sp>
        <p:nvSpPr>
          <p:cNvPr id="3" name="Content Placeholder 2"/>
          <p:cNvSpPr>
            <a:spLocks noGrp="1"/>
          </p:cNvSpPr>
          <p:nvPr>
            <p:ph idx="1"/>
          </p:nvPr>
        </p:nvSpPr>
        <p:spPr/>
        <p:txBody>
          <a:bodyPr>
            <a:normAutofit lnSpcReduction="10000"/>
          </a:bodyPr>
          <a:lstStyle/>
          <a:p>
            <a:r>
              <a:rPr lang="en-US" b="1"/>
              <a:t>Goals of SQA </a:t>
            </a:r>
            <a:r>
              <a:rPr lang="en-US" b="1" smtClean="0"/>
              <a:t>infrastructure</a:t>
            </a:r>
            <a:endParaRPr lang="en-US"/>
          </a:p>
          <a:p>
            <a:pPr lvl="1"/>
            <a:r>
              <a:rPr lang="en-US"/>
              <a:t>prevention of software </a:t>
            </a:r>
            <a:r>
              <a:rPr lang="en-US" smtClean="0"/>
              <a:t>faults</a:t>
            </a:r>
            <a:endParaRPr lang="en-US"/>
          </a:p>
          <a:p>
            <a:pPr lvl="1"/>
            <a:r>
              <a:rPr lang="en-US"/>
              <a:t>lowering of software fault </a:t>
            </a:r>
            <a:r>
              <a:rPr lang="en-US" smtClean="0"/>
              <a:t>rates</a:t>
            </a:r>
            <a:endParaRPr lang="en-US"/>
          </a:p>
          <a:p>
            <a:pPr lvl="1"/>
            <a:r>
              <a:rPr lang="en-US"/>
              <a:t>improvement of productivity</a:t>
            </a:r>
          </a:p>
          <a:p>
            <a:r>
              <a:rPr lang="en-US" b="1" smtClean="0"/>
              <a:t>Elements</a:t>
            </a:r>
            <a:endParaRPr lang="en-US"/>
          </a:p>
          <a:p>
            <a:pPr lvl="1"/>
            <a:r>
              <a:rPr lang="en-US"/>
              <a:t>Procedures and work </a:t>
            </a:r>
            <a:r>
              <a:rPr lang="en-US" smtClean="0"/>
              <a:t>instruction</a:t>
            </a:r>
            <a:endParaRPr lang="en-US"/>
          </a:p>
          <a:p>
            <a:pPr lvl="1"/>
            <a:r>
              <a:rPr lang="en-US"/>
              <a:t>Templates and </a:t>
            </a:r>
            <a:r>
              <a:rPr lang="en-US" smtClean="0"/>
              <a:t>checklists</a:t>
            </a:r>
            <a:endParaRPr lang="en-US"/>
          </a:p>
          <a:p>
            <a:pPr lvl="1"/>
            <a:r>
              <a:rPr lang="en-US"/>
              <a:t>Staff training, retraining, and </a:t>
            </a:r>
            <a:r>
              <a:rPr lang="en-US" smtClean="0"/>
              <a:t>certification</a:t>
            </a:r>
            <a:endParaRPr lang="en-US"/>
          </a:p>
          <a:p>
            <a:pPr lvl="1"/>
            <a:r>
              <a:rPr lang="en-US"/>
              <a:t>Preventive and corrective </a:t>
            </a:r>
            <a:r>
              <a:rPr lang="en-US" smtClean="0"/>
              <a:t>actions</a:t>
            </a:r>
            <a:endParaRPr lang="en-US"/>
          </a:p>
          <a:p>
            <a:pPr lvl="1"/>
            <a:r>
              <a:rPr lang="en-US"/>
              <a:t>Configuration </a:t>
            </a:r>
            <a:r>
              <a:rPr lang="en-US" smtClean="0"/>
              <a:t>management</a:t>
            </a:r>
            <a:endParaRPr lang="en-US"/>
          </a:p>
          <a:p>
            <a:pPr lvl="1"/>
            <a:r>
              <a:rPr lang="en-US"/>
              <a:t>Documentation </a:t>
            </a:r>
            <a:r>
              <a:rPr lang="en-US" smtClean="0"/>
              <a:t>control</a:t>
            </a:r>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93</a:t>
            </a:fld>
            <a:endParaRPr lang="en-US"/>
          </a:p>
        </p:txBody>
      </p:sp>
    </p:spTree>
    <p:extLst>
      <p:ext uri="{BB962C8B-B14F-4D97-AF65-F5344CB8AC3E}">
        <p14:creationId xmlns:p14="http://schemas.microsoft.com/office/powerpoint/2010/main" val="2928709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smtClean="0"/>
              <a:t>Factors influencing system release planning</a:t>
            </a:r>
            <a:r>
              <a:rPr lang="en-GB" smtClean="0"/>
              <a:t> </a:t>
            </a:r>
            <a:endParaRPr lang="en-US" smtClean="0"/>
          </a:p>
        </p:txBody>
      </p:sp>
      <p:graphicFrame>
        <p:nvGraphicFramePr>
          <p:cNvPr id="4" name="Content Placeholder 3"/>
          <p:cNvGraphicFramePr>
            <a:graphicFrameLocks noGrp="1"/>
          </p:cNvGraphicFramePr>
          <p:nvPr>
            <p:ph idx="1"/>
          </p:nvPr>
        </p:nvGraphicFramePr>
        <p:xfrm>
          <a:off x="457200" y="1752600"/>
          <a:ext cx="7551738" cy="4329112"/>
        </p:xfrm>
        <a:graphic>
          <a:graphicData uri="http://schemas.openxmlformats.org/drawingml/2006/table">
            <a:tbl>
              <a:tblPr firstRow="1" bandRow="1">
                <a:tableStyleId>{5C22544A-7EE6-4342-B048-85BDC9FD1C3A}</a:tableStyleId>
              </a:tblPr>
              <a:tblGrid>
                <a:gridCol w="2047800"/>
                <a:gridCol w="5503938"/>
              </a:tblGrid>
              <a:tr h="396327">
                <a:tc>
                  <a:txBody>
                    <a:bodyPr/>
                    <a:lstStyle/>
                    <a:p>
                      <a:pPr algn="just">
                        <a:spcAft>
                          <a:spcPts val="0"/>
                        </a:spcAft>
                      </a:pPr>
                      <a:r>
                        <a:rPr lang="en-GB"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73013" marR="73013" marT="91460" marB="9146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13" marR="73013" marT="91460" marB="91460"/>
                </a:tc>
              </a:tr>
              <a:tr h="1554822">
                <a:tc>
                  <a:txBody>
                    <a:bodyPr/>
                    <a:lstStyle/>
                    <a:p>
                      <a:pPr algn="l">
                        <a:spcAft>
                          <a:spcPts val="0"/>
                        </a:spcAft>
                      </a:pPr>
                      <a:r>
                        <a:rPr lang="en-GB" sz="1600" dirty="0" smtClean="0">
                          <a:solidFill>
                            <a:srgbClr val="000000"/>
                          </a:solidFill>
                          <a:latin typeface="Arial"/>
                          <a:ea typeface="Times New Roman"/>
                          <a:cs typeface="Arial"/>
                        </a:rPr>
                        <a:t>Technical </a:t>
                      </a:r>
                      <a:r>
                        <a:rPr lang="en-GB" sz="1600" dirty="0">
                          <a:solidFill>
                            <a:srgbClr val="000000"/>
                          </a:solidFill>
                          <a:latin typeface="Arial"/>
                          <a:ea typeface="Times New Roman"/>
                          <a:cs typeface="Arial"/>
                        </a:rPr>
                        <a:t>quality of the system</a:t>
                      </a:r>
                    </a:p>
                  </a:txBody>
                  <a:tcPr marL="73013" marR="73013" marT="0" marB="91460"/>
                </a:tc>
                <a:tc>
                  <a:txBody>
                    <a:bodyPr/>
                    <a:lstStyle/>
                    <a:p>
                      <a:pPr algn="just">
                        <a:spcAft>
                          <a:spcPts val="0"/>
                        </a:spcAft>
                      </a:pPr>
                      <a:r>
                        <a:rPr lang="en-GB" sz="1600">
                          <a:solidFill>
                            <a:srgbClr val="000000"/>
                          </a:solidFill>
                          <a:latin typeface="Arial"/>
                          <a:ea typeface="Times New Roman"/>
                          <a:cs typeface="Arial"/>
                        </a:rPr>
                        <a:t>If serious system faults are reported which affect the way in which many customers use the system, it may be necessary to issue a fault repair release. Minor system faults may be repaired by issuing patches (usually distributed over the Internet) that can be applied to the current release of the system.</a:t>
                      </a:r>
                    </a:p>
                  </a:txBody>
                  <a:tcPr marL="73013" marR="73013" marT="0" marB="91460"/>
                </a:tc>
              </a:tr>
              <a:tr h="823141">
                <a:tc>
                  <a:txBody>
                    <a:bodyPr/>
                    <a:lstStyle/>
                    <a:p>
                      <a:pPr algn="l">
                        <a:spcAft>
                          <a:spcPts val="0"/>
                        </a:spcAft>
                      </a:pPr>
                      <a:r>
                        <a:rPr lang="en-GB" sz="1600">
                          <a:solidFill>
                            <a:srgbClr val="000000"/>
                          </a:solidFill>
                          <a:latin typeface="Arial"/>
                          <a:ea typeface="Times New Roman"/>
                          <a:cs typeface="Arial"/>
                        </a:rPr>
                        <a:t>Platform changes</a:t>
                      </a:r>
                    </a:p>
                  </a:txBody>
                  <a:tcPr marL="73013" marR="73013" marT="0" marB="91460"/>
                </a:tc>
                <a:tc>
                  <a:txBody>
                    <a:bodyPr/>
                    <a:lstStyle/>
                    <a:p>
                      <a:pPr algn="just">
                        <a:spcAft>
                          <a:spcPts val="0"/>
                        </a:spcAft>
                      </a:pPr>
                      <a:r>
                        <a:rPr lang="en-GB" sz="1600">
                          <a:solidFill>
                            <a:srgbClr val="000000"/>
                          </a:solidFill>
                          <a:latin typeface="Arial"/>
                          <a:ea typeface="Times New Roman"/>
                          <a:cs typeface="Arial"/>
                        </a:rPr>
                        <a:t>You may have to create a new release of a software application when a new version of the operating system platform is released.</a:t>
                      </a:r>
                    </a:p>
                  </a:txBody>
                  <a:tcPr marL="73013" marR="73013" marT="0" marB="91460"/>
                </a:tc>
              </a:tr>
              <a:tr h="1554822">
                <a:tc>
                  <a:txBody>
                    <a:bodyPr/>
                    <a:lstStyle/>
                    <a:p>
                      <a:pPr algn="l">
                        <a:spcAft>
                          <a:spcPts val="0"/>
                        </a:spcAft>
                      </a:pPr>
                      <a:r>
                        <a:rPr lang="en-GB" sz="1600">
                          <a:solidFill>
                            <a:srgbClr val="000000"/>
                          </a:solidFill>
                          <a:latin typeface="Arial"/>
                          <a:ea typeface="Times New Roman"/>
                          <a:cs typeface="Arial"/>
                        </a:rPr>
                        <a:t>Lehman’s fifth law (see Chapter 9) </a:t>
                      </a:r>
                      <a:r>
                        <a:rPr lang="en-GB" sz="1600" b="1">
                          <a:solidFill>
                            <a:srgbClr val="000000"/>
                          </a:solidFill>
                          <a:latin typeface="Arial"/>
                          <a:ea typeface="Times New Roman"/>
                          <a:cs typeface="Arial"/>
                        </a:rPr>
                        <a:t> </a:t>
                      </a:r>
                      <a:endParaRPr lang="en-GB" sz="1600">
                        <a:solidFill>
                          <a:srgbClr val="000000"/>
                        </a:solidFill>
                        <a:latin typeface="Arial"/>
                        <a:ea typeface="Times New Roman"/>
                        <a:cs typeface="Arial"/>
                      </a:endParaRPr>
                    </a:p>
                  </a:txBody>
                  <a:tcPr marL="73013" marR="73013" marT="0" marB="91460"/>
                </a:tc>
                <a:tc>
                  <a:txBody>
                    <a:bodyPr/>
                    <a:lstStyle/>
                    <a:p>
                      <a:pPr algn="just">
                        <a:spcAft>
                          <a:spcPts val="0"/>
                        </a:spcAft>
                      </a:pPr>
                      <a:r>
                        <a:rPr lang="en-GB" sz="1600" dirty="0">
                          <a:solidFill>
                            <a:srgbClr val="000000"/>
                          </a:solidFill>
                          <a:latin typeface="Arial"/>
                          <a:ea typeface="Times New Roman"/>
                          <a:cs typeface="Arial"/>
                        </a:rPr>
                        <a:t>This ‘law’ suggests that if you add a lot of new functionality to a system; you will also introduce bugs that will limit the amount of functionality that may be included in the next release. Therefore, a system release with significant new functionality may have to be followed by a release that focuses on repairing problems and improving performance.</a:t>
                      </a:r>
                    </a:p>
                  </a:txBody>
                  <a:tcPr marL="73013" marR="73013" marT="0" marB="91460"/>
                </a:tc>
              </a:tr>
            </a:tbl>
          </a:graphicData>
        </a:graphic>
      </p:graphicFrame>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94</a:t>
            </a:fld>
            <a:endParaRPr lang="en-US"/>
          </a:p>
        </p:txBody>
      </p:sp>
    </p:spTree>
    <p:extLst>
      <p:ext uri="{BB962C8B-B14F-4D97-AF65-F5344CB8AC3E}">
        <p14:creationId xmlns:p14="http://schemas.microsoft.com/office/powerpoint/2010/main" val="1980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fontScale="90000"/>
          </a:bodyPr>
          <a:lstStyle/>
          <a:p>
            <a:r>
              <a:rPr lang="en-US" smtClean="0"/>
              <a:t>Factors influencing system release planning</a:t>
            </a:r>
            <a:r>
              <a:rPr lang="en-GB" smtClean="0"/>
              <a:t> </a:t>
            </a:r>
            <a:endParaRPr lang="en-US" smtClean="0"/>
          </a:p>
        </p:txBody>
      </p:sp>
      <p:graphicFrame>
        <p:nvGraphicFramePr>
          <p:cNvPr id="4" name="Content Placeholder 3"/>
          <p:cNvGraphicFramePr>
            <a:graphicFrameLocks noGrp="1"/>
          </p:cNvGraphicFramePr>
          <p:nvPr>
            <p:ph idx="1"/>
          </p:nvPr>
        </p:nvGraphicFramePr>
        <p:xfrm>
          <a:off x="457200" y="1752600"/>
          <a:ext cx="7593012" cy="3352800"/>
        </p:xfrm>
        <a:graphic>
          <a:graphicData uri="http://schemas.openxmlformats.org/drawingml/2006/table">
            <a:tbl>
              <a:tblPr firstRow="1" bandRow="1">
                <a:tableStyleId>{5C22544A-7EE6-4342-B048-85BDC9FD1C3A}</a:tableStyleId>
              </a:tblPr>
              <a:tblGrid>
                <a:gridCol w="2058993"/>
                <a:gridCol w="5534019"/>
              </a:tblGrid>
              <a:tr h="370840">
                <a:tc>
                  <a:txBody>
                    <a:bodyPr/>
                    <a:lstStyle/>
                    <a:p>
                      <a:pPr algn="just">
                        <a:spcAft>
                          <a:spcPts val="0"/>
                        </a:spcAft>
                      </a:pPr>
                      <a:r>
                        <a:rPr lang="en-GB" sz="1400" b="1" dirty="0" smtClean="0">
                          <a:solidFill>
                            <a:srgbClr val="000000"/>
                          </a:solidFill>
                          <a:latin typeface="Arial"/>
                          <a:ea typeface="Times New Roman"/>
                          <a:cs typeface="Arial"/>
                        </a:rPr>
                        <a:t>Factor</a:t>
                      </a:r>
                      <a:endParaRPr lang="en-GB" sz="1400" b="1" dirty="0">
                        <a:solidFill>
                          <a:srgbClr val="000000"/>
                        </a:solidFill>
                        <a:latin typeface="Arial"/>
                        <a:ea typeface="Times New Roman"/>
                        <a:cs typeface="Arial"/>
                      </a:endParaRPr>
                    </a:p>
                  </a:txBody>
                  <a:tcPr marL="73020" marR="73020"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0" marR="73020" marT="91440" marB="91440"/>
                </a:tc>
              </a:tr>
              <a:tr h="370840">
                <a:tc>
                  <a:txBody>
                    <a:bodyPr/>
                    <a:lstStyle/>
                    <a:p>
                      <a:pPr algn="l">
                        <a:spcAft>
                          <a:spcPts val="0"/>
                        </a:spcAft>
                      </a:pPr>
                      <a:r>
                        <a:rPr lang="en-GB" sz="1600" dirty="0">
                          <a:solidFill>
                            <a:srgbClr val="000000"/>
                          </a:solidFill>
                          <a:latin typeface="Arial"/>
                          <a:ea typeface="Times New Roman"/>
                          <a:cs typeface="Arial"/>
                        </a:rPr>
                        <a:t>Competition</a:t>
                      </a:r>
                    </a:p>
                  </a:txBody>
                  <a:tcPr marL="73020" marR="73020" marT="0" marB="91440"/>
                </a:tc>
                <a:tc>
                  <a:txBody>
                    <a:bodyPr/>
                    <a:lstStyle/>
                    <a:p>
                      <a:pPr algn="just">
                        <a:spcAft>
                          <a:spcPts val="0"/>
                        </a:spcAft>
                      </a:pPr>
                      <a:r>
                        <a:rPr lang="en-GB" sz="1600" dirty="0">
                          <a:solidFill>
                            <a:srgbClr val="000000"/>
                          </a:solidFill>
                          <a:latin typeface="Arial"/>
                          <a:ea typeface="Times New Roman"/>
                          <a:cs typeface="Arial"/>
                        </a:rPr>
                        <a:t>For mass-market software, a new system release may be necessary because a competing product has introduced new features and market share may be lost if these are not provided to existing customers.</a:t>
                      </a:r>
                    </a:p>
                  </a:txBody>
                  <a:tcPr marL="73020" marR="73020" marT="0" marB="91440"/>
                </a:tc>
              </a:tr>
              <a:tr h="370840">
                <a:tc>
                  <a:txBody>
                    <a:bodyPr/>
                    <a:lstStyle/>
                    <a:p>
                      <a:pPr algn="l">
                        <a:spcAft>
                          <a:spcPts val="0"/>
                        </a:spcAft>
                      </a:pPr>
                      <a:r>
                        <a:rPr lang="en-GB" sz="1600">
                          <a:solidFill>
                            <a:srgbClr val="000000"/>
                          </a:solidFill>
                          <a:latin typeface="Arial"/>
                          <a:ea typeface="Times New Roman"/>
                          <a:cs typeface="Arial"/>
                        </a:rPr>
                        <a:t>Marketing requirements</a:t>
                      </a:r>
                    </a:p>
                  </a:txBody>
                  <a:tcPr marL="73020" marR="73020" marT="0" marB="91440"/>
                </a:tc>
                <a:tc>
                  <a:txBody>
                    <a:bodyPr/>
                    <a:lstStyle/>
                    <a:p>
                      <a:pPr algn="just">
                        <a:spcAft>
                          <a:spcPts val="0"/>
                        </a:spcAft>
                      </a:pPr>
                      <a:r>
                        <a:rPr lang="en-GB" sz="1600">
                          <a:solidFill>
                            <a:srgbClr val="000000"/>
                          </a:solidFill>
                          <a:latin typeface="Arial"/>
                          <a:ea typeface="Times New Roman"/>
                          <a:cs typeface="Arial"/>
                        </a:rPr>
                        <a:t>The marketing department of an organization may have made a commitment for releases to be available at a particular date.</a:t>
                      </a:r>
                    </a:p>
                  </a:txBody>
                  <a:tcPr marL="73020" marR="73020" marT="0" marB="91440"/>
                </a:tc>
              </a:tr>
              <a:tr h="370840">
                <a:tc>
                  <a:txBody>
                    <a:bodyPr/>
                    <a:lstStyle/>
                    <a:p>
                      <a:pPr algn="l">
                        <a:spcAft>
                          <a:spcPts val="0"/>
                        </a:spcAft>
                      </a:pPr>
                      <a:r>
                        <a:rPr lang="en-GB" sz="1600">
                          <a:solidFill>
                            <a:srgbClr val="000000"/>
                          </a:solidFill>
                          <a:latin typeface="Arial"/>
                          <a:ea typeface="Times New Roman"/>
                          <a:cs typeface="Arial"/>
                        </a:rPr>
                        <a:t>Customer change proposals</a:t>
                      </a:r>
                    </a:p>
                  </a:txBody>
                  <a:tcPr marL="73020" marR="73020" marT="0" marB="91440"/>
                </a:tc>
                <a:tc>
                  <a:txBody>
                    <a:bodyPr/>
                    <a:lstStyle/>
                    <a:p>
                      <a:pPr algn="just">
                        <a:spcAft>
                          <a:spcPts val="0"/>
                        </a:spcAft>
                      </a:pPr>
                      <a:r>
                        <a:rPr lang="en-GB" sz="1600" dirty="0">
                          <a:solidFill>
                            <a:srgbClr val="000000"/>
                          </a:solidFill>
                          <a:latin typeface="Arial"/>
                          <a:ea typeface="Times New Roman"/>
                          <a:cs typeface="Arial"/>
                        </a:rPr>
                        <a:t>For custom systems, customers may have made and paid for a specific set of system change proposals, and they expect a system release as soon as these have been implemented</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0" marR="73020" marT="0" marB="91440"/>
                </a:tc>
              </a:tr>
            </a:tbl>
          </a:graphicData>
        </a:graphic>
      </p:graphicFrame>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95</a:t>
            </a:fld>
            <a:endParaRPr lang="en-US"/>
          </a:p>
        </p:txBody>
      </p:sp>
    </p:spTree>
    <p:extLst>
      <p:ext uri="{BB962C8B-B14F-4D97-AF65-F5344CB8AC3E}">
        <p14:creationId xmlns:p14="http://schemas.microsoft.com/office/powerpoint/2010/main" val="762745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normAutofit/>
          </a:bodyPr>
          <a:lstStyle/>
          <a:p>
            <a:r>
              <a:rPr lang="en-US"/>
              <a:t>Software </a:t>
            </a:r>
            <a:r>
              <a:rPr lang="en-US" smtClean="0"/>
              <a:t>Configuration Version</a:t>
            </a:r>
          </a:p>
        </p:txBody>
      </p:sp>
      <p:sp>
        <p:nvSpPr>
          <p:cNvPr id="239619" name="Rectangle 3"/>
          <p:cNvSpPr>
            <a:spLocks noGrp="1" noChangeArrowheads="1"/>
          </p:cNvSpPr>
          <p:nvPr>
            <p:ph type="body" idx="1"/>
          </p:nvPr>
        </p:nvSpPr>
        <p:spPr/>
        <p:txBody>
          <a:bodyPr/>
          <a:lstStyle/>
          <a:p>
            <a:endParaRPr lang="en-US" smtClean="0"/>
          </a:p>
          <a:p>
            <a:r>
              <a:rPr lang="en-US" smtClean="0"/>
              <a:t>Software configuration version:</a:t>
            </a:r>
          </a:p>
          <a:p>
            <a:pPr lvl="1">
              <a:lnSpc>
                <a:spcPct val="140000"/>
              </a:lnSpc>
            </a:pPr>
            <a:r>
              <a:rPr lang="en-US" smtClean="0"/>
              <a:t>an approved selected </a:t>
            </a:r>
            <a:r>
              <a:rPr lang="en-US" b="1" smtClean="0"/>
              <a:t>set of documented SCI versions </a:t>
            </a:r>
            <a:r>
              <a:rPr lang="en-US" smtClean="0"/>
              <a:t>that constitute a software system or document at a given point of time, </a:t>
            </a:r>
            <a:r>
              <a:rPr lang="en-US" b="1" smtClean="0"/>
              <a:t>where the activities</a:t>
            </a:r>
            <a:r>
              <a:rPr lang="en-US" smtClean="0"/>
              <a:t> to be performed </a:t>
            </a:r>
            <a:r>
              <a:rPr lang="en-US" b="1" smtClean="0"/>
              <a:t>are controlled by software configuration management procedures</a:t>
            </a:r>
            <a:r>
              <a:rPr lang="en-US" smtClean="0"/>
              <a:t>. The software configuration versions are released according to the cited procedures</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96</a:t>
            </a:fld>
            <a:endParaRPr lang="en-US"/>
          </a:p>
        </p:txBody>
      </p:sp>
    </p:spTree>
    <p:extLst>
      <p:ext uri="{BB962C8B-B14F-4D97-AF65-F5344CB8AC3E}">
        <p14:creationId xmlns:p14="http://schemas.microsoft.com/office/powerpoint/2010/main" val="1924725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smtClean="0"/>
              <a:t>Example: 2 Software Configuration Versions of PMT software</a:t>
            </a:r>
            <a:endParaRPr lang="en-US"/>
          </a:p>
        </p:txBody>
      </p:sp>
      <p:graphicFrame>
        <p:nvGraphicFramePr>
          <p:cNvPr id="243770" name="Group 58"/>
          <p:cNvGraphicFramePr>
            <a:graphicFrameLocks noGrp="1"/>
          </p:cNvGraphicFramePr>
          <p:nvPr>
            <p:ph idx="1"/>
            <p:extLst>
              <p:ext uri="{D42A27DB-BD31-4B8C-83A1-F6EECF244321}">
                <p14:modId xmlns:p14="http://schemas.microsoft.com/office/powerpoint/2010/main" val="1681141687"/>
              </p:ext>
            </p:extLst>
          </p:nvPr>
        </p:nvGraphicFramePr>
        <p:xfrm>
          <a:off x="457200" y="2133600"/>
          <a:ext cx="8382000" cy="4364736"/>
        </p:xfrm>
        <a:graphic>
          <a:graphicData uri="http://schemas.openxmlformats.org/drawingml/2006/table">
            <a:tbl>
              <a:tblPr/>
              <a:tblGrid>
                <a:gridCol w="2317596"/>
                <a:gridCol w="3043222"/>
                <a:gridCol w="3021182"/>
              </a:tblGrid>
              <a:tr h="276225">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endParaRPr kumimoji="0" lang="en-US" sz="1600" b="1" i="0" u="none" strike="noStrike" cap="none" normalizeH="0" baseline="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SCI Version</a:t>
                      </a:r>
                      <a:r>
                        <a:rPr kumimoji="0" lang="en-US" sz="1600" b="0" i="0" u="none" strike="noStrike" cap="none" normalizeH="0" baseline="0" smtClean="0">
                          <a:ln>
                            <a:noFill/>
                          </a:ln>
                          <a:solidFill>
                            <a:schemeClr val="tx1"/>
                          </a:solidFill>
                          <a:effectLst/>
                          <a:latin typeface="Arial" charset="0"/>
                        </a:rPr>
                        <a:t> </a:t>
                      </a:r>
                    </a:p>
                  </a:txBody>
                  <a:tcPr marL="97654" marR="976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FE02"/>
                    </a:solidFill>
                  </a:tcPr>
                </a:tc>
                <a:tc>
                  <a:txBody>
                    <a:bodyPr/>
                    <a:lstStyle/>
                    <a:p>
                      <a:pPr marL="0" marR="0" lvl="0" indent="0" algn="ctr" defTabSz="914400" rtl="0" eaLnBrk="0" fontAlgn="base" latinLnBrk="0" hangingPunct="0">
                        <a:lnSpc>
                          <a:spcPct val="80000"/>
                        </a:lnSpc>
                        <a:spcBef>
                          <a:spcPct val="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PMT Version 6.0 </a:t>
                      </a:r>
                    </a:p>
                    <a:p>
                      <a:pPr marL="0" marR="0" lvl="0" indent="0" algn="ctr" defTabSz="914400" rtl="0" eaLnBrk="0" fontAlgn="base" latinLnBrk="0" hangingPunct="0">
                        <a:lnSpc>
                          <a:spcPct val="80000"/>
                        </a:lnSpc>
                        <a:spcBef>
                          <a:spcPct val="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January 6, 2002 </a:t>
                      </a:r>
                    </a:p>
                    <a:p>
                      <a:pPr marL="0" marR="0" lvl="0" indent="0" algn="ctr" defTabSz="914400" rtl="0" eaLnBrk="0" fontAlgn="base" latinLnBrk="0" hangingPunct="0">
                        <a:lnSpc>
                          <a:spcPct val="80000"/>
                        </a:lnSpc>
                        <a:spcBef>
                          <a:spcPct val="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SCI Version in the Release </a:t>
                      </a:r>
                    </a:p>
                  </a:txBody>
                  <a:tcPr marL="97654" marR="97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FE02"/>
                    </a:solidFill>
                  </a:tcPr>
                </a:tc>
                <a:tc>
                  <a:txBody>
                    <a:bodyPr/>
                    <a:lstStyle/>
                    <a:p>
                      <a:pPr marL="0" marR="0" lvl="0" indent="0" algn="ctr" defTabSz="914400" rtl="0" eaLnBrk="0" fontAlgn="base" latinLnBrk="0" hangingPunct="0">
                        <a:lnSpc>
                          <a:spcPct val="80000"/>
                        </a:lnSpc>
                        <a:spcBef>
                          <a:spcPct val="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PMT Version 7.0 </a:t>
                      </a:r>
                    </a:p>
                    <a:p>
                      <a:pPr marL="0" marR="0" lvl="0" indent="0" algn="ctr" defTabSz="914400" rtl="0" eaLnBrk="0" fontAlgn="base" latinLnBrk="0" hangingPunct="0">
                        <a:lnSpc>
                          <a:spcPct val="80000"/>
                        </a:lnSpc>
                        <a:spcBef>
                          <a:spcPct val="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January 22, 2003 </a:t>
                      </a:r>
                    </a:p>
                    <a:p>
                      <a:pPr marL="0" marR="0" lvl="0" indent="0" algn="ctr" defTabSz="914400" rtl="0" eaLnBrk="0" fontAlgn="base" latinLnBrk="0" hangingPunct="0">
                        <a:lnSpc>
                          <a:spcPct val="80000"/>
                        </a:lnSpc>
                        <a:spcBef>
                          <a:spcPct val="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SCI Version in the Release </a:t>
                      </a:r>
                    </a:p>
                  </a:txBody>
                  <a:tcPr marL="97654" marR="976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AFE02"/>
                    </a:solidFill>
                  </a:tcPr>
                </a:tc>
              </a:tr>
              <a:tr h="13970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SRD</a:t>
                      </a:r>
                    </a:p>
                  </a:txBody>
                  <a:tcPr marL="97654" marR="976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1</a:t>
                      </a:r>
                    </a:p>
                  </a:txBody>
                  <a:tcPr marL="97654" marR="97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1</a:t>
                      </a:r>
                    </a:p>
                  </a:txBody>
                  <a:tcPr marL="97654" marR="976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CDD</a:t>
                      </a:r>
                    </a:p>
                  </a:txBody>
                  <a:tcPr marL="97654" marR="976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3</a:t>
                      </a:r>
                    </a:p>
                  </a:txBody>
                  <a:tcPr marL="97654" marR="97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4</a:t>
                      </a:r>
                    </a:p>
                  </a:txBody>
                  <a:tcPr marL="97654" marR="976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STP</a:t>
                      </a:r>
                    </a:p>
                  </a:txBody>
                  <a:tcPr marL="97654" marR="976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3</a:t>
                      </a:r>
                    </a:p>
                  </a:txBody>
                  <a:tcPr marL="97654" marR="97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4</a:t>
                      </a:r>
                    </a:p>
                  </a:txBody>
                  <a:tcPr marL="97654" marR="976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288">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SIP</a:t>
                      </a:r>
                    </a:p>
                  </a:txBody>
                  <a:tcPr marL="97654" marR="976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2</a:t>
                      </a:r>
                    </a:p>
                  </a:txBody>
                  <a:tcPr marL="97654" marR="97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2</a:t>
                      </a:r>
                    </a:p>
                  </a:txBody>
                  <a:tcPr marL="97654" marR="976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VDD</a:t>
                      </a:r>
                    </a:p>
                  </a:txBody>
                  <a:tcPr marL="97654" marR="976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6</a:t>
                      </a:r>
                    </a:p>
                  </a:txBody>
                  <a:tcPr marL="97654" marR="97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7</a:t>
                      </a:r>
                    </a:p>
                  </a:txBody>
                  <a:tcPr marL="97654" marR="976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Code Module 1</a:t>
                      </a:r>
                    </a:p>
                  </a:txBody>
                  <a:tcPr marL="97654" marR="976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3</a:t>
                      </a:r>
                    </a:p>
                  </a:txBody>
                  <a:tcPr marL="97654" marR="97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5</a:t>
                      </a:r>
                    </a:p>
                  </a:txBody>
                  <a:tcPr marL="97654" marR="976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Code Module 1</a:t>
                      </a:r>
                    </a:p>
                  </a:txBody>
                  <a:tcPr marL="97654" marR="976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8</a:t>
                      </a:r>
                    </a:p>
                  </a:txBody>
                  <a:tcPr marL="97654" marR="97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8</a:t>
                      </a:r>
                    </a:p>
                  </a:txBody>
                  <a:tcPr marL="97654" marR="976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Code Module 1</a:t>
                      </a:r>
                    </a:p>
                  </a:txBody>
                  <a:tcPr marL="97654" marR="976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2</a:t>
                      </a:r>
                    </a:p>
                  </a:txBody>
                  <a:tcPr marL="97654" marR="97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2</a:t>
                      </a:r>
                    </a:p>
                  </a:txBody>
                  <a:tcPr marL="97654" marR="976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Test cases file</a:t>
                      </a:r>
                    </a:p>
                  </a:txBody>
                  <a:tcPr marL="97654" marR="976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3</a:t>
                      </a:r>
                    </a:p>
                  </a:txBody>
                  <a:tcPr marL="97654" marR="97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4</a:t>
                      </a:r>
                    </a:p>
                  </a:txBody>
                  <a:tcPr marL="97654" marR="976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CL compiler</a:t>
                      </a:r>
                    </a:p>
                  </a:txBody>
                  <a:tcPr marL="97654" marR="976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5</a:t>
                      </a:r>
                    </a:p>
                  </a:txBody>
                  <a:tcPr marL="97654" marR="97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7</a:t>
                      </a:r>
                    </a:p>
                  </a:txBody>
                  <a:tcPr marL="97654" marR="976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Software user manual</a:t>
                      </a:r>
                    </a:p>
                  </a:txBody>
                  <a:tcPr marL="97654" marR="9765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6</a:t>
                      </a:r>
                    </a:p>
                  </a:txBody>
                  <a:tcPr marL="97654" marR="97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Ver. 7</a:t>
                      </a:r>
                    </a:p>
                  </a:txBody>
                  <a:tcPr marL="97654" marR="9765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3768" name="Text Box 56"/>
          <p:cNvSpPr txBox="1">
            <a:spLocks noChangeArrowheads="1"/>
          </p:cNvSpPr>
          <p:nvPr/>
        </p:nvSpPr>
        <p:spPr bwMode="auto">
          <a:xfrm>
            <a:off x="2819400" y="1752600"/>
            <a:ext cx="6019800" cy="36933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spcBef>
                <a:spcPct val="50000"/>
              </a:spcBef>
            </a:pPr>
            <a:r>
              <a:rPr lang="en-US" b="1">
                <a:latin typeface="Times New Roman" pitchFamily="18" charset="0"/>
                <a:cs typeface="Times New Roman" pitchFamily="18" charset="0"/>
              </a:rPr>
              <a:t>Release  and  release  date</a:t>
            </a:r>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97</a:t>
            </a:fld>
            <a:endParaRPr lang="en-US"/>
          </a:p>
        </p:txBody>
      </p:sp>
    </p:spTree>
    <p:extLst>
      <p:ext uri="{BB962C8B-B14F-4D97-AF65-F5344CB8AC3E}">
        <p14:creationId xmlns:p14="http://schemas.microsoft.com/office/powerpoint/2010/main" val="18744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Baseline</a:t>
            </a:r>
            <a:endParaRPr lang="en-US"/>
          </a:p>
        </p:txBody>
      </p:sp>
      <p:sp>
        <p:nvSpPr>
          <p:cNvPr id="3" name="Content Placeholder 2"/>
          <p:cNvSpPr>
            <a:spLocks noGrp="1"/>
          </p:cNvSpPr>
          <p:nvPr>
            <p:ph idx="1"/>
          </p:nvPr>
        </p:nvSpPr>
        <p:spPr/>
        <p:txBody>
          <a:bodyPr/>
          <a:lstStyle/>
          <a:p>
            <a:r>
              <a:rPr lang="en-US"/>
              <a:t>“</a:t>
            </a:r>
            <a:r>
              <a:rPr lang="en-US" i="1"/>
              <a:t>A specification or product that has been formally reviewed and agreed to by responsible management, that thereafter </a:t>
            </a:r>
            <a:r>
              <a:rPr lang="en-US" b="1" i="1"/>
              <a:t>serves as the basis for further development</a:t>
            </a:r>
            <a:r>
              <a:rPr lang="en-US" i="1"/>
              <a:t>, and can be changed only through formal change control procedures</a:t>
            </a:r>
            <a:r>
              <a:rPr lang="en-US"/>
              <a:t>.”</a:t>
            </a:r>
          </a:p>
          <a:p>
            <a:endParaRPr lang="en-US"/>
          </a:p>
        </p:txBody>
      </p:sp>
      <p:sp>
        <p:nvSpPr>
          <p:cNvPr id="4" name="Slide Number Placeholder 3"/>
          <p:cNvSpPr>
            <a:spLocks noGrp="1"/>
          </p:cNvSpPr>
          <p:nvPr>
            <p:ph type="sldNum" sz="quarter" idx="12"/>
          </p:nvPr>
        </p:nvSpPr>
        <p:spPr/>
        <p:txBody>
          <a:bodyPr/>
          <a:lstStyle/>
          <a:p>
            <a:r>
              <a:rPr lang="en-US" smtClean="0"/>
              <a:t>Slide </a:t>
            </a:r>
            <a:fld id="{3900DC13-0C25-439E-AA75-E5DAAC4C3713}" type="slidenum">
              <a:rPr lang="en-US" smtClean="0"/>
              <a:pPr/>
              <a:t>98</a:t>
            </a:fld>
            <a:endParaRPr lang="en-US"/>
          </a:p>
        </p:txBody>
      </p:sp>
    </p:spTree>
    <p:extLst>
      <p:ext uri="{BB962C8B-B14F-4D97-AF65-F5344CB8AC3E}">
        <p14:creationId xmlns:p14="http://schemas.microsoft.com/office/powerpoint/2010/main" val="479640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normAutofit fontScale="90000"/>
          </a:bodyPr>
          <a:lstStyle/>
          <a:p>
            <a:r>
              <a:rPr lang="en-US" smtClean="0"/>
              <a:t>Software configuration management (SCM) - Definition</a:t>
            </a:r>
          </a:p>
        </p:txBody>
      </p:sp>
      <p:sp>
        <p:nvSpPr>
          <p:cNvPr id="241667" name="Rectangle 3"/>
          <p:cNvSpPr>
            <a:spLocks noGrp="1" noChangeArrowheads="1"/>
          </p:cNvSpPr>
          <p:nvPr>
            <p:ph type="body" idx="1"/>
          </p:nvPr>
        </p:nvSpPr>
        <p:spPr/>
        <p:txBody>
          <a:bodyPr/>
          <a:lstStyle/>
          <a:p>
            <a:r>
              <a:rPr lang="en-US" smtClean="0"/>
              <a:t>SCM:</a:t>
            </a:r>
          </a:p>
          <a:p>
            <a:pPr lvl="1">
              <a:lnSpc>
                <a:spcPct val="150000"/>
              </a:lnSpc>
            </a:pPr>
            <a:r>
              <a:rPr lang="en-US" smtClean="0"/>
              <a:t>an </a:t>
            </a:r>
            <a:r>
              <a:rPr lang="en-US" b="1" smtClean="0"/>
              <a:t>SQA component </a:t>
            </a:r>
            <a:r>
              <a:rPr lang="en-US" smtClean="0"/>
              <a:t>responsible for applying (computerized and non-computerized) technical tools and administrative procedures that enable completion of the tasks </a:t>
            </a:r>
            <a:r>
              <a:rPr lang="en-US" b="1" smtClean="0"/>
              <a:t>required to maintain SCIs </a:t>
            </a:r>
            <a:r>
              <a:rPr lang="en-US" smtClean="0"/>
              <a:t>and</a:t>
            </a:r>
            <a:r>
              <a:rPr lang="en-US" b="1" smtClean="0"/>
              <a:t> software configuration versions</a:t>
            </a:r>
          </a:p>
          <a:p>
            <a:pPr lvl="1"/>
            <a:endParaRPr lang="en-US" smtClean="0"/>
          </a:p>
        </p:txBody>
      </p:sp>
      <p:sp>
        <p:nvSpPr>
          <p:cNvPr id="2" name="Slide Number Placeholder 1"/>
          <p:cNvSpPr>
            <a:spLocks noGrp="1"/>
          </p:cNvSpPr>
          <p:nvPr>
            <p:ph type="sldNum" sz="quarter" idx="12"/>
          </p:nvPr>
        </p:nvSpPr>
        <p:spPr/>
        <p:txBody>
          <a:bodyPr/>
          <a:lstStyle/>
          <a:p>
            <a:r>
              <a:rPr lang="en-US" smtClean="0"/>
              <a:t>Slide </a:t>
            </a:r>
            <a:fld id="{3900DC13-0C25-439E-AA75-E5DAAC4C3713}" type="slidenum">
              <a:rPr lang="en-US" smtClean="0"/>
              <a:pPr/>
              <a:t>99</a:t>
            </a:fld>
            <a:endParaRPr lang="en-US"/>
          </a:p>
        </p:txBody>
      </p:sp>
    </p:spTree>
    <p:extLst>
      <p:ext uri="{BB962C8B-B14F-4D97-AF65-F5344CB8AC3E}">
        <p14:creationId xmlns:p14="http://schemas.microsoft.com/office/powerpoint/2010/main" val="1586329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Flow">
  <a:themeElements>
    <a:clrScheme name="Custom 2">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02060"/>
      </a:hlink>
      <a:folHlink>
        <a:srgbClr val="C0000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TS010338266</Template>
  <TotalTime>83373</TotalTime>
  <Words>22794</Words>
  <Application>Microsoft Office PowerPoint</Application>
  <PresentationFormat>On-screen Show (4:3)</PresentationFormat>
  <Paragraphs>1874</Paragraphs>
  <Slides>124</Slides>
  <Notes>107</Notes>
  <HiddenSlides>49</HiddenSlides>
  <MMClips>0</MMClips>
  <ScaleCrop>false</ScaleCrop>
  <HeadingPairs>
    <vt:vector size="4" baseType="variant">
      <vt:variant>
        <vt:lpstr>Theme</vt:lpstr>
      </vt:variant>
      <vt:variant>
        <vt:i4>15</vt:i4>
      </vt:variant>
      <vt:variant>
        <vt:lpstr>Slide Titles</vt:lpstr>
      </vt:variant>
      <vt:variant>
        <vt:i4>124</vt:i4>
      </vt:variant>
    </vt:vector>
  </HeadingPairs>
  <TitlesOfParts>
    <vt:vector size="139" baseType="lpstr">
      <vt:lpstr>1_Office Theme</vt:lpstr>
      <vt:lpstr>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Flow</vt:lpstr>
      <vt:lpstr>Software quality infrastructure components</vt:lpstr>
      <vt:lpstr>SQA Architecture</vt:lpstr>
      <vt:lpstr>References</vt:lpstr>
      <vt:lpstr>Learning objectives</vt:lpstr>
      <vt:lpstr>Câu hỏi tìm hiểu bài</vt:lpstr>
      <vt:lpstr>Contents</vt:lpstr>
      <vt:lpstr>Procedure and Work instruction</vt:lpstr>
      <vt:lpstr>Conceptual hierarchy of procedures and work instructions</vt:lpstr>
      <vt:lpstr>Example: Fixed table of contents for procedures</vt:lpstr>
      <vt:lpstr>The need for  Procedures and Work instructions</vt:lpstr>
      <vt:lpstr>Procedures and work instruction:  preparation, implementation, updating</vt:lpstr>
      <vt:lpstr>Contents</vt:lpstr>
      <vt:lpstr>Quality support devices</vt:lpstr>
      <vt:lpstr>Quality support devices Templates</vt:lpstr>
      <vt:lpstr>Quality support devices The software test plan (STP) – example</vt:lpstr>
      <vt:lpstr>Quality support devices The contribution of templates</vt:lpstr>
      <vt:lpstr>Quality support devices Checklists</vt:lpstr>
      <vt:lpstr>Quality support devices The contribution of checklists</vt:lpstr>
      <vt:lpstr>The organizational framework of templates, checklists</vt:lpstr>
      <vt:lpstr>Preparation of new templates, checklists</vt:lpstr>
      <vt:lpstr>Application of templates, checklists</vt:lpstr>
      <vt:lpstr>Updating templates, checklists</vt:lpstr>
      <vt:lpstr>Contents</vt:lpstr>
      <vt:lpstr>Training and Certification</vt:lpstr>
      <vt:lpstr>The training and certification process </vt:lpstr>
      <vt:lpstr>The training and certification process 1. Determining professional knowledge requirements</vt:lpstr>
      <vt:lpstr>The training and certification process 2. Determining training and updating needs</vt:lpstr>
      <vt:lpstr>The training and certification process 3-4. Planning training and updating programs</vt:lpstr>
      <vt:lpstr>The training and certification process 5. Defining positions requiring certification</vt:lpstr>
      <vt:lpstr>The training and certification process 6. Planning the certification processes</vt:lpstr>
      <vt:lpstr>The training and certification process 7. Delivery of training and certification programs</vt:lpstr>
      <vt:lpstr>The training and certification process 8. Follow-up activities</vt:lpstr>
      <vt:lpstr>Contents</vt:lpstr>
      <vt:lpstr>Corrective and preventive actions </vt:lpstr>
      <vt:lpstr>CAPA - Definition</vt:lpstr>
      <vt:lpstr>The CAPA process</vt:lpstr>
      <vt:lpstr>The CAPA process 1. Sources of CAPA information</vt:lpstr>
      <vt:lpstr>The CAPA process 2. Analysis of collected information</vt:lpstr>
      <vt:lpstr>The CAPA process 3. Development of solutions</vt:lpstr>
      <vt:lpstr>The CAPA process 4. Implementation of the solutions </vt:lpstr>
      <vt:lpstr>The CAPA process 5. Follow-up of activities</vt:lpstr>
      <vt:lpstr>Contents</vt:lpstr>
      <vt:lpstr>Configuration management (CM)</vt:lpstr>
      <vt:lpstr>Terminology</vt:lpstr>
      <vt:lpstr>Terminology</vt:lpstr>
      <vt:lpstr>Terminology</vt:lpstr>
      <vt:lpstr>Terminology</vt:lpstr>
      <vt:lpstr>SCM activities</vt:lpstr>
      <vt:lpstr>SCM activities</vt:lpstr>
      <vt:lpstr>Change management  The process</vt:lpstr>
      <vt:lpstr>A partially completed change request form (a) </vt:lpstr>
      <vt:lpstr>A partially completed change request form (b) </vt:lpstr>
      <vt:lpstr>Version management</vt:lpstr>
      <vt:lpstr>Version management systems</vt:lpstr>
      <vt:lpstr>Version management systems Storage management using deltas </vt:lpstr>
      <vt:lpstr>Version management systems</vt:lpstr>
      <vt:lpstr>Version management systems The problem of file sharing</vt:lpstr>
      <vt:lpstr>Version management systems The solution of file sharing</vt:lpstr>
      <vt:lpstr>Version management systems The solution of file sharing</vt:lpstr>
      <vt:lpstr>Version management systems Branching and merging </vt:lpstr>
      <vt:lpstr>System building</vt:lpstr>
      <vt:lpstr>System building </vt:lpstr>
      <vt:lpstr>System building Build platforms</vt:lpstr>
      <vt:lpstr>System building Development, build, and target platforms </vt:lpstr>
      <vt:lpstr>Release management Release tracking</vt:lpstr>
      <vt:lpstr>Release management Release reproduction</vt:lpstr>
      <vt:lpstr>Release management Release components</vt:lpstr>
      <vt:lpstr>Contents</vt:lpstr>
      <vt:lpstr>Documentation control</vt:lpstr>
      <vt:lpstr>Typical controlled documents</vt:lpstr>
      <vt:lpstr>Documentation control - objectives</vt:lpstr>
      <vt:lpstr>Typical components of documentation control procedures</vt:lpstr>
      <vt:lpstr>The controlled documents list</vt:lpstr>
      <vt:lpstr>Controlled document preparation</vt:lpstr>
      <vt:lpstr>Issues of controlled document approval</vt:lpstr>
      <vt:lpstr>Issues of controlled document storage and retrieval</vt:lpstr>
      <vt:lpstr>Test</vt:lpstr>
      <vt:lpstr>Version management systems Check-in and check-out from a version repository </vt:lpstr>
      <vt:lpstr>Release planning</vt:lpstr>
      <vt:lpstr>System building Build system functionality</vt:lpstr>
      <vt:lpstr>Release management</vt:lpstr>
      <vt:lpstr>Change management</vt:lpstr>
      <vt:lpstr>Motivations for updating existing procedures</vt:lpstr>
      <vt:lpstr>The procedures manual</vt:lpstr>
      <vt:lpstr>Follow-up subsequent to training and certification</vt:lpstr>
      <vt:lpstr>How to prepare a training and updating program?</vt:lpstr>
      <vt:lpstr>Main components of a certification program</vt:lpstr>
      <vt:lpstr>PowerPoint Presentation</vt:lpstr>
      <vt:lpstr>Organizing for CAPA</vt:lpstr>
      <vt:lpstr>Content for orientation and reference information</vt:lpstr>
      <vt:lpstr>IC: Staff Training</vt:lpstr>
      <vt:lpstr>PowerPoint Presentation</vt:lpstr>
      <vt:lpstr>Quality Infrastructure Components</vt:lpstr>
      <vt:lpstr>Factors influencing system release planning </vt:lpstr>
      <vt:lpstr>Factors influencing system release planning </vt:lpstr>
      <vt:lpstr>Software Configuration Version</vt:lpstr>
      <vt:lpstr>Example: 2 Software Configuration Versions of PMT software</vt:lpstr>
      <vt:lpstr>Baseline</vt:lpstr>
      <vt:lpstr>Software configuration management (SCM) - Definition</vt:lpstr>
      <vt:lpstr>Tasks of the SCM</vt:lpstr>
      <vt:lpstr>1. Software control change</vt:lpstr>
      <vt:lpstr>The software configuration authority</vt:lpstr>
      <vt:lpstr>Factors affecting approval of proposed changes </vt:lpstr>
      <vt:lpstr>Software change request (SCR) document -  a template</vt:lpstr>
      <vt:lpstr>Quality assurance of software changes</vt:lpstr>
      <vt:lpstr>Quality assurance of the changes SCIs</vt:lpstr>
      <vt:lpstr>Quality assurance of the entire new software system version</vt:lpstr>
      <vt:lpstr>2. Release of software configuration versions</vt:lpstr>
      <vt:lpstr>Version vs. Revision vs. Release </vt:lpstr>
      <vt:lpstr>Types of software configuration releases</vt:lpstr>
      <vt:lpstr>Numeration conventions for identification of SCI and software versions</vt:lpstr>
      <vt:lpstr>Software configuration management plans (SCMPs)</vt:lpstr>
      <vt:lpstr>SCMP – the content</vt:lpstr>
      <vt:lpstr>SCMP for the development stage</vt:lpstr>
      <vt:lpstr>SCMP for the operation (maintenance) stage</vt:lpstr>
      <vt:lpstr>Software configuration evolution models</vt:lpstr>
      <vt:lpstr>PowerPoint Presentation</vt:lpstr>
      <vt:lpstr>Software configuration release documentation – VDD template</vt:lpstr>
      <vt:lpstr>Software configuration release documentation – VDD template (cont..)</vt:lpstr>
      <vt:lpstr>3. Provision of SCM information services</vt:lpstr>
      <vt:lpstr>Information related to software control change</vt:lpstr>
      <vt:lpstr>Information about SCIs and software configuration versions</vt:lpstr>
      <vt:lpstr>4. Software configuration management audits – report on:</vt:lpstr>
      <vt:lpstr>Computerized tools for managing software configuration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CHAUHAI</dc:creator>
  <cp:lastModifiedBy>BH</cp:lastModifiedBy>
  <cp:revision>1686</cp:revision>
  <dcterms:created xsi:type="dcterms:W3CDTF">2011-10-06T02:30:27Z</dcterms:created>
  <dcterms:modified xsi:type="dcterms:W3CDTF">2020-06-10T04:33:52Z</dcterms:modified>
</cp:coreProperties>
</file>