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theme/theme6.xml" ContentType="application/vnd.openxmlformats-officedocument.theme+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theme/theme8.xml" ContentType="application/vnd.openxmlformats-officedocument.theme+xml"/>
  <Override PartName="/ppt/slideLayouts/slideLayout21.xml" ContentType="application/vnd.openxmlformats-officedocument.presentationml.slideLayout+xml"/>
  <Override PartName="/ppt/theme/theme9.xml" ContentType="application/vnd.openxmlformats-officedocument.theme+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theme/theme13.xml" ContentType="application/vnd.openxmlformats-officedocument.theme+xml"/>
  <Override PartName="/ppt/slideLayouts/slideLayout26.xml" ContentType="application/vnd.openxmlformats-officedocument.presentationml.slideLayout+xml"/>
  <Override PartName="/ppt/theme/theme1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00" r:id="rId2"/>
    <p:sldMasterId id="2147483712" r:id="rId3"/>
    <p:sldMasterId id="2147483714" r:id="rId4"/>
    <p:sldMasterId id="2147483716" r:id="rId5"/>
    <p:sldMasterId id="2147483718" r:id="rId6"/>
    <p:sldMasterId id="2147483720" r:id="rId7"/>
    <p:sldMasterId id="2147483722" r:id="rId8"/>
    <p:sldMasterId id="2147483724" r:id="rId9"/>
    <p:sldMasterId id="2147483726" r:id="rId10"/>
    <p:sldMasterId id="2147483728" r:id="rId11"/>
    <p:sldMasterId id="2147483730" r:id="rId12"/>
    <p:sldMasterId id="2147483732" r:id="rId13"/>
    <p:sldMasterId id="2147483734" r:id="rId14"/>
    <p:sldMasterId id="2147483790" r:id="rId15"/>
  </p:sldMasterIdLst>
  <p:notesMasterIdLst>
    <p:notesMasterId r:id="rId71"/>
  </p:notesMasterIdLst>
  <p:handoutMasterIdLst>
    <p:handoutMasterId r:id="rId72"/>
  </p:handoutMasterIdLst>
  <p:sldIdLst>
    <p:sldId id="256" r:id="rId16"/>
    <p:sldId id="505" r:id="rId17"/>
    <p:sldId id="514" r:id="rId18"/>
    <p:sldId id="513" r:id="rId19"/>
    <p:sldId id="518" r:id="rId20"/>
    <p:sldId id="257" r:id="rId21"/>
    <p:sldId id="449" r:id="rId22"/>
    <p:sldId id="520" r:id="rId23"/>
    <p:sldId id="451" r:id="rId24"/>
    <p:sldId id="452" r:id="rId25"/>
    <p:sldId id="453" r:id="rId26"/>
    <p:sldId id="454" r:id="rId27"/>
    <p:sldId id="491" r:id="rId28"/>
    <p:sldId id="455" r:id="rId29"/>
    <p:sldId id="508" r:id="rId30"/>
    <p:sldId id="506" r:id="rId31"/>
    <p:sldId id="335" r:id="rId32"/>
    <p:sldId id="458" r:id="rId33"/>
    <p:sldId id="459" r:id="rId34"/>
    <p:sldId id="515" r:id="rId35"/>
    <p:sldId id="494" r:id="rId36"/>
    <p:sldId id="460" r:id="rId37"/>
    <p:sldId id="461" r:id="rId38"/>
    <p:sldId id="517" r:id="rId39"/>
    <p:sldId id="462" r:id="rId40"/>
    <p:sldId id="463" r:id="rId41"/>
    <p:sldId id="464" r:id="rId42"/>
    <p:sldId id="465" r:id="rId43"/>
    <p:sldId id="466" r:id="rId44"/>
    <p:sldId id="509" r:id="rId45"/>
    <p:sldId id="467" r:id="rId46"/>
    <p:sldId id="468" r:id="rId47"/>
    <p:sldId id="469" r:id="rId48"/>
    <p:sldId id="470" r:id="rId49"/>
    <p:sldId id="471" r:id="rId50"/>
    <p:sldId id="472" r:id="rId51"/>
    <p:sldId id="473" r:id="rId52"/>
    <p:sldId id="474" r:id="rId53"/>
    <p:sldId id="475" r:id="rId54"/>
    <p:sldId id="476" r:id="rId55"/>
    <p:sldId id="507" r:id="rId56"/>
    <p:sldId id="450" r:id="rId57"/>
    <p:sldId id="477" r:id="rId58"/>
    <p:sldId id="478" r:id="rId59"/>
    <p:sldId id="479" r:id="rId60"/>
    <p:sldId id="480" r:id="rId61"/>
    <p:sldId id="481" r:id="rId62"/>
    <p:sldId id="482" r:id="rId63"/>
    <p:sldId id="483" r:id="rId64"/>
    <p:sldId id="484" r:id="rId65"/>
    <p:sldId id="485" r:id="rId66"/>
    <p:sldId id="486" r:id="rId67"/>
    <p:sldId id="487" r:id="rId68"/>
    <p:sldId id="489" r:id="rId69"/>
    <p:sldId id="519"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2" autoAdjust="0"/>
    <p:restoredTop sz="99083" autoAdjust="0"/>
  </p:normalViewPr>
  <p:slideViewPr>
    <p:cSldViewPr>
      <p:cViewPr>
        <p:scale>
          <a:sx n="50" d="100"/>
          <a:sy n="50" d="100"/>
        </p:scale>
        <p:origin x="-1224" y="-456"/>
      </p:cViewPr>
      <p:guideLst>
        <p:guide orient="horz" pos="2160"/>
        <p:guide pos="2880"/>
      </p:guideLst>
    </p:cSldViewPr>
  </p:slideViewPr>
  <p:outlineViewPr>
    <p:cViewPr>
      <p:scale>
        <a:sx n="33" d="100"/>
        <a:sy n="33" d="100"/>
      </p:scale>
      <p:origin x="0" y="4285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1.xml"/><Relationship Id="rId21" Type="http://schemas.openxmlformats.org/officeDocument/2006/relationships/slide" Target="slides/slide6.xml"/><Relationship Id="rId42" Type="http://schemas.openxmlformats.org/officeDocument/2006/relationships/slide" Target="slides/slide27.xml"/><Relationship Id="rId47" Type="http://schemas.openxmlformats.org/officeDocument/2006/relationships/slide" Target="slides/slide32.xml"/><Relationship Id="rId63" Type="http://schemas.openxmlformats.org/officeDocument/2006/relationships/slide" Target="slides/slide48.xml"/><Relationship Id="rId68" Type="http://schemas.openxmlformats.org/officeDocument/2006/relationships/slide" Target="slides/slide53.xml"/><Relationship Id="rId2" Type="http://schemas.openxmlformats.org/officeDocument/2006/relationships/slideMaster" Target="slideMasters/slideMaster2.xml"/><Relationship Id="rId16" Type="http://schemas.openxmlformats.org/officeDocument/2006/relationships/slide" Target="slides/slide1.xml"/><Relationship Id="rId29" Type="http://schemas.openxmlformats.org/officeDocument/2006/relationships/slide" Target="slides/slide14.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slide" Target="slides/slide43.xml"/><Relationship Id="rId66" Type="http://schemas.openxmlformats.org/officeDocument/2006/relationships/slide" Target="slides/slide51.xml"/><Relationship Id="rId74"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46.xml"/><Relationship Id="rId19" Type="http://schemas.openxmlformats.org/officeDocument/2006/relationships/slide" Target="slides/slide4.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slide" Target="slides/slide49.xml"/><Relationship Id="rId69" Type="http://schemas.openxmlformats.org/officeDocument/2006/relationships/slide" Target="slides/slide54.xml"/><Relationship Id="rId8" Type="http://schemas.openxmlformats.org/officeDocument/2006/relationships/slideMaster" Target="slideMasters/slideMaster8.xml"/><Relationship Id="rId51" Type="http://schemas.openxmlformats.org/officeDocument/2006/relationships/slide" Target="slides/slide36.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 Id="rId67" Type="http://schemas.openxmlformats.org/officeDocument/2006/relationships/slide" Target="slides/slide52.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slide" Target="slides/slide47.xml"/><Relationship Id="rId70" Type="http://schemas.openxmlformats.org/officeDocument/2006/relationships/slide" Target="slides/slide55.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 Id="rId10" Type="http://schemas.openxmlformats.org/officeDocument/2006/relationships/slideMaster" Target="slideMasters/slideMaster10.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slide" Target="slides/slide45.xml"/><Relationship Id="rId65" Type="http://schemas.openxmlformats.org/officeDocument/2006/relationships/slide" Target="slides/slide50.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3.xml"/><Relationship Id="rId39" Type="http://schemas.openxmlformats.org/officeDocument/2006/relationships/slide" Target="slides/slide24.xml"/><Relationship Id="rId34" Type="http://schemas.openxmlformats.org/officeDocument/2006/relationships/slide" Target="slides/slide19.xml"/><Relationship Id="rId50" Type="http://schemas.openxmlformats.org/officeDocument/2006/relationships/slide" Target="slides/slide35.xml"/><Relationship Id="rId55" Type="http://schemas.openxmlformats.org/officeDocument/2006/relationships/slide" Target="slides/slide40.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338F1E-972C-499F-A6A7-A18452EEE1FF}" type="datetimeFigureOut">
              <a:rPr lang="en-US" smtClean="0"/>
              <a:t>6/2/2020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F2D1A0-FA2E-48C4-BD8E-AA3A6238A26F}" type="slidenum">
              <a:rPr lang="en-US" smtClean="0"/>
              <a:t>‹#›</a:t>
            </a:fld>
            <a:endParaRPr lang="en-US"/>
          </a:p>
        </p:txBody>
      </p:sp>
    </p:spTree>
    <p:extLst>
      <p:ext uri="{BB962C8B-B14F-4D97-AF65-F5344CB8AC3E}">
        <p14:creationId xmlns:p14="http://schemas.microsoft.com/office/powerpoint/2010/main" val="40283683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8D8DC3-02CE-4FB4-A488-930D9354F57B}" type="datetimeFigureOut">
              <a:rPr lang="en-US" smtClean="0"/>
              <a:t>6/2/2020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B9007-0201-49BE-A587-7F882848EC05}" type="slidenum">
              <a:rPr lang="en-US" smtClean="0"/>
              <a:t>‹#›</a:t>
            </a:fld>
            <a:endParaRPr lang="en-US"/>
          </a:p>
        </p:txBody>
      </p:sp>
    </p:spTree>
    <p:extLst>
      <p:ext uri="{BB962C8B-B14F-4D97-AF65-F5344CB8AC3E}">
        <p14:creationId xmlns:p14="http://schemas.microsoft.com/office/powerpoint/2010/main" val="5543636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answers.com/topic/international-organization-for-standardization?nafid=22"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www.answers.com/topic/ieee?nafid=22" TargetMode="External"/><Relationship Id="rId4" Type="http://schemas.openxmlformats.org/officeDocument/2006/relationships/hyperlink" Target="http://www.answers.com/topic/international-business-machines-corporation?nafid=22"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caitienchatluong.wordpress.com/2011/02/22/vai-tro-c%E1%BB%A7a-qu%E1%BA%A3n-ly-chi-phi-ch%E1%BA%A5t-l%C6%B0%E1%BB%A3ng-trong-b%E1%BB%91i-c%E1%BA%A3nh-suy-gi%E1%BA%A3m-kinh-t%E1%BA%BF/"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www.accountingformanagement.com/total_quality_management.htm"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www.accountingformanagement.com/just_in_time_definition.htm"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a:t>
            </a:r>
            <a:r>
              <a:rPr lang="en-US" baseline="0" smtClean="0"/>
              <a:t> thành phần quản lý này là các tp gì?</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1</a:t>
            </a:fld>
            <a:endParaRPr lang="en-US"/>
          </a:p>
        </p:txBody>
      </p:sp>
    </p:spTree>
    <p:extLst>
      <p:ext uri="{BB962C8B-B14F-4D97-AF65-F5344CB8AC3E}">
        <p14:creationId xmlns:p14="http://schemas.microsoft.com/office/powerpoint/2010/main" val="1786576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Dựa trên sự so sánh thực tế với chi phí theo lịch biểu</a:t>
            </a:r>
          </a:p>
          <a:p>
            <a:pPr marL="171450" indent="-171450">
              <a:buFontTx/>
              <a:buChar char="-"/>
            </a:pPr>
            <a:r>
              <a:rPr lang="en-US" smtClean="0"/>
              <a:t>Các hạng mục ngân sách chính cần</a:t>
            </a:r>
            <a:r>
              <a:rPr lang="en-US" baseline="0" smtClean="0"/>
              <a:t> </a:t>
            </a:r>
            <a:r>
              <a:rPr lang="en-US" smtClean="0"/>
              <a:t>kiểm soát là:</a:t>
            </a:r>
          </a:p>
          <a:p>
            <a:pPr lvl="1"/>
            <a:r>
              <a:rPr lang="en-US" smtClean="0"/>
              <a:t>■ Nguồn nhân lực</a:t>
            </a:r>
          </a:p>
          <a:p>
            <a:pPr lvl="1"/>
            <a:r>
              <a:rPr lang="en-US" smtClean="0"/>
              <a:t>■ Các phương</a:t>
            </a:r>
            <a:r>
              <a:rPr lang="en-US" baseline="0" smtClean="0"/>
              <a:t> tiện</a:t>
            </a:r>
            <a:r>
              <a:rPr lang="en-US" smtClean="0"/>
              <a:t> phát triển và test</a:t>
            </a:r>
          </a:p>
          <a:p>
            <a:pPr lvl="1"/>
            <a:r>
              <a:rPr lang="en-US" smtClean="0"/>
              <a:t>■ Mua phần mềm COTS</a:t>
            </a:r>
          </a:p>
          <a:p>
            <a:pPr lvl="1"/>
            <a:r>
              <a:rPr lang="en-US" smtClean="0"/>
              <a:t>■ Mua phần cứng</a:t>
            </a:r>
          </a:p>
          <a:p>
            <a:pPr lvl="1"/>
            <a:r>
              <a:rPr lang="en-US" smtClean="0"/>
              <a:t>■ Thanh toán cho các nhà thầu phụ.</a:t>
            </a:r>
          </a:p>
          <a:p>
            <a:pPr marL="171450" indent="-171450">
              <a:buFontTx/>
              <a:buChar char="-"/>
            </a:pPr>
            <a:r>
              <a:rPr lang="en-US" smtClean="0"/>
              <a:t>Làm</a:t>
            </a:r>
            <a:r>
              <a:rPr lang="en-US" baseline="0" smtClean="0"/>
              <a:t> sao k.soát?</a:t>
            </a:r>
          </a:p>
          <a:p>
            <a:pPr marL="628650" lvl="1" indent="-171450">
              <a:buFontTx/>
              <a:buChar char="-"/>
            </a:pPr>
            <a:r>
              <a:rPr lang="vi-VN" smtClean="0"/>
              <a:t>Giống như kiểm soát tài nguyên, kiểm soát ngân sách dựa trên các sự kiện quan trọng </a:t>
            </a:r>
            <a:r>
              <a:rPr lang="en-US" smtClean="0"/>
              <a:t>+ </a:t>
            </a:r>
            <a:r>
              <a:rPr lang="vi-VN" smtClean="0"/>
              <a:t>các báo cáo định kỳ </a:t>
            </a:r>
            <a:r>
              <a:rPr lang="en-US" b="1" smtClean="0"/>
              <a:t>nhằm</a:t>
            </a:r>
            <a:r>
              <a:rPr lang="en-US" b="1" baseline="0" smtClean="0"/>
              <a:t> giúp </a:t>
            </a:r>
            <a:r>
              <a:rPr lang="vi-VN" b="1" smtClean="0"/>
              <a:t>xác định sớm vượt ngân sách ảnh hưởng đến lợi nhuận của dự án</a:t>
            </a:r>
            <a:r>
              <a:rPr lang="en-US" b="1" smtClean="0"/>
              <a:t>.</a:t>
            </a:r>
          </a:p>
          <a:p>
            <a:pPr marL="628650" lvl="1" indent="-171450">
              <a:buFontTx/>
              <a:buChar char="-"/>
            </a:pPr>
            <a:r>
              <a:rPr lang="en-US" b="1" i="0" smtClean="0"/>
              <a:t>Trong TH có</a:t>
            </a:r>
            <a:r>
              <a:rPr lang="en-US" b="1" i="0" baseline="0" smtClean="0"/>
              <a:t> sự </a:t>
            </a:r>
            <a:r>
              <a:rPr lang="en-US" b="1" i="0" u="sng" baseline="0" smtClean="0"/>
              <a:t>chênh lệch bên trong tổ chức </a:t>
            </a:r>
            <a:r>
              <a:rPr lang="en-US" b="1" i="0" baseline="0" smtClean="0"/>
              <a:t>(internal), có thể xử lý tương tự project resource control. TH </a:t>
            </a:r>
            <a:r>
              <a:rPr lang="en-US" b="1" i="0" u="sng" baseline="0" smtClean="0"/>
              <a:t>chênh lệch với những người tham gia bên ngoài</a:t>
            </a:r>
            <a:r>
              <a:rPr lang="en-US" b="1" i="0" baseline="0" smtClean="0"/>
              <a:t> (external ), có thể áp dụng các biện pháp pháp lý.</a:t>
            </a:r>
          </a:p>
          <a:p>
            <a:pPr marL="628650" lvl="1" indent="-171450">
              <a:buFontTx/>
              <a:buChar char="-"/>
            </a:pPr>
            <a:r>
              <a:rPr lang="vi-VN" b="1" i="0" u="sng" smtClean="0"/>
              <a:t>Kiểm soát ngân sách rõ ràng là ưu tiên cao nhất để quản lý vì</a:t>
            </a:r>
            <a:r>
              <a:rPr lang="en-US" b="1" i="0" u="sng" smtClean="0"/>
              <a:t> nó</a:t>
            </a:r>
            <a:r>
              <a:rPr lang="vi-VN" b="1" i="0" u="sng" smtClean="0"/>
              <a:t> ảnh hưởng trực tiếp đến lợi nhuận dự án</a:t>
            </a:r>
            <a:r>
              <a:rPr lang="en-US" b="1" i="0" smtClean="0"/>
              <a:t>. Do đó</a:t>
            </a:r>
            <a:r>
              <a:rPr lang="en-US" b="1" i="0" baseline="0" smtClean="0"/>
              <a:t> người quản lý có khuynh hướng bỏ qua các thành phần còn lại trong KS dự án, điều này làm giảm hiệu quả của KS nói chung. Bởi vì nếu áp dụng các biện pháp kiểm soát khác một cách chính xác và kịp thời thì sẽ có thể phát hiện ra các rủi ro chưa giải quyết sớm, hoàn thành cv chậm trễ hay sd tài nguyên vượt quá ở giai đoạn sớm của dự án.</a:t>
            </a:r>
          </a:p>
          <a:p>
            <a:pPr marL="171450" lvl="0" indent="-171450">
              <a:buFontTx/>
              <a:buChar char="-"/>
            </a:pPr>
            <a:r>
              <a:rPr lang="en-US" b="1" i="0" baseline="0" smtClean="0"/>
              <a:t>LÀM SAO KIỂM SOÁT External Participants</a:t>
            </a:r>
            <a:endParaRPr lang="en-US" b="1" i="0"/>
          </a:p>
        </p:txBody>
      </p:sp>
      <p:sp>
        <p:nvSpPr>
          <p:cNvPr id="4" name="Slide Number Placeholder 3"/>
          <p:cNvSpPr>
            <a:spLocks noGrp="1"/>
          </p:cNvSpPr>
          <p:nvPr>
            <p:ph type="sldNum" sz="quarter" idx="10"/>
          </p:nvPr>
        </p:nvSpPr>
        <p:spPr/>
        <p:txBody>
          <a:bodyPr/>
          <a:lstStyle/>
          <a:p>
            <a:fld id="{A63B9007-0201-49BE-A587-7F882848EC05}" type="slidenum">
              <a:rPr lang="en-US" smtClean="0"/>
              <a:t>12</a:t>
            </a:fld>
            <a:endParaRPr lang="en-US"/>
          </a:p>
        </p:txBody>
      </p:sp>
    </p:spTree>
    <p:extLst>
      <p:ext uri="{BB962C8B-B14F-4D97-AF65-F5344CB8AC3E}">
        <p14:creationId xmlns:p14="http://schemas.microsoft.com/office/powerpoint/2010/main" val="303877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(SV</a:t>
            </a:r>
            <a:r>
              <a:rPr lang="en-US" baseline="0" smtClean="0"/>
              <a:t> TỰ XEM)</a:t>
            </a:r>
            <a:endParaRPr lang="en-US" smtClean="0"/>
          </a:p>
          <a:p>
            <a:r>
              <a:rPr lang="en-US" smtClean="0"/>
              <a:t>Kiểm</a:t>
            </a:r>
            <a:r>
              <a:rPr lang="en-US" baseline="0" smtClean="0"/>
              <a:t> soát tiến độ của những người tham gia</a:t>
            </a:r>
            <a:endParaRPr lang="en-US" smtClean="0"/>
          </a:p>
          <a:p>
            <a:pPr marL="0" indent="0">
              <a:buFontTx/>
              <a:buNone/>
            </a:pPr>
            <a:r>
              <a:rPr lang="en-US" smtClean="0"/>
              <a:t>- </a:t>
            </a:r>
            <a:r>
              <a:rPr lang="vi-VN" smtClean="0"/>
              <a:t>Vấn đề: </a:t>
            </a:r>
            <a:r>
              <a:rPr lang="vi-VN" b="0" smtClean="0"/>
              <a:t>Kiểm soát tiến độ dự án </a:t>
            </a:r>
            <a:r>
              <a:rPr lang="en-US" b="0" smtClean="0"/>
              <a:t>cho </a:t>
            </a:r>
            <a:r>
              <a:rPr lang="vi-VN" b="0" smtClean="0"/>
              <a:t>quản lý cái nhìn toàn diện về tất cả các hoạt động phát triển phần mềm.</a:t>
            </a:r>
            <a:r>
              <a:rPr lang="en-US" b="0" smtClean="0"/>
              <a:t> Tuy nhiên,</a:t>
            </a:r>
            <a:r>
              <a:rPr lang="en-US" b="0" baseline="0" smtClean="0"/>
              <a:t> trong hầu hết các tổ chức,</a:t>
            </a:r>
            <a:r>
              <a:rPr lang="en-US" b="1" baseline="0" smtClean="0"/>
              <a:t> </a:t>
            </a:r>
            <a:r>
              <a:rPr lang="vi-VN" b="1" smtClean="0"/>
              <a:t>kiểm soát dự án thực tế chỉ </a:t>
            </a:r>
            <a:r>
              <a:rPr lang="en-US" b="1" smtClean="0"/>
              <a:t>giới</a:t>
            </a:r>
            <a:r>
              <a:rPr lang="en-US" b="1" baseline="0" smtClean="0"/>
              <a:t> hạn </a:t>
            </a:r>
            <a:r>
              <a:rPr lang="en-US" b="1" smtClean="0"/>
              <a:t>trong </a:t>
            </a:r>
            <a:r>
              <a:rPr lang="vi-VN" b="1" smtClean="0"/>
              <a:t>nội bộ và </a:t>
            </a:r>
            <a:r>
              <a:rPr lang="en-US" b="1" smtClean="0"/>
              <a:t>hạn</a:t>
            </a:r>
            <a:r>
              <a:rPr lang="en-US" b="1" baseline="0" smtClean="0"/>
              <a:t> chế trong việc quan tâm đến</a:t>
            </a:r>
            <a:r>
              <a:rPr lang="vi-VN" b="1" smtClean="0"/>
              <a:t> tiến độ thực hiện </a:t>
            </a:r>
            <a:r>
              <a:rPr lang="en-US" b="1" smtClean="0"/>
              <a:t>của</a:t>
            </a:r>
            <a:r>
              <a:rPr lang="en-US" b="1" baseline="0" smtClean="0"/>
              <a:t> các </a:t>
            </a:r>
            <a:r>
              <a:rPr lang="en-US" b="1" smtClean="0"/>
              <a:t>external </a:t>
            </a:r>
            <a:r>
              <a:rPr lang="en-US" b="1" baseline="0" smtClean="0"/>
              <a:t>participant.</a:t>
            </a:r>
            <a:endParaRPr lang="en-US" b="1" smtClean="0"/>
          </a:p>
          <a:p>
            <a:pPr marL="0" indent="0">
              <a:buFontTx/>
              <a:buNone/>
            </a:pPr>
            <a:r>
              <a:rPr lang="en-US" smtClean="0"/>
              <a:t>- Do vậy, với dự án có external participants, cần nhiều </a:t>
            </a:r>
            <a:r>
              <a:rPr lang="vi-VN" smtClean="0"/>
              <a:t>nỗ lực</a:t>
            </a:r>
            <a:r>
              <a:rPr lang="en-US" smtClean="0"/>
              <a:t> kiểm soát</a:t>
            </a:r>
            <a:r>
              <a:rPr lang="vi-VN" smtClean="0"/>
              <a:t> hơn do các thông tin liên lạc và phối hợp phức tạp hơn</a:t>
            </a:r>
            <a:r>
              <a:rPr lang="en-US" smtClean="0"/>
              <a:t>.</a:t>
            </a:r>
          </a:p>
          <a:p>
            <a:pPr marL="0" indent="0">
              <a:buFontTx/>
              <a:buNone/>
            </a:pPr>
            <a:r>
              <a:rPr lang="en-US" smtClean="0"/>
              <a:t>- </a:t>
            </a:r>
            <a:r>
              <a:rPr lang="en-US" b="1" smtClean="0"/>
              <a:t>CHỦ YẾU LÀ KIỂM SOÁT LỊCH BIỂU VÀ RỦI RO</a:t>
            </a:r>
            <a:r>
              <a:rPr lang="en-US" smtClean="0"/>
              <a:t> của external participants</a:t>
            </a:r>
          </a:p>
          <a:p>
            <a:pPr marL="0" indent="0">
              <a:buFontTx/>
              <a:buNone/>
            </a:pPr>
            <a:endParaRPr lang="en-US"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b="1" i="0" baseline="0" smtClean="0"/>
              <a:t>Các participant </a:t>
            </a:r>
            <a:r>
              <a:rPr lang="vi-VN" b="1" i="0" baseline="0" smtClean="0"/>
              <a:t>bao gồm các nhà thầu phụ, nhà cung cấp phần mềm COTS và mô-đun phần mềm tái sử dụng và trong một số trường hợp</a:t>
            </a:r>
            <a:r>
              <a:rPr lang="en-US" b="1" i="0" baseline="0" smtClean="0"/>
              <a:t> là bản thân</a:t>
            </a:r>
            <a:r>
              <a:rPr lang="vi-VN" b="1" i="0" baseline="0" smtClean="0"/>
              <a:t> khách hàng</a:t>
            </a:r>
            <a:endParaRPr lang="en-US" b="1" i="0" baseline="0" smtClean="0"/>
          </a:p>
        </p:txBody>
      </p:sp>
      <p:sp>
        <p:nvSpPr>
          <p:cNvPr id="4" name="Slide Number Placeholder 3"/>
          <p:cNvSpPr>
            <a:spLocks noGrp="1"/>
          </p:cNvSpPr>
          <p:nvPr>
            <p:ph type="sldNum" sz="quarter" idx="10"/>
          </p:nvPr>
        </p:nvSpPr>
        <p:spPr/>
        <p:txBody>
          <a:bodyPr/>
          <a:lstStyle/>
          <a:p>
            <a:fld id="{A63B9007-0201-49BE-A587-7F882848EC05}" type="slidenum">
              <a:rPr lang="en-US" smtClean="0"/>
              <a:t>13</a:t>
            </a:fld>
            <a:endParaRPr lang="en-US"/>
          </a:p>
        </p:txBody>
      </p:sp>
    </p:spTree>
    <p:extLst>
      <p:ext uri="{BB962C8B-B14F-4D97-AF65-F5344CB8AC3E}">
        <p14:creationId xmlns:p14="http://schemas.microsoft.com/office/powerpoint/2010/main" val="682159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(SV TỰ XEM)</a:t>
            </a:r>
          </a:p>
          <a:p>
            <a:r>
              <a:rPr lang="vi-VN" smtClean="0"/>
              <a:t>Thực hiện chế độ kiểm soát tiến độ dự án</a:t>
            </a:r>
            <a:r>
              <a:rPr lang="en-US" smtClean="0"/>
              <a:t>: </a:t>
            </a:r>
            <a:r>
              <a:rPr lang="en-US" b="1" smtClean="0"/>
              <a:t>Thường</a:t>
            </a:r>
            <a:r>
              <a:rPr lang="en-US" b="1" baseline="0" smtClean="0"/>
              <a:t> dựa trên các thủ tục:</a:t>
            </a:r>
            <a:endParaRPr lang="en-US" b="1" smtClean="0"/>
          </a:p>
          <a:p>
            <a:pPr marL="0" indent="0">
              <a:buFontTx/>
              <a:buNone/>
            </a:pPr>
            <a:r>
              <a:rPr lang="en-US" smtClean="0"/>
              <a:t>- Phân</a:t>
            </a:r>
            <a:r>
              <a:rPr lang="en-US" baseline="0" smtClean="0"/>
              <a:t> công trách nhiệm cho:</a:t>
            </a:r>
          </a:p>
          <a:p>
            <a:pPr marL="457200" lvl="1" indent="0">
              <a:buFontTx/>
              <a:buNone/>
            </a:pPr>
            <a:r>
              <a:rPr lang="en-US" baseline="0" smtClean="0"/>
              <a:t>+ Cá nhân hay ban quản lý nào sẽ kiểm soát tiến độ</a:t>
            </a:r>
          </a:p>
          <a:p>
            <a:pPr marL="457200" lvl="1" indent="0">
              <a:buFontTx/>
              <a:buNone/>
            </a:pPr>
            <a:r>
              <a:rPr lang="en-US" baseline="0" smtClean="0"/>
              <a:t>+ Tần suất báo cáo tiến độ ở các đơn vị cấp thấp và cấp cao</a:t>
            </a:r>
          </a:p>
          <a:p>
            <a:pPr marL="457200" lvl="1" indent="0">
              <a:buFontTx/>
              <a:buNone/>
            </a:pPr>
            <a:r>
              <a:rPr lang="en-US" baseline="0" smtClean="0"/>
              <a:t>+ Các tình huống yc leader báo cáo ngay lập tức với ban quản lý</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smtClean="0"/>
              <a:t>+ Các tình huống yc quản lý cấp thấp báo cáo ngay lập tức với quản lý cấp cao</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b="1" baseline="0" smtClean="0"/>
              <a:t>* Trong các tổ chức lớn, project progress control </a:t>
            </a:r>
            <a:r>
              <a:rPr lang="vi-VN" b="1" baseline="0" smtClean="0"/>
              <a:t>có thể được thực hiện trên nhiều cấp độ quản lý</a:t>
            </a:r>
            <a:r>
              <a:rPr lang="en-US" b="1" baseline="0" smtClean="0"/>
              <a:t> (vd/quản lý nhóm, quản lý bộ phận </a:t>
            </a:r>
            <a:r>
              <a:rPr lang="vi-VN" b="1" baseline="0" smtClean="0"/>
              <a:t>và quản lý hàng đầ</a:t>
            </a:r>
            <a:r>
              <a:rPr lang="en-US" b="1" baseline="0" smtClean="0"/>
              <a:t>u)</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b="1" baseline="0" smtClean="0"/>
              <a:t>* Mặc dù mỗi cấp có 1 cách thức quản lý riêng, nhưng đó chính là những thông số để đánh giá chung cho tiến độ của toàn dự án, do đó sự </a:t>
            </a:r>
            <a:r>
              <a:rPr lang="vi-VN" b="1" baseline="0" smtClean="0"/>
              <a:t>phối hợp giữa các cấp độ khác nhau là bắt buộc để kiểm soát tiến trình có hiệu quả.</a:t>
            </a:r>
            <a:endParaRPr lang="en-US" b="1" baseline="0" smtClean="0"/>
          </a:p>
          <a:p>
            <a:pPr marL="0" indent="0">
              <a:buFontTx/>
              <a:buNone/>
            </a:pPr>
            <a:r>
              <a:rPr lang="en-US" baseline="0" smtClean="0"/>
              <a:t>- Kiểm toán quản lý tiến độ:</a:t>
            </a:r>
          </a:p>
          <a:p>
            <a:pPr marL="457200" lvl="1" indent="0">
              <a:buFontTx/>
              <a:buNone/>
            </a:pPr>
            <a:r>
              <a:rPr lang="en-US" baseline="0" smtClean="0"/>
              <a:t>+ Việc truyền tải báo cáo tiến độ thực hiện như thế nào (</a:t>
            </a:r>
            <a:r>
              <a:rPr lang="en-US" smtClean="0"/>
              <a:t>project leaders và</a:t>
            </a:r>
            <a:r>
              <a:rPr lang="en-US" baseline="0" smtClean="0"/>
              <a:t> các manager khác báo cáo ntn với quản lý cấp cao)</a:t>
            </a:r>
          </a:p>
          <a:p>
            <a:pPr marL="914400" lvl="2" indent="0">
              <a:buFontTx/>
              <a:buNone/>
            </a:pPr>
            <a:r>
              <a:rPr lang="en-US" b="1" u="none" baseline="0" smtClean="0"/>
              <a:t>* project leader sẽ thu thập thông tin từ các team leader để báo cáo định kỳ cho các manager cấp thấp </a:t>
            </a:r>
            <a:r>
              <a:rPr lang="en-US" b="0" i="1" u="none" baseline="0" smtClean="0"/>
              <a:t>(nội dung báo cáo có thể là project risks, project schedule và resources utilization, có ví dụ ở Figure 20.1). </a:t>
            </a:r>
            <a:r>
              <a:rPr lang="en-US" b="1" u="none" baseline="0" smtClean="0"/>
              <a:t>Các manager này là tập hợp thông tin, chọn lọc và báo cáo cho top manager.</a:t>
            </a:r>
          </a:p>
          <a:p>
            <a:pPr marL="457200" lvl="1" indent="0">
              <a:buFontTx/>
              <a:buNone/>
            </a:pPr>
            <a:r>
              <a:rPr lang="en-US" baseline="0" smtClean="0"/>
              <a:t>+ Bắt đầu các hoạt động kiểm soát quản lý cụ thể</a:t>
            </a:r>
          </a:p>
          <a:p>
            <a:pPr marL="0" indent="0">
              <a:buFontTx/>
              <a:buNone/>
            </a:pPr>
            <a:r>
              <a:rPr lang="en-US" smtClean="0"/>
              <a:t>Có</a:t>
            </a:r>
            <a:r>
              <a:rPr lang="en-US" baseline="0" smtClean="0"/>
              <a:t> ví dụ về báo cáo tiến độ của Project Leader (trang 434)</a:t>
            </a:r>
            <a:endParaRPr lang="en-US" smtClean="0"/>
          </a:p>
        </p:txBody>
      </p:sp>
      <p:sp>
        <p:nvSpPr>
          <p:cNvPr id="4" name="Slide Number Placeholder 3"/>
          <p:cNvSpPr>
            <a:spLocks noGrp="1"/>
          </p:cNvSpPr>
          <p:nvPr>
            <p:ph type="sldNum" sz="quarter" idx="10"/>
          </p:nvPr>
        </p:nvSpPr>
        <p:spPr/>
        <p:txBody>
          <a:bodyPr/>
          <a:lstStyle/>
          <a:p>
            <a:fld id="{A63B9007-0201-49BE-A587-7F882848EC05}" type="slidenum">
              <a:rPr lang="en-US" smtClean="0"/>
              <a:t>14</a:t>
            </a:fld>
            <a:endParaRPr lang="en-US"/>
          </a:p>
        </p:txBody>
      </p:sp>
    </p:spTree>
    <p:extLst>
      <p:ext uri="{BB962C8B-B14F-4D97-AF65-F5344CB8AC3E}">
        <p14:creationId xmlns:p14="http://schemas.microsoft.com/office/powerpoint/2010/main" val="2445415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TỰ</a:t>
            </a:r>
            <a:r>
              <a:rPr lang="en-US" baseline="0" smtClean="0"/>
              <a:t> ĐỘNG HÓA KIỂM SOÁT</a:t>
            </a:r>
          </a:p>
          <a:p>
            <a:pPr marL="0" indent="0">
              <a:buFontTx/>
              <a:buNone/>
            </a:pPr>
            <a:r>
              <a:rPr lang="en-US" smtClean="0"/>
              <a:t>- </a:t>
            </a:r>
            <a:r>
              <a:rPr lang="vi-VN" smtClean="0"/>
              <a:t>Cần thiết cho các dự án không tầm thường</a:t>
            </a:r>
            <a:endParaRPr lang="en-US" smtClean="0"/>
          </a:p>
          <a:p>
            <a:pPr marL="0" indent="0">
              <a:buFontTx/>
              <a:buNone/>
            </a:pPr>
            <a:r>
              <a:rPr lang="en-US" smtClean="0"/>
              <a:t>- </a:t>
            </a:r>
            <a:r>
              <a:rPr lang="vi-VN" smtClean="0"/>
              <a:t>Tự động hóa có thể giảm chi phí đáng kể</a:t>
            </a:r>
            <a:endParaRPr lang="en-US" smtClean="0"/>
          </a:p>
          <a:p>
            <a:pPr marL="0" indent="0">
              <a:buFontTx/>
              <a:buNone/>
            </a:pPr>
            <a:r>
              <a:rPr lang="en-US" smtClean="0"/>
              <a:t>- </a:t>
            </a:r>
            <a:r>
              <a:rPr lang="vi-VN" smtClean="0"/>
              <a:t>Ví dụ về các dịch vụ mà các công cụ </a:t>
            </a:r>
            <a:r>
              <a:rPr lang="en-US" smtClean="0"/>
              <a:t>c</a:t>
            </a:r>
            <a:r>
              <a:rPr lang="vi-VN" smtClean="0"/>
              <a:t>ó thể cung cấp như sau</a:t>
            </a:r>
            <a:r>
              <a:rPr lang="en-US" smtClean="0"/>
              <a:t>: Tham khảo</a:t>
            </a:r>
            <a:r>
              <a:rPr lang="en-US" baseline="0" smtClean="0"/>
              <a:t> sách</a:t>
            </a:r>
            <a:endParaRPr lang="en-US" smtClean="0"/>
          </a:p>
          <a:p>
            <a:r>
              <a:rPr lang="vi-VN" b="1" smtClean="0"/>
              <a:t>Các công cụ quản lý dự án toàn diện đã có sẵn trên thị trường có thể phục vụ hầu hết các thành phần </a:t>
            </a:r>
            <a:r>
              <a:rPr lang="en-US" b="1" smtClean="0"/>
              <a:t>kiểm</a:t>
            </a:r>
            <a:r>
              <a:rPr lang="en-US" b="1" baseline="0" smtClean="0"/>
              <a:t> soát </a:t>
            </a:r>
            <a:r>
              <a:rPr lang="vi-VN" b="1" smtClean="0"/>
              <a:t>các dự án phần mềm khá </a:t>
            </a:r>
            <a:r>
              <a:rPr lang="en-US" b="1" smtClean="0"/>
              <a:t>công</a:t>
            </a:r>
            <a:r>
              <a:rPr lang="en-US" b="1" baseline="0" smtClean="0"/>
              <a:t> dụng</a:t>
            </a:r>
            <a:r>
              <a:rPr lang="vi-VN" b="1" smtClean="0"/>
              <a:t> và hiệu quả.</a:t>
            </a:r>
            <a:r>
              <a:rPr lang="en-US" b="1" smtClean="0"/>
              <a:t> Đa số các gói phần mềm general-purpose </a:t>
            </a:r>
            <a:r>
              <a:rPr lang="vi-VN" b="1" smtClean="0"/>
              <a:t> áp dụng phân tích PERT / CPM để báo cáo kết quả</a:t>
            </a:r>
            <a:r>
              <a:rPr lang="en-US" b="1" smtClean="0"/>
              <a:t>. </a:t>
            </a:r>
            <a:r>
              <a:rPr lang="vi-VN" b="1" smtClean="0"/>
              <a:t>Những gói này thường dễ dàng thích nghi với trường hợp cụ thể do </a:t>
            </a:r>
            <a:r>
              <a:rPr lang="en-US" b="1" smtClean="0"/>
              <a:t>các</a:t>
            </a:r>
            <a:r>
              <a:rPr lang="en-US" b="1" baseline="0" smtClean="0"/>
              <a:t> tùy chọn </a:t>
            </a:r>
            <a:r>
              <a:rPr lang="vi-VN" b="1" smtClean="0"/>
              <a:t>đa dạng mà </a:t>
            </a:r>
            <a:r>
              <a:rPr lang="en-US" b="1" smtClean="0"/>
              <a:t>chúng</a:t>
            </a:r>
            <a:r>
              <a:rPr lang="en-US" b="1" baseline="0" smtClean="0"/>
              <a:t> </a:t>
            </a:r>
            <a:r>
              <a:rPr lang="vi-VN" b="1" smtClean="0"/>
              <a:t>cung cấp</a:t>
            </a:r>
            <a:r>
              <a:rPr lang="en-US" b="1" smtClean="0"/>
              <a:t>.</a:t>
            </a:r>
          </a:p>
          <a:p>
            <a:endParaRPr lang="en-US" smtClean="0"/>
          </a:p>
          <a:p>
            <a:endParaRPr lang="en-US" smtClean="0"/>
          </a:p>
          <a:p>
            <a:r>
              <a:rPr lang="en-US" smtClean="0"/>
              <a:t>VD c</a:t>
            </a:r>
            <a:r>
              <a:rPr lang="vi-VN" smtClean="0"/>
              <a:t>ác </a:t>
            </a:r>
            <a:r>
              <a:rPr lang="en-US" smtClean="0"/>
              <a:t>chức n</a:t>
            </a:r>
            <a:r>
              <a:rPr lang="vi-VN" smtClean="0"/>
              <a:t>ă</a:t>
            </a:r>
            <a:r>
              <a:rPr lang="en-US" smtClean="0"/>
              <a:t>ng của</a:t>
            </a:r>
            <a:r>
              <a:rPr lang="en-US" baseline="0" smtClean="0"/>
              <a:t> </a:t>
            </a:r>
            <a:r>
              <a:rPr lang="en-US" b="0" baseline="0" smtClean="0"/>
              <a:t>công cụ KIỂM SOÁT RỦI RO:</a:t>
            </a:r>
          </a:p>
          <a:p>
            <a:r>
              <a:rPr lang="vi-VN" b="0" smtClean="0"/>
              <a:t>■ </a:t>
            </a:r>
            <a:r>
              <a:rPr lang="en-US" b="0" smtClean="0"/>
              <a:t>Lậ</a:t>
            </a:r>
            <a:r>
              <a:rPr lang="en-US" b="0" baseline="0" smtClean="0"/>
              <a:t>p ds </a:t>
            </a:r>
            <a:r>
              <a:rPr lang="vi-VN" b="0" smtClean="0"/>
              <a:t>các </a:t>
            </a:r>
            <a:r>
              <a:rPr lang="en-US" b="0" smtClean="0"/>
              <a:t>rủi</a:t>
            </a:r>
            <a:r>
              <a:rPr lang="en-US" b="0" baseline="0" smtClean="0"/>
              <a:t> ro </a:t>
            </a:r>
            <a:r>
              <a:rPr lang="vi-VN" b="0" smtClean="0"/>
              <a:t>theo thể loại và ngày </a:t>
            </a:r>
            <a:r>
              <a:rPr lang="en-US" b="0" smtClean="0"/>
              <a:t>thực</a:t>
            </a:r>
            <a:r>
              <a:rPr lang="en-US" b="0" baseline="0" smtClean="0"/>
              <a:t> thi </a:t>
            </a:r>
            <a:r>
              <a:rPr lang="vi-VN" b="0" smtClean="0"/>
              <a:t>giải pháp </a:t>
            </a:r>
            <a:r>
              <a:rPr lang="en-US" b="0" smtClean="0"/>
              <a:t>theo </a:t>
            </a:r>
            <a:r>
              <a:rPr lang="vi-VN" b="0" smtClean="0"/>
              <a:t>kế hoạch</a:t>
            </a:r>
          </a:p>
          <a:p>
            <a:r>
              <a:rPr lang="vi-VN" b="0" smtClean="0"/>
              <a:t>■ </a:t>
            </a:r>
            <a:r>
              <a:rPr lang="en-US" b="0" smtClean="0"/>
              <a:t>Lậ</a:t>
            </a:r>
            <a:r>
              <a:rPr lang="en-US" b="0" baseline="0" smtClean="0"/>
              <a:t>p ds </a:t>
            </a:r>
            <a:r>
              <a:rPr lang="vi-VN" b="0" smtClean="0"/>
              <a:t>các trường hợp </a:t>
            </a:r>
            <a:r>
              <a:rPr lang="en-US" b="0" smtClean="0"/>
              <a:t>rủ</a:t>
            </a:r>
            <a:r>
              <a:rPr lang="en-US" b="0" baseline="0" smtClean="0"/>
              <a:t>i ro </a:t>
            </a:r>
            <a:r>
              <a:rPr lang="vi-VN" b="0" smtClean="0"/>
              <a:t>ngoại lệ - ngày </a:t>
            </a:r>
            <a:r>
              <a:rPr lang="en-US" b="0" smtClean="0"/>
              <a:t>vượt</a:t>
            </a:r>
            <a:r>
              <a:rPr lang="en-US" b="0" baseline="0" smtClean="0"/>
              <a:t> quá</a:t>
            </a:r>
            <a:r>
              <a:rPr lang="vi-VN" b="0" smtClean="0"/>
              <a:t> mà có thể ảnh hưởng đến ngày hoàn thành dự án.</a:t>
            </a: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VD c</a:t>
            </a:r>
            <a:r>
              <a:rPr lang="vi-VN" smtClean="0"/>
              <a:t>ác </a:t>
            </a:r>
            <a:r>
              <a:rPr lang="en-US" smtClean="0"/>
              <a:t>chức n</a:t>
            </a:r>
            <a:r>
              <a:rPr lang="vi-VN" smtClean="0"/>
              <a:t>ă</a:t>
            </a:r>
            <a:r>
              <a:rPr lang="en-US" smtClean="0"/>
              <a:t>ng của công cụ</a:t>
            </a:r>
            <a:r>
              <a:rPr lang="en-US" baseline="0" smtClean="0"/>
              <a:t> </a:t>
            </a:r>
            <a:r>
              <a:rPr lang="vi-VN" b="0" smtClean="0"/>
              <a:t>KIỂM SOÁT TIẾN ĐỘ</a:t>
            </a:r>
            <a:r>
              <a:rPr lang="en-US" b="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vi-VN" b="0" smtClean="0"/>
              <a:t>■ </a:t>
            </a:r>
            <a:r>
              <a:rPr lang="en-US" b="0" smtClean="0"/>
              <a:t>Lậ</a:t>
            </a:r>
            <a:r>
              <a:rPr lang="en-US" b="0" baseline="0" smtClean="0"/>
              <a:t>p ds </a:t>
            </a:r>
            <a:r>
              <a:rPr lang="vi-VN" b="0" smtClean="0"/>
              <a:t>các hoạt động </a:t>
            </a:r>
            <a:r>
              <a:rPr lang="en-US" b="0" smtClean="0"/>
              <a:t>bị</a:t>
            </a:r>
            <a:r>
              <a:rPr lang="en-US" b="0" baseline="0" smtClean="0"/>
              <a:t> trễ</a:t>
            </a:r>
            <a:r>
              <a:rPr lang="vi-VN" b="0" smtClean="0"/>
              <a:t>.</a:t>
            </a:r>
          </a:p>
          <a:p>
            <a:r>
              <a:rPr lang="vi-VN" b="0" smtClean="0"/>
              <a:t>■ </a:t>
            </a:r>
            <a:r>
              <a:rPr lang="en-US" b="0" smtClean="0"/>
              <a:t>Lậ</a:t>
            </a:r>
            <a:r>
              <a:rPr lang="en-US" b="0" baseline="0" smtClean="0"/>
              <a:t>p ds </a:t>
            </a:r>
            <a:r>
              <a:rPr lang="vi-VN" b="0" smtClean="0"/>
              <a:t>các chậm trễ của các hoạt động quan trọng.</a:t>
            </a:r>
          </a:p>
          <a:p>
            <a:r>
              <a:rPr lang="vi-VN" b="0" smtClean="0"/>
              <a:t>■ </a:t>
            </a:r>
            <a:r>
              <a:rPr lang="en-US" b="0" smtClean="0"/>
              <a:t>Lịch</a:t>
            </a:r>
            <a:r>
              <a:rPr lang="en-US" b="0" baseline="0" smtClean="0"/>
              <a:t> biểu </a:t>
            </a:r>
            <a:r>
              <a:rPr lang="vi-VN" b="0" baseline="0" smtClean="0"/>
              <a:t>đượ</a:t>
            </a:r>
            <a:r>
              <a:rPr lang="en-US" b="0" baseline="0" smtClean="0"/>
              <a:t>c c</a:t>
            </a:r>
            <a:r>
              <a:rPr lang="vi-VN" b="0" smtClean="0"/>
              <a:t>ập nhật theo </a:t>
            </a:r>
            <a:r>
              <a:rPr lang="en-US" b="0" smtClean="0"/>
              <a:t>các</a:t>
            </a:r>
            <a:r>
              <a:rPr lang="en-US" b="0" baseline="0" smtClean="0"/>
              <a:t> </a:t>
            </a:r>
            <a:r>
              <a:rPr lang="vi-VN" b="0" smtClean="0"/>
              <a:t>báo cáo tiến độ và</a:t>
            </a:r>
            <a:r>
              <a:rPr lang="en-US" b="0" smtClean="0"/>
              <a:t> </a:t>
            </a:r>
            <a:r>
              <a:rPr lang="vi-VN" b="0" smtClean="0"/>
              <a:t>các biện pháp điều chỉnh</a:t>
            </a:r>
            <a:r>
              <a:rPr lang="en-US" b="0" baseline="0" smtClean="0"/>
              <a:t> </a:t>
            </a:r>
            <a:r>
              <a:rPr lang="vi-VN" b="0" baseline="0" smtClean="0"/>
              <a:t>đượ</a:t>
            </a:r>
            <a:r>
              <a:rPr lang="en-US" b="0" baseline="0" smtClean="0"/>
              <a:t>c</a:t>
            </a:r>
            <a:r>
              <a:rPr lang="vi-VN" b="0" smtClean="0"/>
              <a:t> áp dụng</a:t>
            </a:r>
            <a:r>
              <a:rPr lang="en-US" b="0" smtClean="0"/>
              <a:t>.</a:t>
            </a:r>
            <a:endParaRPr lang="vi-VN" b="0" smtClean="0"/>
          </a:p>
          <a:p>
            <a:r>
              <a:rPr lang="vi-VN" b="0" smtClean="0"/>
              <a:t>■ </a:t>
            </a:r>
            <a:r>
              <a:rPr lang="en-US" b="0" smtClean="0"/>
              <a:t>Lậ</a:t>
            </a:r>
            <a:r>
              <a:rPr lang="en-US" b="0" baseline="0" smtClean="0"/>
              <a:t>p ds </a:t>
            </a:r>
            <a:r>
              <a:rPr lang="vi-VN" b="0" smtClean="0"/>
              <a:t>các sự kiện quan trọng bị trì hoãn.</a:t>
            </a:r>
            <a:endParaRPr lang="en-US" b="0" smtClean="0"/>
          </a:p>
          <a:p>
            <a:r>
              <a:rPr lang="en-US" smtClean="0"/>
              <a:t>VD c</a:t>
            </a:r>
            <a:r>
              <a:rPr lang="vi-VN" smtClean="0"/>
              <a:t>ác </a:t>
            </a:r>
            <a:r>
              <a:rPr lang="en-US" smtClean="0"/>
              <a:t>chức n</a:t>
            </a:r>
            <a:r>
              <a:rPr lang="vi-VN" smtClean="0"/>
              <a:t>ă</a:t>
            </a:r>
            <a:r>
              <a:rPr lang="en-US" smtClean="0"/>
              <a:t>ng của</a:t>
            </a:r>
            <a:r>
              <a:rPr lang="en-US" baseline="0" smtClean="0"/>
              <a:t> công cụ </a:t>
            </a:r>
            <a:r>
              <a:rPr lang="vi-VN" b="0" smtClean="0"/>
              <a:t>KIỂM SOÁT TÀI NGUYÊN</a:t>
            </a:r>
            <a:r>
              <a:rPr lang="en-US" b="0" smtClean="0"/>
              <a:t>:</a:t>
            </a:r>
            <a:endParaRPr lang="vi-VN" b="0" smtClean="0"/>
          </a:p>
          <a:p>
            <a:r>
              <a:rPr lang="vi-VN" b="0" smtClean="0"/>
              <a:t>■ Kế hoạch phân bổ nguồn lực dự án</a:t>
            </a:r>
            <a:endParaRPr lang="vi-VN" b="0" i="1" smtClean="0"/>
          </a:p>
          <a:p>
            <a:r>
              <a:rPr lang="vi-VN" b="0" smtClean="0"/>
              <a:t>■ Sử dụng nguồn tài nguyên dự án</a:t>
            </a:r>
            <a:endParaRPr lang="en-US" b="0" i="1" smtClean="0"/>
          </a:p>
          <a:p>
            <a:r>
              <a:rPr lang="en-US" smtClean="0"/>
              <a:t>VD c</a:t>
            </a:r>
            <a:r>
              <a:rPr lang="vi-VN" smtClean="0"/>
              <a:t>ác </a:t>
            </a:r>
            <a:r>
              <a:rPr lang="en-US" smtClean="0"/>
              <a:t>chức n</a:t>
            </a:r>
            <a:r>
              <a:rPr lang="vi-VN" smtClean="0"/>
              <a:t>ă</a:t>
            </a:r>
            <a:r>
              <a:rPr lang="en-US" smtClean="0"/>
              <a:t>ng của</a:t>
            </a:r>
            <a:r>
              <a:rPr lang="en-US" baseline="0" smtClean="0"/>
              <a:t> công cụ </a:t>
            </a:r>
            <a:r>
              <a:rPr lang="vi-VN" b="0" smtClean="0"/>
              <a:t>KIỂM SOÁT </a:t>
            </a:r>
            <a:r>
              <a:rPr lang="en-US" b="0" smtClean="0"/>
              <a:t>NGÂN</a:t>
            </a:r>
            <a:r>
              <a:rPr lang="en-US" b="0" baseline="0" smtClean="0"/>
              <a:t> SÁCH:</a:t>
            </a:r>
            <a:endParaRPr lang="vi-VN" b="0" smtClean="0"/>
          </a:p>
          <a:p>
            <a:r>
              <a:rPr lang="vi-VN" b="0" smtClean="0"/>
              <a:t>■ Kế hoạch </a:t>
            </a:r>
            <a:r>
              <a:rPr lang="en-US" b="0" smtClean="0"/>
              <a:t>ngân</a:t>
            </a:r>
            <a:r>
              <a:rPr lang="en-US" b="0" baseline="0" smtClean="0"/>
              <a:t> sách </a:t>
            </a:r>
            <a:r>
              <a:rPr lang="vi-VN" b="0" smtClean="0"/>
              <a:t>dự án</a:t>
            </a:r>
          </a:p>
          <a:p>
            <a:r>
              <a:rPr lang="vi-VN" b="0" smtClean="0"/>
              <a:t>■ </a:t>
            </a:r>
            <a:r>
              <a:rPr lang="en-US" b="0" smtClean="0"/>
              <a:t>Các</a:t>
            </a:r>
            <a:r>
              <a:rPr lang="en-US" b="0" baseline="0" smtClean="0"/>
              <a:t> báo cáo sd ngân sách</a:t>
            </a:r>
            <a:endParaRPr lang="vi-VN" b="0" smtClean="0"/>
          </a:p>
        </p:txBody>
      </p:sp>
      <p:sp>
        <p:nvSpPr>
          <p:cNvPr id="4" name="Slide Number Placeholder 3"/>
          <p:cNvSpPr>
            <a:spLocks noGrp="1"/>
          </p:cNvSpPr>
          <p:nvPr>
            <p:ph type="sldNum" sz="quarter" idx="10"/>
          </p:nvPr>
        </p:nvSpPr>
        <p:spPr/>
        <p:txBody>
          <a:bodyPr/>
          <a:lstStyle/>
          <a:p>
            <a:fld id="{A63B9007-0201-49BE-A587-7F882848EC05}" type="slidenum">
              <a:rPr lang="en-US" smtClean="0"/>
              <a:t>15</a:t>
            </a:fld>
            <a:endParaRPr lang="en-US"/>
          </a:p>
        </p:txBody>
      </p:sp>
    </p:spTree>
    <p:extLst>
      <p:ext uri="{BB962C8B-B14F-4D97-AF65-F5344CB8AC3E}">
        <p14:creationId xmlns:p14="http://schemas.microsoft.com/office/powerpoint/2010/main" val="4210032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smtClean="0"/>
              <a:t>“You can’t control what you can’t measure” [DeMarco1982]</a:t>
            </a:r>
          </a:p>
        </p:txBody>
      </p:sp>
      <p:sp>
        <p:nvSpPr>
          <p:cNvPr id="4" name="Slide Number Placeholder 3"/>
          <p:cNvSpPr>
            <a:spLocks noGrp="1"/>
          </p:cNvSpPr>
          <p:nvPr>
            <p:ph type="sldNum" sz="quarter" idx="10"/>
          </p:nvPr>
        </p:nvSpPr>
        <p:spPr/>
        <p:txBody>
          <a:bodyPr/>
          <a:lstStyle/>
          <a:p>
            <a:fld id="{A63B9007-0201-49BE-A587-7F882848EC05}" type="slidenum">
              <a:rPr lang="en-US" smtClean="0"/>
              <a:t>16</a:t>
            </a:fld>
            <a:endParaRPr lang="en-US"/>
          </a:p>
        </p:txBody>
      </p:sp>
    </p:spTree>
    <p:extLst>
      <p:ext uri="{BB962C8B-B14F-4D97-AF65-F5344CB8AC3E}">
        <p14:creationId xmlns:p14="http://schemas.microsoft.com/office/powerpoint/2010/main" val="1877430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smtClean="0"/>
              <a:t>Trả lời định lượng cho các câu hỏi như:</a:t>
            </a:r>
            <a:endParaRPr lang="en-US" b="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smtClean="0"/>
              <a:t>- SP này</a:t>
            </a:r>
            <a:r>
              <a:rPr lang="en-US" b="0" i="0" baseline="0" smtClean="0"/>
              <a:t> bao lớn? Đáng tin cậy như thế nào? Độ phức tạp ra sao?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smtClean="0"/>
              <a:t>- Có</a:t>
            </a:r>
            <a:r>
              <a:rPr lang="en-US" b="0" i="0" baseline="0" smtClean="0"/>
              <a:t> bao nhiêu lỗi được tìm thấy trước khi nó đc phát hành?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smtClean="0"/>
              <a:t>- Có</a:t>
            </a:r>
            <a:r>
              <a:rPr lang="en-US" b="0" i="0" baseline="0" smtClean="0"/>
              <a:t> bao nhiêu lỗi được KH tìm thấy</a:t>
            </a:r>
            <a:r>
              <a:rPr lang="vi-VN" b="0" i="0" smtClean="0"/>
              <a:t> trong ba tháng đầu tiên sau khi phát hành?</a:t>
            </a:r>
            <a:endParaRPr lang="en-US" b="0" i="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0" kern="1200" smtClean="0">
                <a:solidFill>
                  <a:schemeClr val="tx1"/>
                </a:solidFill>
                <a:effectLst/>
                <a:latin typeface="+mn-lt"/>
                <a:ea typeface="+mn-ea"/>
                <a:cs typeface="+mn-cs"/>
              </a:rPr>
              <a:t>TRONG MỤC NÀY CHÚNG TA XEM XÉT MỘT TẬP CÁC ĐỘ ĐO PHẦN MỀM</a:t>
            </a:r>
            <a:r>
              <a:rPr lang="en-US" sz="1200" b="1"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CÓ THỂ ĐƯỢC DÙNG CHO VIỆC THẨM ĐỊNH MANG TÍNH ĐỊNH LƯỢNG VỀ CHẤT LƯỢNG PHẦN MỀM.</a:t>
            </a:r>
            <a:endParaRPr lang="en-US" sz="12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smtClean="0"/>
          </a:p>
        </p:txBody>
      </p:sp>
      <p:sp>
        <p:nvSpPr>
          <p:cNvPr id="4" name="Slide Number Placeholder 3"/>
          <p:cNvSpPr>
            <a:spLocks noGrp="1"/>
          </p:cNvSpPr>
          <p:nvPr>
            <p:ph type="sldNum" sz="quarter" idx="10"/>
          </p:nvPr>
        </p:nvSpPr>
        <p:spPr/>
        <p:txBody>
          <a:bodyPr/>
          <a:lstStyle/>
          <a:p>
            <a:fld id="{A63B9007-0201-49BE-A587-7F882848EC05}" type="slidenum">
              <a:rPr lang="en-US" smtClean="0"/>
              <a:t>17</a:t>
            </a:fld>
            <a:endParaRPr lang="en-US"/>
          </a:p>
        </p:txBody>
      </p:sp>
    </p:spTree>
    <p:extLst>
      <p:ext uri="{BB962C8B-B14F-4D97-AF65-F5344CB8AC3E}">
        <p14:creationId xmlns:p14="http://schemas.microsoft.com/office/powerpoint/2010/main" val="1658671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smtClean="0"/>
              <a:t>- Định</a:t>
            </a:r>
            <a:r>
              <a:rPr lang="en-US" b="0" baseline="0" smtClean="0"/>
              <a:t> nghĩa “</a:t>
            </a:r>
            <a:r>
              <a:rPr lang="en-US" b="0" smtClean="0"/>
              <a:t>Software quality metrics”</a:t>
            </a:r>
          </a:p>
          <a:p>
            <a:pPr marL="457200" lvl="1" indent="0">
              <a:buFontTx/>
              <a:buNone/>
            </a:pPr>
            <a:r>
              <a:rPr lang="en-US" smtClean="0"/>
              <a:t>+ Là</a:t>
            </a:r>
            <a:r>
              <a:rPr lang="en-US" baseline="0" smtClean="0"/>
              <a:t> thước đo </a:t>
            </a:r>
            <a:r>
              <a:rPr lang="en-US" b="0" baseline="0" smtClean="0"/>
              <a:t>mang tính ĐỊNH LƯỢNG VỀ MỨC ĐỘ của 1 thuộc tính chất lượng mà </a:t>
            </a:r>
            <a:r>
              <a:rPr lang="vi-VN" b="0" baseline="0" smtClean="0"/>
              <a:t>phần mềm </a:t>
            </a:r>
            <a:r>
              <a:rPr lang="en-US" b="0" baseline="0" smtClean="0"/>
              <a:t>đạt </a:t>
            </a:r>
            <a:r>
              <a:rPr lang="vi-VN" b="0" baseline="0" smtClean="0"/>
              <a:t>đượ</a:t>
            </a:r>
            <a:r>
              <a:rPr lang="en-US" b="0" baseline="0" smtClean="0"/>
              <a:t>c. </a:t>
            </a:r>
            <a:r>
              <a:rPr lang="en-US" b="1" baseline="0" smtClean="0"/>
              <a:t>THUỘC TÍNH CHẤT LƯỢNG PHẢI ĐC XÁC ĐỊNH TRƯỚC, vd/ ĐỘ TIN CẬY, ĐỘ CHÍNH XÁC,… KHÔNG THỂ NÓI PHẦN MỀM NÀY CHẠY CHÍNH XÁC, ĐÁNG TIN CẬY… 1 CÁCH CHUNG CHUNG </a:t>
            </a:r>
            <a:r>
              <a:rPr lang="vi-VN" b="1" baseline="0" smtClean="0"/>
              <a:t>ĐƯỢ</a:t>
            </a:r>
            <a:r>
              <a:rPr lang="en-US" b="1" baseline="0" smtClean="0"/>
              <a:t>C, MÀ PHẢI THỂ HIỆN BẰNG 1 CON SỐ.</a:t>
            </a:r>
          </a:p>
          <a:p>
            <a:pPr marL="457200" lvl="1" indent="0">
              <a:buFont typeface="Wingdings"/>
              <a:buNone/>
            </a:pPr>
            <a:endParaRPr lang="en-US" b="1" baseline="0" smtClean="0"/>
          </a:p>
          <a:p>
            <a:pPr marL="0" lvl="0" indent="0">
              <a:buFontTx/>
              <a:buNone/>
            </a:pPr>
            <a:r>
              <a:rPr lang="en-US" b="0" baseline="0" smtClean="0"/>
              <a:t>- Mục tiêu chính</a:t>
            </a:r>
          </a:p>
          <a:p>
            <a:pPr marL="457200" lvl="1" indent="0">
              <a:buFontTx/>
              <a:buNone/>
            </a:pPr>
            <a:r>
              <a:rPr lang="en-US" b="1" smtClean="0"/>
              <a:t>+ GIÚP</a:t>
            </a:r>
            <a:r>
              <a:rPr lang="vi-VN" b="1" smtClean="0"/>
              <a:t> KIỂM SOÁT QUẢN LÝ </a:t>
            </a:r>
            <a:r>
              <a:rPr lang="en-US" b="1" smtClean="0"/>
              <a:t>VÀ HỖ</a:t>
            </a:r>
            <a:r>
              <a:rPr lang="en-US" b="1" baseline="0" smtClean="0"/>
              <a:t> TRỢ </a:t>
            </a:r>
            <a:r>
              <a:rPr lang="vi-VN" b="1" smtClean="0"/>
              <a:t>L</a:t>
            </a:r>
            <a:r>
              <a:rPr lang="en-US" b="1" smtClean="0"/>
              <a:t>ÊN</a:t>
            </a:r>
            <a:r>
              <a:rPr lang="vi-VN" b="1" smtClean="0"/>
              <a:t> KẾ HOẠCH </a:t>
            </a:r>
            <a:r>
              <a:rPr lang="en-US" b="1" smtClean="0"/>
              <a:t>ĐỂ</a:t>
            </a:r>
            <a:r>
              <a:rPr lang="vi-VN" b="1" smtClean="0"/>
              <a:t> THỰC HIỆN CÁC BIỆN PHÁP CAN THIỆP THÍCH HỢP.</a:t>
            </a:r>
            <a:r>
              <a:rPr lang="en-US" b="1" smtClean="0"/>
              <a:t> VD/ TỶ</a:t>
            </a:r>
            <a:r>
              <a:rPr lang="en-US" b="1" baseline="0" smtClean="0"/>
              <a:t> LỆ RA TRƯỜNG CỦA SV NGÀNH CNTT RẤT THẤP… </a:t>
            </a:r>
            <a:r>
              <a:rPr lang="en-US" b="1" baseline="0" smtClean="0">
                <a:sym typeface="Wingdings" pitchFamily="2" charset="2"/>
              </a:rPr>
              <a:t> TÌM NGUYÊN NHÂN VÀ CÓ GIẢI PHÁP KHẮC PHỤC</a:t>
            </a:r>
            <a:endParaRPr lang="en-US" b="1" smtClean="0"/>
          </a:p>
          <a:p>
            <a:pPr marL="457200" lvl="1" indent="0">
              <a:buFontTx/>
              <a:buNone/>
            </a:pPr>
            <a:r>
              <a:rPr lang="en-US" b="0" smtClean="0"/>
              <a:t>+ </a:t>
            </a:r>
            <a:r>
              <a:rPr lang="vi-VN" b="0" smtClean="0"/>
              <a:t>Để </a:t>
            </a:r>
            <a:r>
              <a:rPr lang="en-US" b="0" smtClean="0"/>
              <a:t>cải</a:t>
            </a:r>
            <a:r>
              <a:rPr lang="en-US" b="0" baseline="0" smtClean="0"/>
              <a:t> tiến quy trình phát triển hay bảo trì (</a:t>
            </a:r>
            <a:r>
              <a:rPr lang="en-US" b="1" smtClean="0"/>
              <a:t>dưới</a:t>
            </a:r>
            <a:r>
              <a:rPr lang="en-US" b="1" baseline="0" smtClean="0"/>
              <a:t> </a:t>
            </a:r>
            <a:r>
              <a:rPr lang="vi-VN" b="1" smtClean="0"/>
              <a:t>hình thức </a:t>
            </a:r>
            <a:r>
              <a:rPr lang="en-US" b="1" smtClean="0"/>
              <a:t>các</a:t>
            </a:r>
            <a:r>
              <a:rPr lang="en-US" b="1" baseline="0" smtClean="0"/>
              <a:t> </a:t>
            </a:r>
            <a:r>
              <a:rPr lang="vi-VN" b="1" smtClean="0"/>
              <a:t>hành động phòng ngừa </a:t>
            </a:r>
            <a:r>
              <a:rPr lang="vi-VN" b="1" i="0" smtClean="0"/>
              <a:t>hoặc khắc phục</a:t>
            </a:r>
            <a:r>
              <a:rPr lang="en-US" b="1" i="0" smtClean="0"/>
              <a:t>)</a:t>
            </a:r>
          </a:p>
          <a:p>
            <a:pPr marL="457200" lvl="1" indent="0">
              <a:buFontTx/>
              <a:buNone/>
            </a:pPr>
            <a:endParaRPr lang="en-US" b="1" smtClean="0"/>
          </a:p>
          <a:p>
            <a:pPr marL="0" lvl="0" indent="0">
              <a:buFontTx/>
              <a:buNone/>
            </a:pPr>
            <a:endParaRPr lang="en-US" smtClean="0"/>
          </a:p>
          <a:p>
            <a:pPr marL="0" lvl="0" indent="0">
              <a:buFontTx/>
              <a:buNone/>
            </a:pPr>
            <a:endParaRPr lang="en-US" smtClean="0"/>
          </a:p>
          <a:p>
            <a:pPr marL="0" lvl="0" indent="0">
              <a:buFontTx/>
              <a:buNone/>
            </a:pPr>
            <a:endParaRPr lang="en-US" smtClean="0"/>
          </a:p>
          <a:p>
            <a:pPr marL="628650" lvl="1" indent="-171450">
              <a:buFont typeface="Wingdings"/>
              <a:buChar char="à"/>
            </a:pPr>
            <a:r>
              <a:rPr lang="en-US" b="1" baseline="0" smtClean="0">
                <a:sym typeface="Wingdings" pitchFamily="2" charset="2"/>
              </a:rPr>
              <a:t>Vd/ Có 100 test case, khi thực thi thì có: 90 test được thực thi, 85 test pass, tính </a:t>
            </a:r>
            <a:r>
              <a:rPr lang="vi-VN" b="1" baseline="0" smtClean="0">
                <a:sym typeface="Wingdings" pitchFamily="2" charset="2"/>
              </a:rPr>
              <a:t>đượ</a:t>
            </a:r>
            <a:r>
              <a:rPr lang="en-US" b="1" baseline="0" smtClean="0">
                <a:sym typeface="Wingdings" pitchFamily="2" charset="2"/>
              </a:rPr>
              <a:t>c:</a:t>
            </a:r>
          </a:p>
          <a:p>
            <a:pPr marL="457200" lvl="1" indent="0">
              <a:buFont typeface="Wingdings"/>
              <a:buNone/>
            </a:pPr>
            <a:r>
              <a:rPr lang="en-US" b="1" baseline="0" smtClean="0">
                <a:sym typeface="Wingdings" pitchFamily="2" charset="2"/>
              </a:rPr>
              <a:t>    Test coverage=No of excuted test case/Total test case</a:t>
            </a:r>
          </a:p>
          <a:p>
            <a:pPr marL="457200" lvl="1" indent="0">
              <a:buFont typeface="Wingdings"/>
              <a:buNone/>
            </a:pPr>
            <a:r>
              <a:rPr lang="en-US" b="1" baseline="0" smtClean="0">
                <a:sym typeface="Wingdings" pitchFamily="2" charset="2"/>
              </a:rPr>
              <a:t>    Test success coverage=No of test pass/No of excuted test case</a:t>
            </a:r>
            <a:endParaRPr lang="en-US" smtClean="0"/>
          </a:p>
          <a:p>
            <a:pPr marL="0" lvl="0" indent="0">
              <a:buFontTx/>
              <a:buNone/>
            </a:pPr>
            <a:r>
              <a:rPr lang="en-US" smtClean="0"/>
              <a:t>interventions: can thiệp</a:t>
            </a:r>
            <a:endParaRPr lang="en-US" b="1" smtClean="0"/>
          </a:p>
        </p:txBody>
      </p:sp>
      <p:sp>
        <p:nvSpPr>
          <p:cNvPr id="4" name="Slide Number Placeholder 3"/>
          <p:cNvSpPr>
            <a:spLocks noGrp="1"/>
          </p:cNvSpPr>
          <p:nvPr>
            <p:ph type="sldNum" sz="quarter" idx="10"/>
          </p:nvPr>
        </p:nvSpPr>
        <p:spPr/>
        <p:txBody>
          <a:bodyPr/>
          <a:lstStyle/>
          <a:p>
            <a:fld id="{F0A6F4D8-BBBD-4DBF-8E3D-34ECF3C5F865}" type="slidenum">
              <a:rPr lang="en-US" smtClean="0"/>
              <a:t>18</a:t>
            </a:fld>
            <a:endParaRPr lang="en-US"/>
          </a:p>
        </p:txBody>
      </p:sp>
    </p:spTree>
    <p:extLst>
      <p:ext uri="{BB962C8B-B14F-4D97-AF65-F5344CB8AC3E}">
        <p14:creationId xmlns:p14="http://schemas.microsoft.com/office/powerpoint/2010/main" val="1022444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0" baseline="0" smtClean="0"/>
              <a:t>Có thể có nhiều cách phân loại</a:t>
            </a:r>
            <a:endParaRPr lang="en-US" b="0" smtClean="0"/>
          </a:p>
          <a:p>
            <a:pPr marL="0" lvl="0" indent="0">
              <a:buFontTx/>
              <a:buNone/>
            </a:pPr>
            <a:r>
              <a:rPr lang="en-US" b="1" smtClean="0"/>
              <a:t>- </a:t>
            </a:r>
            <a:r>
              <a:rPr lang="en-US" b="0" smtClean="0"/>
              <a:t>Phân</a:t>
            </a:r>
            <a:r>
              <a:rPr lang="en-US" b="0" baseline="0" smtClean="0"/>
              <a:t> </a:t>
            </a:r>
            <a:r>
              <a:rPr lang="en-US" b="0" baseline="0" smtClean="0"/>
              <a:t>loại theo các pha của hệ thống PM:</a:t>
            </a:r>
          </a:p>
          <a:p>
            <a:pPr marL="457200" lvl="1" indent="0">
              <a:buFontTx/>
              <a:buNone/>
            </a:pPr>
            <a:r>
              <a:rPr lang="en-US" b="0" smtClean="0"/>
              <a:t>+ </a:t>
            </a:r>
            <a:r>
              <a:rPr lang="vi-VN" b="0" smtClean="0"/>
              <a:t>Độ đo qui trình</a:t>
            </a:r>
            <a:r>
              <a:rPr lang="en-US" b="0" baseline="0" smtClean="0"/>
              <a:t>: liên quan đến quy trình pt PM</a:t>
            </a:r>
            <a:endParaRPr lang="en-US" b="1" baseline="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baseline="0" smtClean="0"/>
              <a:t>+ </a:t>
            </a:r>
            <a:r>
              <a:rPr lang="vi-VN" b="0" baseline="0" smtClean="0"/>
              <a:t>Độ đo các đặc trưng sản phẩm</a:t>
            </a:r>
            <a:r>
              <a:rPr lang="en-US" b="0" baseline="0" smtClean="0"/>
              <a:t>: liên quan đến bảo trì PM</a:t>
            </a:r>
            <a:endParaRPr lang="en-US" b="1" baseline="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1" baseline="0" smtClean="0"/>
              <a:t>+ Có tài liệu thì phân thành 3: có thêm project metrics</a:t>
            </a:r>
          </a:p>
          <a:p>
            <a:pPr marL="0" lvl="0" indent="0">
              <a:buFontTx/>
              <a:buNone/>
            </a:pPr>
            <a:r>
              <a:rPr lang="en-US" b="1" smtClean="0"/>
              <a:t>- </a:t>
            </a:r>
            <a:r>
              <a:rPr lang="en-US" b="1" smtClean="0"/>
              <a:t>TRONG</a:t>
            </a:r>
            <a:r>
              <a:rPr lang="en-US" b="1" baseline="0" smtClean="0"/>
              <a:t> 2 LOẠI ĐỘ ĐO TRÊN, CÓ THỂ DÙNG CÁC </a:t>
            </a:r>
            <a:r>
              <a:rPr lang="vi-VN" b="1" smtClean="0"/>
              <a:t>Đ</a:t>
            </a:r>
            <a:r>
              <a:rPr lang="en-US" b="1" smtClean="0"/>
              <a:t>ỐI</a:t>
            </a:r>
            <a:r>
              <a:rPr lang="en-US" b="1" baseline="0" smtClean="0"/>
              <a:t> TƯỢNG SAU ĐỂ ĐO:</a:t>
            </a:r>
            <a:endParaRPr lang="en-US" b="1" smtClean="0"/>
          </a:p>
          <a:p>
            <a:pPr marL="457200" lvl="1" indent="0">
              <a:buFontTx/>
              <a:buNone/>
            </a:pPr>
            <a:r>
              <a:rPr lang="en-US" smtClean="0"/>
              <a:t>+ </a:t>
            </a:r>
            <a:r>
              <a:rPr lang="vi-VN" smtClean="0"/>
              <a:t>chất lượng</a:t>
            </a:r>
          </a:p>
          <a:p>
            <a:pPr marL="457200" lvl="1" indent="0">
              <a:buFontTx/>
              <a:buNone/>
            </a:pPr>
            <a:r>
              <a:rPr lang="en-US" smtClean="0"/>
              <a:t>+ </a:t>
            </a:r>
            <a:r>
              <a:rPr lang="vi-VN" smtClean="0"/>
              <a:t>thời gian biểu</a:t>
            </a:r>
          </a:p>
          <a:p>
            <a:pPr marL="457200" lvl="1" indent="0">
              <a:buFontTx/>
              <a:buNone/>
            </a:pPr>
            <a:r>
              <a:rPr lang="en-US" smtClean="0"/>
              <a:t>+ </a:t>
            </a:r>
            <a:r>
              <a:rPr lang="vi-VN" smtClean="0"/>
              <a:t>hiệu quả (</a:t>
            </a:r>
            <a:r>
              <a:rPr lang="en-US" smtClean="0"/>
              <a:t>trong </a:t>
            </a:r>
            <a:r>
              <a:rPr lang="vi-VN" smtClean="0"/>
              <a:t>loại bỏ lỗi và các dịch vụ bảo trì)</a:t>
            </a:r>
          </a:p>
          <a:p>
            <a:pPr marL="457200" lvl="1" indent="0">
              <a:buFontTx/>
              <a:buNone/>
            </a:pPr>
            <a:r>
              <a:rPr lang="en-US" smtClean="0"/>
              <a:t>+ </a:t>
            </a:r>
            <a:r>
              <a:rPr lang="vi-VN" smtClean="0"/>
              <a:t>năng suất</a:t>
            </a:r>
            <a:endParaRPr lang="en-US" smtClean="0"/>
          </a:p>
          <a:p>
            <a:pPr marL="0" lvl="0" indent="0">
              <a:buFontTx/>
              <a:buNone/>
            </a:pPr>
            <a:endParaRPr lang="en-US" i="1" smtClean="0"/>
          </a:p>
          <a:p>
            <a:pPr marL="0" lvl="0" indent="0">
              <a:buFontTx/>
              <a:buNone/>
            </a:pPr>
            <a:endParaRPr lang="en-US" i="1" smtClean="0"/>
          </a:p>
          <a:p>
            <a:pPr marL="0" lvl="0" indent="0">
              <a:buFontTx/>
              <a:buNone/>
            </a:pPr>
            <a:r>
              <a:rPr lang="en-US" i="1" smtClean="0"/>
              <a:t>- </a:t>
            </a:r>
            <a:r>
              <a:rPr lang="en-US" i="1" smtClean="0"/>
              <a:t>Thực</a:t>
            </a:r>
            <a:r>
              <a:rPr lang="en-US" i="1" baseline="0" smtClean="0"/>
              <a:t> tế có thể phân thành 3 loại (cty KMS):</a:t>
            </a:r>
          </a:p>
          <a:p>
            <a:pPr lvl="1"/>
            <a:r>
              <a:rPr lang="en-US" sz="1200" b="1" i="1" smtClean="0">
                <a:solidFill>
                  <a:schemeClr val="bg1">
                    <a:lumMod val="10000"/>
                  </a:schemeClr>
                </a:solidFill>
                <a:latin typeface="Calibri" pitchFamily="34" charset="0"/>
                <a:cs typeface="Calibri" pitchFamily="34" charset="0"/>
              </a:rPr>
              <a:t>Product Quality Metrics </a:t>
            </a:r>
            <a:r>
              <a:rPr lang="en-US" sz="1200" i="1" smtClean="0">
                <a:solidFill>
                  <a:schemeClr val="bg1">
                    <a:lumMod val="10000"/>
                  </a:schemeClr>
                </a:solidFill>
                <a:latin typeface="Calibri" pitchFamily="34" charset="0"/>
                <a:cs typeface="Calibri" pitchFamily="34" charset="0"/>
              </a:rPr>
              <a:t>– How good the overall quality of the product</a:t>
            </a:r>
          </a:p>
          <a:p>
            <a:pPr lvl="1"/>
            <a:r>
              <a:rPr lang="en-US" sz="1200" b="1" i="1" smtClean="0">
                <a:solidFill>
                  <a:schemeClr val="bg1">
                    <a:lumMod val="10000"/>
                  </a:schemeClr>
                </a:solidFill>
                <a:latin typeface="Calibri" pitchFamily="34" charset="0"/>
                <a:cs typeface="Calibri" pitchFamily="34" charset="0"/>
              </a:rPr>
              <a:t>Process Effectiveness Metrics </a:t>
            </a:r>
            <a:r>
              <a:rPr lang="en-US" sz="1200" i="1" smtClean="0">
                <a:solidFill>
                  <a:schemeClr val="bg1">
                    <a:lumMod val="10000"/>
                  </a:schemeClr>
                </a:solidFill>
                <a:latin typeface="Calibri" pitchFamily="34" charset="0"/>
                <a:cs typeface="Calibri" pitchFamily="34" charset="0"/>
              </a:rPr>
              <a:t>– How the processes of delivery are performed</a:t>
            </a:r>
          </a:p>
          <a:p>
            <a:pPr lvl="1"/>
            <a:r>
              <a:rPr lang="en-US" sz="1200" b="1" i="1" smtClean="0">
                <a:solidFill>
                  <a:schemeClr val="bg1">
                    <a:lumMod val="10000"/>
                  </a:schemeClr>
                </a:solidFill>
                <a:latin typeface="Calibri" pitchFamily="34" charset="0"/>
                <a:cs typeface="Calibri" pitchFamily="34" charset="0"/>
              </a:rPr>
              <a:t>Testing and Test Automation Metrics </a:t>
            </a:r>
            <a:r>
              <a:rPr lang="en-US" sz="1200" i="1" smtClean="0">
                <a:solidFill>
                  <a:schemeClr val="bg1">
                    <a:lumMod val="10000"/>
                  </a:schemeClr>
                </a:solidFill>
                <a:latin typeface="Calibri" pitchFamily="34" charset="0"/>
                <a:cs typeface="Calibri" pitchFamily="34" charset="0"/>
              </a:rPr>
              <a:t>– Detail status of testing activities, test outcome</a:t>
            </a:r>
            <a:endParaRPr lang="en-US" i="1"/>
          </a:p>
        </p:txBody>
      </p:sp>
      <p:sp>
        <p:nvSpPr>
          <p:cNvPr id="4" name="Slide Number Placeholder 3"/>
          <p:cNvSpPr>
            <a:spLocks noGrp="1"/>
          </p:cNvSpPr>
          <p:nvPr>
            <p:ph type="sldNum" sz="quarter" idx="10"/>
          </p:nvPr>
        </p:nvSpPr>
        <p:spPr/>
        <p:txBody>
          <a:bodyPr/>
          <a:lstStyle/>
          <a:p>
            <a:fld id="{F0A6F4D8-BBBD-4DBF-8E3D-34ECF3C5F865}" type="slidenum">
              <a:rPr lang="en-US" smtClean="0"/>
              <a:t>19</a:t>
            </a:fld>
            <a:endParaRPr lang="en-US"/>
          </a:p>
        </p:txBody>
      </p:sp>
    </p:spTree>
    <p:extLst>
      <p:ext uri="{BB962C8B-B14F-4D97-AF65-F5344CB8AC3E}">
        <p14:creationId xmlns:p14="http://schemas.microsoft.com/office/powerpoint/2010/main" val="2012663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Nhiều</a:t>
            </a:r>
            <a:r>
              <a:rPr lang="en-US" baseline="0" smtClean="0"/>
              <a:t> độ đo CL PM đc nói ở phần sau có liên quan đến các độ đo:</a:t>
            </a:r>
          </a:p>
          <a:p>
            <a:pPr marL="0" indent="0">
              <a:buFontTx/>
              <a:buNone/>
            </a:pPr>
            <a:r>
              <a:rPr lang="en-US" baseline="0" smtClean="0"/>
              <a:t>Độ đo về kích thước/khối lượng phần mềm (</a:t>
            </a:r>
            <a:r>
              <a:rPr lang="en-US" smtClean="0"/>
              <a:t>Software Volume Measures)</a:t>
            </a:r>
            <a:r>
              <a:rPr lang="en-US" baseline="0" smtClean="0"/>
              <a:t>:</a:t>
            </a:r>
          </a:p>
          <a:p>
            <a:pPr marL="457200" lvl="1" indent="0">
              <a:buFontTx/>
              <a:buNone/>
            </a:pPr>
            <a:r>
              <a:rPr lang="en-US" baseline="0" smtClean="0"/>
              <a:t>+ KLOC: là độ đo kinh điển để đo kích thước PM </a:t>
            </a:r>
            <a:r>
              <a:rPr lang="en-US" baseline="0" smtClean="0"/>
              <a:t>tính theo đơn vị 1000.</a:t>
            </a:r>
            <a:endParaRPr lang="en-US" baseline="0" smtClean="0"/>
          </a:p>
          <a:p>
            <a:r>
              <a:rPr lang="en-US" sz="1200" b="0" i="0" kern="1200" smtClean="0">
                <a:solidFill>
                  <a:schemeClr val="tx1"/>
                </a:solidFill>
                <a:effectLst/>
                <a:latin typeface="+mn-lt"/>
                <a:ea typeface="+mn-ea"/>
                <a:cs typeface="+mn-cs"/>
              </a:rPr>
              <a:t>	LOC: Lines of Code</a:t>
            </a:r>
          </a:p>
          <a:p>
            <a:r>
              <a:rPr lang="en-US" sz="1200" b="1" i="0" kern="1200" smtClean="0">
                <a:solidFill>
                  <a:schemeClr val="tx1"/>
                </a:solidFill>
                <a:effectLst/>
                <a:latin typeface="+mn-lt"/>
                <a:ea typeface="+mn-ea"/>
                <a:cs typeface="+mn-cs"/>
              </a:rPr>
              <a:t>	KLOC</a:t>
            </a:r>
            <a:r>
              <a:rPr lang="en-US" sz="1200" b="0" i="0" kern="1200" smtClean="0">
                <a:solidFill>
                  <a:schemeClr val="tx1"/>
                </a:solidFill>
                <a:effectLst/>
                <a:latin typeface="+mn-lt"/>
                <a:ea typeface="+mn-ea"/>
                <a:cs typeface="+mn-cs"/>
              </a:rPr>
              <a:t>: Kilo lines of Code</a:t>
            </a:r>
          </a:p>
          <a:p>
            <a:pPr marL="457200" lvl="1" indent="0">
              <a:buFontTx/>
              <a:buNone/>
            </a:pPr>
            <a:r>
              <a:rPr lang="en-US" smtClean="0"/>
              <a:t>+ </a:t>
            </a:r>
            <a:r>
              <a:rPr lang="vi-VN" smtClean="0"/>
              <a:t>ĐIỂM CHỨC NĂNG (</a:t>
            </a:r>
            <a:r>
              <a:rPr lang="vi-VN" smtClean="0"/>
              <a:t>FP)</a:t>
            </a:r>
            <a:r>
              <a:rPr lang="en-US" smtClean="0"/>
              <a:t>: độ</a:t>
            </a:r>
            <a:r>
              <a:rPr lang="en-US" baseline="0" smtClean="0"/>
              <a:t> đo về nguồn lực pt (con người</a:t>
            </a:r>
            <a:r>
              <a:rPr lang="en-US" baseline="0" smtClean="0"/>
              <a:t>), </a:t>
            </a:r>
            <a:r>
              <a:rPr lang="en-US" baseline="0" smtClean="0"/>
              <a:t>dựa trên chức năng đặc tả cho ht. </a:t>
            </a:r>
          </a:p>
          <a:p>
            <a:pPr marL="457200" lvl="1" indent="0">
              <a:buFontTx/>
              <a:buNone/>
            </a:pPr>
            <a:r>
              <a:rPr lang="vi-VN" sz="1200" b="0" i="0" kern="1200" smtClean="0">
                <a:solidFill>
                  <a:schemeClr val="tx1"/>
                </a:solidFill>
                <a:effectLst/>
                <a:latin typeface="+mn-lt"/>
                <a:ea typeface="+mn-ea"/>
                <a:cs typeface="+mn-cs"/>
              </a:rPr>
              <a:t>FP dùng để xác định kích thước về mặt chức năng (functional size) của một hệ thống thông tin. Functional size phản ánh số lượng chức năng liên quan tới người dùng</a:t>
            </a:r>
            <a:r>
              <a:rPr lang="en-US" sz="1200" b="0"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 </a:t>
            </a:r>
            <a:r>
              <a:rPr lang="en-US" sz="1200" b="1" i="0" kern="1200" baseline="0" smtClean="0">
                <a:solidFill>
                  <a:schemeClr val="tx1"/>
                </a:solidFill>
                <a:effectLst/>
                <a:latin typeface="+mn-lt"/>
                <a:ea typeface="+mn-ea"/>
                <a:cs typeface="+mn-cs"/>
              </a:rPr>
              <a:t>Có thể là số lượng chức năng chương trình nhân với một hệ số nào đó.</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0" smtClean="0"/>
              <a:t>Độ</a:t>
            </a:r>
            <a:r>
              <a:rPr lang="en-US" b="0" baseline="0" smtClean="0"/>
              <a:t> đo liên quan đến lỗi (</a:t>
            </a:r>
            <a:r>
              <a:rPr lang="en-US" b="0" smtClean="0"/>
              <a:t>Errors Counted Measures):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smtClean="0"/>
              <a:t>         + </a:t>
            </a:r>
            <a:r>
              <a:rPr lang="en-US" smtClean="0"/>
              <a:t>The weighted number of errors (trọng số của lỗi) </a:t>
            </a:r>
            <a:r>
              <a:rPr lang="vi-VN" smtClean="0"/>
              <a:t>đá</a:t>
            </a:r>
            <a:r>
              <a:rPr lang="en-US" smtClean="0"/>
              <a:t>nh giá lỗi chính xác h</a:t>
            </a:r>
            <a:r>
              <a:rPr lang="vi-VN" smtClean="0"/>
              <a:t>ơ</a:t>
            </a:r>
            <a:r>
              <a:rPr lang="en-US" smtClean="0"/>
              <a:t>n. Có ví dụ slide sau.</a:t>
            </a:r>
          </a:p>
          <a:p>
            <a:endParaRPr lang="en-US" smtClean="0"/>
          </a:p>
          <a:p>
            <a:endParaRPr lang="en-US" smtClean="0"/>
          </a:p>
          <a:p>
            <a:endParaRPr lang="en-US" i="0" baseline="0" smtClean="0"/>
          </a:p>
          <a:p>
            <a:endParaRPr lang="en-US" i="0" baseline="0" smtClean="0"/>
          </a:p>
          <a:p>
            <a:r>
              <a:rPr lang="en-US" i="0" baseline="0" smtClean="0"/>
              <a:t>(https://quantriduan.wordpress.com/)</a:t>
            </a:r>
          </a:p>
          <a:p>
            <a:r>
              <a:rPr lang="vi-VN" sz="1200" b="0" i="0" kern="1200" smtClean="0">
                <a:solidFill>
                  <a:schemeClr val="tx1"/>
                </a:solidFill>
                <a:effectLst/>
                <a:latin typeface="+mn-lt"/>
                <a:ea typeface="+mn-ea"/>
                <a:cs typeface="+mn-cs"/>
              </a:rPr>
              <a:t>Khi bắt tay vào việc thực hiện một dự án, điều bạn băn khoăn đó là làm sao có thể xác định được khối lượng công việc, từ đó có thể tính toán được chi phí về tài nguyên (con người, thời gian, tiền bạc…). </a:t>
            </a:r>
            <a:r>
              <a:rPr lang="vi-VN" sz="1200" b="1" i="0" kern="1200" smtClean="0">
                <a:solidFill>
                  <a:schemeClr val="tx1"/>
                </a:solidFill>
                <a:effectLst/>
                <a:latin typeface="+mn-lt"/>
                <a:ea typeface="+mn-ea"/>
                <a:cs typeface="+mn-cs"/>
              </a:rPr>
              <a:t>Ví dụ như xây một ngôi nhà cần hết bao nhiêu ngày công, khối lượng vật liệu cần thiết, số lượng nhân công, thời gian thực hiện các công đoạn nhỏ như đào móng, xây tường, đổ bê-tông</a:t>
            </a:r>
            <a:r>
              <a:rPr lang="vi-VN" sz="1200" b="0" i="0" kern="1200" smtClean="0">
                <a:solidFill>
                  <a:schemeClr val="tx1"/>
                </a:solidFill>
                <a:effectLst/>
                <a:latin typeface="+mn-lt"/>
                <a:ea typeface="+mn-ea"/>
                <a:cs typeface="+mn-cs"/>
              </a:rPr>
              <a:t>… để cho ngôi nhà được hoàn thành đúng dự kiến. </a:t>
            </a:r>
            <a:r>
              <a:rPr lang="vi-VN" sz="1200" b="1" i="0" kern="1200" smtClean="0">
                <a:solidFill>
                  <a:schemeClr val="tx1"/>
                </a:solidFill>
                <a:effectLst/>
                <a:latin typeface="+mn-lt"/>
                <a:ea typeface="+mn-ea"/>
                <a:cs typeface="+mn-cs"/>
              </a:rPr>
              <a:t>Để tính được khối lượng công việc cho một dự án phần mềm, người ta dùng phương pháp Function Point Analysis </a:t>
            </a:r>
            <a:r>
              <a:rPr lang="vi-VN" sz="1200" b="0" i="0" kern="1200" smtClean="0">
                <a:solidFill>
                  <a:schemeClr val="tx1"/>
                </a:solidFill>
                <a:effectLst/>
                <a:latin typeface="+mn-lt"/>
                <a:ea typeface="+mn-ea"/>
                <a:cs typeface="+mn-cs"/>
              </a:rPr>
              <a:t>(FPA).</a:t>
            </a:r>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FPA là một phương pháp được </a:t>
            </a:r>
            <a:r>
              <a:rPr lang="vi-VN" sz="1200" b="0" i="0" u="none" strike="noStrike" kern="1200" smtClean="0">
                <a:solidFill>
                  <a:schemeClr val="tx1"/>
                </a:solidFill>
                <a:effectLst/>
                <a:latin typeface="+mn-lt"/>
                <a:ea typeface="+mn-ea"/>
                <a:cs typeface="+mn-cs"/>
                <a:hlinkClick r:id="rId3"/>
              </a:rPr>
              <a:t>ISO</a:t>
            </a:r>
            <a:r>
              <a:rPr lang="vi-VN" sz="1200" b="0" i="0" kern="1200" smtClean="0">
                <a:solidFill>
                  <a:schemeClr val="tx1"/>
                </a:solidFill>
                <a:effectLst/>
                <a:latin typeface="+mn-lt"/>
                <a:ea typeface="+mn-ea"/>
                <a:cs typeface="+mn-cs"/>
              </a:rPr>
              <a:t> chấp nhận, dùng để xác định kích thước về mặt chức năng (functional size) của một hệ thống thông tin. Functional size phản ánh số lượng chức năng liên quan tới và được chấp nhận bởi người dùng trong doanh nghiệp. Nó hoàn toàn độc lập với công nghệ được sử dụng để triển khai hệ thống.</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Đơn vị dùng để đo lường được gọi là function points (FPs) cũng tương tự như để đo khối lượng, người ta sử dụng “kilôgram”, đo độ dài người ta dùng “mét”…Chính vì vậy, phương pháp FPA biểu diễn độ lớn của hệ thống thông tin bằng số lượng các FPs. Ví dụ như độ lớn của một hệ thống X là 256FPs.Khái niệm FP được đưa ra bởi Allan Albrecht vào giữa những năm 1970 nhằm thay thế cho phương pháp đo lường kích thước phần mềm bằng cách đếm số dòng code, sau đó được </a:t>
            </a:r>
            <a:r>
              <a:rPr lang="vi-VN" sz="1200" b="0" i="0" u="none" strike="noStrike" kern="1200" smtClean="0">
                <a:solidFill>
                  <a:schemeClr val="tx1"/>
                </a:solidFill>
                <a:effectLst/>
                <a:latin typeface="+mn-lt"/>
                <a:ea typeface="+mn-ea"/>
                <a:cs typeface="+mn-cs"/>
                <a:hlinkClick r:id="rId4"/>
              </a:rPr>
              <a:t>IBM</a:t>
            </a:r>
            <a:r>
              <a:rPr lang="vi-VN" sz="1200" b="0" i="0" kern="1200" smtClean="0">
                <a:solidFill>
                  <a:schemeClr val="tx1"/>
                </a:solidFill>
                <a:effectLst/>
                <a:latin typeface="+mn-lt"/>
                <a:ea typeface="+mn-ea"/>
                <a:cs typeface="+mn-cs"/>
              </a:rPr>
              <a:t> xuất bản vào năm 1979, và sau đó là </a:t>
            </a:r>
            <a:r>
              <a:rPr lang="vi-VN" sz="1200" b="0" i="0" u="none" strike="noStrike" kern="1200" smtClean="0">
                <a:solidFill>
                  <a:schemeClr val="tx1"/>
                </a:solidFill>
                <a:effectLst/>
                <a:latin typeface="+mn-lt"/>
                <a:ea typeface="+mn-ea"/>
                <a:cs typeface="+mn-cs"/>
                <a:hlinkClick r:id="rId5"/>
              </a:rPr>
              <a:t>IEEE</a:t>
            </a:r>
            <a:r>
              <a:rPr lang="vi-VN" sz="1200" b="0" i="0" kern="1200" smtClean="0">
                <a:solidFill>
                  <a:schemeClr val="tx1"/>
                </a:solidFill>
                <a:effectLst/>
                <a:latin typeface="+mn-lt"/>
                <a:ea typeface="+mn-ea"/>
                <a:cs typeface="+mn-cs"/>
              </a:rPr>
              <a:t> tái bản vào năm 1981.</a:t>
            </a:r>
          </a:p>
          <a:p>
            <a:r>
              <a:rPr lang="vi-VN" sz="1200" b="1" i="0" kern="1200" smtClean="0">
                <a:solidFill>
                  <a:schemeClr val="tx1"/>
                </a:solidFill>
                <a:effectLst/>
                <a:latin typeface="+mn-lt"/>
                <a:ea typeface="+mn-ea"/>
                <a:cs typeface="+mn-cs"/>
              </a:rPr>
              <a:t>2. Mục tiêu</a:t>
            </a:r>
            <a:endParaRPr lang="vi-VN"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Tính toán số chức năng dựa trên góc nhìn từ phái end-users về các chức năng của hệ thống.</a:t>
            </a:r>
          </a:p>
          <a:p>
            <a:r>
              <a:rPr lang="vi-VN" sz="1200" b="0" i="0" kern="1200" smtClean="0">
                <a:solidFill>
                  <a:schemeClr val="tx1"/>
                </a:solidFill>
                <a:effectLst/>
                <a:latin typeface="+mn-lt"/>
                <a:ea typeface="+mn-ea"/>
                <a:cs typeface="+mn-cs"/>
              </a:rPr>
              <a:t>Giảm thiểu hóa công sức, chi phí dùng cho việc tính toán, đo đạc.</a:t>
            </a:r>
          </a:p>
          <a:p>
            <a:r>
              <a:rPr lang="vi-VN" sz="1200" b="0" i="0" kern="1200" smtClean="0">
                <a:solidFill>
                  <a:schemeClr val="tx1"/>
                </a:solidFill>
                <a:effectLst/>
                <a:latin typeface="+mn-lt"/>
                <a:ea typeface="+mn-ea"/>
                <a:cs typeface="+mn-cs"/>
              </a:rPr>
              <a:t>Thiết lập nên một phương pháp đo đạc thống nhất giữa các tổ chức.</a:t>
            </a:r>
          </a:p>
          <a:p>
            <a:r>
              <a:rPr lang="vi-VN" sz="1200" b="1" i="0" kern="1200" smtClean="0">
                <a:solidFill>
                  <a:schemeClr val="tx1"/>
                </a:solidFill>
                <a:effectLst/>
                <a:latin typeface="+mn-lt"/>
                <a:ea typeface="+mn-ea"/>
                <a:cs typeface="+mn-cs"/>
              </a:rPr>
              <a:t>3. Lợi ích</a:t>
            </a:r>
            <a:endParaRPr lang="vi-VN"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Có thể xác định được kích thước của phần mềm từ sớm trong quy trình phát triển.</a:t>
            </a:r>
          </a:p>
          <a:p>
            <a:r>
              <a:rPr lang="vi-VN" sz="1200" b="0" i="0" kern="1200" smtClean="0">
                <a:solidFill>
                  <a:schemeClr val="tx1"/>
                </a:solidFill>
                <a:effectLst/>
                <a:latin typeface="+mn-lt"/>
                <a:ea typeface="+mn-ea"/>
                <a:cs typeface="+mn-cs"/>
              </a:rPr>
              <a:t>Giữ vai trò như một phương pháp đo đạc căn bản, tăng cường năng suất.</a:t>
            </a:r>
          </a:p>
          <a:p>
            <a:r>
              <a:rPr lang="vi-VN" sz="1200" b="0" i="0" kern="1200" smtClean="0">
                <a:solidFill>
                  <a:schemeClr val="tx1"/>
                </a:solidFill>
                <a:effectLst/>
                <a:latin typeface="+mn-lt"/>
                <a:ea typeface="+mn-ea"/>
                <a:cs typeface="+mn-cs"/>
              </a:rPr>
              <a:t>Độc lập với công cụ và môi trường phát triển.</a:t>
            </a:r>
          </a:p>
          <a:p>
            <a:r>
              <a:rPr lang="vi-VN" sz="1200" b="0" i="0" kern="1200" smtClean="0">
                <a:solidFill>
                  <a:schemeClr val="tx1"/>
                </a:solidFill>
                <a:effectLst/>
                <a:latin typeface="+mn-lt"/>
                <a:ea typeface="+mn-ea"/>
                <a:cs typeface="+mn-cs"/>
              </a:rPr>
              <a:t>Cung cấp phương pháp đo lường kích thước thống nhất giữa các nhóm và tổ chức.</a:t>
            </a:r>
          </a:p>
          <a:p>
            <a:r>
              <a:rPr lang="vi-VN" sz="1200" b="0" i="0" kern="1200" smtClean="0">
                <a:solidFill>
                  <a:schemeClr val="tx1"/>
                </a:solidFill>
                <a:effectLst/>
                <a:latin typeface="+mn-lt"/>
                <a:ea typeface="+mn-ea"/>
                <a:cs typeface="+mn-cs"/>
              </a:rPr>
              <a:t>Là công cụ quan trọng để xác định năng suất, ước lượng chi phí, công sức…</a:t>
            </a:r>
          </a:p>
          <a:p>
            <a:r>
              <a:rPr lang="vi-VN" sz="1200" b="1" i="0" kern="1200" smtClean="0">
                <a:solidFill>
                  <a:schemeClr val="tx1"/>
                </a:solidFill>
                <a:effectLst/>
                <a:latin typeface="+mn-lt"/>
                <a:ea typeface="+mn-ea"/>
                <a:cs typeface="+mn-cs"/>
              </a:rPr>
              <a:t>4. Quy trình ( 5 bước)</a:t>
            </a:r>
            <a:endParaRPr lang="vi-VN"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Xác định loại dự án (phát triển dự án mới, nâng cấp dự án hay chỉ đánh giá một dự án đã có)</a:t>
            </a:r>
          </a:p>
          <a:p>
            <a:r>
              <a:rPr lang="vi-VN" sz="1200" b="0" i="0" kern="1200" smtClean="0">
                <a:solidFill>
                  <a:schemeClr val="tx1"/>
                </a:solidFill>
                <a:effectLst/>
                <a:latin typeface="+mn-lt"/>
                <a:ea typeface="+mn-ea"/>
                <a:cs typeface="+mn-cs"/>
              </a:rPr>
              <a:t>Xác định phạm vi của dự án.</a:t>
            </a:r>
          </a:p>
          <a:p>
            <a:r>
              <a:rPr lang="vi-VN" sz="1200" b="0" i="0" kern="1200" smtClean="0">
                <a:solidFill>
                  <a:schemeClr val="tx1"/>
                </a:solidFill>
                <a:effectLst/>
                <a:latin typeface="+mn-lt"/>
                <a:ea typeface="+mn-ea"/>
                <a:cs typeface="+mn-cs"/>
              </a:rPr>
              <a:t>Xác định số lượng Function Points thô (Unadjusted Function Points)</a:t>
            </a:r>
          </a:p>
          <a:p>
            <a:r>
              <a:rPr lang="vi-VN" sz="1200" b="0" i="0" kern="1200" smtClean="0">
                <a:solidFill>
                  <a:schemeClr val="tx1"/>
                </a:solidFill>
                <a:effectLst/>
                <a:latin typeface="+mn-lt"/>
                <a:ea typeface="+mn-ea"/>
                <a:cs typeface="+mn-cs"/>
              </a:rPr>
              <a:t>Xác định hệ số cân đối (Value Adjusted Factors).</a:t>
            </a:r>
          </a:p>
          <a:p>
            <a:r>
              <a:rPr lang="vi-VN" sz="1200" b="0" i="0" kern="1200" smtClean="0">
                <a:solidFill>
                  <a:schemeClr val="tx1"/>
                </a:solidFill>
                <a:effectLst/>
                <a:latin typeface="+mn-lt"/>
                <a:ea typeface="+mn-ea"/>
                <a:cs typeface="+mn-cs"/>
              </a:rPr>
              <a:t>Xác định số lượng Function Points cân đối.</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20</a:t>
            </a:fld>
            <a:endParaRPr lang="en-US"/>
          </a:p>
        </p:txBody>
      </p:sp>
    </p:spTree>
    <p:extLst>
      <p:ext uri="{BB962C8B-B14F-4D97-AF65-F5344CB8AC3E}">
        <p14:creationId xmlns:p14="http://schemas.microsoft.com/office/powerpoint/2010/main" val="402443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CÁC</a:t>
            </a:r>
            <a:r>
              <a:rPr lang="en-US" baseline="0" smtClean="0"/>
              <a:t> CÔNG THỨC LIÊN QUAN ĐẾN LỖI CÓ THỂ SD 1 TRONG 2 LOẠI THÔNG TIN LÀ NCE VÀ WCE.</a:t>
            </a:r>
            <a:endParaRPr lang="en-US" smtClean="0"/>
          </a:p>
          <a:p>
            <a:pPr marL="0" indent="0">
              <a:buFontTx/>
              <a:buNone/>
            </a:pPr>
            <a:r>
              <a:rPr lang="en-US" smtClean="0"/>
              <a:t>MỘT</a:t>
            </a:r>
            <a:r>
              <a:rPr lang="en-US" baseline="0" smtClean="0"/>
              <a:t> </a:t>
            </a:r>
            <a:r>
              <a:rPr lang="en-US" smtClean="0"/>
              <a:t>CÁCH</a:t>
            </a:r>
            <a:r>
              <a:rPr lang="en-US" baseline="0" smtClean="0"/>
              <a:t> TÍNH WCE TỪ NCE:</a:t>
            </a:r>
            <a:endParaRPr lang="en-US" smtClean="0"/>
          </a:p>
          <a:p>
            <a:pPr marL="457200" lvl="1" indent="0">
              <a:buFontTx/>
              <a:buNone/>
            </a:pPr>
            <a:r>
              <a:rPr lang="en-US" b="1" baseline="0" smtClean="0"/>
              <a:t>+ </a:t>
            </a:r>
            <a:r>
              <a:rPr lang="en-US" b="1" baseline="0" smtClean="0"/>
              <a:t>NCE: số lỗi code</a:t>
            </a:r>
          </a:p>
          <a:p>
            <a:pPr marL="457200" lvl="1" indent="0">
              <a:buFontTx/>
              <a:buNone/>
            </a:pPr>
            <a:r>
              <a:rPr lang="en-US" b="1" baseline="0" smtClean="0"/>
              <a:t>+ WCE: trọng số của lỗi code, cung cấp đánh giá chính xác hơn cho tình trạng lỗi</a:t>
            </a:r>
            <a:endParaRPr lang="en-US" b="1" smtClean="0"/>
          </a:p>
          <a:p>
            <a:pPr marL="914400" lvl="2" indent="0">
              <a:buFontTx/>
              <a:buNone/>
            </a:pPr>
            <a:r>
              <a:rPr lang="en-US" smtClean="0"/>
              <a:t>* </a:t>
            </a:r>
            <a:r>
              <a:rPr lang="vi-VN" smtClean="0"/>
              <a:t>Một phương pháp phổ biến được áp dụng cho </a:t>
            </a:r>
            <a:r>
              <a:rPr lang="en-US" smtClean="0"/>
              <a:t>độ</a:t>
            </a:r>
            <a:r>
              <a:rPr lang="en-US" baseline="0" smtClean="0"/>
              <a:t> đo </a:t>
            </a:r>
            <a:r>
              <a:rPr lang="vi-VN" smtClean="0"/>
              <a:t>này là phân loại các lỗi vào các lớp mức độ nghiêm trọng</a:t>
            </a:r>
            <a:r>
              <a:rPr lang="en-US" smtClean="0"/>
              <a:t>, mỗi</a:t>
            </a:r>
            <a:r>
              <a:rPr lang="en-US" baseline="0" smtClean="0"/>
              <a:t> lớp có 1 trọng số tương ứng</a:t>
            </a:r>
            <a:r>
              <a:rPr lang="en-US" smtClean="0"/>
              <a:t> xác</a:t>
            </a:r>
            <a:r>
              <a:rPr lang="en-US" baseline="0" smtClean="0"/>
              <a:t> </a:t>
            </a:r>
            <a:r>
              <a:rPr lang="vi-VN" baseline="0" smtClean="0"/>
              <a:t>đị</a:t>
            </a:r>
            <a:r>
              <a:rPr lang="en-US" baseline="0" smtClean="0"/>
              <a:t>nh tr</a:t>
            </a:r>
            <a:r>
              <a:rPr lang="vi-VN" baseline="0" smtClean="0"/>
              <a:t>ướ</a:t>
            </a:r>
            <a:r>
              <a:rPr lang="en-US" baseline="0" smtClean="0"/>
              <a:t>c </a:t>
            </a:r>
            <a:r>
              <a:rPr lang="en-US" smtClean="0"/>
              <a:t>(theo vd</a:t>
            </a:r>
            <a:r>
              <a:rPr lang="en-US" baseline="0" smtClean="0"/>
              <a:t> trên có 3 lớp: </a:t>
            </a:r>
            <a:r>
              <a:rPr lang="en-US" smtClean="0"/>
              <a:t>Low=1, Medium=3, High=9)</a:t>
            </a:r>
            <a:r>
              <a:rPr lang="vi-VN" smtClean="0"/>
              <a:t>. </a:t>
            </a:r>
            <a:r>
              <a:rPr lang="en-US" smtClean="0"/>
              <a:t>Độ</a:t>
            </a:r>
            <a:r>
              <a:rPr lang="en-US" baseline="0" smtClean="0"/>
              <a:t> đo trọng số lỗi (</a:t>
            </a:r>
            <a:r>
              <a:rPr lang="en-US" b="0" baseline="0" smtClean="0"/>
              <a:t>WCE) </a:t>
            </a:r>
            <a:r>
              <a:rPr lang="vi-VN" smtClean="0"/>
              <a:t>được tính bằng cách </a:t>
            </a:r>
            <a:r>
              <a:rPr lang="en-US" smtClean="0"/>
              <a:t>lấy</a:t>
            </a:r>
            <a:r>
              <a:rPr lang="en-US" baseline="0" smtClean="0"/>
              <a:t> trọng số đó </a:t>
            </a:r>
            <a:r>
              <a:rPr lang="en-US" smtClean="0"/>
              <a:t>nhân</a:t>
            </a:r>
            <a:r>
              <a:rPr lang="en-US" baseline="0" smtClean="0"/>
              <a:t> với </a:t>
            </a:r>
            <a:r>
              <a:rPr lang="vi-VN" smtClean="0"/>
              <a:t>số lượng các lỗi tìm thấy trong mỗi lớp mức độ nghiêm trọng</a:t>
            </a:r>
            <a:r>
              <a:rPr lang="en-US" smtClean="0"/>
              <a:t>.</a:t>
            </a:r>
            <a:r>
              <a:rPr lang="en-US" baseline="0" smtClean="0"/>
              <a:t> (xem vd)</a:t>
            </a:r>
            <a:endParaRPr lang="en-US" smtClean="0"/>
          </a:p>
          <a:p>
            <a:r>
              <a:rPr lang="en-US" i="1" smtClean="0"/>
              <a:t>Three classes of </a:t>
            </a:r>
            <a:r>
              <a:rPr lang="en-US" b="1" i="1" smtClean="0"/>
              <a:t>error severity </a:t>
            </a:r>
            <a:r>
              <a:rPr lang="en-US" b="0" i="1" smtClean="0"/>
              <a:t>and</a:t>
            </a:r>
            <a:r>
              <a:rPr lang="en-US" b="1" i="1" smtClean="0"/>
              <a:t> their relative weights </a:t>
            </a:r>
            <a:r>
              <a:rPr lang="en-US" i="1" smtClean="0"/>
              <a:t>are also defined:</a:t>
            </a:r>
          </a:p>
          <a:p>
            <a:r>
              <a:rPr lang="en-US" i="1" smtClean="0"/>
              <a:t>Error severity class 	Relative weight</a:t>
            </a:r>
          </a:p>
          <a:p>
            <a:r>
              <a:rPr lang="en-US" i="1" smtClean="0"/>
              <a:t>Low severity 		1</a:t>
            </a:r>
          </a:p>
          <a:p>
            <a:r>
              <a:rPr lang="en-US" i="1" smtClean="0"/>
              <a:t>Medium severity 	3</a:t>
            </a:r>
          </a:p>
          <a:p>
            <a:r>
              <a:rPr lang="en-US" i="1" smtClean="0"/>
              <a:t>High severity 	9</a:t>
            </a:r>
          </a:p>
          <a:p>
            <a:r>
              <a:rPr lang="en-US" i="1" smtClean="0"/>
              <a:t>Ví</a:t>
            </a:r>
            <a:r>
              <a:rPr lang="en-US" i="1" baseline="0" smtClean="0"/>
              <a:t> dụ hình trên: The code error summary for the department’s Atlantis project indicated that there were 42 low severity errors, 17 medium severity errors, and 11 high severity errors. Calculation of NCE and WCE gave these results: </a:t>
            </a:r>
          </a:p>
          <a:p>
            <a:r>
              <a:rPr lang="en-US" b="1" i="0" baseline="0" smtClean="0"/>
              <a:t>CÓ THỂ CHỌN 1 TRONG HAI CÁCH TÍNH (THEO SỐ LƯỢNG HOẶC TRỌNG LƯỢNG – NUMBER OF OR WEIGHT)</a:t>
            </a:r>
          </a:p>
        </p:txBody>
      </p:sp>
      <p:sp>
        <p:nvSpPr>
          <p:cNvPr id="4" name="Slide Number Placeholder 3"/>
          <p:cNvSpPr>
            <a:spLocks noGrp="1"/>
          </p:cNvSpPr>
          <p:nvPr>
            <p:ph type="sldNum" sz="quarter" idx="10"/>
          </p:nvPr>
        </p:nvSpPr>
        <p:spPr/>
        <p:txBody>
          <a:bodyPr/>
          <a:lstStyle/>
          <a:p>
            <a:fld id="{A63B9007-0201-49BE-A587-7F882848EC05}" type="slidenum">
              <a:rPr lang="en-US" smtClean="0"/>
              <a:t>21</a:t>
            </a:fld>
            <a:endParaRPr lang="en-US"/>
          </a:p>
        </p:txBody>
      </p:sp>
    </p:spTree>
    <p:extLst>
      <p:ext uri="{BB962C8B-B14F-4D97-AF65-F5344CB8AC3E}">
        <p14:creationId xmlns:p14="http://schemas.microsoft.com/office/powerpoint/2010/main" val="110902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Mục tiêu chính là </a:t>
            </a:r>
            <a:r>
              <a:rPr lang="en-US" smtClean="0"/>
              <a:t>CONTROL OF DEVELOPMENT AND MAINTENANCE ACTIVITIES, nhằm ng</a:t>
            </a:r>
            <a:r>
              <a:rPr lang="vi-VN" smtClean="0"/>
              <a:t>ă</a:t>
            </a:r>
            <a:r>
              <a:rPr lang="en-US" smtClean="0"/>
              <a:t>n cản hoặc giảm </a:t>
            </a:r>
            <a:r>
              <a:rPr lang="vi-VN" smtClean="0"/>
              <a:t>đế</a:t>
            </a:r>
            <a:r>
              <a:rPr lang="en-US" smtClean="0"/>
              <a:t>n mức tối thiểu các thất bại về SCHEDULE và</a:t>
            </a:r>
            <a:r>
              <a:rPr lang="en-US" baseline="0" smtClean="0"/>
              <a:t> </a:t>
            </a:r>
            <a:r>
              <a:rPr lang="en-US" smtClean="0"/>
              <a:t>BUDGET</a:t>
            </a:r>
          </a:p>
          <a:p>
            <a:r>
              <a:rPr lang="en-US" smtClean="0">
                <a:sym typeface="Wingdings" pitchFamily="2" charset="2"/>
              </a:rPr>
              <a:t> giống</a:t>
            </a:r>
            <a:r>
              <a:rPr lang="en-US" baseline="0" smtClean="0">
                <a:sym typeface="Wingdings" pitchFamily="2" charset="2"/>
              </a:rPr>
              <a:t> như việc xây nhà</a:t>
            </a:r>
            <a:endParaRPr lang="en-US" smtClean="0"/>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2</a:t>
            </a:fld>
            <a:endParaRPr lang="en-US"/>
          </a:p>
        </p:txBody>
      </p:sp>
    </p:spTree>
    <p:extLst>
      <p:ext uri="{BB962C8B-B14F-4D97-AF65-F5344CB8AC3E}">
        <p14:creationId xmlns:p14="http://schemas.microsoft.com/office/powerpoint/2010/main" val="4207107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0" baseline="0" smtClean="0"/>
              <a:t>Mức phân loại thứ I: liên quan đến quy trình pt PM: tính hiệu quả của việc khử lỗi, kiểm tra phát hiện lỗi, thời gian hiệu chỉnh lỗi (</a:t>
            </a:r>
            <a:r>
              <a:rPr lang="en-US" sz="1200" b="0" smtClean="0"/>
              <a:t>effectiveness of defect removal, pattern of testing defect arrival, and response time of fixes). Có</a:t>
            </a:r>
            <a:r>
              <a:rPr lang="en-US" sz="1200" b="0" baseline="0" smtClean="0"/>
              <a:t> các loại sau:</a:t>
            </a:r>
            <a:endParaRPr lang="en-US" sz="1200" b="0" smtClean="0"/>
          </a:p>
          <a:p>
            <a:pPr marL="0" lvl="0" indent="0">
              <a:buFontTx/>
              <a:buNone/>
            </a:pPr>
            <a:r>
              <a:rPr lang="en-US" b="0" baseline="0" smtClean="0"/>
              <a:t>- Độ đo chất lượng tiến trình PM</a:t>
            </a:r>
          </a:p>
          <a:p>
            <a:pPr marL="457200" lvl="1" indent="0">
              <a:buFontTx/>
              <a:buNone/>
            </a:pPr>
            <a:r>
              <a:rPr lang="en-US" b="0" baseline="0" smtClean="0"/>
              <a:t>+ Độ đo mật độ lỗi</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baseline="0" smtClean="0"/>
              <a:t>+ Độ đo mức độ nghiêm trọng lỗi</a:t>
            </a:r>
          </a:p>
          <a:p>
            <a:pPr marL="0" lvl="0" indent="0">
              <a:buFontTx/>
              <a:buNone/>
            </a:pPr>
            <a:r>
              <a:rPr lang="en-US" b="0" baseline="0" smtClean="0"/>
              <a:t>- Độ đo thời gian biểu tiến trình PM</a:t>
            </a:r>
          </a:p>
          <a:p>
            <a:pPr marL="0" lvl="0" indent="0">
              <a:buFontTx/>
              <a:buNone/>
            </a:pPr>
            <a:r>
              <a:rPr lang="en-US" b="0" baseline="0" smtClean="0"/>
              <a:t>- Độ đo loại bỏ lỗi hiệu quả</a:t>
            </a:r>
          </a:p>
          <a:p>
            <a:pPr marL="0" lvl="0" indent="0">
              <a:buFontTx/>
              <a:buNone/>
            </a:pPr>
            <a:r>
              <a:rPr lang="en-US" b="0" baseline="0" smtClean="0"/>
              <a:t>- Độ đo năng suất tiến trình PM</a:t>
            </a:r>
            <a:endParaRPr lang="en-US" b="0" smtClean="0"/>
          </a:p>
          <a:p>
            <a:endParaRPr lang="en-US" smtClean="0"/>
          </a:p>
          <a:p>
            <a:endParaRPr lang="en-US" smtClean="0"/>
          </a:p>
          <a:p>
            <a:r>
              <a:rPr lang="en-US" smtClean="0"/>
              <a:t>density : mật</a:t>
            </a:r>
            <a:r>
              <a:rPr lang="en-US" baseline="0" smtClean="0"/>
              <a:t> độ</a:t>
            </a:r>
            <a:endParaRPr lang="en-US" smtClean="0"/>
          </a:p>
          <a:p>
            <a:r>
              <a:rPr lang="en-US" smtClean="0"/>
              <a:t>Software Quality</a:t>
            </a:r>
            <a:r>
              <a:rPr lang="en-US" baseline="0" smtClean="0"/>
              <a:t> Metric – part III.ppt</a:t>
            </a:r>
            <a:endParaRPr lang="en-US"/>
          </a:p>
        </p:txBody>
      </p:sp>
      <p:sp>
        <p:nvSpPr>
          <p:cNvPr id="4" name="Slide Number Placeholder 3"/>
          <p:cNvSpPr>
            <a:spLocks noGrp="1"/>
          </p:cNvSpPr>
          <p:nvPr>
            <p:ph type="sldNum" sz="quarter" idx="10"/>
          </p:nvPr>
        </p:nvSpPr>
        <p:spPr/>
        <p:txBody>
          <a:bodyPr/>
          <a:lstStyle/>
          <a:p>
            <a:fld id="{F0A6F4D8-BBBD-4DBF-8E3D-34ECF3C5F865}" type="slidenum">
              <a:rPr lang="en-US" smtClean="0"/>
              <a:t>22</a:t>
            </a:fld>
            <a:endParaRPr lang="en-US"/>
          </a:p>
        </p:txBody>
      </p:sp>
    </p:spTree>
    <p:extLst>
      <p:ext uri="{BB962C8B-B14F-4D97-AF65-F5344CB8AC3E}">
        <p14:creationId xmlns:p14="http://schemas.microsoft.com/office/powerpoint/2010/main" val="2929194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Đo</a:t>
            </a:r>
            <a:r>
              <a:rPr lang="en-US" baseline="0" smtClean="0"/>
              <a:t> mật độ lỗi: có 6 loại độ đo khác nhau: </a:t>
            </a:r>
            <a:r>
              <a:rPr lang="en-US" b="1" baseline="0" smtClean="0"/>
              <a:t>Có thể dùng KLOC hoặc d</a:t>
            </a:r>
            <a:r>
              <a:rPr lang="en-US" b="1" smtClean="0"/>
              <a:t>ùng</a:t>
            </a:r>
            <a:r>
              <a:rPr lang="en-US" b="1" baseline="0" smtClean="0"/>
              <a:t> NFP để tính mật độ lỗi (số lỗi trung bình/1000 dòng lệnh)</a:t>
            </a:r>
          </a:p>
          <a:p>
            <a:r>
              <a:rPr lang="en-US" b="1" baseline="0" smtClean="0"/>
              <a:t>Dùng KLOC:</a:t>
            </a:r>
            <a:endParaRPr lang="en-US" smtClean="0"/>
          </a:p>
          <a:p>
            <a:r>
              <a:rPr lang="vi-VN" smtClean="0"/>
              <a:t>NCE = số lỗi </a:t>
            </a:r>
            <a:r>
              <a:rPr lang="en-US" smtClean="0"/>
              <a:t>code </a:t>
            </a:r>
            <a:r>
              <a:rPr lang="en-US" baseline="0" smtClean="0"/>
              <a:t>đc </a:t>
            </a:r>
            <a:r>
              <a:rPr lang="vi-VN" smtClean="0"/>
              <a:t>phát hiện</a:t>
            </a:r>
            <a:endParaRPr lang="vi-VN" b="1" smtClean="0"/>
          </a:p>
          <a:p>
            <a:r>
              <a:rPr lang="vi-VN" smtClean="0"/>
              <a:t>NDE = tổng số </a:t>
            </a:r>
            <a:r>
              <a:rPr lang="en-US" smtClean="0"/>
              <a:t>lỗi</a:t>
            </a:r>
            <a:r>
              <a:rPr lang="en-US" baseline="0" smtClean="0"/>
              <a:t> </a:t>
            </a:r>
            <a:r>
              <a:rPr lang="vi-VN" smtClean="0"/>
              <a:t>phát triển (thiết kế và code) được phát hiện trong quá trình phát triển.</a:t>
            </a:r>
          </a:p>
          <a:p>
            <a:r>
              <a:rPr lang="vi-VN" smtClean="0"/>
              <a:t>WCE = trọng </a:t>
            </a:r>
            <a:r>
              <a:rPr lang="en-US" smtClean="0"/>
              <a:t>số</a:t>
            </a:r>
            <a:r>
              <a:rPr lang="en-US" baseline="0" smtClean="0"/>
              <a:t> mật độ lỗi</a:t>
            </a:r>
            <a:r>
              <a:rPr lang="vi-VN" smtClean="0"/>
              <a:t> đượ</a:t>
            </a:r>
            <a:r>
              <a:rPr lang="en-US" smtClean="0"/>
              <a:t>c </a:t>
            </a:r>
            <a:r>
              <a:rPr lang="vi-VN" smtClean="0"/>
              <a:t>phát hiện.</a:t>
            </a:r>
          </a:p>
          <a:p>
            <a:r>
              <a:rPr lang="vi-VN" smtClean="0"/>
              <a:t>WDE</a:t>
            </a:r>
            <a:r>
              <a:rPr lang="en-US" smtClean="0"/>
              <a:t> =</a:t>
            </a:r>
            <a:r>
              <a:rPr lang="vi-VN" smtClean="0"/>
              <a:t> trọng </a:t>
            </a:r>
            <a:r>
              <a:rPr lang="en-US" smtClean="0"/>
              <a:t>số</a:t>
            </a:r>
            <a:r>
              <a:rPr lang="en-US" baseline="0" smtClean="0"/>
              <a:t> mật độ lỗi</a:t>
            </a:r>
            <a:r>
              <a:rPr lang="vi-VN" smtClean="0"/>
              <a:t> phát hiện bởi phát triển (thiết kế và code) được phát hiện trong quá trình phát triển.</a:t>
            </a:r>
            <a:endParaRPr lang="en-US" smtClean="0"/>
          </a:p>
          <a:p>
            <a:r>
              <a:rPr lang="en-US" b="1" smtClean="0"/>
              <a:t>Dùng</a:t>
            </a:r>
            <a:r>
              <a:rPr lang="en-US" b="1" baseline="0" smtClean="0"/>
              <a:t> NFP để tính mật độ lỗi: </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 công thức cuối.</a:t>
            </a:r>
          </a:p>
        </p:txBody>
      </p:sp>
      <p:sp>
        <p:nvSpPr>
          <p:cNvPr id="4" name="Slide Number Placeholder 3"/>
          <p:cNvSpPr>
            <a:spLocks noGrp="1"/>
          </p:cNvSpPr>
          <p:nvPr>
            <p:ph type="sldNum" sz="quarter" idx="10"/>
          </p:nvPr>
        </p:nvSpPr>
        <p:spPr/>
        <p:txBody>
          <a:bodyPr/>
          <a:lstStyle/>
          <a:p>
            <a:fld id="{A63B9007-0201-49BE-A587-7F882848EC05}" type="slidenum">
              <a:rPr lang="en-US" smtClean="0"/>
              <a:t>23</a:t>
            </a:fld>
            <a:endParaRPr lang="en-US"/>
          </a:p>
        </p:txBody>
      </p:sp>
    </p:spTree>
    <p:extLst>
      <p:ext uri="{BB962C8B-B14F-4D97-AF65-F5344CB8AC3E}">
        <p14:creationId xmlns:p14="http://schemas.microsoft.com/office/powerpoint/2010/main" val="1639857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Kết luận: </a:t>
            </a:r>
            <a:r>
              <a:rPr kumimoji="0" lang="vi-VN" sz="1200" b="1" i="0" u="none" strike="noStrike" cap="none" normalizeH="0" baseline="0" smtClean="0">
                <a:ln>
                  <a:noFill/>
                </a:ln>
                <a:solidFill>
                  <a:schemeClr val="tx1"/>
                </a:solidFill>
                <a:effectLst/>
                <a:latin typeface="Times New Roman" pitchFamily="18" charset="0"/>
                <a:cs typeface="Times New Roman" pitchFamily="18" charset="0"/>
              </a:rPr>
              <a:t>nếu mật độ lỗi là quá cao, chất lượng của đơn vị </a:t>
            </a: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đó </a:t>
            </a:r>
            <a:r>
              <a:rPr kumimoji="0" lang="vi-VN" sz="1200" b="1" i="0" u="none" strike="noStrike" cap="none" normalizeH="0" baseline="0" smtClean="0">
                <a:ln>
                  <a:noFill/>
                </a:ln>
                <a:solidFill>
                  <a:schemeClr val="tx1"/>
                </a:solidFill>
                <a:effectLst/>
                <a:latin typeface="Times New Roman" pitchFamily="18" charset="0"/>
                <a:cs typeface="Times New Roman" pitchFamily="18" charset="0"/>
              </a:rPr>
              <a:t>là không thể chấp nhận được</a:t>
            </a:r>
            <a:endParaRPr lang="en-US" b="1" smtClean="0"/>
          </a:p>
          <a:p>
            <a:pPr eaLnBrk="1" hangingPunct="1"/>
            <a:r>
              <a:rPr lang="en-US" smtClean="0"/>
              <a:t>The unit phải</a:t>
            </a:r>
            <a:r>
              <a:rPr lang="en-US" baseline="0" smtClean="0"/>
              <a:t> quyết định </a:t>
            </a:r>
            <a:r>
              <a:rPr lang="en-US" smtClean="0"/>
              <a:t>chỉ</a:t>
            </a:r>
            <a:r>
              <a:rPr lang="en-US" baseline="0" smtClean="0"/>
              <a:t> số mà chất lượng phần mềm có thể chấp nhận </a:t>
            </a:r>
            <a:r>
              <a:rPr lang="vi-VN" baseline="0" smtClean="0"/>
              <a:t>đượ</a:t>
            </a:r>
            <a:r>
              <a:rPr lang="en-US" baseline="0" smtClean="0"/>
              <a:t>c, vd/ </a:t>
            </a:r>
            <a:r>
              <a:rPr lang="en-US" smtClean="0">
                <a:solidFill>
                  <a:srgbClr val="FF0000"/>
                </a:solidFill>
              </a:rPr>
              <a:t>CED </a:t>
            </a:r>
            <a:r>
              <a:rPr lang="en-US" smtClean="0">
                <a:solidFill>
                  <a:srgbClr val="FF0000"/>
                </a:solidFill>
              </a:rPr>
              <a:t>&lt;= </a:t>
            </a:r>
            <a:r>
              <a:rPr lang="en-US" smtClean="0">
                <a:solidFill>
                  <a:srgbClr val="FF0000"/>
                </a:solidFill>
              </a:rPr>
              <a:t>2 and WCED </a:t>
            </a:r>
            <a:r>
              <a:rPr lang="en-US" smtClean="0">
                <a:solidFill>
                  <a:srgbClr val="FF0000"/>
                </a:solidFill>
              </a:rPr>
              <a:t>&lt;= </a:t>
            </a:r>
            <a:r>
              <a:rPr lang="en-US" smtClean="0">
                <a:solidFill>
                  <a:srgbClr val="FF0000"/>
                </a:solidFill>
              </a:rPr>
              <a:t>4</a:t>
            </a:r>
            <a:endParaRPr lang="en-US" smtClean="0"/>
          </a:p>
        </p:txBody>
      </p:sp>
      <p:sp>
        <p:nvSpPr>
          <p:cNvPr id="4" name="Slide Number Placeholder 3"/>
          <p:cNvSpPr>
            <a:spLocks noGrp="1"/>
          </p:cNvSpPr>
          <p:nvPr>
            <p:ph type="sldNum" sz="quarter" idx="10"/>
          </p:nvPr>
        </p:nvSpPr>
        <p:spPr/>
        <p:txBody>
          <a:bodyPr/>
          <a:lstStyle/>
          <a:p>
            <a:fld id="{A63B9007-0201-49BE-A587-7F882848EC05}" type="slidenum">
              <a:rPr lang="en-US" smtClean="0"/>
              <a:t>25</a:t>
            </a:fld>
            <a:endParaRPr lang="en-US"/>
          </a:p>
        </p:txBody>
      </p:sp>
    </p:spTree>
    <p:extLst>
      <p:ext uri="{BB962C8B-B14F-4D97-AF65-F5344CB8AC3E}">
        <p14:creationId xmlns:p14="http://schemas.microsoft.com/office/powerpoint/2010/main" val="1174050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(Giải</a:t>
            </a:r>
            <a:r>
              <a:rPr lang="en-US" baseline="0" smtClean="0"/>
              <a:t> thích)</a:t>
            </a:r>
            <a:endParaRPr lang="en-US" smtClean="0"/>
          </a:p>
          <a:p>
            <a:r>
              <a:rPr lang="vi-VN" smtClean="0"/>
              <a:t>Các </a:t>
            </a:r>
            <a:r>
              <a:rPr lang="en-US" smtClean="0"/>
              <a:t>độ</a:t>
            </a:r>
            <a:r>
              <a:rPr lang="en-US" baseline="0" smtClean="0"/>
              <a:t> đo </a:t>
            </a:r>
            <a:r>
              <a:rPr lang="vi-VN" smtClean="0"/>
              <a:t>thuộc nhóm này được sử dụng để PHÁT HIỆN CÁC TÌNH HUỐNG BẤT LỢI CỦA </a:t>
            </a:r>
            <a:r>
              <a:rPr lang="en-US" smtClean="0"/>
              <a:t>VC TĂNG</a:t>
            </a:r>
            <a:r>
              <a:rPr lang="en-US" baseline="0" smtClean="0"/>
              <a:t> SỐ LƯỢNG LỖI </a:t>
            </a:r>
            <a:r>
              <a:rPr lang="vi-VN" smtClean="0"/>
              <a:t>NGHIÊM TRỌNG</a:t>
            </a:r>
            <a:r>
              <a:rPr lang="en-US" smtClean="0"/>
              <a:t>.</a:t>
            </a:r>
            <a:r>
              <a:rPr lang="vi-VN" smtClean="0"/>
              <a:t> Hai </a:t>
            </a:r>
            <a:r>
              <a:rPr lang="en-US" smtClean="0"/>
              <a:t>độ</a:t>
            </a:r>
            <a:r>
              <a:rPr lang="en-US" baseline="0" smtClean="0"/>
              <a:t> đo </a:t>
            </a:r>
            <a:r>
              <a:rPr lang="vi-VN" smtClean="0"/>
              <a:t>mức độ lỗi được thể hiện trong Bảng </a:t>
            </a:r>
            <a:r>
              <a:rPr lang="en-US" smtClean="0"/>
              <a:t>trên</a:t>
            </a:r>
            <a:r>
              <a:rPr lang="vi-VN" smtClean="0"/>
              <a:t>.</a:t>
            </a:r>
            <a:endParaRPr lang="en-US" smtClean="0"/>
          </a:p>
          <a:p>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ASCE = Mức độ nghiêm trọng trung bình của lỗi = trọng số lỗi/số lượng lỗi</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26</a:t>
            </a:fld>
            <a:endParaRPr lang="en-US"/>
          </a:p>
        </p:txBody>
      </p:sp>
    </p:spTree>
    <p:extLst>
      <p:ext uri="{BB962C8B-B14F-4D97-AF65-F5344CB8AC3E}">
        <p14:creationId xmlns:p14="http://schemas.microsoft.com/office/powerpoint/2010/main" val="2066111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(Giải</a:t>
            </a:r>
            <a:r>
              <a:rPr lang="en-US" baseline="0" smtClean="0"/>
              <a:t> thích)</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TTO: tỉ</a:t>
            </a:r>
            <a:r>
              <a:rPr lang="en-US" baseline="0" smtClean="0"/>
              <a:t> lệ cột mốc (</a:t>
            </a:r>
            <a:r>
              <a:rPr lang="en-US" b="0" kern="0" smtClean="0">
                <a:solidFill>
                  <a:srgbClr val="FF0000"/>
                </a:solidFill>
              </a:rPr>
              <a:t>milestones) </a:t>
            </a:r>
            <a:r>
              <a:rPr lang="en-US" baseline="0" smtClean="0"/>
              <a:t>hoàn thành đúng hạn</a:t>
            </a:r>
            <a:r>
              <a:rPr lang="en-US" baseline="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smtClean="0"/>
          </a:p>
          <a:p>
            <a:r>
              <a:rPr lang="en-US" b="1" smtClean="0"/>
              <a:t>Các</a:t>
            </a:r>
            <a:r>
              <a:rPr lang="en-US" b="1" baseline="0" smtClean="0"/>
              <a:t> công thức dựa trên tính toán những cột mốc hoàn thành theo lịch trình và những cột mốc không hoàn thành theo lịch trình. </a:t>
            </a:r>
          </a:p>
          <a:p>
            <a:r>
              <a:rPr lang="vi-VN" smtClean="0"/>
              <a:t>MSOT </a:t>
            </a:r>
            <a:r>
              <a:rPr lang="vi-VN" smtClean="0"/>
              <a:t>= </a:t>
            </a:r>
            <a:r>
              <a:rPr lang="en-US" smtClean="0"/>
              <a:t>các</a:t>
            </a:r>
            <a:r>
              <a:rPr lang="en-US" baseline="0" smtClean="0"/>
              <a:t> </a:t>
            </a:r>
            <a:r>
              <a:rPr lang="vi-VN" smtClean="0"/>
              <a:t>cột mốc hoàn thành đúng thời hạn.</a:t>
            </a:r>
          </a:p>
          <a:p>
            <a:r>
              <a:rPr lang="vi-VN" smtClean="0"/>
              <a:t>MS = tổng số </a:t>
            </a:r>
            <a:r>
              <a:rPr lang="en-US" smtClean="0"/>
              <a:t>cột mốc</a:t>
            </a:r>
            <a:r>
              <a:rPr lang="vi-VN" smtClean="0"/>
              <a:t>.</a:t>
            </a:r>
            <a:endParaRPr lang="en-US" smtClean="0"/>
          </a:p>
          <a:p>
            <a:endParaRPr lang="en-US" smtClean="0"/>
          </a:p>
          <a:p>
            <a:r>
              <a:rPr lang="vi-VN" smtClean="0"/>
              <a:t>TCDAM = tổng số chậm trễ (ngày, tuần, ...) cho tất cả </a:t>
            </a:r>
            <a:r>
              <a:rPr lang="en-US" smtClean="0"/>
              <a:t>cột mốc</a:t>
            </a:r>
            <a:r>
              <a:rPr lang="vi-VN" smtClean="0"/>
              <a:t>.</a:t>
            </a:r>
            <a:endParaRPr lang="en-US" smtClean="0"/>
          </a:p>
          <a:p>
            <a:endParaRPr lang="en-US" smtClean="0"/>
          </a:p>
          <a:p>
            <a:r>
              <a:rPr lang="en-US" smtClean="0"/>
              <a:t>(?) ADMC : Trung  bình  trễ trong việc hoàn  thành một cột mốc</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27</a:t>
            </a:fld>
            <a:endParaRPr lang="en-US"/>
          </a:p>
        </p:txBody>
      </p:sp>
    </p:spTree>
    <p:extLst>
      <p:ext uri="{BB962C8B-B14F-4D97-AF65-F5344CB8AC3E}">
        <p14:creationId xmlns:p14="http://schemas.microsoft.com/office/powerpoint/2010/main" val="3807915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(Giải</a:t>
            </a:r>
            <a:r>
              <a:rPr lang="en-US" baseline="0" smtClean="0"/>
              <a:t> thích)</a:t>
            </a:r>
            <a:endParaRPr lang="en-US" smtClean="0"/>
          </a:p>
          <a:p>
            <a:r>
              <a:rPr lang="vi-VN" smtClean="0"/>
              <a:t>Các developer</a:t>
            </a:r>
            <a:r>
              <a:rPr lang="en-US" baseline="0" smtClean="0"/>
              <a:t> </a:t>
            </a:r>
            <a:r>
              <a:rPr lang="vi-VN" smtClean="0"/>
              <a:t>có thể đo lường </a:t>
            </a:r>
            <a:r>
              <a:rPr lang="vi-VN" b="1" smtClean="0"/>
              <a:t>HIỆU QUẢ CỦA LOẠI BỎ LỖI </a:t>
            </a:r>
            <a:r>
              <a:rPr lang="vi-VN" smtClean="0"/>
              <a:t>sau một thời gian hoạt động thường xuyên (thường là 6 hoặc 12 tháng) của hệ thống.</a:t>
            </a:r>
            <a:r>
              <a:rPr lang="en-US" smtClean="0"/>
              <a:t> </a:t>
            </a:r>
            <a:endParaRPr lang="en-US" smtClean="0"/>
          </a:p>
          <a:p>
            <a:endParaRPr lang="en-US" smtClean="0"/>
          </a:p>
          <a:p>
            <a:r>
              <a:rPr lang="en-US" i="0" baseline="0" smtClean="0"/>
              <a:t>Có 2 độ đo như trong bảng.</a:t>
            </a:r>
            <a:endParaRPr lang="en-US" i="0" smtClean="0"/>
          </a:p>
          <a:p>
            <a:r>
              <a:rPr lang="vi-VN" b="1" smtClean="0"/>
              <a:t>NDE = Tổng Số Lỗi</a:t>
            </a:r>
            <a:r>
              <a:rPr lang="en-US" b="1" smtClean="0"/>
              <a:t> </a:t>
            </a:r>
            <a:r>
              <a:rPr lang="vi-VN" b="1" smtClean="0"/>
              <a:t>Phát Triển (Thiết Kế Và Code)</a:t>
            </a:r>
            <a:r>
              <a:rPr lang="en-US" b="1" smtClean="0"/>
              <a:t> </a:t>
            </a:r>
            <a:r>
              <a:rPr lang="vi-VN" b="1" smtClean="0"/>
              <a:t>Được Phát Hiện Trong Quá Trình Phát Triển.</a:t>
            </a:r>
          </a:p>
          <a:p>
            <a:pPr marL="0" marR="0" indent="0" algn="l" defTabSz="914400" rtl="0" eaLnBrk="1" fontAlgn="auto" latinLnBrk="0" hangingPunct="1">
              <a:lnSpc>
                <a:spcPct val="100000"/>
              </a:lnSpc>
              <a:spcBef>
                <a:spcPts val="0"/>
              </a:spcBef>
              <a:spcAft>
                <a:spcPts val="0"/>
              </a:spcAft>
              <a:buClrTx/>
              <a:buSzTx/>
              <a:buFontTx/>
              <a:buNone/>
              <a:tabLst/>
              <a:defRPr/>
            </a:pPr>
            <a:r>
              <a:rPr lang="vi-VN" b="1" smtClean="0"/>
              <a:t>NYF = Số Failures Phát Hiện Trong Một Năm Dịch Vụ Bảo Dưỡng.</a:t>
            </a:r>
          </a:p>
          <a:p>
            <a:endParaRPr lang="en-US" smtClean="0"/>
          </a:p>
          <a:p>
            <a:r>
              <a:rPr lang="vi-VN" smtClean="0"/>
              <a:t>WCE </a:t>
            </a:r>
            <a:r>
              <a:rPr lang="vi-VN" smtClean="0"/>
              <a:t>= trọng lượng tổng số mã lỗi phát hiện bởi </a:t>
            </a:r>
            <a:r>
              <a:rPr lang="en-US" smtClean="0"/>
              <a:t>rà</a:t>
            </a:r>
            <a:r>
              <a:rPr lang="en-US" baseline="0" smtClean="0"/>
              <a:t> soát </a:t>
            </a:r>
            <a:r>
              <a:rPr lang="vi-VN" smtClean="0"/>
              <a:t>mã và</a:t>
            </a:r>
            <a:r>
              <a:rPr lang="en-US" smtClean="0"/>
              <a:t> kiểm</a:t>
            </a:r>
            <a:r>
              <a:rPr lang="vi-VN" smtClean="0"/>
              <a:t> th</a:t>
            </a:r>
            <a:r>
              <a:rPr lang="en-US" smtClean="0"/>
              <a:t>ử</a:t>
            </a:r>
            <a:endParaRPr lang="vi-VN" smtClean="0"/>
          </a:p>
          <a:p>
            <a:r>
              <a:rPr lang="vi-VN" smtClean="0"/>
              <a:t>WDE = tổng trọng lỗi phát triển (thiết kế và code) phát hiện trong quá trình phát triển?</a:t>
            </a:r>
          </a:p>
          <a:p>
            <a:r>
              <a:rPr lang="vi-VN" smtClean="0"/>
              <a:t>WYF </a:t>
            </a:r>
            <a:r>
              <a:rPr lang="vi-VN" smtClean="0"/>
              <a:t>= trọng số failures được phát hiện trong một năm dịch vụ bảo trì.</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28</a:t>
            </a:fld>
            <a:endParaRPr lang="en-US"/>
          </a:p>
        </p:txBody>
      </p:sp>
    </p:spTree>
    <p:extLst>
      <p:ext uri="{BB962C8B-B14F-4D97-AF65-F5344CB8AC3E}">
        <p14:creationId xmlns:p14="http://schemas.microsoft.com/office/powerpoint/2010/main" val="4097667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(Giải</a:t>
            </a:r>
            <a:r>
              <a:rPr lang="en-US" baseline="0" smtClean="0"/>
              <a:t> thích)</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Độ</a:t>
            </a:r>
            <a:r>
              <a:rPr lang="en-US" baseline="0" smtClean="0"/>
              <a:t> đo n</a:t>
            </a:r>
            <a:r>
              <a:rPr lang="vi-VN" baseline="0" smtClean="0"/>
              <a:t>ă</a:t>
            </a:r>
            <a:r>
              <a:rPr lang="en-US" baseline="0" smtClean="0"/>
              <a:t>ng suất.</a:t>
            </a:r>
            <a:endParaRPr lang="en-US" smtClean="0"/>
          </a:p>
          <a:p>
            <a:r>
              <a:rPr kumimoji="0" lang="en-US" sz="1200" b="1" i="0" u="none" strike="noStrike" cap="none" normalizeH="0" baseline="0" smtClean="0">
                <a:ln>
                  <a:noFill/>
                </a:ln>
                <a:solidFill>
                  <a:srgbClr val="0070C0"/>
                </a:solidFill>
                <a:effectLst/>
                <a:latin typeface="Times New Roman" pitchFamily="18" charset="0"/>
                <a:cs typeface="Times New Roman" pitchFamily="18" charset="0"/>
              </a:rPr>
              <a:t>DevP: Năng suất phát triển (i.e xem 1 KLOC lệnh được tạo ra trong bn tiếng)</a:t>
            </a:r>
            <a:endParaRPr lang="en-US" b="1" smtClean="0"/>
          </a:p>
          <a:p>
            <a:r>
              <a:rPr lang="vi-VN" b="1" smtClean="0"/>
              <a:t>DevH = Tổng số giờ làm việc </a:t>
            </a:r>
            <a:r>
              <a:rPr lang="en-US" b="1" smtClean="0"/>
              <a:t>cho </a:t>
            </a:r>
            <a:r>
              <a:rPr lang="vi-VN" b="1" smtClean="0"/>
              <a:t>phát triển hệ thống.</a:t>
            </a:r>
          </a:p>
          <a:p>
            <a:r>
              <a:rPr lang="en-US" b="1" smtClean="0"/>
              <a:t>Vd/ 	</a:t>
            </a:r>
            <a:r>
              <a:rPr lang="en-US" b="1" smtClean="0">
                <a:sym typeface="Wingdings" pitchFamily="2" charset="2"/>
              </a:rPr>
              <a:t>5</a:t>
            </a:r>
            <a:r>
              <a:rPr lang="en-US" b="1" baseline="0" smtClean="0">
                <a:sym typeface="Wingdings" pitchFamily="2" charset="2"/>
              </a:rPr>
              <a:t> KLOC  10</a:t>
            </a:r>
            <a:r>
              <a:rPr lang="en-US" b="1" smtClean="0"/>
              <a:t> hours</a:t>
            </a:r>
            <a:endParaRPr lang="en-US" b="1" baseline="0" smtClean="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smtClean="0">
                <a:sym typeface="Wingdings" pitchFamily="2" charset="2"/>
              </a:rPr>
              <a:t>	1 KLOC  ? hour (</a:t>
            </a:r>
            <a:r>
              <a:rPr kumimoji="0" lang="en-US" sz="1200" b="1" i="0" u="none" strike="noStrike" cap="none" normalizeH="0" baseline="0" smtClean="0">
                <a:ln>
                  <a:noFill/>
                </a:ln>
                <a:solidFill>
                  <a:srgbClr val="0070C0"/>
                </a:solidFill>
                <a:effectLst/>
                <a:latin typeface="Times New Roman" pitchFamily="18" charset="0"/>
                <a:cs typeface="Times New Roman" pitchFamily="18" charset="0"/>
              </a:rPr>
              <a:t>Development Productivity)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cap="none" normalizeH="0" baseline="0" smtClean="0">
              <a:ln>
                <a:noFill/>
              </a:ln>
              <a:solidFill>
                <a:srgbClr val="0070C0"/>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t>Nhóm</a:t>
            </a:r>
            <a:r>
              <a:rPr lang="en-US" b="0" baseline="0" smtClean="0"/>
              <a:t> </a:t>
            </a:r>
            <a:r>
              <a:rPr lang="en-US" b="0" baseline="0" smtClean="0"/>
              <a:t>này gồm các độ đo liên quan đến hiệu </a:t>
            </a:r>
            <a:r>
              <a:rPr lang="vi-VN" b="0" baseline="0" smtClean="0"/>
              <a:t>suất nguồn nhân lực</a:t>
            </a:r>
            <a:r>
              <a:rPr lang="en-US" b="0" baseline="0" smtClean="0"/>
              <a:t> (trực tiếp) và </a:t>
            </a:r>
            <a:r>
              <a:rPr lang="vi-VN" b="0" baseline="0" smtClean="0"/>
              <a:t>mức độ tái sử dụng phần mềm</a:t>
            </a:r>
            <a:r>
              <a:rPr lang="en-US" b="0" baseline="0" smtClean="0"/>
              <a:t> (gián tiếp – vì </a:t>
            </a:r>
            <a:r>
              <a:rPr lang="vi-VN" b="0" baseline="0" smtClean="0"/>
              <a:t>phần mềm tái sử dụng ảnh hưởng đáng kể </a:t>
            </a:r>
            <a:r>
              <a:rPr lang="en-US" b="0" baseline="0" smtClean="0"/>
              <a:t>hiệu </a:t>
            </a:r>
            <a:r>
              <a:rPr lang="vi-VN" b="0" baseline="0" smtClean="0"/>
              <a:t>suất và hiệu quả</a:t>
            </a:r>
            <a:r>
              <a:rPr lang="en-US" b="0" baseline="0" smtClean="0"/>
              <a:t>)</a:t>
            </a:r>
          </a:p>
          <a:p>
            <a:endParaRPr lang="en-US" b="1" smtClean="0"/>
          </a:p>
          <a:p>
            <a:r>
              <a:rPr lang="vi-VN" smtClean="0"/>
              <a:t>ReKLOC = Số </a:t>
            </a:r>
            <a:r>
              <a:rPr lang="en-US" smtClean="0"/>
              <a:t>KLOC đc</a:t>
            </a:r>
            <a:r>
              <a:rPr lang="vi-VN" smtClean="0"/>
              <a:t> tái sử dụng.</a:t>
            </a:r>
          </a:p>
          <a:p>
            <a:r>
              <a:rPr lang="vi-VN" smtClean="0"/>
              <a:t>ReDoc = Số trang tài liệu được tái sử dụng .</a:t>
            </a:r>
          </a:p>
          <a:p>
            <a:r>
              <a:rPr lang="vi-VN" smtClean="0"/>
              <a:t>NDoc = Số trang tài liệu.</a:t>
            </a:r>
            <a:endParaRPr lang="en-US" smtClean="0"/>
          </a:p>
          <a:p>
            <a:endParaRPr kumimoji="0" lang="en-US" sz="1200" b="1" i="0" u="none" strike="noStrike" cap="none" normalizeH="0" baseline="0" smtClean="0">
              <a:ln>
                <a:noFill/>
              </a:ln>
              <a:solidFill>
                <a:srgbClr val="0070C0"/>
              </a:solidFill>
              <a:effectLst/>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A63B9007-0201-49BE-A587-7F882848EC05}" type="slidenum">
              <a:rPr lang="en-US" smtClean="0"/>
              <a:t>29</a:t>
            </a:fld>
            <a:endParaRPr lang="en-US"/>
          </a:p>
        </p:txBody>
      </p:sp>
    </p:spTree>
    <p:extLst>
      <p:ext uri="{BB962C8B-B14F-4D97-AF65-F5344CB8AC3E}">
        <p14:creationId xmlns:p14="http://schemas.microsoft.com/office/powerpoint/2010/main" val="13763984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smtClean="0"/>
              <a:t>Mức phân loại thứ II:</a:t>
            </a:r>
          </a:p>
          <a:p>
            <a:pPr marL="0" indent="0">
              <a:buFontTx/>
              <a:buNone/>
            </a:pPr>
            <a:r>
              <a:rPr lang="en-US" smtClean="0"/>
              <a:t>- </a:t>
            </a:r>
            <a:r>
              <a:rPr lang="en-US" baseline="0" smtClean="0"/>
              <a:t>Độ đo sp (Product metrics) ý nói đến các độ đo trong quá trình vận hành sp. </a:t>
            </a:r>
            <a:r>
              <a:rPr lang="en-US" b="1" smtClean="0"/>
              <a:t>Product metrics </a:t>
            </a:r>
            <a:r>
              <a:rPr lang="vi-VN" b="1" smtClean="0"/>
              <a:t>thường dựa trên </a:t>
            </a:r>
            <a:r>
              <a:rPr lang="en-US" b="1" smtClean="0"/>
              <a:t>những</a:t>
            </a:r>
            <a:r>
              <a:rPr lang="en-US" b="1" baseline="0" smtClean="0"/>
              <a:t> ghi nhận </a:t>
            </a:r>
            <a:r>
              <a:rPr lang="vi-VN" b="1" smtClean="0"/>
              <a:t>trong </a:t>
            </a:r>
            <a:r>
              <a:rPr lang="en-US" b="1" smtClean="0"/>
              <a:t>vòng</a:t>
            </a:r>
            <a:r>
              <a:rPr lang="en-US" b="1" baseline="0" smtClean="0"/>
              <a:t> </a:t>
            </a:r>
            <a:r>
              <a:rPr lang="vi-VN" b="1" smtClean="0"/>
              <a:t>một năm (hoặc </a:t>
            </a:r>
            <a:r>
              <a:rPr lang="en-US" b="1" smtClean="0"/>
              <a:t>1 khoảng</a:t>
            </a:r>
            <a:r>
              <a:rPr lang="en-US" b="1" baseline="0" smtClean="0"/>
              <a:t> thời gian </a:t>
            </a:r>
            <a:r>
              <a:rPr lang="vi-VN" b="1" smtClean="0"/>
              <a:t>quy định)</a:t>
            </a:r>
            <a:r>
              <a:rPr lang="en-US" b="1" smtClean="0"/>
              <a:t>. </a:t>
            </a:r>
            <a:r>
              <a:rPr lang="en-US" b="1" baseline="0" smtClean="0"/>
              <a:t>Cho phép so sánh sự thành công giữa các năm cũng như so sánh giữa các hệ thống khác nhau. </a:t>
            </a:r>
            <a:endParaRPr lang="en-US" baseline="0" smtClean="0"/>
          </a:p>
          <a:p>
            <a:pPr marL="0" indent="0">
              <a:buFontTx/>
              <a:buNone/>
            </a:pPr>
            <a:r>
              <a:rPr lang="en-US" baseline="0" smtClean="0"/>
              <a:t>- Dịch vụ khách hàng có hai loại chính: Help desk services và maintain</a:t>
            </a:r>
          </a:p>
          <a:p>
            <a:pPr marL="457200" lvl="1" indent="0">
              <a:buFontTx/>
              <a:buNone/>
            </a:pPr>
            <a:r>
              <a:rPr lang="en-US" baseline="0" smtClean="0"/>
              <a:t>+ Help desk services (HD) – </a:t>
            </a:r>
            <a:r>
              <a:rPr lang="en-US" b="1" baseline="0" smtClean="0"/>
              <a:t>DỊCH VỤ HỖ TRỢ</a:t>
            </a:r>
          </a:p>
          <a:p>
            <a:pPr marL="914400" lvl="2" indent="0">
              <a:buFontTx/>
              <a:buNone/>
            </a:pPr>
            <a:r>
              <a:rPr lang="en-US" baseline="0" smtClean="0"/>
              <a:t>* </a:t>
            </a:r>
            <a:r>
              <a:rPr lang="vi-VN" baseline="0" smtClean="0"/>
              <a:t>Hỗ trợ phần mềm bằng cách hướng dẫn khách hàng </a:t>
            </a:r>
            <a:r>
              <a:rPr lang="en-US" baseline="0" smtClean="0"/>
              <a:t>về cách thức sử dụng</a:t>
            </a:r>
            <a:r>
              <a:rPr lang="vi-VN" baseline="0" smtClean="0"/>
              <a:t> </a:t>
            </a:r>
            <a:r>
              <a:rPr lang="en-US" baseline="0" smtClean="0"/>
              <a:t>PM </a:t>
            </a:r>
            <a:r>
              <a:rPr lang="vi-VN" baseline="0" smtClean="0"/>
              <a:t>và giải </a:t>
            </a:r>
            <a:r>
              <a:rPr lang="en-US" baseline="0" smtClean="0"/>
              <a:t>quyết </a:t>
            </a:r>
            <a:r>
              <a:rPr lang="vi-VN" baseline="0" smtClean="0"/>
              <a:t>các vấn đề </a:t>
            </a:r>
            <a:r>
              <a:rPr lang="en-US" baseline="0" smtClean="0"/>
              <a:t>nảy sinh khi sử dụng PM. </a:t>
            </a:r>
            <a:r>
              <a:rPr lang="vi-VN" b="1" baseline="0" smtClean="0"/>
              <a:t>NHU CẦU VỀ CÁC DỊCH VỤ </a:t>
            </a:r>
            <a:r>
              <a:rPr lang="en-US" b="1" baseline="0" smtClean="0"/>
              <a:t>NÀY </a:t>
            </a:r>
            <a:r>
              <a:rPr lang="vi-VN" b="1" baseline="0" smtClean="0"/>
              <a:t>PHỤ THUỘC RẤT LỚN VÀO CHẤT LƯỢNG CỦA GIAO DIỆN NGƯỜI DÙNG CŨNG NHƯ CHẤT LƯỢNG CỦA CÁC HƯỚNG DẪN SỬ DỤNG.</a:t>
            </a:r>
            <a:endParaRPr lang="en-US" b="0" baseline="0" smtClean="0"/>
          </a:p>
          <a:p>
            <a:pPr marL="914400" lvl="2" indent="0">
              <a:buFontTx/>
              <a:buNone/>
            </a:pPr>
            <a:r>
              <a:rPr lang="en-US" b="0" i="0" smtClean="0"/>
              <a:t>* HD metrics </a:t>
            </a:r>
            <a:r>
              <a:rPr lang="vi-VN" b="0" i="0" smtClean="0"/>
              <a:t>dựa trên tất cả các cuộc gọi của khách hàng</a:t>
            </a:r>
            <a:endParaRPr lang="en-US" b="0" baseline="0" smtClean="0"/>
          </a:p>
          <a:p>
            <a:pPr marL="457200" lvl="1" indent="0">
              <a:buFontTx/>
              <a:buNone/>
            </a:pPr>
            <a:r>
              <a:rPr lang="en-US" smtClean="0"/>
              <a:t>+ Corrective maintenance services </a:t>
            </a:r>
            <a:r>
              <a:rPr lang="en-US" b="1" smtClean="0"/>
              <a:t>– DỊCH VỤ</a:t>
            </a:r>
            <a:r>
              <a:rPr lang="en-US" b="1" baseline="0" smtClean="0"/>
              <a:t> SỬA CHỮA BẢO TRÌ</a:t>
            </a:r>
          </a:p>
          <a:p>
            <a:pPr marL="914400" lvl="2" indent="0">
              <a:buFontTx/>
              <a:buNone/>
            </a:pPr>
            <a:r>
              <a:rPr lang="en-US" smtClean="0"/>
              <a:t>* Là</a:t>
            </a:r>
            <a:r>
              <a:rPr lang="en-US" baseline="0" smtClean="0"/>
              <a:t> sửa lỗi PM do KH phát hiện (hoặc</a:t>
            </a:r>
            <a:r>
              <a:rPr lang="vi-VN" baseline="0" smtClean="0"/>
              <a:t> đội ngũ dịch vụ khách hàng</a:t>
            </a:r>
            <a:r>
              <a:rPr lang="en-US" baseline="0" smtClean="0"/>
              <a:t> phát hiện lỗi trước khi KH phát hiện).</a:t>
            </a:r>
          </a:p>
          <a:p>
            <a:pPr marL="914400" lvl="2" indent="0">
              <a:buFontTx/>
              <a:buNone/>
            </a:pPr>
            <a:r>
              <a:rPr lang="en-US" b="0" i="0" smtClean="0"/>
              <a:t>* </a:t>
            </a:r>
            <a:r>
              <a:rPr lang="vi-VN" b="0" i="0" smtClean="0"/>
              <a:t>Corrective maintenance metrics </a:t>
            </a:r>
            <a:r>
              <a:rPr lang="en-US" b="0" i="0" smtClean="0"/>
              <a:t>thì</a:t>
            </a:r>
            <a:r>
              <a:rPr lang="en-US" b="0" i="0" baseline="0" smtClean="0"/>
              <a:t> </a:t>
            </a:r>
            <a:r>
              <a:rPr lang="vi-VN" b="0" i="0" smtClean="0"/>
              <a:t>dựa trên </a:t>
            </a:r>
            <a:r>
              <a:rPr lang="en-US" b="0" i="0" smtClean="0"/>
              <a:t>các</a:t>
            </a:r>
            <a:r>
              <a:rPr lang="en-US" b="0" i="0" baseline="0" smtClean="0"/>
              <a:t> </a:t>
            </a:r>
            <a:r>
              <a:rPr lang="vi-VN" b="0" i="0" smtClean="0"/>
              <a:t>báo cáo </a:t>
            </a:r>
            <a:r>
              <a:rPr lang="en-US" b="0" i="0" smtClean="0"/>
              <a:t>failures</a:t>
            </a:r>
            <a:r>
              <a:rPr lang="en-US" b="0" i="1" smtClean="0"/>
              <a:t> </a:t>
            </a:r>
            <a:endParaRPr lang="en-US" b="0" baseline="0" smtClean="0"/>
          </a:p>
          <a:p>
            <a:pPr marL="0" lvl="0" indent="0">
              <a:buFontTx/>
              <a:buNone/>
            </a:pPr>
            <a:r>
              <a:rPr lang="vi-VN" b="1" i="0" smtClean="0"/>
              <a:t>Thông thường, </a:t>
            </a:r>
            <a:r>
              <a:rPr lang="en-US" b="1" i="0" smtClean="0"/>
              <a:t>các</a:t>
            </a:r>
            <a:r>
              <a:rPr lang="en-US" b="1" i="0" baseline="0" smtClean="0"/>
              <a:t> </a:t>
            </a:r>
            <a:r>
              <a:rPr lang="vi-VN" b="1" i="0" smtClean="0"/>
              <a:t>dịch vụ khách hàng </a:t>
            </a:r>
            <a:r>
              <a:rPr lang="en-US" b="1" i="0" smtClean="0"/>
              <a:t> này</a:t>
            </a:r>
            <a:r>
              <a:rPr lang="en-US" b="1" i="0" baseline="0" smtClean="0"/>
              <a:t> </a:t>
            </a:r>
            <a:r>
              <a:rPr lang="vi-VN" b="1" i="0" smtClean="0"/>
              <a:t>được cung cấp cho khách hàng/người sử dụng bởi </a:t>
            </a:r>
            <a:r>
              <a:rPr lang="en-US" b="1" i="0" smtClean="0"/>
              <a:t>“</a:t>
            </a:r>
            <a:r>
              <a:rPr lang="vi-VN" b="1" i="0" smtClean="0"/>
              <a:t>trung tâm hỗ trợ phần mềm</a:t>
            </a:r>
            <a:r>
              <a:rPr lang="en-US" b="1" i="0" smtClean="0"/>
              <a:t>” hoặc </a:t>
            </a:r>
            <a:r>
              <a:rPr lang="vi-VN" b="1" i="0" smtClean="0"/>
              <a:t>"trung tâm dịch vụ khách hàng“</a:t>
            </a:r>
            <a:r>
              <a:rPr lang="en-US" b="1" i="0" smtClean="0"/>
              <a:t>.</a:t>
            </a:r>
          </a:p>
          <a:p>
            <a:pPr marL="0" lvl="0" indent="0">
              <a:buFontTx/>
              <a:buNone/>
            </a:pPr>
            <a:r>
              <a:rPr lang="en-US" b="1" i="0" smtClean="0"/>
              <a:t>Product metrics </a:t>
            </a:r>
            <a:r>
              <a:rPr lang="vi-VN" b="1" i="0" smtClean="0"/>
              <a:t>thường dựa trên </a:t>
            </a:r>
            <a:r>
              <a:rPr lang="en-US" b="1" i="0" smtClean="0"/>
              <a:t>các</a:t>
            </a:r>
            <a:r>
              <a:rPr lang="en-US" b="1" i="0" baseline="0" smtClean="0"/>
              <a:t> </a:t>
            </a:r>
            <a:r>
              <a:rPr lang="vi-VN" b="1" i="0" smtClean="0"/>
              <a:t>hồ sơ </a:t>
            </a:r>
            <a:r>
              <a:rPr lang="en-US" b="1" i="0" smtClean="0"/>
              <a:t>performance đc</a:t>
            </a:r>
            <a:r>
              <a:rPr lang="en-US" b="1" i="0" baseline="0" smtClean="0"/>
              <a:t> thực hiện </a:t>
            </a:r>
            <a:r>
              <a:rPr lang="vi-VN" b="1" i="0" smtClean="0"/>
              <a:t>trong một năm</a:t>
            </a:r>
            <a:r>
              <a:rPr lang="en-US" b="1" i="0" smtClean="0"/>
              <a:t> (hoặc</a:t>
            </a:r>
            <a:r>
              <a:rPr lang="en-US" b="1" i="0" baseline="0" smtClean="0"/>
              <a:t> khoảng thời gian nào đó), để so sánh các năm với nhau.</a:t>
            </a:r>
            <a:endParaRPr lang="en-US" b="1" i="0" smtClean="0"/>
          </a:p>
        </p:txBody>
      </p:sp>
      <p:sp>
        <p:nvSpPr>
          <p:cNvPr id="4" name="Slide Number Placeholder 3"/>
          <p:cNvSpPr>
            <a:spLocks noGrp="1"/>
          </p:cNvSpPr>
          <p:nvPr>
            <p:ph type="sldNum" sz="quarter" idx="10"/>
          </p:nvPr>
        </p:nvSpPr>
        <p:spPr/>
        <p:txBody>
          <a:bodyPr/>
          <a:lstStyle/>
          <a:p>
            <a:fld id="{A63B9007-0201-49BE-A587-7F882848EC05}" type="slidenum">
              <a:rPr lang="en-US" smtClean="0"/>
              <a:t>30</a:t>
            </a:fld>
            <a:endParaRPr lang="en-US"/>
          </a:p>
        </p:txBody>
      </p:sp>
    </p:spTree>
    <p:extLst>
      <p:ext uri="{BB962C8B-B14F-4D97-AF65-F5344CB8AC3E}">
        <p14:creationId xmlns:p14="http://schemas.microsoft.com/office/powerpoint/2010/main" val="3607340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smtClean="0"/>
              <a:t>1.</a:t>
            </a:r>
            <a:r>
              <a:rPr lang="en-US" baseline="0" smtClean="0"/>
              <a:t> </a:t>
            </a:r>
            <a:r>
              <a:rPr lang="en-US" smtClean="0"/>
              <a:t>Các</a:t>
            </a:r>
            <a:r>
              <a:rPr lang="en-US" baseline="0" smtClean="0"/>
              <a:t> </a:t>
            </a:r>
            <a:r>
              <a:rPr lang="en-US" baseline="0" smtClean="0"/>
              <a:t>độ đo chất lượng trợ giúp:</a:t>
            </a:r>
          </a:p>
          <a:p>
            <a:pPr lvl="1"/>
            <a:r>
              <a:rPr lang="en-US" smtClean="0"/>
              <a:t>HD calls density metrics - </a:t>
            </a:r>
            <a:r>
              <a:rPr lang="vi-VN" smtClean="0"/>
              <a:t>được đo bằng số lượng cuộc gọi</a:t>
            </a:r>
            <a:endParaRPr lang="en-US" smtClean="0"/>
          </a:p>
          <a:p>
            <a:pPr lvl="1"/>
            <a:r>
              <a:rPr lang="en-US" smtClean="0"/>
              <a:t>HD calls severity metrics - </a:t>
            </a:r>
            <a:r>
              <a:rPr lang="vi-VN" smtClean="0"/>
              <a:t>mức độ nghiêm trọng của các vấn đề HD </a:t>
            </a:r>
            <a:r>
              <a:rPr lang="en-US" smtClean="0"/>
              <a:t>phát</a:t>
            </a:r>
            <a:r>
              <a:rPr lang="en-US" baseline="0" smtClean="0"/>
              <a:t> sinh</a:t>
            </a:r>
            <a:endParaRPr lang="en-US" smtClean="0"/>
          </a:p>
          <a:p>
            <a:pPr lvl="1"/>
            <a:r>
              <a:rPr lang="en-US" smtClean="0"/>
              <a:t>HD success metrics – </a:t>
            </a:r>
            <a:r>
              <a:rPr lang="vi-VN" smtClean="0"/>
              <a:t>mức độ thành công trong việc đáp ứng các cuộc gọi HD</a:t>
            </a:r>
            <a:endParaRPr lang="en-US" baseline="0" smtClean="0"/>
          </a:p>
          <a:p>
            <a:pPr marL="0" lvl="0" indent="0">
              <a:buFontTx/>
              <a:buNone/>
            </a:pPr>
            <a:r>
              <a:rPr lang="en-US" smtClean="0"/>
              <a:t>2. </a:t>
            </a:r>
            <a:r>
              <a:rPr lang="en-US" smtClean="0"/>
              <a:t>Các</a:t>
            </a:r>
            <a:r>
              <a:rPr lang="en-US" baseline="0" smtClean="0"/>
              <a:t> độ đo </a:t>
            </a:r>
            <a:r>
              <a:rPr lang="vi-VN" smtClean="0"/>
              <a:t>năng suất và hiệu quả</a:t>
            </a:r>
            <a:r>
              <a:rPr lang="en-US" smtClean="0"/>
              <a:t> </a:t>
            </a:r>
            <a:r>
              <a:rPr lang="en-US" baseline="0" smtClean="0"/>
              <a:t>trợ giúp</a:t>
            </a:r>
          </a:p>
          <a:p>
            <a:pPr marL="0" lvl="0" indent="0">
              <a:buFontTx/>
              <a:buNone/>
            </a:pPr>
            <a:r>
              <a:rPr lang="en-US" baseline="0" smtClean="0"/>
              <a:t>3. </a:t>
            </a:r>
            <a:r>
              <a:rPr lang="en-US" baseline="0" smtClean="0"/>
              <a:t>Các độ đo chất lượng sửa chữa - bảo trì</a:t>
            </a:r>
          </a:p>
          <a:p>
            <a:pPr marL="628650" lvl="1" indent="-171450">
              <a:buFontTx/>
              <a:buChar char="-"/>
            </a:pPr>
            <a:r>
              <a:rPr lang="en-US" baseline="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4. </a:t>
            </a:r>
            <a:r>
              <a:rPr lang="en-US" baseline="0" smtClean="0"/>
              <a:t>Các độ đo năng suất và hiệu quả sửa chữa bảo </a:t>
            </a:r>
            <a:r>
              <a:rPr lang="en-US" baseline="0" smtClean="0"/>
              <a:t>trì</a:t>
            </a:r>
            <a:endParaRPr lang="en-US" smtClean="0"/>
          </a:p>
        </p:txBody>
      </p:sp>
      <p:sp>
        <p:nvSpPr>
          <p:cNvPr id="4" name="Slide Number Placeholder 3"/>
          <p:cNvSpPr>
            <a:spLocks noGrp="1"/>
          </p:cNvSpPr>
          <p:nvPr>
            <p:ph type="sldNum" sz="quarter" idx="10"/>
          </p:nvPr>
        </p:nvSpPr>
        <p:spPr/>
        <p:txBody>
          <a:bodyPr/>
          <a:lstStyle/>
          <a:p>
            <a:fld id="{F0A6F4D8-BBBD-4DBF-8E3D-34ECF3C5F865}" type="slidenum">
              <a:rPr lang="en-US" smtClean="0"/>
              <a:t>31</a:t>
            </a:fld>
            <a:endParaRPr lang="en-US"/>
          </a:p>
        </p:txBody>
      </p:sp>
    </p:spTree>
    <p:extLst>
      <p:ext uri="{BB962C8B-B14F-4D97-AF65-F5344CB8AC3E}">
        <p14:creationId xmlns:p14="http://schemas.microsoft.com/office/powerpoint/2010/main" val="1955458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(Giải</a:t>
            </a:r>
            <a:r>
              <a:rPr lang="en-US" baseline="0" smtClean="0"/>
              <a:t> thích)</a:t>
            </a:r>
            <a:endParaRPr lang="en-US" smtClean="0"/>
          </a:p>
          <a:p>
            <a:r>
              <a:rPr lang="en-US" smtClean="0"/>
              <a:t>HDD: MẬT</a:t>
            </a:r>
            <a:r>
              <a:rPr lang="en-US" baseline="0" smtClean="0"/>
              <a:t> ĐỘ CUỘC GỌI HD</a:t>
            </a:r>
            <a:endParaRPr lang="en-US" smtClean="0"/>
          </a:p>
          <a:p>
            <a:r>
              <a:rPr lang="vi-VN" smtClean="0"/>
              <a:t>NHYC = Số Lượng Cuộc Gọi </a:t>
            </a:r>
            <a:r>
              <a:rPr lang="en-US" smtClean="0"/>
              <a:t>Hỗ</a:t>
            </a:r>
            <a:r>
              <a:rPr lang="en-US" baseline="0" smtClean="0"/>
              <a:t> Trợ </a:t>
            </a:r>
            <a:r>
              <a:rPr lang="vi-VN" smtClean="0"/>
              <a:t>Trong Một Năm</a:t>
            </a:r>
          </a:p>
          <a:p>
            <a:r>
              <a:rPr lang="vi-VN" smtClean="0"/>
              <a:t>KLMC = Ngàn Dòng Mã Đượ</a:t>
            </a:r>
            <a:r>
              <a:rPr lang="en-US" smtClean="0"/>
              <a:t>c</a:t>
            </a:r>
            <a:r>
              <a:rPr lang="en-US" baseline="0" smtClean="0"/>
              <a:t> Bảo Trì</a:t>
            </a:r>
            <a:r>
              <a:rPr lang="vi-VN" smtClean="0"/>
              <a:t>.</a:t>
            </a:r>
            <a:endParaRPr lang="en-US" smtClean="0"/>
          </a:p>
          <a:p>
            <a:endParaRPr lang="en-US" smtClean="0"/>
          </a:p>
          <a:p>
            <a:endParaRPr lang="vi-VN" smtClean="0"/>
          </a:p>
          <a:p>
            <a:r>
              <a:rPr lang="vi-VN" smtClean="0"/>
              <a:t>WHYC = trọng </a:t>
            </a:r>
            <a:r>
              <a:rPr lang="en-US" smtClean="0"/>
              <a:t>số</a:t>
            </a:r>
            <a:r>
              <a:rPr lang="en-US" baseline="0" smtClean="0"/>
              <a:t> </a:t>
            </a:r>
            <a:r>
              <a:rPr lang="vi-VN" smtClean="0"/>
              <a:t>cuộc gọi </a:t>
            </a:r>
            <a:r>
              <a:rPr lang="en-US" smtClean="0"/>
              <a:t>hỗ</a:t>
            </a:r>
            <a:r>
              <a:rPr lang="en-US" baseline="0" smtClean="0"/>
              <a:t> trợ </a:t>
            </a:r>
            <a:r>
              <a:rPr lang="vi-VN" smtClean="0"/>
              <a:t>nhận được trong một năm của dịch vụ.</a:t>
            </a:r>
          </a:p>
          <a:p>
            <a:r>
              <a:rPr lang="vi-VN" smtClean="0"/>
              <a:t>NMFP = số điểm chức năng được </a:t>
            </a:r>
            <a:r>
              <a:rPr lang="en-US" smtClean="0"/>
              <a:t>bảo</a:t>
            </a:r>
            <a:r>
              <a:rPr lang="en-US" baseline="0" smtClean="0"/>
              <a:t> </a:t>
            </a:r>
            <a:r>
              <a:rPr lang="vi-VN" smtClean="0"/>
              <a:t>trì.</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32</a:t>
            </a:fld>
            <a:endParaRPr lang="en-US"/>
          </a:p>
        </p:txBody>
      </p:sp>
    </p:spTree>
    <p:extLst>
      <p:ext uri="{BB962C8B-B14F-4D97-AF65-F5344CB8AC3E}">
        <p14:creationId xmlns:p14="http://schemas.microsoft.com/office/powerpoint/2010/main" val="2257602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Nộp</a:t>
            </a:r>
            <a:r>
              <a:rPr lang="en-US" baseline="0" smtClean="0"/>
              <a:t> bài cộng điểm thường kỳ.</a:t>
            </a:r>
          </a:p>
          <a:p>
            <a:r>
              <a:rPr lang="en-US" baseline="0" smtClean="0"/>
              <a:t>Hạn nộp: 1 tuần</a:t>
            </a:r>
          </a:p>
          <a:p>
            <a:r>
              <a:rPr lang="en-US" baseline="0" smtClean="0"/>
              <a:t>Subject email và tên file nộp: LopHP_HoTenSV_NopChuong4</a:t>
            </a:r>
          </a:p>
          <a:p>
            <a:endParaRPr lang="en-US" baseline="0" smtClean="0"/>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5</a:t>
            </a:fld>
            <a:endParaRPr lang="en-US"/>
          </a:p>
        </p:txBody>
      </p:sp>
    </p:spTree>
    <p:extLst>
      <p:ext uri="{BB962C8B-B14F-4D97-AF65-F5344CB8AC3E}">
        <p14:creationId xmlns:p14="http://schemas.microsoft.com/office/powerpoint/2010/main" val="1216005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Mức độ nghiêm trọng trung bình của các cuộc gọi = trọng số/số lượng calls.</a:t>
            </a:r>
            <a:endParaRPr lang="en-US" smtClean="0"/>
          </a:p>
          <a:p>
            <a:endParaRPr lang="en-US" smtClean="0"/>
          </a:p>
          <a:p>
            <a:r>
              <a:rPr lang="vi-VN" smtClean="0"/>
              <a:t>Kết </a:t>
            </a:r>
            <a:r>
              <a:rPr lang="vi-VN" smtClean="0"/>
              <a:t>quả tính toán có thể góp phần cải thiện giao diện người dùng</a:t>
            </a:r>
            <a:r>
              <a:rPr lang="en-US" smtClean="0"/>
              <a:t>, </a:t>
            </a:r>
            <a:r>
              <a:rPr lang="vi-VN" smtClean="0"/>
              <a:t>hướng dẫn sử dụng</a:t>
            </a:r>
            <a:r>
              <a:rPr lang="en-US" smtClean="0"/>
              <a:t>. </a:t>
            </a:r>
          </a:p>
          <a:p>
            <a:r>
              <a:rPr lang="en-US" smtClean="0"/>
              <a:t>Có</a:t>
            </a:r>
            <a:r>
              <a:rPr lang="en-US" baseline="0" smtClean="0"/>
              <a:t> nhiều ct, trong đó có </a:t>
            </a:r>
            <a:r>
              <a:rPr lang="vi-VN" smtClean="0"/>
              <a:t>ASHC</a:t>
            </a:r>
            <a:r>
              <a:rPr lang="en-US" smtClean="0"/>
              <a:t>:</a:t>
            </a:r>
            <a:r>
              <a:rPr lang="vi-VN" smtClean="0"/>
              <a:t> đề cập đến thất bại phát hiện</a:t>
            </a:r>
            <a:r>
              <a:rPr lang="en-US" smtClean="0"/>
              <a:t> đc</a:t>
            </a:r>
            <a:r>
              <a:rPr lang="vi-VN" smtClean="0"/>
              <a:t> trong một khoảng thời gian một năm (hoặc bất kỳ </a:t>
            </a:r>
            <a:r>
              <a:rPr lang="en-US" smtClean="0"/>
              <a:t>khoảng</a:t>
            </a:r>
            <a:r>
              <a:rPr lang="en-US" baseline="0" smtClean="0"/>
              <a:t> thời gian nào định trước</a:t>
            </a:r>
            <a:r>
              <a:rPr lang="en-US" baseline="0" smtClean="0"/>
              <a:t>).</a:t>
            </a:r>
            <a:endParaRPr lang="en-US" baseline="0" smtClean="0"/>
          </a:p>
        </p:txBody>
      </p:sp>
      <p:sp>
        <p:nvSpPr>
          <p:cNvPr id="4" name="Slide Number Placeholder 3"/>
          <p:cNvSpPr>
            <a:spLocks noGrp="1"/>
          </p:cNvSpPr>
          <p:nvPr>
            <p:ph type="sldNum" sz="quarter" idx="10"/>
          </p:nvPr>
        </p:nvSpPr>
        <p:spPr/>
        <p:txBody>
          <a:bodyPr/>
          <a:lstStyle/>
          <a:p>
            <a:fld id="{A63B9007-0201-49BE-A587-7F882848EC05}" type="slidenum">
              <a:rPr lang="en-US" smtClean="0"/>
              <a:t>33</a:t>
            </a:fld>
            <a:endParaRPr lang="en-US"/>
          </a:p>
        </p:txBody>
      </p:sp>
    </p:spTree>
    <p:extLst>
      <p:ext uri="{BB962C8B-B14F-4D97-AF65-F5344CB8AC3E}">
        <p14:creationId xmlns:p14="http://schemas.microsoft.com/office/powerpoint/2010/main" val="1846374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(Giải thích)</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Độ đo đại diện cho nhóm này = </a:t>
            </a:r>
            <a:r>
              <a:rPr lang="vi-VN" baseline="0" smtClean="0"/>
              <a:t>SỐ LƯỢNG CUỘC GỌI HD HOÀN THÀNH ĐÚNG THỜI GIAN </a:t>
            </a:r>
            <a:r>
              <a:rPr lang="en-US" baseline="0" smtClean="0"/>
              <a:t>(</a:t>
            </a:r>
            <a:r>
              <a:rPr lang="vi-VN" baseline="0" smtClean="0"/>
              <a:t>TRONG MỘT NĂM CỦA DỊCH VỤ</a:t>
            </a:r>
            <a:r>
              <a:rPr lang="en-US" baseline="0" smtClean="0"/>
              <a:t>)/ TỔNG </a:t>
            </a:r>
            <a:r>
              <a:rPr lang="vi-VN" baseline="0" smtClean="0"/>
              <a:t>SỐ LƯỢNG CUỘC GỌI</a:t>
            </a:r>
            <a:r>
              <a:rPr lang="en-US" baseline="0" smtClean="0"/>
              <a:t> HD</a:t>
            </a:r>
            <a:r>
              <a:rPr lang="vi-VN" baseline="0" smtClean="0"/>
              <a:t> </a:t>
            </a:r>
            <a:r>
              <a:rPr lang="en-US" baseline="0" smtClean="0"/>
              <a:t>(</a:t>
            </a:r>
            <a:r>
              <a:rPr lang="vi-VN" baseline="0" smtClean="0"/>
              <a:t>TRONG MỘT NĂM CỦA DỊCH VỤ</a:t>
            </a:r>
            <a:r>
              <a:rPr lang="en-US" baseline="0" smtClean="0"/>
              <a:t>)</a:t>
            </a:r>
            <a:endParaRPr lang="en-US" smtClean="0"/>
          </a:p>
          <a:p>
            <a:r>
              <a:rPr lang="en-US" b="1" baseline="0" smtClean="0"/>
              <a:t>Độ đo này </a:t>
            </a:r>
            <a:r>
              <a:rPr lang="vi-VN" b="1" baseline="0" smtClean="0"/>
              <a:t>là khả năng giải quyết vấn đề </a:t>
            </a:r>
            <a:r>
              <a:rPr lang="en-US" b="1" baseline="0" smtClean="0"/>
              <a:t>của </a:t>
            </a:r>
            <a:r>
              <a:rPr lang="vi-VN" b="1" baseline="0" smtClean="0"/>
              <a:t>các cuộc gọi của khách hàng trong thời gian được xác định trong hợp đồng dịch vụ</a:t>
            </a:r>
            <a:r>
              <a:rPr lang="en-US" b="1" baseline="0" smtClean="0"/>
              <a:t>.</a:t>
            </a:r>
          </a:p>
          <a:p>
            <a:r>
              <a:rPr lang="vi-VN" smtClean="0"/>
              <a:t>Do đó, </a:t>
            </a:r>
            <a:r>
              <a:rPr lang="en-US" smtClean="0"/>
              <a:t>độ</a:t>
            </a:r>
            <a:r>
              <a:rPr lang="en-US" baseline="0" smtClean="0"/>
              <a:t> đo này so sánh</a:t>
            </a:r>
            <a:r>
              <a:rPr lang="vi-VN" smtClean="0"/>
              <a:t> thực tế với thời gian </a:t>
            </a:r>
            <a:r>
              <a:rPr lang="en-US" smtClean="0"/>
              <a:t>đc</a:t>
            </a:r>
            <a:r>
              <a:rPr lang="en-US" baseline="0" smtClean="0"/>
              <a:t> chỉ định </a:t>
            </a:r>
            <a:r>
              <a:rPr lang="vi-VN" smtClean="0"/>
              <a:t>cho việc cung cấp các dịch vụ này.</a:t>
            </a:r>
            <a:r>
              <a:rPr lang="en-US" smtClean="0"/>
              <a:t> </a:t>
            </a:r>
          </a:p>
          <a:p>
            <a:r>
              <a:rPr lang="en-US" smtClean="0"/>
              <a:t>Vd về</a:t>
            </a:r>
            <a:r>
              <a:rPr lang="en-US" baseline="0" smtClean="0"/>
              <a:t> thời gian quy định cung cấp dịch vụ: </a:t>
            </a:r>
          </a:p>
          <a:p>
            <a:pPr marL="171450" indent="-171450">
              <a:buFontTx/>
              <a:buChar char="-"/>
            </a:pPr>
            <a:r>
              <a:rPr lang="en-US" baseline="0" smtClean="0"/>
              <a:t>d.vụ HD cam kết giải quyết bất kỳ cuộc gọi HD nào trong vòng 1 giờ; </a:t>
            </a:r>
          </a:p>
          <a:p>
            <a:pPr marL="171450" indent="-171450">
              <a:buFontTx/>
              <a:buChar char="-"/>
            </a:pPr>
            <a:r>
              <a:rPr lang="en-US" baseline="0" smtClean="0"/>
              <a:t>xác suất giải quyết cuộc gọi HD quá 1 giờ ko đc vượt quá 2%,…</a:t>
            </a:r>
          </a:p>
        </p:txBody>
      </p:sp>
      <p:sp>
        <p:nvSpPr>
          <p:cNvPr id="4" name="Slide Number Placeholder 3"/>
          <p:cNvSpPr>
            <a:spLocks noGrp="1"/>
          </p:cNvSpPr>
          <p:nvPr>
            <p:ph type="sldNum" sz="quarter" idx="10"/>
          </p:nvPr>
        </p:nvSpPr>
        <p:spPr/>
        <p:txBody>
          <a:bodyPr/>
          <a:lstStyle/>
          <a:p>
            <a:fld id="{A63B9007-0201-49BE-A587-7F882848EC05}" type="slidenum">
              <a:rPr lang="en-US" smtClean="0"/>
              <a:t>34</a:t>
            </a:fld>
            <a:endParaRPr lang="en-US"/>
          </a:p>
        </p:txBody>
      </p:sp>
    </p:spTree>
    <p:extLst>
      <p:ext uri="{BB962C8B-B14F-4D97-AF65-F5344CB8AC3E}">
        <p14:creationId xmlns:p14="http://schemas.microsoft.com/office/powerpoint/2010/main" val="2369238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Độ</a:t>
            </a:r>
            <a:r>
              <a:rPr lang="en-US" baseline="0" smtClean="0"/>
              <a:t> đo n</a:t>
            </a:r>
            <a:r>
              <a:rPr lang="vi-VN" smtClean="0"/>
              <a:t>ăng suất và hiệu quả</a:t>
            </a:r>
            <a:r>
              <a:rPr lang="en-US" smtClean="0"/>
              <a:t> HD</a:t>
            </a:r>
            <a:endParaRPr lang="vi-VN" smtClean="0"/>
          </a:p>
          <a:p>
            <a:r>
              <a:rPr lang="en-US" b="1" smtClean="0"/>
              <a:t>Độ</a:t>
            </a:r>
            <a:r>
              <a:rPr lang="en-US" b="1" baseline="0" smtClean="0"/>
              <a:t> đo n</a:t>
            </a:r>
            <a:r>
              <a:rPr lang="vi-VN" b="1" smtClean="0"/>
              <a:t>ăng suất liên quan đến </a:t>
            </a:r>
            <a:r>
              <a:rPr lang="vi-VN" b="1" u="sng" smtClean="0"/>
              <a:t>tổng nguồn lực đầu tư </a:t>
            </a:r>
            <a:r>
              <a:rPr lang="vi-VN" b="1" smtClean="0"/>
              <a:t>trong thời gian quy định, </a:t>
            </a:r>
            <a:r>
              <a:rPr lang="en-US" b="1" smtClean="0"/>
              <a:t>còn</a:t>
            </a:r>
            <a:r>
              <a:rPr lang="en-US" b="1" baseline="0" smtClean="0"/>
              <a:t> độ đo </a:t>
            </a:r>
            <a:r>
              <a:rPr lang="vi-VN" b="1" smtClean="0"/>
              <a:t>hiệu quả</a:t>
            </a:r>
            <a:r>
              <a:rPr lang="en-US" b="1" smtClean="0"/>
              <a:t> HD </a:t>
            </a:r>
            <a:r>
              <a:rPr lang="vi-VN" b="1" smtClean="0"/>
              <a:t>liên quan đến các nguồn lực đầu tư để đối phó với một </a:t>
            </a:r>
            <a:r>
              <a:rPr lang="vi-VN" b="1" u="sng" smtClean="0"/>
              <a:t>cuộc gọi HD</a:t>
            </a:r>
            <a:r>
              <a:rPr lang="en-US" b="1" u="sng" smtClean="0"/>
              <a:t> </a:t>
            </a:r>
            <a:r>
              <a:rPr lang="vi-VN" b="1" smtClean="0"/>
              <a:t>của khách hàng.</a:t>
            </a:r>
            <a:endParaRPr lang="en-US" b="1" smtClean="0"/>
          </a:p>
          <a:p>
            <a:r>
              <a:rPr lang="en-US" b="1" smtClean="0"/>
              <a:t>Về</a:t>
            </a:r>
            <a:r>
              <a:rPr lang="en-US" b="1" baseline="0" smtClean="0"/>
              <a:t> </a:t>
            </a:r>
            <a:r>
              <a:rPr lang="en-US" b="1" smtClean="0"/>
              <a:t>độ</a:t>
            </a:r>
            <a:r>
              <a:rPr lang="en-US" b="1" baseline="0" smtClean="0"/>
              <a:t> đo n</a:t>
            </a:r>
            <a:r>
              <a:rPr lang="vi-VN" b="1" smtClean="0"/>
              <a:t>ăng suất</a:t>
            </a:r>
            <a:r>
              <a:rPr lang="en-US" b="1" smtClean="0"/>
              <a:t>:</a:t>
            </a:r>
            <a:r>
              <a:rPr lang="en-US" b="1" baseline="0" smtClean="0"/>
              <a:t> có 2 ct đầu</a:t>
            </a:r>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Về</a:t>
            </a:r>
            <a:r>
              <a:rPr lang="en-US" b="1" baseline="0" smtClean="0"/>
              <a:t> </a:t>
            </a:r>
            <a:r>
              <a:rPr lang="en-US" b="1" smtClean="0"/>
              <a:t>độ</a:t>
            </a:r>
            <a:r>
              <a:rPr lang="en-US" b="1" baseline="0" smtClean="0"/>
              <a:t> đo </a:t>
            </a:r>
            <a:r>
              <a:rPr lang="vi-VN" b="1" smtClean="0"/>
              <a:t>hiệu quả</a:t>
            </a:r>
            <a:r>
              <a:rPr lang="en-US" b="1" smtClean="0"/>
              <a:t>:</a:t>
            </a:r>
            <a:r>
              <a:rPr lang="en-US" b="1" baseline="0" smtClean="0"/>
              <a:t> có 1 ct cuối</a:t>
            </a:r>
            <a:endParaRPr lang="en-US" b="1" smtClean="0"/>
          </a:p>
          <a:p>
            <a:r>
              <a:rPr lang="vi-VN" b="1" smtClean="0"/>
              <a:t>HDYH = tổng số giờ làm việc hàng năm đầu tư vào phục vụ HD của hệ thống phần mềm.</a:t>
            </a:r>
          </a:p>
          <a:p>
            <a:r>
              <a:rPr lang="vi-VN" b="1" smtClean="0"/>
              <a:t>KLMC = ngàn dòng mã </a:t>
            </a:r>
            <a:r>
              <a:rPr lang="en-US" b="1" smtClean="0"/>
              <a:t>bảo</a:t>
            </a:r>
            <a:r>
              <a:rPr lang="en-US" b="1" baseline="0" smtClean="0"/>
              <a:t> trì </a:t>
            </a:r>
            <a:r>
              <a:rPr lang="vi-VN" b="1" smtClean="0"/>
              <a:t>phần mềm.</a:t>
            </a:r>
          </a:p>
          <a:p>
            <a:r>
              <a:rPr lang="vi-VN" b="1" smtClean="0"/>
              <a:t>NMFP = số điểm chức năng được </a:t>
            </a:r>
            <a:r>
              <a:rPr lang="en-US" b="1" smtClean="0"/>
              <a:t>bảo</a:t>
            </a:r>
            <a:r>
              <a:rPr lang="en-US" b="1" baseline="0" smtClean="0"/>
              <a:t> </a:t>
            </a:r>
            <a:r>
              <a:rPr lang="vi-VN" b="1" smtClean="0"/>
              <a:t>trì.</a:t>
            </a:r>
          </a:p>
          <a:p>
            <a:r>
              <a:rPr lang="vi-VN" b="1" smtClean="0"/>
              <a:t>NHYC = số lượng</a:t>
            </a:r>
            <a:r>
              <a:rPr lang="en-US" b="1" smtClean="0"/>
              <a:t> </a:t>
            </a:r>
            <a:r>
              <a:rPr lang="vi-VN" b="1" smtClean="0"/>
              <a:t>cuộc gọi HD trong một năm của dịch vụ.</a:t>
            </a:r>
            <a:endParaRPr lang="en-US" b="1"/>
          </a:p>
        </p:txBody>
      </p:sp>
      <p:sp>
        <p:nvSpPr>
          <p:cNvPr id="4" name="Slide Number Placeholder 3"/>
          <p:cNvSpPr>
            <a:spLocks noGrp="1"/>
          </p:cNvSpPr>
          <p:nvPr>
            <p:ph type="sldNum" sz="quarter" idx="10"/>
          </p:nvPr>
        </p:nvSpPr>
        <p:spPr/>
        <p:txBody>
          <a:bodyPr/>
          <a:lstStyle/>
          <a:p>
            <a:fld id="{A63B9007-0201-49BE-A587-7F882848EC05}" type="slidenum">
              <a:rPr lang="en-US" smtClean="0"/>
              <a:t>35</a:t>
            </a:fld>
            <a:endParaRPr lang="en-US"/>
          </a:p>
        </p:txBody>
      </p:sp>
    </p:spTree>
    <p:extLst>
      <p:ext uri="{BB962C8B-B14F-4D97-AF65-F5344CB8AC3E}">
        <p14:creationId xmlns:p14="http://schemas.microsoft.com/office/powerpoint/2010/main" val="19154200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Các</a:t>
            </a:r>
            <a:r>
              <a:rPr lang="en-US" baseline="0" smtClean="0"/>
              <a:t> độ đo tiếp theo thuộc nhóm </a:t>
            </a:r>
            <a:r>
              <a:rPr lang="en-US" b="1" smtClean="0"/>
              <a:t>Corrective maintenance quality metrics</a:t>
            </a:r>
            <a:endParaRPr lang="en-US" b="1"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Độ</a:t>
            </a:r>
            <a:r>
              <a:rPr lang="en-US" b="1" baseline="0" smtClean="0"/>
              <a:t> đo “</a:t>
            </a:r>
            <a:r>
              <a:rPr lang="en-US" b="1" smtClean="0"/>
              <a:t>Corrective maintenance quality” </a:t>
            </a:r>
            <a:r>
              <a:rPr lang="vi-VN" b="1" baseline="0" smtClean="0"/>
              <a:t>đối phó với một số khía cạnh của chất lượng dịch vụ bảo trì</a:t>
            </a:r>
            <a:r>
              <a:rPr lang="en-US" b="1" baseline="0" smtClean="0"/>
              <a:t>. Cần phân biệt lỗi đc xử lý bởi đội bảo trì và lỗi của dịch vụ bảo trì. Do đó đc phân loại bởi 4 loại:</a:t>
            </a:r>
          </a:p>
          <a:p>
            <a:pPr lvl="1"/>
            <a:r>
              <a:rPr lang="en-US" smtClean="0"/>
              <a:t>software system failures </a:t>
            </a:r>
            <a:r>
              <a:rPr lang="en-US" b="1" smtClean="0"/>
              <a:t>density</a:t>
            </a:r>
            <a:r>
              <a:rPr lang="en-US" smtClean="0"/>
              <a:t> metrics </a:t>
            </a:r>
          </a:p>
          <a:p>
            <a:pPr lvl="1"/>
            <a:r>
              <a:rPr lang="en-US" smtClean="0"/>
              <a:t>	</a:t>
            </a:r>
            <a:r>
              <a:rPr lang="en-US" b="1" smtClean="0"/>
              <a:t>Dựa</a:t>
            </a:r>
            <a:r>
              <a:rPr lang="en-US" b="1" baseline="0" smtClean="0"/>
              <a:t> trên số và trọng số thất bại </a:t>
            </a:r>
            <a:r>
              <a:rPr lang="vi-VN" b="1" baseline="0" smtClean="0"/>
              <a:t>được xác định trong quá trình hoạt động</a:t>
            </a:r>
            <a:r>
              <a:rPr lang="en-US" b="1" baseline="0" smtClean="0"/>
              <a:t> của ht</a:t>
            </a:r>
          </a:p>
          <a:p>
            <a:pPr lvl="1"/>
            <a:r>
              <a:rPr lang="en-US" b="1" baseline="0" smtClean="0"/>
              <a:t>	</a:t>
            </a:r>
            <a:r>
              <a:rPr lang="vi-VN" b="1" baseline="0" smtClean="0"/>
              <a:t>Các nguồn dữ liệu cho các </a:t>
            </a:r>
            <a:r>
              <a:rPr lang="en-US" b="1" baseline="0" smtClean="0"/>
              <a:t>độ đo này là các </a:t>
            </a:r>
            <a:r>
              <a:rPr lang="vi-VN" b="1" baseline="0" smtClean="0"/>
              <a:t>báo cáo bảo trì phần mềm</a:t>
            </a:r>
            <a:endParaRPr lang="en-US" b="1" smtClean="0"/>
          </a:p>
          <a:p>
            <a:pPr lvl="1"/>
            <a:r>
              <a:rPr lang="en-US" smtClean="0"/>
              <a:t>software system failures </a:t>
            </a:r>
            <a:r>
              <a:rPr lang="en-US" b="1" smtClean="0"/>
              <a:t>severity</a:t>
            </a:r>
            <a:r>
              <a:rPr lang="en-US" smtClean="0"/>
              <a:t> metrics </a:t>
            </a:r>
          </a:p>
          <a:p>
            <a:pPr lvl="1"/>
            <a:r>
              <a:rPr lang="en-US" smtClean="0"/>
              <a:t>	mức</a:t>
            </a:r>
            <a:r>
              <a:rPr lang="en-US" baseline="0" smtClean="0"/>
              <a:t> độ nghiêm trọng</a:t>
            </a:r>
            <a:endParaRPr lang="en-US" smtClean="0"/>
          </a:p>
          <a:p>
            <a:pPr lvl="1"/>
            <a:r>
              <a:rPr lang="en-US" smtClean="0"/>
              <a:t>failures of maintenance services metrics </a:t>
            </a:r>
          </a:p>
          <a:p>
            <a:pPr lvl="1"/>
            <a:r>
              <a:rPr lang="en-US" smtClean="0"/>
              <a:t>	lỗi</a:t>
            </a:r>
            <a:r>
              <a:rPr lang="en-US" baseline="0" smtClean="0"/>
              <a:t> do dịch vụ bảo trì</a:t>
            </a:r>
            <a:endParaRPr lang="en-US" smtClean="0"/>
          </a:p>
          <a:p>
            <a:pPr lvl="1"/>
            <a:r>
              <a:rPr lang="en-US" smtClean="0"/>
              <a:t>software system availability metrics</a:t>
            </a:r>
          </a:p>
          <a:p>
            <a:pPr lvl="1"/>
            <a:r>
              <a:rPr lang="en-US"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vi-VN" b="1" smtClean="0"/>
              <a:t>NYF = số thất bại </a:t>
            </a:r>
            <a:r>
              <a:rPr lang="en-US" b="1" smtClean="0"/>
              <a:t>đ</a:t>
            </a:r>
            <a:r>
              <a:rPr lang="en-US" b="1" baseline="0" smtClean="0"/>
              <a:t>c </a:t>
            </a:r>
            <a:r>
              <a:rPr lang="vi-VN" b="1" smtClean="0"/>
              <a:t>phát hiện trong một năm bảo trì.</a:t>
            </a:r>
          </a:p>
          <a:p>
            <a:pPr marL="0" marR="0" indent="0" algn="l" defTabSz="914400" rtl="0" eaLnBrk="1" fontAlgn="auto" latinLnBrk="0" hangingPunct="1">
              <a:lnSpc>
                <a:spcPct val="100000"/>
              </a:lnSpc>
              <a:spcBef>
                <a:spcPts val="0"/>
              </a:spcBef>
              <a:spcAft>
                <a:spcPts val="0"/>
              </a:spcAft>
              <a:buClrTx/>
              <a:buSzTx/>
              <a:buFontTx/>
              <a:buNone/>
              <a:tabLst/>
              <a:defRPr/>
            </a:pPr>
            <a:r>
              <a:rPr lang="vi-VN" b="1" smtClean="0"/>
              <a:t>WYF = trọng số của thất bại hàng năm được phát hiện trong một năm bảo trì.</a:t>
            </a:r>
          </a:p>
          <a:p>
            <a:pPr marL="0" marR="0" indent="0" algn="l" defTabSz="914400" rtl="0" eaLnBrk="1" fontAlgn="auto" latinLnBrk="0" hangingPunct="1">
              <a:lnSpc>
                <a:spcPct val="100000"/>
              </a:lnSpc>
              <a:spcBef>
                <a:spcPts val="0"/>
              </a:spcBef>
              <a:spcAft>
                <a:spcPts val="0"/>
              </a:spcAft>
              <a:buClrTx/>
              <a:buSzTx/>
              <a:buFontTx/>
              <a:buNone/>
              <a:tabLst/>
              <a:defRPr/>
            </a:pPr>
            <a:r>
              <a:rPr lang="vi-VN" b="1" smtClean="0"/>
              <a:t>NMFP = số điểm chức năng được chỉ định cho </a:t>
            </a:r>
            <a:r>
              <a:rPr lang="en-US" b="1" smtClean="0"/>
              <a:t>bảo</a:t>
            </a:r>
            <a:r>
              <a:rPr lang="en-US" b="1" baseline="0" smtClean="0"/>
              <a:t> </a:t>
            </a:r>
            <a:r>
              <a:rPr lang="vi-VN" b="1" smtClean="0"/>
              <a:t>trì</a:t>
            </a:r>
            <a:r>
              <a:rPr lang="en-US" b="1" smtClean="0"/>
              <a:t> </a:t>
            </a:r>
            <a:r>
              <a:rPr lang="vi-VN" b="1" smtClean="0"/>
              <a:t>phần mềm.</a:t>
            </a:r>
          </a:p>
          <a:p>
            <a:pPr marL="0" marR="0" indent="0" algn="l" defTabSz="914400" rtl="0" eaLnBrk="1" fontAlgn="auto" latinLnBrk="0" hangingPunct="1">
              <a:lnSpc>
                <a:spcPct val="100000"/>
              </a:lnSpc>
              <a:spcBef>
                <a:spcPts val="0"/>
              </a:spcBef>
              <a:spcAft>
                <a:spcPts val="0"/>
              </a:spcAft>
              <a:buClrTx/>
              <a:buSzTx/>
              <a:buFontTx/>
              <a:buNone/>
              <a:tabLst/>
              <a:defRPr/>
            </a:pPr>
            <a:r>
              <a:rPr lang="vi-VN" b="1" smtClean="0"/>
              <a:t>KLMC = ngàn dòng mã </a:t>
            </a:r>
            <a:r>
              <a:rPr lang="en-US" b="1" smtClean="0"/>
              <a:t>bảo</a:t>
            </a:r>
            <a:r>
              <a:rPr lang="en-US" b="1" baseline="0" smtClean="0"/>
              <a:t> trì </a:t>
            </a:r>
            <a:r>
              <a:rPr lang="vi-VN" b="1" smtClean="0"/>
              <a:t>phần mềm</a:t>
            </a:r>
            <a:endParaRPr lang="en-US" b="1"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p>
        </p:txBody>
      </p:sp>
      <p:sp>
        <p:nvSpPr>
          <p:cNvPr id="4" name="Slide Number Placeholder 3"/>
          <p:cNvSpPr>
            <a:spLocks noGrp="1"/>
          </p:cNvSpPr>
          <p:nvPr>
            <p:ph type="sldNum" sz="quarter" idx="10"/>
          </p:nvPr>
        </p:nvSpPr>
        <p:spPr/>
        <p:txBody>
          <a:bodyPr/>
          <a:lstStyle/>
          <a:p>
            <a:fld id="{A63B9007-0201-49BE-A587-7F882848EC05}" type="slidenum">
              <a:rPr lang="en-US" smtClean="0"/>
              <a:t>36</a:t>
            </a:fld>
            <a:endParaRPr lang="en-US"/>
          </a:p>
        </p:txBody>
      </p:sp>
    </p:spTree>
    <p:extLst>
      <p:ext uri="{BB962C8B-B14F-4D97-AF65-F5344CB8AC3E}">
        <p14:creationId xmlns:p14="http://schemas.microsoft.com/office/powerpoint/2010/main" val="1376517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smtClean="0"/>
              <a:t>Mức</a:t>
            </a:r>
            <a:r>
              <a:rPr lang="en-US" b="1" baseline="0" smtClean="0"/>
              <a:t> độ nghiêm trọng: Nhóm này phát hiện tình huống bất lợi của thất bại ngày càng nghiêm trọng trong bảo trì phần mềm. </a:t>
            </a:r>
            <a:endParaRPr lang="en-US" b="1" smtClean="0"/>
          </a:p>
          <a:p>
            <a:r>
              <a:rPr lang="en-US" b="1" smtClean="0"/>
              <a:t>Kết quả có thể kích hoạt thử nghiệm lại toàn bộ hoặc một</a:t>
            </a:r>
            <a:r>
              <a:rPr lang="en-US" b="1" baseline="0" smtClean="0"/>
              <a:t> phần </a:t>
            </a:r>
            <a:r>
              <a:rPr lang="en-US" b="1" smtClean="0"/>
              <a:t>hệ thống phần mềm. </a:t>
            </a:r>
          </a:p>
          <a:p>
            <a:r>
              <a:rPr lang="en-US" b="1" smtClean="0">
                <a:solidFill>
                  <a:srgbClr val="FF0000"/>
                </a:solidFill>
              </a:rPr>
              <a:t>NYF = số</a:t>
            </a:r>
            <a:r>
              <a:rPr lang="en-US" b="1" baseline="0" smtClean="0">
                <a:solidFill>
                  <a:srgbClr val="FF0000"/>
                </a:solidFill>
              </a:rPr>
              <a:t> thất bại trong 1 năm bảo trì</a:t>
            </a:r>
          </a:p>
          <a:p>
            <a:r>
              <a:rPr lang="en-US" b="1" baseline="0" smtClean="0">
                <a:solidFill>
                  <a:srgbClr val="FF0000"/>
                </a:solidFill>
              </a:rPr>
              <a:t>NYF = </a:t>
            </a:r>
            <a:endParaRPr lang="en-US" b="1"/>
          </a:p>
        </p:txBody>
      </p:sp>
      <p:sp>
        <p:nvSpPr>
          <p:cNvPr id="4" name="Slide Number Placeholder 3"/>
          <p:cNvSpPr>
            <a:spLocks noGrp="1"/>
          </p:cNvSpPr>
          <p:nvPr>
            <p:ph type="sldNum" sz="quarter" idx="10"/>
          </p:nvPr>
        </p:nvSpPr>
        <p:spPr/>
        <p:txBody>
          <a:bodyPr/>
          <a:lstStyle/>
          <a:p>
            <a:fld id="{A63B9007-0201-49BE-A587-7F882848EC05}" type="slidenum">
              <a:rPr lang="en-US" smtClean="0"/>
              <a:t>37</a:t>
            </a:fld>
            <a:endParaRPr lang="en-US"/>
          </a:p>
        </p:txBody>
      </p:sp>
    </p:spTree>
    <p:extLst>
      <p:ext uri="{BB962C8B-B14F-4D97-AF65-F5344CB8AC3E}">
        <p14:creationId xmlns:p14="http://schemas.microsoft.com/office/powerpoint/2010/main" val="450399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smtClean="0"/>
              <a:t>Liên</a:t>
            </a:r>
            <a:r>
              <a:rPr lang="en-US" b="1" baseline="0" smtClean="0"/>
              <a:t> quan đến </a:t>
            </a:r>
            <a:r>
              <a:rPr lang="en-US" b="1" smtClean="0"/>
              <a:t>lỗi</a:t>
            </a:r>
            <a:r>
              <a:rPr lang="en-US" b="1" baseline="0" smtClean="0"/>
              <a:t> do dịch vụ bảo trì:</a:t>
            </a:r>
          </a:p>
          <a:p>
            <a:pPr marL="0" marR="0" lvl="1" indent="0" algn="l" defTabSz="914400" rtl="0" eaLnBrk="1" fontAlgn="auto" latinLnBrk="0" hangingPunct="1">
              <a:lnSpc>
                <a:spcPct val="100000"/>
              </a:lnSpc>
              <a:spcBef>
                <a:spcPts val="0"/>
              </a:spcBef>
              <a:spcAft>
                <a:spcPts val="0"/>
              </a:spcAft>
              <a:buClrTx/>
              <a:buSzTx/>
              <a:buFontTx/>
              <a:buNone/>
              <a:tabLst/>
              <a:defRPr/>
            </a:pPr>
            <a:r>
              <a:rPr lang="vi-VN" b="1" smtClean="0"/>
              <a:t>Như đã </a:t>
            </a:r>
            <a:r>
              <a:rPr lang="en-US" b="1" smtClean="0"/>
              <a:t>nói</a:t>
            </a:r>
            <a:r>
              <a:rPr lang="vi-VN" b="1" smtClean="0"/>
              <a:t>, các dịch vụ bảo trì có thể thất bại </a:t>
            </a:r>
            <a:r>
              <a:rPr lang="en-US" b="1" smtClean="0"/>
              <a:t>bởi</a:t>
            </a:r>
            <a:r>
              <a:rPr lang="en-US" b="1" baseline="0" smtClean="0"/>
              <a:t>: </a:t>
            </a:r>
            <a:r>
              <a:rPr lang="vi-VN" b="1" smtClean="0"/>
              <a:t>họ không thể hoàn thành việc sửa chữa đúng thời hạn hoặc </a:t>
            </a:r>
            <a:r>
              <a:rPr lang="en-US" b="1" smtClean="0"/>
              <a:t>sửa</a:t>
            </a:r>
            <a:r>
              <a:rPr lang="en-US" b="1" baseline="0" smtClean="0"/>
              <a:t> chữa thất bại và cần phải sửa lại</a:t>
            </a:r>
            <a:r>
              <a:rPr lang="vi-VN" b="1" smtClean="0"/>
              <a:t>. Các số liệu trình bày ở đây liên quan đến loại thứ hai thất bại </a:t>
            </a:r>
            <a:r>
              <a:rPr lang="en-US" b="1" smtClean="0"/>
              <a:t>bảo </a:t>
            </a:r>
            <a:r>
              <a:rPr lang="vi-VN" b="1" smtClean="0"/>
              <a:t>trì.</a:t>
            </a:r>
            <a:endParaRPr lang="en-US" b="1" smtClean="0"/>
          </a:p>
          <a:p>
            <a:r>
              <a:rPr lang="en-US" smtClean="0"/>
              <a:t>Một</a:t>
            </a:r>
            <a:r>
              <a:rPr lang="en-US" baseline="0" smtClean="0"/>
              <a:t> cuộc gọi của KH liên quan đến PM sau đợt bảo trì đc xem là 1 thất bại của dv bảo trì.</a:t>
            </a:r>
            <a:r>
              <a:rPr lang="en-US" i="1" baseline="0" smtClean="0"/>
              <a:t> (Nhiều tổ chức giới hạn khung thời gian cho vc lặp lại cuộc gọi này, vd 3 tháng)</a:t>
            </a:r>
          </a:p>
          <a:p>
            <a:r>
              <a:rPr lang="vi-VN" smtClean="0"/>
              <a:t>RepYF = Số lượng lặp lại các cuộc gọi thất bại (thất bại dịch vụ).</a:t>
            </a:r>
            <a:endParaRPr lang="en-US" smtClean="0"/>
          </a:p>
          <a:p>
            <a:r>
              <a:rPr lang="vi-VN" smtClean="0"/>
              <a:t>NYF = số thất bại phát hiện trong một năm bảo trì.</a:t>
            </a:r>
            <a:endParaRPr lang="en-US" smtClean="0"/>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38</a:t>
            </a:fld>
            <a:endParaRPr lang="en-US"/>
          </a:p>
        </p:txBody>
      </p:sp>
    </p:spTree>
    <p:extLst>
      <p:ext uri="{BB962C8B-B14F-4D97-AF65-F5344CB8AC3E}">
        <p14:creationId xmlns:p14="http://schemas.microsoft.com/office/powerpoint/2010/main" val="8965437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Độ</a:t>
            </a:r>
            <a:r>
              <a:rPr lang="en-US" baseline="0" smtClean="0"/>
              <a:t> đo </a:t>
            </a:r>
            <a:r>
              <a:rPr lang="en-US" smtClean="0"/>
              <a:t>khả</a:t>
            </a:r>
            <a:r>
              <a:rPr lang="en-US" baseline="0" smtClean="0"/>
              <a:t> năng </a:t>
            </a:r>
            <a:r>
              <a:rPr lang="vi-VN" smtClean="0"/>
              <a:t>sử dụng</a:t>
            </a:r>
            <a:r>
              <a:rPr lang="en-US" smtClean="0"/>
              <a:t> hệ thống,</a:t>
            </a:r>
            <a:r>
              <a:rPr lang="vi-VN" smtClean="0"/>
              <a:t> phân biệt giữa:</a:t>
            </a:r>
          </a:p>
          <a:p>
            <a:r>
              <a:rPr lang="vi-VN" smtClean="0"/>
              <a:t>■ Hoàn toàn sẵn sàng - tất cả các chức năng phần mềm </a:t>
            </a:r>
            <a:r>
              <a:rPr lang="en-US" smtClean="0"/>
              <a:t>đều</a:t>
            </a:r>
            <a:r>
              <a:rPr lang="en-US" baseline="0" smtClean="0"/>
              <a:t> </a:t>
            </a:r>
            <a:r>
              <a:rPr lang="vi-VN" smtClean="0"/>
              <a:t>thực hiện đúng</a:t>
            </a:r>
          </a:p>
          <a:p>
            <a:r>
              <a:rPr lang="vi-VN" smtClean="0"/>
              <a:t>■</a:t>
            </a:r>
            <a:r>
              <a:rPr lang="en-US" smtClean="0"/>
              <a:t> Khá</a:t>
            </a:r>
            <a:r>
              <a:rPr lang="vi-VN" smtClean="0"/>
              <a:t> sẵn - không có chức năng quan trọng </a:t>
            </a:r>
            <a:r>
              <a:rPr lang="en-US" smtClean="0"/>
              <a:t>bị</a:t>
            </a:r>
            <a:r>
              <a:rPr lang="en-US" baseline="0" smtClean="0"/>
              <a:t> fail </a:t>
            </a:r>
            <a:r>
              <a:rPr lang="vi-VN" smtClean="0"/>
              <a:t>(nhưng chức năng không quan trọng có thể </a:t>
            </a:r>
            <a:r>
              <a:rPr lang="en-US" smtClean="0"/>
              <a:t>fail</a:t>
            </a:r>
            <a:r>
              <a:rPr lang="vi-VN" smtClean="0"/>
              <a:t>)</a:t>
            </a:r>
          </a:p>
          <a:p>
            <a:r>
              <a:rPr lang="vi-VN" smtClean="0"/>
              <a:t>■ Hoàn toàn không có sẵn - tất cả các chức năng hệ thống phần mềm thất bại.</a:t>
            </a:r>
          </a:p>
          <a:p>
            <a:r>
              <a:rPr lang="vi-VN" b="1" smtClean="0"/>
              <a:t>NYSerH = Số giờ hệ thống phần mềm phục vụ trong một năm.</a:t>
            </a:r>
          </a:p>
          <a:p>
            <a:r>
              <a:rPr lang="vi-VN" b="1" smtClean="0"/>
              <a:t>NYFH = Số giờ có ít nhất một chức năng không có sẵn (không thành công) trong thời gian một năm, bao gồm tổng số thất bại của hệ thống phần mềm.</a:t>
            </a:r>
          </a:p>
          <a:p>
            <a:r>
              <a:rPr lang="vi-VN" smtClean="0"/>
              <a:t>NYVitFH = Số giờ khi có ít nhất một chức năng quan trọng là không có sẵn (không thành công) trong thời gian một năm, bao gồm tổng số thất bại của hệ thống phần mềm.</a:t>
            </a:r>
          </a:p>
          <a:p>
            <a:r>
              <a:rPr lang="vi-VN" smtClean="0"/>
              <a:t>NYTFH = Số giờ tổng số thất bại (tất cả các chức năng hệ thống thất bại) trong một năm.</a:t>
            </a:r>
          </a:p>
          <a:p>
            <a:r>
              <a:rPr lang="vi-VN" smtClean="0"/>
              <a:t>NYFH ≥ NYVitFH ≥ NYTFH.</a:t>
            </a:r>
          </a:p>
          <a:p>
            <a:r>
              <a:rPr lang="vi-VN" smtClean="0"/>
              <a:t>1 - Tua ≥ Vita ≥ FA</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39</a:t>
            </a:fld>
            <a:endParaRPr lang="en-US"/>
          </a:p>
        </p:txBody>
      </p:sp>
    </p:spTree>
    <p:extLst>
      <p:ext uri="{BB962C8B-B14F-4D97-AF65-F5344CB8AC3E}">
        <p14:creationId xmlns:p14="http://schemas.microsoft.com/office/powerpoint/2010/main" val="19940649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Các độ đo năng suất và hiệu quả sửa chữa bảo trì</a:t>
            </a:r>
          </a:p>
          <a:p>
            <a:r>
              <a:rPr lang="vi-VN" smtClean="0"/>
              <a:t>Trong khi </a:t>
            </a:r>
            <a:r>
              <a:rPr lang="en-US" smtClean="0"/>
              <a:t>“corrective maintenance </a:t>
            </a:r>
            <a:r>
              <a:rPr lang="en-US" b="1" smtClean="0"/>
              <a:t>productivity</a:t>
            </a:r>
            <a:r>
              <a:rPr lang="en-US" smtClean="0"/>
              <a:t>” </a:t>
            </a:r>
            <a:r>
              <a:rPr lang="vi-VN" smtClean="0"/>
              <a:t>liên quan đến tổng nguồn nhân lực đầu tư trong việc </a:t>
            </a:r>
            <a:r>
              <a:rPr lang="en-US" smtClean="0"/>
              <a:t>bảo</a:t>
            </a:r>
            <a:r>
              <a:rPr lang="en-US" baseline="0" smtClean="0"/>
              <a:t> </a:t>
            </a:r>
            <a:r>
              <a:rPr lang="vi-VN" smtClean="0"/>
              <a:t>trì một hệ thống phần mềm nhất định, </a:t>
            </a:r>
            <a:r>
              <a:rPr lang="en-US" smtClean="0"/>
              <a:t>“corrective  maintenance </a:t>
            </a:r>
            <a:r>
              <a:rPr lang="en-US" b="1" smtClean="0"/>
              <a:t>effectiveness</a:t>
            </a:r>
            <a:r>
              <a:rPr lang="en-US" smtClean="0"/>
              <a:t>” </a:t>
            </a:r>
            <a:r>
              <a:rPr lang="vi-VN" smtClean="0"/>
              <a:t>liên quan đến các nguồn lực đầu tư sửa chữa một thất bại duy nhất. Nói cách khác, một hệ thống bảo trì phần mềm </a:t>
            </a:r>
            <a:r>
              <a:rPr lang="en-US" smtClean="0"/>
              <a:t>có</a:t>
            </a:r>
            <a:r>
              <a:rPr lang="en-US" baseline="0" smtClean="0"/>
              <a:t> </a:t>
            </a:r>
            <a:r>
              <a:rPr lang="vi-VN" smtClean="0"/>
              <a:t>năng suất cao hơn sẽ đòi hỏi ít nguồn lực cho nhiệm vụ bảo trì, trong khi </a:t>
            </a:r>
            <a:r>
              <a:rPr lang="vi-VN" b="1" smtClean="0"/>
              <a:t>một hệ thống bảo trì phần mềm hiệu quả hơn sẽ đòi hỏi ít tài nguyên hơn </a:t>
            </a:r>
            <a:r>
              <a:rPr lang="en-US" b="1" smtClean="0"/>
              <a:t>(</a:t>
            </a:r>
            <a:r>
              <a:rPr lang="vi-VN" b="1" smtClean="0"/>
              <a:t>trung bình</a:t>
            </a:r>
            <a:r>
              <a:rPr lang="en-US" b="1" smtClean="0"/>
              <a:t>)</a:t>
            </a:r>
            <a:r>
              <a:rPr lang="vi-VN" b="1" smtClean="0"/>
              <a:t>, để sửa chữa một thất bại.</a:t>
            </a:r>
            <a:endParaRPr lang="en-US" b="1" smtClean="0"/>
          </a:p>
          <a:p>
            <a:r>
              <a:rPr lang="vi-VN" smtClean="0"/>
              <a:t>CMaiYH = Tổng số giờ làm việc hàng năm đầu tư cho bảo trì sửa chữa các hệ thống phần mềm.</a:t>
            </a:r>
          </a:p>
          <a:p>
            <a:r>
              <a:rPr lang="vi-VN" smtClean="0"/>
              <a:t>NYF = số thất bại phần mềm phát hiện trong một năm của dịch vụ bảo trì.</a:t>
            </a:r>
          </a:p>
          <a:p>
            <a:r>
              <a:rPr lang="vi-VN" smtClean="0"/>
              <a:t>NMFP = số điểm chức năng được chỉ định cho bảo trì</a:t>
            </a:r>
            <a:r>
              <a:rPr lang="en-US" smtClean="0"/>
              <a:t> </a:t>
            </a:r>
            <a:r>
              <a:rPr lang="vi-VN" smtClean="0"/>
              <a:t>phần mềm.</a:t>
            </a:r>
          </a:p>
          <a:p>
            <a:r>
              <a:rPr lang="vi-VN" smtClean="0"/>
              <a:t>KLMC = Hàng ngàn dòng mã</a:t>
            </a:r>
            <a:r>
              <a:rPr lang="en-US" smtClean="0"/>
              <a:t> </a:t>
            </a:r>
            <a:r>
              <a:rPr lang="vi-VN" smtClean="0"/>
              <a:t>bảo trì phần mềm.</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40</a:t>
            </a:fld>
            <a:endParaRPr lang="en-US"/>
          </a:p>
        </p:txBody>
      </p:sp>
    </p:spTree>
    <p:extLst>
      <p:ext uri="{BB962C8B-B14F-4D97-AF65-F5344CB8AC3E}">
        <p14:creationId xmlns:p14="http://schemas.microsoft.com/office/powerpoint/2010/main" val="442502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Tại</a:t>
            </a:r>
            <a:r>
              <a:rPr lang="en-US" baseline="0" smtClean="0"/>
              <a:t> sao phải quản lý chi phí?</a:t>
            </a:r>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 cost of software quality là</a:t>
            </a:r>
            <a:r>
              <a:rPr lang="en-US" b="1" baseline="0" smtClean="0"/>
              <a:t> đánh giá về mặt kinh tế trong tiến trình pt và bảo trì PM, cho nên </a:t>
            </a:r>
            <a:r>
              <a:rPr lang="en-US" b="1" smtClean="0"/>
              <a:t>đc</a:t>
            </a:r>
            <a:r>
              <a:rPr lang="en-US" b="1" baseline="0" smtClean="0"/>
              <a:t> xem như là 1 phân lớp khác của software quality metrics, ở đó </a:t>
            </a:r>
            <a:r>
              <a:rPr lang="vi-VN" b="1" baseline="0" smtClean="0"/>
              <a:t>công cụ đo lường</a:t>
            </a:r>
            <a:r>
              <a:rPr lang="en-US" b="1" baseline="0" smtClean="0"/>
              <a:t> là </a:t>
            </a:r>
            <a:r>
              <a:rPr lang="vi-VN" b="1" baseline="0" smtClean="0"/>
              <a:t>tài chính</a:t>
            </a:r>
            <a:endParaRPr lang="en-US" b="1"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smtClean="0">
                <a:solidFill>
                  <a:schemeClr val="tx1"/>
                </a:solidFill>
                <a:effectLst/>
                <a:latin typeface="+mn-lt"/>
                <a:ea typeface="+mn-ea"/>
                <a:cs typeface="+mn-cs"/>
              </a:rPr>
              <a:t>+ ĐÂY LÀ CHI PHÍ LIÊN QUAN ĐẾN CHẤT LƯỢNG, CHỨ KHÔNG PHẢI CHI PHÍ CHO TOÀN DỰ ÁN</a:t>
            </a:r>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41</a:t>
            </a:fld>
            <a:endParaRPr lang="en-US"/>
          </a:p>
        </p:txBody>
      </p:sp>
    </p:spTree>
    <p:extLst>
      <p:ext uri="{BB962C8B-B14F-4D97-AF65-F5344CB8AC3E}">
        <p14:creationId xmlns:p14="http://schemas.microsoft.com/office/powerpoint/2010/main" val="18774309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 </a:t>
            </a:r>
            <a:r>
              <a:rPr lang="vi-VN" smtClean="0"/>
              <a:t>Mục tiê</a:t>
            </a:r>
            <a:r>
              <a:rPr lang="en-US" smtClean="0"/>
              <a:t>u</a:t>
            </a:r>
            <a:endParaRPr lang="en-US" b="1" smtClean="0"/>
          </a:p>
          <a:p>
            <a:pPr marL="0" indent="0">
              <a:buFontTx/>
              <a:buNone/>
            </a:pPr>
            <a:r>
              <a:rPr lang="en-US" smtClean="0"/>
              <a:t>- </a:t>
            </a:r>
            <a:r>
              <a:rPr lang="vi-VN" smtClean="0"/>
              <a:t>Các mô hình cổ điển của chi phí của chất lượng phần mềm</a:t>
            </a:r>
            <a:endParaRPr lang="en-US" smtClean="0"/>
          </a:p>
          <a:p>
            <a:pPr marL="0" indent="0">
              <a:buFontTx/>
              <a:buNone/>
            </a:pPr>
            <a:r>
              <a:rPr lang="en-US" smtClean="0"/>
              <a:t>- </a:t>
            </a:r>
            <a:r>
              <a:rPr lang="vi-VN" smtClean="0"/>
              <a:t>Mô hình mở rộng Galin </a:t>
            </a:r>
            <a:r>
              <a:rPr lang="en-US" smtClean="0"/>
              <a:t>(tác</a:t>
            </a:r>
            <a:r>
              <a:rPr lang="en-US" baseline="0" smtClean="0"/>
              <a:t> giả sách)</a:t>
            </a:r>
            <a:endParaRPr lang="en-US" smtClean="0"/>
          </a:p>
          <a:p>
            <a:pPr marL="0" indent="0">
              <a:buFontTx/>
              <a:buNone/>
            </a:pPr>
            <a:r>
              <a:rPr lang="en-US" smtClean="0"/>
              <a:t>- Cách</a:t>
            </a:r>
            <a:r>
              <a:rPr lang="en-US" baseline="0" smtClean="0"/>
              <a:t> á</a:t>
            </a:r>
            <a:r>
              <a:rPr lang="vi-VN" smtClean="0"/>
              <a:t>p dụng</a:t>
            </a:r>
            <a:endParaRPr lang="en-US" smtClean="0"/>
          </a:p>
          <a:p>
            <a:pPr marL="0" indent="0">
              <a:buFontTx/>
              <a:buNone/>
            </a:pPr>
            <a:r>
              <a:rPr lang="en-US" smtClean="0"/>
              <a:t>- Các</a:t>
            </a:r>
            <a:r>
              <a:rPr lang="en-US" baseline="0" smtClean="0"/>
              <a:t> v</a:t>
            </a:r>
            <a:r>
              <a:rPr lang="vi-VN" smtClean="0"/>
              <a:t>ấn đề trong việc áp dụng chi phí chất lượng</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42</a:t>
            </a:fld>
            <a:endParaRPr lang="en-US"/>
          </a:p>
        </p:txBody>
      </p:sp>
    </p:spTree>
    <p:extLst>
      <p:ext uri="{BB962C8B-B14F-4D97-AF65-F5344CB8AC3E}">
        <p14:creationId xmlns:p14="http://schemas.microsoft.com/office/powerpoint/2010/main" val="1222811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 KS tiến</a:t>
            </a:r>
            <a:r>
              <a:rPr lang="en-US" baseline="0" smtClean="0"/>
              <a:t> độ project (CMM uses the term “software project tracking”)</a:t>
            </a:r>
          </a:p>
          <a:p>
            <a:pPr marL="0" indent="0">
              <a:buFontTx/>
              <a:buNone/>
            </a:pPr>
            <a:r>
              <a:rPr lang="en-US" baseline="0" smtClean="0"/>
              <a:t>- Các độ đo chất lượng</a:t>
            </a:r>
          </a:p>
          <a:p>
            <a:pPr marL="0" indent="0">
              <a:buFontTx/>
              <a:buNone/>
            </a:pPr>
            <a:r>
              <a:rPr lang="en-US" baseline="0" smtClean="0"/>
              <a:t>- Chi phí</a:t>
            </a:r>
          </a:p>
          <a:p>
            <a:pPr marL="0" indent="0">
              <a:buFontTx/>
              <a:buNone/>
            </a:pPr>
            <a:endParaRPr lang="en-US" b="1" smtClean="0"/>
          </a:p>
          <a:p>
            <a:pPr marL="0" indent="0">
              <a:buFontTx/>
              <a:buNone/>
            </a:pPr>
            <a:endParaRPr lang="en-US" b="1" smtClean="0"/>
          </a:p>
          <a:p>
            <a:pPr marL="0" indent="0">
              <a:buFontTx/>
              <a:buNone/>
            </a:pPr>
            <a:endParaRPr lang="en-US" b="1" smtClean="0"/>
          </a:p>
          <a:p>
            <a:pPr marL="0" indent="0">
              <a:buFontTx/>
              <a:buNone/>
            </a:pPr>
            <a:endParaRPr lang="en-US" b="1" smtClean="0"/>
          </a:p>
          <a:p>
            <a:pPr marL="0" indent="0">
              <a:buFontTx/>
              <a:buNone/>
            </a:pPr>
            <a:endParaRPr lang="en-US" b="1" smtClean="0"/>
          </a:p>
          <a:p>
            <a:pPr marL="0" indent="0">
              <a:buFontTx/>
              <a:buNone/>
            </a:pPr>
            <a:r>
              <a:rPr lang="en-US" b="1" smtClean="0"/>
              <a:t>Còn</a:t>
            </a:r>
            <a:r>
              <a:rPr lang="en-US" b="1" baseline="0" smtClean="0"/>
              <a:t> 1 loại nữa là control of software maintenance (ở chương 11)</a:t>
            </a:r>
          </a:p>
          <a:p>
            <a:pPr marL="0" indent="0">
              <a:buFontTx/>
              <a:buNone/>
            </a:pPr>
            <a:r>
              <a:rPr lang="en-US" b="1" baseline="0" smtClean="0"/>
              <a:t>Câu hỏi đặt ra: có phải các công cụ quản lý này đóng góp vào việc thực hiện mục tiêu đảm bảo CL PM?</a:t>
            </a:r>
          </a:p>
          <a:p>
            <a:pPr marL="0" indent="0">
              <a:buFontTx/>
              <a:buNone/>
            </a:pPr>
            <a:r>
              <a:rPr lang="en-US" b="1" baseline="0" smtClean="0"/>
              <a:t>Nhắc lại mục tiêu đảm bảo CLPM:</a:t>
            </a:r>
          </a:p>
          <a:p>
            <a:pPr marL="0" indent="0">
              <a:buFontTx/>
              <a:buNone/>
            </a:pPr>
            <a:r>
              <a:rPr lang="en-US" b="1" baseline="0" smtClean="0"/>
              <a:t>- PM phải phù hợp với các yêu cầu chức năng</a:t>
            </a:r>
          </a:p>
          <a:p>
            <a:pPr marL="0" indent="0">
              <a:buFontTx/>
              <a:buNone/>
            </a:pPr>
            <a:r>
              <a:rPr lang="en-US" b="1" smtClean="0"/>
              <a:t>- Phù</a:t>
            </a:r>
            <a:r>
              <a:rPr lang="en-US" b="1" baseline="0" smtClean="0"/>
              <a:t> hợp với yêu cầu lịch biểu và ngân sách</a:t>
            </a:r>
            <a:endParaRPr lang="en-US" b="1" baseline="0"/>
          </a:p>
          <a:p>
            <a:pPr marL="0" indent="0">
              <a:buFontTx/>
              <a:buNone/>
            </a:pPr>
            <a:r>
              <a:rPr lang="en-US" b="1" baseline="0" smtClean="0"/>
              <a:t>- Initiation of improvements to the software development process (including SQA activities)</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smtClean="0"/>
              <a:t>Phần 1 sẽ tìm hiểu các thành phần của </a:t>
            </a:r>
            <a:r>
              <a:rPr lang="en-US" smtClean="0"/>
              <a:t>Project progress control</a:t>
            </a:r>
            <a:r>
              <a:rPr lang="en-US" b="1" baseline="0" smtClean="0"/>
              <a:t>, kiểm soát tiến độ của những internal projects và external participants, hiện thực </a:t>
            </a:r>
            <a:r>
              <a:rPr lang="en-US" smtClean="0"/>
              <a:t>Project progress control,</a:t>
            </a:r>
            <a:r>
              <a:rPr lang="en-US" b="1" smtClean="0"/>
              <a:t> các</a:t>
            </a:r>
            <a:r>
              <a:rPr lang="en-US" b="1" baseline="0" smtClean="0"/>
              <a:t> công cụ hỗ trợ.</a:t>
            </a:r>
            <a:endParaRPr lang="en-US" b="1" smtClean="0"/>
          </a:p>
        </p:txBody>
      </p:sp>
      <p:sp>
        <p:nvSpPr>
          <p:cNvPr id="4" name="Slide Number Placeholder 3"/>
          <p:cNvSpPr>
            <a:spLocks noGrp="1"/>
          </p:cNvSpPr>
          <p:nvPr>
            <p:ph type="sldNum" sz="quarter" idx="10"/>
          </p:nvPr>
        </p:nvSpPr>
        <p:spPr/>
        <p:txBody>
          <a:bodyPr/>
          <a:lstStyle/>
          <a:p>
            <a:fld id="{A63B9007-0201-49BE-A587-7F882848EC05}" type="slidenum">
              <a:rPr lang="en-US" smtClean="0"/>
              <a:t>6</a:t>
            </a:fld>
            <a:endParaRPr lang="en-US"/>
          </a:p>
        </p:txBody>
      </p:sp>
    </p:spTree>
    <p:extLst>
      <p:ext uri="{BB962C8B-B14F-4D97-AF65-F5344CB8AC3E}">
        <p14:creationId xmlns:p14="http://schemas.microsoft.com/office/powerpoint/2010/main" val="18774309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Mục</a:t>
            </a:r>
            <a:r>
              <a:rPr lang="en-US" b="1" baseline="0" smtClean="0"/>
              <a:t> tiêu </a:t>
            </a:r>
            <a:r>
              <a:rPr lang="vi-VN" b="1" smtClean="0"/>
              <a:t>chung - cho phép </a:t>
            </a:r>
            <a:r>
              <a:rPr lang="en-US" b="1" smtClean="0"/>
              <a:t>ban </a:t>
            </a:r>
            <a:r>
              <a:rPr lang="vi-VN" b="1" smtClean="0"/>
              <a:t>quản lý</a:t>
            </a:r>
            <a:r>
              <a:rPr lang="en-US" b="1" baseline="0" smtClean="0"/>
              <a:t> </a:t>
            </a:r>
            <a:r>
              <a:rPr lang="vi-VN" b="1" smtClean="0"/>
              <a:t>kiểm soát kinh tế trong các hoạt động SQA</a:t>
            </a:r>
            <a:r>
              <a:rPr lang="vi-VN" smtClean="0"/>
              <a:t>. </a:t>
            </a:r>
            <a:endParaRPr lang="en-US" smtClean="0"/>
          </a:p>
          <a:p>
            <a:r>
              <a:rPr lang="vi-VN" smtClean="0"/>
              <a:t>Các mục tiêu cụ thể là:</a:t>
            </a:r>
            <a:endParaRPr lang="en-US" smtClean="0"/>
          </a:p>
          <a:p>
            <a:pPr marL="0" indent="0">
              <a:buFontTx/>
              <a:buNone/>
            </a:pPr>
            <a:r>
              <a:rPr lang="en-US" baseline="0" smtClean="0"/>
              <a:t>- Kiểm soát các chi phí ban đầu để ngăn chặn và phát hiện lỗi PM</a:t>
            </a:r>
          </a:p>
          <a:p>
            <a:pPr marL="0"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Đánh giá thiệt hại kinh tế của </a:t>
            </a:r>
            <a:r>
              <a:rPr lang="en-US" sz="1200" b="0" i="0" kern="1200" smtClean="0">
                <a:solidFill>
                  <a:schemeClr val="tx1"/>
                </a:solidFill>
                <a:effectLst/>
                <a:latin typeface="+mn-lt"/>
                <a:ea typeface="+mn-ea"/>
                <a:cs typeface="+mn-cs"/>
              </a:rPr>
              <a:t>các</a:t>
            </a:r>
            <a:r>
              <a:rPr lang="en-US" sz="1200" b="0" i="0" kern="1200" baseline="0" smtClean="0">
                <a:solidFill>
                  <a:schemeClr val="tx1"/>
                </a:solidFill>
                <a:effectLst/>
                <a:latin typeface="+mn-lt"/>
                <a:ea typeface="+mn-ea"/>
                <a:cs typeface="+mn-cs"/>
              </a:rPr>
              <a:t> lỗi</a:t>
            </a:r>
            <a:r>
              <a:rPr lang="vi-VN" sz="1200" b="0" i="0" kern="1200" smtClean="0">
                <a:solidFill>
                  <a:schemeClr val="tx1"/>
                </a:solidFill>
                <a:effectLst/>
                <a:latin typeface="+mn-lt"/>
                <a:ea typeface="+mn-ea"/>
                <a:cs typeface="+mn-cs"/>
              </a:rPr>
              <a:t> phần mềm </a:t>
            </a:r>
            <a:r>
              <a:rPr lang="en-US" sz="1200" b="0" i="0" kern="1200" smtClean="0">
                <a:solidFill>
                  <a:schemeClr val="tx1"/>
                </a:solidFill>
                <a:effectLst/>
                <a:latin typeface="+mn-lt"/>
                <a:ea typeface="+mn-ea"/>
                <a:cs typeface="+mn-cs"/>
              </a:rPr>
              <a:t>làm</a:t>
            </a:r>
            <a:r>
              <a:rPr lang="vi-VN" sz="1200" b="0" i="0" kern="1200" smtClean="0">
                <a:solidFill>
                  <a:schemeClr val="tx1"/>
                </a:solidFill>
                <a:effectLst/>
                <a:latin typeface="+mn-lt"/>
                <a:ea typeface="+mn-ea"/>
                <a:cs typeface="+mn-cs"/>
              </a:rPr>
              <a:t> cơ sở để sửa đổi ngân sách SQA</a:t>
            </a:r>
            <a:r>
              <a:rPr lang="en-US" sz="1200" b="0" i="0" kern="1200" smtClean="0">
                <a:solidFill>
                  <a:schemeClr val="tx1"/>
                </a:solidFill>
                <a:effectLst/>
                <a:latin typeface="+mn-lt"/>
                <a:ea typeface="+mn-ea"/>
                <a:cs typeface="+mn-cs"/>
              </a:rPr>
              <a:t>.</a:t>
            </a:r>
          </a:p>
          <a:p>
            <a:pPr marL="0"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Đánh giá</a:t>
            </a:r>
            <a:r>
              <a:rPr lang="en-US" sz="1200" b="0" i="0" kern="1200" smtClean="0">
                <a:solidFill>
                  <a:schemeClr val="tx1"/>
                </a:solidFill>
                <a:effectLst/>
                <a:latin typeface="+mn-lt"/>
                <a:ea typeface="+mn-ea"/>
                <a:cs typeface="+mn-cs"/>
              </a:rPr>
              <a:t> các</a:t>
            </a:r>
            <a:r>
              <a:rPr lang="vi-VN" sz="1200" b="0" i="0" kern="1200" smtClean="0">
                <a:solidFill>
                  <a:schemeClr val="tx1"/>
                </a:solidFill>
                <a:effectLst/>
                <a:latin typeface="+mn-lt"/>
                <a:ea typeface="+mn-ea"/>
                <a:cs typeface="+mn-cs"/>
              </a:rPr>
              <a:t> kế hoạch để tăng hoặc giảm hoạt động</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SQA hoặc đầu tư vào một cơ sở hạ tầng SQA mới HOẶC cập nhật </a:t>
            </a:r>
            <a:r>
              <a:rPr lang="en-US" sz="1200" b="0" i="0" kern="1200" smtClean="0">
                <a:solidFill>
                  <a:schemeClr val="tx1"/>
                </a:solidFill>
                <a:effectLst/>
                <a:latin typeface="+mn-lt"/>
                <a:ea typeface="+mn-ea"/>
                <a:cs typeface="+mn-cs"/>
              </a:rPr>
              <a:t>dựa</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trên cơ sở của hoạt động kinh tế trong quá khứ</a:t>
            </a:r>
            <a:endParaRPr lang="en-US" sz="1200" b="0" i="0" kern="1200" smtClean="0">
              <a:solidFill>
                <a:schemeClr val="tx1"/>
              </a:solidFill>
              <a:effectLst/>
              <a:latin typeface="+mn-lt"/>
              <a:ea typeface="+mn-ea"/>
              <a:cs typeface="+mn-cs"/>
            </a:endParaRPr>
          </a:p>
          <a:p>
            <a:pPr marL="0" indent="0">
              <a:buFontTx/>
              <a:buNone/>
            </a:pPr>
            <a:endParaRPr lang="en-US" sz="1200" b="0" i="0" kern="1200" smtClean="0">
              <a:solidFill>
                <a:schemeClr val="tx1"/>
              </a:solidFill>
              <a:effectLst/>
              <a:latin typeface="+mn-lt"/>
              <a:ea typeface="+mn-ea"/>
              <a:cs typeface="+mn-cs"/>
            </a:endParaRPr>
          </a:p>
          <a:p>
            <a:pPr marL="0" indent="0">
              <a:buFontTx/>
              <a:buNone/>
            </a:pPr>
            <a:endParaRPr lang="en-US" sz="1200" b="0" i="0" kern="1200" smtClean="0">
              <a:solidFill>
                <a:schemeClr val="tx1"/>
              </a:solidFill>
              <a:effectLst/>
              <a:latin typeface="+mn-lt"/>
              <a:ea typeface="+mn-ea"/>
              <a:cs typeface="+mn-cs"/>
            </a:endParaRPr>
          </a:p>
          <a:p>
            <a:pPr marL="0" indent="0">
              <a:buFontTx/>
              <a:buNone/>
            </a:pPr>
            <a:r>
              <a:rPr lang="en-US" sz="1200" b="0" i="0" kern="1200" smtClean="0">
                <a:solidFill>
                  <a:schemeClr val="tx1"/>
                </a:solidFill>
                <a:effectLst/>
                <a:latin typeface="+mn-lt"/>
                <a:ea typeface="+mn-ea"/>
                <a:cs typeface="+mn-cs"/>
              </a:rPr>
              <a:t>530___13.5_Quan_ly_chat_luong.pdf</a:t>
            </a:r>
          </a:p>
          <a:p>
            <a:pPr marL="0" indent="0">
              <a:buFontTx/>
              <a:buNone/>
            </a:pPr>
            <a:r>
              <a:rPr lang="vi-VN" sz="1200" b="0" i="0" kern="1200" smtClean="0">
                <a:solidFill>
                  <a:schemeClr val="tx1"/>
                </a:solidFill>
                <a:effectLst/>
                <a:latin typeface="+mn-lt"/>
                <a:ea typeface="+mn-ea"/>
                <a:cs typeface="+mn-cs"/>
              </a:rPr>
              <a:t>Để sản xuất một sản phẩm có chất lượng, chi phí để đạt được chất lượng đó</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phải được quản lý một cách có hiệu quả. Những chi phí đó chính là thước đo sự cố</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gắng về chất lượng. </a:t>
            </a:r>
            <a:r>
              <a:rPr lang="vi-VN" sz="1200" b="1" i="0" kern="1200" smtClean="0">
                <a:solidFill>
                  <a:schemeClr val="tx1"/>
                </a:solidFill>
                <a:effectLst/>
                <a:latin typeface="+mn-lt"/>
                <a:ea typeface="+mn-ea"/>
                <a:cs typeface="+mn-cs"/>
              </a:rPr>
              <a:t>Sự cân bằng giữa hai nhân tố chất lượng và chi phí là mục tiêu</a:t>
            </a:r>
            <a:r>
              <a:rPr lang="en-US" sz="1200" b="1"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chủ yếu của một ban lãnh đạo có trách nhiệm.</a:t>
            </a:r>
          </a:p>
          <a:p>
            <a:pPr marL="0" indent="0">
              <a:buFontTx/>
              <a:buNone/>
            </a:pPr>
            <a:r>
              <a:rPr lang="vi-VN" sz="1200" b="0" i="0" kern="1200" smtClean="0">
                <a:solidFill>
                  <a:schemeClr val="tx1"/>
                </a:solidFill>
                <a:effectLst/>
                <a:latin typeface="+mn-lt"/>
                <a:ea typeface="+mn-ea"/>
                <a:cs typeface="+mn-cs"/>
              </a:rPr>
              <a:t>Theo ISO 8402, chi phí chất lượng là toàn bộ chi phí nảy sinh để tin chắc và</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đảm bảo chất lượng thoả mãn cũng như những thiệt hại nảy sinh khi chất lượng</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không thoả mãn</a:t>
            </a:r>
            <a:endParaRPr lang="en-US" sz="1200" b="0" i="0" kern="1200" smtClean="0">
              <a:solidFill>
                <a:schemeClr val="tx1"/>
              </a:solidFill>
              <a:effectLst/>
              <a:latin typeface="+mn-lt"/>
              <a:ea typeface="+mn-ea"/>
              <a:cs typeface="+mn-cs"/>
            </a:endParaRPr>
          </a:p>
          <a:p>
            <a:pPr marL="0" indent="0">
              <a:buFontTx/>
              <a:buNone/>
            </a:pPr>
            <a:r>
              <a:rPr lang="en-US" smtClean="0">
                <a:hlinkClick r:id="rId3"/>
              </a:rPr>
              <a:t>http://caitienchatluong.wordpress.com/2011/02/22/vai-tro-c%E1%BB%A7a-qu%E1%BA%A3n-ly-chi-phi-ch%E1%BA%A5t-l%C6%B0%E1%BB%A3ng-trong-b%E1%BB%91i-c%E1%BA%A3nh-suy-gi%E1%BA%A3m-kinh-t%E1%BA%BF/</a:t>
            </a:r>
            <a:endParaRPr lang="en-US" sz="1200" b="0" i="0" kern="1200" smtClean="0">
              <a:solidFill>
                <a:schemeClr val="tx1"/>
              </a:solidFill>
              <a:effectLst/>
              <a:latin typeface="+mn-lt"/>
              <a:ea typeface="+mn-ea"/>
              <a:cs typeface="+mn-cs"/>
            </a:endParaRPr>
          </a:p>
          <a:p>
            <a:pPr marL="0" indent="0">
              <a:buFontTx/>
              <a:buNone/>
            </a:pPr>
            <a:r>
              <a:rPr lang="vi-VN" sz="1200" b="0" i="0" kern="1200" smtClean="0">
                <a:solidFill>
                  <a:schemeClr val="tx1"/>
                </a:solidFill>
                <a:effectLst/>
                <a:latin typeface="+mn-lt"/>
                <a:ea typeface="+mn-ea"/>
                <a:cs typeface="+mn-cs"/>
              </a:rPr>
              <a:t>Vậy “chi phí chất lượng” là gì và nó nằm ở đâu trong hoạt động của một doanh nghiệp. Chi phí này có vai trò và tác động như thế nào đến hiệu quả hoạt động sản xuất kinh doanh, tuân thủ theo nguyên tắc nào và cần được quản lý ra sao trong hệ thống quản trị của tổ chức.</a:t>
            </a:r>
            <a:endParaRPr lang="en-US" sz="1200" b="0" i="0" kern="1200" smtClean="0">
              <a:solidFill>
                <a:schemeClr val="tx1"/>
              </a:solidFill>
              <a:effectLst/>
              <a:latin typeface="+mn-lt"/>
              <a:ea typeface="+mn-ea"/>
              <a:cs typeface="+mn-cs"/>
            </a:endParaRPr>
          </a:p>
          <a:p>
            <a:pPr marL="0" indent="0">
              <a:buFontTx/>
              <a:buNone/>
            </a:pPr>
            <a:r>
              <a:rPr lang="vi-VN" sz="1200" b="0" i="0" kern="1200" smtClean="0">
                <a:solidFill>
                  <a:schemeClr val="tx1"/>
                </a:solidFill>
                <a:effectLst/>
                <a:latin typeface="+mn-lt"/>
                <a:ea typeface="+mn-ea"/>
                <a:cs typeface="+mn-cs"/>
              </a:rPr>
              <a:t>Một cách đầy đủ thì </a:t>
            </a:r>
            <a:r>
              <a:rPr lang="vi-VN" sz="1200" b="0" i="1" kern="1200" smtClean="0">
                <a:solidFill>
                  <a:schemeClr val="tx1"/>
                </a:solidFill>
                <a:effectLst/>
                <a:latin typeface="+mn-lt"/>
                <a:ea typeface="+mn-ea"/>
                <a:cs typeface="+mn-cs"/>
              </a:rPr>
              <a:t>“chi phí chất lượng”</a:t>
            </a:r>
            <a:r>
              <a:rPr lang="vi-VN" sz="1200" b="0" i="0" kern="1200" smtClean="0">
                <a:solidFill>
                  <a:schemeClr val="tx1"/>
                </a:solidFill>
                <a:effectLst/>
                <a:latin typeface="+mn-lt"/>
                <a:ea typeface="+mn-ea"/>
                <a:cs typeface="+mn-cs"/>
              </a:rPr>
              <a:t> được định nghĩa là các chi phí phát sinh khi không đạt được các yêu cầu chất lượng. Chi phí này được chia làm hai nhóm chính là Chi phí nhằm đáp ứng yêu cầu – Price of meeting requirements (POM) và Chi phí do không đáp ứng được yêu cầu – Price of not meeting requirements (PONM). Chi phí thuộc nhóm PONM, gắn với các sai lỗi, chi phí thuộc nhóm POM gắn với các hoạt động phòng ngừa và kiểm tra đánh giá. Một số ví dụ về chi phí thuộc nhóm POM và PONM được đưa ra trong bảng dưới đây.</a:t>
            </a:r>
            <a:endParaRPr lang="en-US" sz="1200" b="0" i="0" kern="1200" smtClean="0">
              <a:solidFill>
                <a:schemeClr val="tx1"/>
              </a:solidFill>
              <a:effectLst/>
              <a:latin typeface="+mn-lt"/>
              <a:ea typeface="+mn-ea"/>
              <a:cs typeface="+mn-cs"/>
            </a:endParaRPr>
          </a:p>
          <a:p>
            <a:pPr marL="0" indent="0">
              <a:buFontTx/>
              <a:buNone/>
            </a:pPr>
            <a:r>
              <a:rPr lang="vi-VN" sz="1200" b="0" i="0" kern="1200" smtClean="0">
                <a:solidFill>
                  <a:schemeClr val="tx1"/>
                </a:solidFill>
                <a:effectLst/>
                <a:latin typeface="+mn-lt"/>
                <a:ea typeface="+mn-ea"/>
                <a:cs typeface="+mn-cs"/>
              </a:rPr>
              <a:t>Theo một báo cáo của Boise State University (Mỹ), thì chi phí PONM thường chiếm đến 80% trong tổng chi phí chất lượng, trong khi chi phí POM chỉ chiếm khoảng 20%.</a:t>
            </a:r>
            <a:endParaRPr lang="en-US" sz="1200" b="0" i="0" kern="1200" smtClean="0">
              <a:solidFill>
                <a:schemeClr val="tx1"/>
              </a:solidFill>
              <a:effectLst/>
              <a:latin typeface="+mn-lt"/>
              <a:ea typeface="+mn-ea"/>
              <a:cs typeface="+mn-cs"/>
            </a:endParaRPr>
          </a:p>
          <a:p>
            <a:pPr fontAlgn="base"/>
            <a:r>
              <a:rPr lang="vi-VN" b="1" smtClean="0">
                <a:effectLst/>
              </a:rPr>
              <a:t>Ví dụ về PONM</a:t>
            </a:r>
            <a:endParaRPr lang="en-US" smtClean="0">
              <a:effectLst/>
            </a:endParaRPr>
          </a:p>
          <a:p>
            <a:pPr fontAlgn="base"/>
            <a:r>
              <a:rPr lang="vi-VN" sz="1200" b="0" i="0" kern="1200" smtClean="0">
                <a:solidFill>
                  <a:schemeClr val="tx1"/>
                </a:solidFill>
                <a:effectLst/>
                <a:latin typeface="+mn-lt"/>
                <a:ea typeface="+mn-ea"/>
                <a:cs typeface="+mn-cs"/>
              </a:rPr>
              <a:t>Chi phí phát sinh do mất khách hàng, Chi phí giảm giá, Chi phí giải quyết khiếu nại, Chi phí sửa chữa, làm lại, Chi phí cho Phế phẩm,</a:t>
            </a:r>
          </a:p>
          <a:p>
            <a:pPr fontAlgn="base"/>
            <a:r>
              <a:rPr lang="vi-VN" sz="1200" b="0" i="0" kern="1200" smtClean="0">
                <a:solidFill>
                  <a:schemeClr val="tx1"/>
                </a:solidFill>
                <a:effectLst/>
                <a:latin typeface="+mn-lt"/>
                <a:ea typeface="+mn-ea"/>
                <a:cs typeface="+mn-cs"/>
              </a:rPr>
              <a:t>Chi phí gắn với tồn kho quá nhiều,</a:t>
            </a:r>
          </a:p>
          <a:p>
            <a:pPr fontAlgn="base"/>
            <a:r>
              <a:rPr lang="vi-VN" sz="1200" b="0" i="0" kern="1200" smtClean="0">
                <a:solidFill>
                  <a:schemeClr val="tx1"/>
                </a:solidFill>
                <a:effectLst/>
                <a:latin typeface="+mn-lt"/>
                <a:ea typeface="+mn-ea"/>
                <a:cs typeface="+mn-cs"/>
              </a:rPr>
              <a:t>Chi phí gắn với ngừng sản xuất do sự cố thiết bị,</a:t>
            </a:r>
          </a:p>
          <a:p>
            <a:pPr fontAlgn="base"/>
            <a:r>
              <a:rPr lang="vi-VN" sz="1200" b="0" i="0" kern="1200" smtClean="0">
                <a:solidFill>
                  <a:schemeClr val="tx1"/>
                </a:solidFill>
                <a:effectLst/>
                <a:latin typeface="+mn-lt"/>
                <a:ea typeface="+mn-ea"/>
                <a:cs typeface="+mn-cs"/>
              </a:rPr>
              <a:t>Chi phí phạt hợp đồng.</a:t>
            </a:r>
          </a:p>
          <a:p>
            <a:pPr marL="0" indent="0">
              <a:buFontTx/>
              <a:buNone/>
            </a:pPr>
            <a:r>
              <a:rPr lang="en-US" sz="1200" b="1" i="0" kern="1200" smtClean="0">
                <a:solidFill>
                  <a:schemeClr val="tx1"/>
                </a:solidFill>
                <a:effectLst/>
                <a:latin typeface="+mn-lt"/>
                <a:ea typeface="+mn-ea"/>
                <a:cs typeface="+mn-cs"/>
              </a:rPr>
              <a:t>Ví dụ về POM</a:t>
            </a:r>
          </a:p>
          <a:p>
            <a:pPr fontAlgn="base"/>
            <a:r>
              <a:rPr lang="vi-VN" sz="1200" b="0" i="0" kern="1200" smtClean="0">
                <a:solidFill>
                  <a:schemeClr val="tx1"/>
                </a:solidFill>
                <a:effectLst/>
                <a:latin typeface="+mn-lt"/>
                <a:ea typeface="+mn-ea"/>
                <a:cs typeface="+mn-cs"/>
              </a:rPr>
              <a:t>Chi phí cho các hoạt động phòng ngừa, Chi phí đào tạo, học tập, Chi phí cho kiểm tra đánh giá,</a:t>
            </a:r>
          </a:p>
          <a:p>
            <a:pPr fontAlgn="base"/>
            <a:r>
              <a:rPr lang="vi-VN" sz="1200" b="0" i="0" kern="1200" smtClean="0">
                <a:solidFill>
                  <a:schemeClr val="tx1"/>
                </a:solidFill>
                <a:effectLst/>
                <a:latin typeface="+mn-lt"/>
                <a:ea typeface="+mn-ea"/>
                <a:cs typeface="+mn-cs"/>
              </a:rPr>
              <a:t>Chi phí xem xét,</a:t>
            </a:r>
          </a:p>
          <a:p>
            <a:pPr fontAlgn="base"/>
            <a:r>
              <a:rPr lang="vi-VN" sz="1200" b="0" i="0" kern="1200" smtClean="0">
                <a:solidFill>
                  <a:schemeClr val="tx1"/>
                </a:solidFill>
                <a:effectLst/>
                <a:latin typeface="+mn-lt"/>
                <a:ea typeface="+mn-ea"/>
                <a:cs typeface="+mn-cs"/>
              </a:rPr>
              <a:t>Chi phí thử nghiệm,</a:t>
            </a:r>
          </a:p>
          <a:p>
            <a:pPr fontAlgn="base"/>
            <a:r>
              <a:rPr lang="vi-VN" sz="1200" b="0" i="0" kern="1200" smtClean="0">
                <a:solidFill>
                  <a:schemeClr val="tx1"/>
                </a:solidFill>
                <a:effectLst/>
                <a:latin typeface="+mn-lt"/>
                <a:ea typeface="+mn-ea"/>
                <a:cs typeface="+mn-cs"/>
              </a:rPr>
              <a:t>Chi phí phát triển thủ tục, tiêu chuẩn.</a:t>
            </a:r>
          </a:p>
        </p:txBody>
      </p:sp>
      <p:sp>
        <p:nvSpPr>
          <p:cNvPr id="4" name="Slide Number Placeholder 3"/>
          <p:cNvSpPr>
            <a:spLocks noGrp="1"/>
          </p:cNvSpPr>
          <p:nvPr>
            <p:ph type="sldNum" sz="quarter" idx="10"/>
          </p:nvPr>
        </p:nvSpPr>
        <p:spPr/>
        <p:txBody>
          <a:bodyPr/>
          <a:lstStyle/>
          <a:p>
            <a:fld id="{F0A6F4D8-BBBD-4DBF-8E3D-34ECF3C5F865}" type="slidenum">
              <a:rPr lang="en-US" smtClean="0"/>
              <a:t>43</a:t>
            </a:fld>
            <a:endParaRPr lang="en-US"/>
          </a:p>
        </p:txBody>
      </p:sp>
    </p:spTree>
    <p:extLst>
      <p:ext uri="{BB962C8B-B14F-4D97-AF65-F5344CB8AC3E}">
        <p14:creationId xmlns:p14="http://schemas.microsoft.com/office/powerpoint/2010/main" val="18641546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smtClean="0"/>
              <a:t>Mô hình </a:t>
            </a:r>
            <a:r>
              <a:rPr lang="en-US" b="1" smtClean="0"/>
              <a:t>này đưa</a:t>
            </a:r>
            <a:r>
              <a:rPr lang="en-US" b="1" baseline="0" smtClean="0"/>
              <a:t> ra </a:t>
            </a:r>
            <a:r>
              <a:rPr lang="vi-VN" b="1" smtClean="0"/>
              <a:t>một phương pháp phân loại các chi phí liên quan đến đảm bảo chất lượng sản phẩm</a:t>
            </a:r>
            <a:r>
              <a:rPr lang="en-US" b="1" smtClean="0"/>
              <a:t>.</a:t>
            </a:r>
            <a:r>
              <a:rPr lang="en-US" b="1" baseline="0" smtClean="0"/>
              <a:t> </a:t>
            </a:r>
            <a:endParaRPr lang="en-US" b="1" smtClean="0"/>
          </a:p>
          <a:p>
            <a:r>
              <a:rPr lang="en-US" smtClean="0"/>
              <a:t>■ </a:t>
            </a:r>
            <a:r>
              <a:rPr lang="en-US" b="1" smtClean="0"/>
              <a:t>Costs of control (</a:t>
            </a:r>
            <a:r>
              <a:rPr lang="en-US" smtClean="0"/>
              <a:t>Chi phí</a:t>
            </a:r>
            <a:r>
              <a:rPr lang="en-US" baseline="0" smtClean="0"/>
              <a:t> kiểm soát)</a:t>
            </a:r>
            <a:r>
              <a:rPr lang="en-US" b="1" smtClean="0"/>
              <a:t>: </a:t>
            </a:r>
            <a:r>
              <a:rPr lang="en-US" b="0" smtClean="0"/>
              <a:t>gồm</a:t>
            </a:r>
            <a:r>
              <a:rPr lang="en-US" b="0" baseline="0" smtClean="0"/>
              <a:t> các chi phí</a:t>
            </a:r>
            <a:r>
              <a:rPr lang="vi-VN" b="0" baseline="0" smtClean="0"/>
              <a:t> NGĂN CHẶN và PHÁT HIỆN các </a:t>
            </a:r>
            <a:r>
              <a:rPr lang="en-US" b="0" i="0" baseline="0" smtClean="0"/>
              <a:t>d</a:t>
            </a:r>
            <a:r>
              <a:rPr lang="en-US" b="0" i="0" smtClean="0"/>
              <a:t>efect</a:t>
            </a:r>
            <a:r>
              <a:rPr lang="vi-VN" b="0" baseline="0" smtClean="0"/>
              <a:t> để giảm </a:t>
            </a:r>
            <a:r>
              <a:rPr lang="en-US" b="0" baseline="0" smtClean="0"/>
              <a:t>lỗi </a:t>
            </a:r>
            <a:r>
              <a:rPr lang="vi-VN" b="0" baseline="0" smtClean="0"/>
              <a:t>đến mức chấp nhận</a:t>
            </a:r>
            <a:r>
              <a:rPr lang="en-US" b="0" baseline="0" smtClean="0"/>
              <a:t> </a:t>
            </a:r>
            <a:r>
              <a:rPr lang="vi-VN" b="0" baseline="0" smtClean="0"/>
              <a:t>đượ</a:t>
            </a:r>
            <a:r>
              <a:rPr lang="en-US" b="0" baseline="0" smtClean="0"/>
              <a:t>c</a:t>
            </a:r>
            <a:endParaRPr lang="en-US" b="0" smtClean="0"/>
          </a:p>
          <a:p>
            <a:pPr marL="457200" lvl="1" indent="0">
              <a:buFontTx/>
              <a:buNone/>
            </a:pPr>
            <a:r>
              <a:rPr lang="en-US" b="0" smtClean="0"/>
              <a:t>+ Prevention costs (</a:t>
            </a:r>
            <a:r>
              <a:rPr lang="en-US" smtClean="0"/>
              <a:t>chi phí</a:t>
            </a:r>
            <a:r>
              <a:rPr lang="en-US" baseline="0" smtClean="0"/>
              <a:t> phòng ngừa): </a:t>
            </a:r>
            <a:r>
              <a:rPr lang="vi-VN" sz="1200" b="1" i="0" kern="1200" smtClean="0">
                <a:solidFill>
                  <a:schemeClr val="tx1"/>
                </a:solidFill>
                <a:effectLst/>
                <a:latin typeface="+mn-lt"/>
                <a:ea typeface="+mn-ea"/>
                <a:cs typeface="+mn-cs"/>
              </a:rPr>
              <a:t>ĐẦU TƯ </a:t>
            </a:r>
            <a:r>
              <a:rPr lang="en-US" sz="1200" b="1" i="0" kern="1200" smtClean="0">
                <a:solidFill>
                  <a:schemeClr val="tx1"/>
                </a:solidFill>
                <a:effectLst/>
                <a:latin typeface="+mn-lt"/>
                <a:ea typeface="+mn-ea"/>
                <a:cs typeface="+mn-cs"/>
              </a:rPr>
              <a:t>MỚI</a:t>
            </a:r>
            <a:r>
              <a:rPr lang="en-US" sz="1200" b="1" i="0" u="none" kern="1200" smtClean="0">
                <a:solidFill>
                  <a:schemeClr val="tx1"/>
                </a:solidFill>
                <a:effectLst/>
                <a:latin typeface="+mn-lt"/>
                <a:ea typeface="+mn-ea"/>
                <a:cs typeface="+mn-cs"/>
              </a:rPr>
              <a:t>, CẬP</a:t>
            </a:r>
            <a:r>
              <a:rPr lang="en-US" sz="1200" b="1" i="0" u="none" kern="1200" baseline="0" smtClean="0">
                <a:solidFill>
                  <a:schemeClr val="tx1"/>
                </a:solidFill>
                <a:effectLst/>
                <a:latin typeface="+mn-lt"/>
                <a:ea typeface="+mn-ea"/>
                <a:cs typeface="+mn-cs"/>
              </a:rPr>
              <a:t> NHẬT hay CẢI TIẾN </a:t>
            </a:r>
            <a:r>
              <a:rPr lang="vi-VN" sz="1200" b="0" i="0" kern="1200" smtClean="0">
                <a:solidFill>
                  <a:schemeClr val="tx1"/>
                </a:solidFill>
                <a:effectLst/>
                <a:latin typeface="+mn-lt"/>
                <a:ea typeface="+mn-ea"/>
                <a:cs typeface="+mn-cs"/>
              </a:rPr>
              <a:t>cơ sở hạ tầng </a:t>
            </a:r>
            <a:r>
              <a:rPr lang="en-US" sz="1200" b="0" i="0" kern="1200" smtClean="0">
                <a:solidFill>
                  <a:schemeClr val="tx1"/>
                </a:solidFill>
                <a:effectLst/>
                <a:latin typeface="+mn-lt"/>
                <a:ea typeface="+mn-ea"/>
                <a:cs typeface="+mn-cs"/>
              </a:rPr>
              <a:t>mà</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không hướng</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đến một dự án cụ thể </a:t>
            </a:r>
            <a:r>
              <a:rPr lang="en-US" sz="1200" b="0" i="0" kern="1200" smtClean="0">
                <a:solidFill>
                  <a:schemeClr val="tx1"/>
                </a:solidFill>
                <a:effectLst/>
                <a:latin typeface="+mn-lt"/>
                <a:ea typeface="+mn-ea"/>
                <a:cs typeface="+mn-cs"/>
              </a:rPr>
              <a:t>nào, GỒM</a:t>
            </a:r>
            <a:r>
              <a:rPr lang="en-US" sz="1200" b="0" i="0" kern="1200" baseline="0" smtClean="0">
                <a:solidFill>
                  <a:schemeClr val="tx1"/>
                </a:solidFill>
                <a:effectLst/>
                <a:latin typeface="+mn-lt"/>
                <a:ea typeface="+mn-ea"/>
                <a:cs typeface="+mn-cs"/>
              </a:rPr>
              <a:t> cp phát triển template, checklist, cp phát triển hệ thống QLCH, cp training cho nv về SQA, cp rà soát CL… </a:t>
            </a:r>
            <a:r>
              <a:rPr lang="en-US" b="1" smtClean="0"/>
              <a:t>Vd/ mở</a:t>
            </a:r>
            <a:r>
              <a:rPr lang="en-US" b="1" baseline="0" smtClean="0"/>
              <a:t> quán ăn, chi phí đầu tiên là…</a:t>
            </a:r>
            <a:r>
              <a:rPr lang="vi-VN" b="1" smtClean="0"/>
              <a:t>.</a:t>
            </a:r>
            <a:endParaRPr lang="en-US" b="0" i="1" smtClean="0"/>
          </a:p>
          <a:p>
            <a:pPr marL="457200" lvl="1" indent="0">
              <a:buFontTx/>
              <a:buNone/>
            </a:pPr>
            <a:r>
              <a:rPr lang="en-US" b="0" smtClean="0"/>
              <a:t>+ Appraisal costs (chi </a:t>
            </a:r>
            <a:r>
              <a:rPr lang="en-US" smtClean="0"/>
              <a:t>phí</a:t>
            </a:r>
            <a:r>
              <a:rPr lang="en-US" baseline="0" smtClean="0"/>
              <a:t> thẩm định</a:t>
            </a:r>
            <a:r>
              <a:rPr lang="en-US" smtClean="0"/>
              <a:t>): </a:t>
            </a:r>
            <a:r>
              <a:rPr lang="en-US" sz="1200" b="0" i="0" kern="1200" baseline="0" smtClean="0">
                <a:solidFill>
                  <a:schemeClr val="tx1"/>
                </a:solidFill>
                <a:effectLst/>
                <a:latin typeface="+mn-lt"/>
                <a:ea typeface="+mn-ea"/>
                <a:cs typeface="+mn-cs"/>
              </a:rPr>
              <a:t>chi phí</a:t>
            </a:r>
            <a:r>
              <a:rPr lang="vi-VN" sz="1200" b="0" i="0" kern="1200" smtClean="0">
                <a:solidFill>
                  <a:schemeClr val="tx1"/>
                </a:solidFill>
                <a:effectLst/>
                <a:latin typeface="+mn-lt"/>
                <a:ea typeface="+mn-ea"/>
                <a:cs typeface="+mn-cs"/>
              </a:rPr>
              <a:t> </a:t>
            </a:r>
            <a:r>
              <a:rPr lang="vi-VN" sz="1200" b="1" i="0" u="none" kern="1200" smtClean="0">
                <a:solidFill>
                  <a:schemeClr val="tx1"/>
                </a:solidFill>
                <a:effectLst/>
                <a:latin typeface="+mn-lt"/>
                <a:ea typeface="+mn-ea"/>
                <a:cs typeface="+mn-cs"/>
              </a:rPr>
              <a:t>PHÁT HIỆN LỖI</a:t>
            </a:r>
            <a:r>
              <a:rPr lang="vi-VN" sz="1200" b="0" i="0" kern="1200" smtClean="0">
                <a:solidFill>
                  <a:schemeClr val="tx1"/>
                </a:solidFill>
                <a:effectLst/>
                <a:latin typeface="+mn-lt"/>
                <a:ea typeface="+mn-ea"/>
                <a:cs typeface="+mn-cs"/>
              </a:rPr>
              <a:t> trong các sản phẩm cụ thể</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trước khi được chuyển </a:t>
            </a:r>
            <a:r>
              <a:rPr lang="en-US" sz="1200" b="0" i="0" kern="1200" smtClean="0">
                <a:solidFill>
                  <a:schemeClr val="tx1"/>
                </a:solidFill>
                <a:effectLst/>
                <a:latin typeface="+mn-lt"/>
                <a:ea typeface="+mn-ea"/>
                <a:cs typeface="+mn-cs"/>
              </a:rPr>
              <a:t>giao cho </a:t>
            </a:r>
            <a:r>
              <a:rPr lang="vi-VN" sz="1200" b="0" i="0" kern="1200" smtClean="0">
                <a:solidFill>
                  <a:schemeClr val="tx1"/>
                </a:solidFill>
                <a:effectLst/>
                <a:latin typeface="+mn-lt"/>
                <a:ea typeface="+mn-ea"/>
                <a:cs typeface="+mn-cs"/>
              </a:rPr>
              <a:t>khách hàng</a:t>
            </a:r>
            <a:r>
              <a:rPr lang="en-US" sz="1200" b="0"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 GỒM: cp review, cp testing, cp đánh giá CL của </a:t>
            </a:r>
            <a:r>
              <a:rPr lang="en-US" smtClean="0"/>
              <a:t>external participants</a:t>
            </a:r>
            <a:endParaRPr lang="en-US" b="0" i="1" smtClean="0"/>
          </a:p>
          <a:p>
            <a:endParaRPr lang="en-US" smtClean="0"/>
          </a:p>
          <a:p>
            <a:r>
              <a:rPr lang="en-US" smtClean="0"/>
              <a:t>■ </a:t>
            </a:r>
            <a:r>
              <a:rPr lang="en-US" b="1" smtClean="0"/>
              <a:t>Costs of failure of control</a:t>
            </a:r>
            <a:r>
              <a:rPr lang="en-US" b="0" smtClean="0"/>
              <a:t> (Chi phí</a:t>
            </a:r>
            <a:r>
              <a:rPr lang="en-US" b="0" baseline="0" smtClean="0"/>
              <a:t> lỗi xảy ra trong kiểm soát): </a:t>
            </a:r>
            <a:r>
              <a:rPr lang="vi-VN" b="0" baseline="0" smtClean="0"/>
              <a:t>chi phí THẤT BẠI xảy ra bởi vì </a:t>
            </a:r>
            <a:r>
              <a:rPr lang="vi-VN" b="0" baseline="0" smtClean="0"/>
              <a:t>không</a:t>
            </a:r>
            <a:r>
              <a:rPr lang="en-US" b="0" baseline="0" smtClean="0"/>
              <a:t> kịp thời</a:t>
            </a:r>
            <a:r>
              <a:rPr lang="vi-VN" b="0" baseline="0" smtClean="0"/>
              <a:t> </a:t>
            </a:r>
            <a:r>
              <a:rPr lang="vi-VN" b="0" baseline="0" smtClean="0"/>
              <a:t>ngăn chặn và phát hiện lỗi phần mềm</a:t>
            </a:r>
            <a:r>
              <a:rPr lang="en-US" b="0" smtClean="0"/>
              <a:t> </a:t>
            </a:r>
          </a:p>
          <a:p>
            <a:pPr marL="457200" lvl="1" indent="0">
              <a:buFontTx/>
              <a:buNone/>
            </a:pPr>
            <a:r>
              <a:rPr lang="en-US" b="0" baseline="0" smtClean="0"/>
              <a:t>* </a:t>
            </a:r>
            <a:r>
              <a:rPr lang="en-US" b="0" baseline="0" smtClean="0"/>
              <a:t>Internal failure costs (chi phí thất bại nội bộ): </a:t>
            </a:r>
            <a:r>
              <a:rPr lang="vi-VN" sz="1200" b="0" i="0" kern="1200" smtClean="0">
                <a:solidFill>
                  <a:schemeClr val="tx1"/>
                </a:solidFill>
                <a:effectLst/>
                <a:latin typeface="+mn-lt"/>
                <a:ea typeface="+mn-ea"/>
                <a:cs typeface="+mn-cs"/>
              </a:rPr>
              <a:t>chi phí SỬA </a:t>
            </a:r>
            <a:r>
              <a:rPr lang="en-US" sz="1200" b="0" i="0" kern="1200" smtClean="0">
                <a:solidFill>
                  <a:schemeClr val="tx1"/>
                </a:solidFill>
                <a:effectLst/>
                <a:latin typeface="+mn-lt"/>
                <a:ea typeface="+mn-ea"/>
                <a:cs typeface="+mn-cs"/>
              </a:rPr>
              <a:t>LỖI</a:t>
            </a:r>
            <a:r>
              <a:rPr lang="vi-VN" sz="1200" b="0" i="0" kern="1200" smtClean="0">
                <a:solidFill>
                  <a:schemeClr val="tx1"/>
                </a:solidFill>
                <a:effectLst/>
                <a:latin typeface="+mn-lt"/>
                <a:ea typeface="+mn-ea"/>
                <a:cs typeface="+mn-cs"/>
              </a:rPr>
              <a:t> sau khi </a:t>
            </a:r>
            <a:r>
              <a:rPr lang="en-US" sz="1200" b="0" i="0" kern="1200" smtClean="0">
                <a:solidFill>
                  <a:schemeClr val="tx1"/>
                </a:solidFill>
                <a:effectLst/>
                <a:latin typeface="+mn-lt"/>
                <a:ea typeface="+mn-ea"/>
                <a:cs typeface="+mn-cs"/>
              </a:rPr>
              <a:t>kiểm</a:t>
            </a:r>
            <a:r>
              <a:rPr lang="en-US" sz="1200" b="0" i="0" kern="1200" baseline="0" smtClean="0">
                <a:solidFill>
                  <a:schemeClr val="tx1"/>
                </a:solidFill>
                <a:effectLst/>
                <a:latin typeface="+mn-lt"/>
                <a:ea typeface="+mn-ea"/>
                <a:cs typeface="+mn-cs"/>
              </a:rPr>
              <a:t> tra pm </a:t>
            </a:r>
            <a:r>
              <a:rPr lang="vi-VN" sz="1200" b="0" i="0" kern="1200" smtClean="0">
                <a:solidFill>
                  <a:schemeClr val="tx1"/>
                </a:solidFill>
                <a:effectLst/>
                <a:latin typeface="+mn-lt"/>
                <a:ea typeface="+mn-ea"/>
                <a:cs typeface="+mn-cs"/>
              </a:rPr>
              <a:t>TRONG QUÁ TRÌNH PHÁT TRIỂN</a:t>
            </a:r>
            <a:r>
              <a:rPr lang="en-US" sz="1200" b="0"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 GỒM: cp thiết kế lại, code lại, test lại…</a:t>
            </a:r>
            <a:endParaRPr lang="en-US" b="0" i="1" baseline="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smtClean="0"/>
              <a:t>* </a:t>
            </a:r>
            <a:r>
              <a:rPr lang="en-US" baseline="0" smtClean="0"/>
              <a:t>External failure costs (chi phí thất bại bên ngoài): </a:t>
            </a:r>
            <a:r>
              <a:rPr lang="vi-VN" sz="1200" b="0" i="0" kern="1200" smtClean="0">
                <a:solidFill>
                  <a:schemeClr val="tx1"/>
                </a:solidFill>
                <a:effectLst/>
                <a:latin typeface="+mn-lt"/>
                <a:ea typeface="+mn-ea"/>
                <a:cs typeface="+mn-cs"/>
              </a:rPr>
              <a:t>chi phí sửa </a:t>
            </a:r>
            <a:r>
              <a:rPr lang="en-US" sz="1200" b="0" i="0" kern="1200" smtClean="0">
                <a:solidFill>
                  <a:schemeClr val="tx1"/>
                </a:solidFill>
                <a:effectLst/>
                <a:latin typeface="+mn-lt"/>
                <a:ea typeface="+mn-ea"/>
                <a:cs typeface="+mn-cs"/>
              </a:rPr>
              <a:t>lỗi</a:t>
            </a:r>
            <a:r>
              <a:rPr lang="vi-VN" sz="1200" b="0" i="0" kern="1200" smtClean="0">
                <a:solidFill>
                  <a:schemeClr val="tx1"/>
                </a:solidFill>
                <a:effectLst/>
                <a:latin typeface="+mn-lt"/>
                <a:ea typeface="+mn-ea"/>
                <a:cs typeface="+mn-cs"/>
              </a:rPr>
              <a:t> được phát hiện bởi khách hàng hoặc đội bảo </a:t>
            </a:r>
            <a:r>
              <a:rPr lang="en-US" sz="1200" b="0" i="0" kern="1200" smtClean="0">
                <a:solidFill>
                  <a:schemeClr val="tx1"/>
                </a:solidFill>
                <a:effectLst/>
                <a:latin typeface="+mn-lt"/>
                <a:ea typeface="+mn-ea"/>
                <a:cs typeface="+mn-cs"/>
              </a:rPr>
              <a:t>trì</a:t>
            </a:r>
            <a:r>
              <a:rPr lang="vi-VN" sz="1200" b="0" i="0" kern="1200" smtClean="0">
                <a:solidFill>
                  <a:schemeClr val="tx1"/>
                </a:solidFill>
                <a:effectLst/>
                <a:latin typeface="+mn-lt"/>
                <a:ea typeface="+mn-ea"/>
                <a:cs typeface="+mn-cs"/>
              </a:rPr>
              <a:t> SAU KHI HỆ THỐNG PHẦN MỀM ĐÃ ĐƯỢC CÀI ĐẶT </a:t>
            </a:r>
            <a:r>
              <a:rPr lang="en-US" sz="1200" b="0" i="0" kern="1200" smtClean="0">
                <a:solidFill>
                  <a:schemeClr val="tx1"/>
                </a:solidFill>
                <a:effectLst/>
                <a:latin typeface="+mn-lt"/>
                <a:ea typeface="+mn-ea"/>
                <a:cs typeface="+mn-cs"/>
              </a:rPr>
              <a:t>CHO</a:t>
            </a:r>
            <a:r>
              <a:rPr lang="vi-VN" sz="1200" b="0" i="0" kern="1200" smtClean="0">
                <a:solidFill>
                  <a:schemeClr val="tx1"/>
                </a:solidFill>
                <a:effectLst/>
                <a:latin typeface="+mn-lt"/>
                <a:ea typeface="+mn-ea"/>
                <a:cs typeface="+mn-cs"/>
              </a:rPr>
              <a:t> KHÁCH HÀNG</a:t>
            </a:r>
            <a:r>
              <a:rPr lang="en-US" sz="1200" b="0" i="0" kern="120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2 loại: chi phí công khai và chi phí ẩn.</a:t>
            </a:r>
          </a:p>
          <a:p>
            <a:pPr marL="457200" lvl="1" indent="0">
              <a:buFontTx/>
              <a:buNone/>
            </a:pPr>
            <a:r>
              <a:rPr lang="en-US" smtClean="0"/>
              <a:t>CP công</a:t>
            </a:r>
            <a:r>
              <a:rPr lang="en-US" baseline="0" smtClean="0"/>
              <a:t> khai: </a:t>
            </a:r>
            <a:endParaRPr lang="en-US" baseline="0" smtClean="0"/>
          </a:p>
          <a:p>
            <a:pPr marL="457200" lvl="1" indent="0">
              <a:buFontTx/>
              <a:buNone/>
            </a:pPr>
            <a:r>
              <a:rPr lang="en-US" baseline="0" smtClean="0"/>
              <a:t>+ </a:t>
            </a:r>
            <a:r>
              <a:rPr lang="en-US" smtClean="0"/>
              <a:t>Giải</a:t>
            </a:r>
            <a:r>
              <a:rPr lang="en-US" baseline="0" smtClean="0"/>
              <a:t> quyết khiếu nại cho </a:t>
            </a:r>
            <a:r>
              <a:rPr lang="en-US" b="0" baseline="0" smtClean="0"/>
              <a:t>KH trong thời gian bảo hành;</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Sửa lỗi phát hiện trong quá trình </a:t>
            </a:r>
            <a:r>
              <a:rPr lang="en-US" sz="1200" b="0" i="0" kern="1200" smtClean="0">
                <a:solidFill>
                  <a:schemeClr val="tx1"/>
                </a:solidFill>
                <a:effectLst/>
                <a:latin typeface="+mn-lt"/>
                <a:ea typeface="+mn-ea"/>
                <a:cs typeface="+mn-cs"/>
              </a:rPr>
              <a:t>vận</a:t>
            </a:r>
            <a:r>
              <a:rPr lang="en-US" sz="1200" b="0" i="0" kern="1200" baseline="0" smtClean="0">
                <a:solidFill>
                  <a:schemeClr val="tx1"/>
                </a:solidFill>
                <a:effectLst/>
                <a:latin typeface="+mn-lt"/>
                <a:ea typeface="+mn-ea"/>
                <a:cs typeface="+mn-cs"/>
              </a:rPr>
              <a:t> hành hệ thống; </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Bồi thường thiệt hại cho khách </a:t>
            </a:r>
            <a:r>
              <a:rPr lang="vi-VN" sz="1200" b="0" i="0" kern="1200" smtClean="0">
                <a:solidFill>
                  <a:schemeClr val="tx1"/>
                </a:solidFill>
                <a:effectLst/>
                <a:latin typeface="+mn-lt"/>
                <a:ea typeface="+mn-ea"/>
                <a:cs typeface="+mn-cs"/>
              </a:rPr>
              <a:t>hàng</a:t>
            </a:r>
            <a:r>
              <a:rPr lang="en-US" sz="1200" b="0" i="0" kern="1200" smtClean="0">
                <a:solidFill>
                  <a:schemeClr val="tx1"/>
                </a:solidFill>
                <a:effectLst/>
                <a:latin typeface="+mn-lt"/>
                <a:ea typeface="+mn-ea"/>
                <a:cs typeface="+mn-cs"/>
              </a:rPr>
              <a:t>.</a:t>
            </a:r>
            <a:endParaRPr lang="en-US" sz="1200" b="0" i="0" kern="1200" smtClean="0">
              <a:solidFill>
                <a:schemeClr val="tx1"/>
              </a:solidFill>
              <a:effectLst/>
              <a:latin typeface="+mn-lt"/>
              <a:ea typeface="+mn-ea"/>
              <a:cs typeface="+mn-cs"/>
            </a:endParaRPr>
          </a:p>
          <a:p>
            <a:pPr marL="457200" lvl="1" indent="0">
              <a:buFontTx/>
              <a:buNone/>
            </a:pPr>
            <a:r>
              <a:rPr lang="en-US" baseline="0" smtClean="0"/>
              <a:t>CP ẩn </a:t>
            </a:r>
            <a:r>
              <a:rPr lang="en-US" baseline="0" smtClean="0"/>
              <a:t>(chi phí cho thiệt </a:t>
            </a:r>
            <a:r>
              <a:rPr lang="en-US" baseline="0" smtClean="0"/>
              <a:t>hại gián tiếp</a:t>
            </a:r>
            <a:r>
              <a:rPr lang="en-US" baseline="0" smtClean="0"/>
              <a:t>):</a:t>
            </a:r>
          </a:p>
          <a:p>
            <a:pPr marL="457200" lvl="1" indent="0">
              <a:buFontTx/>
              <a:buNone/>
            </a:pPr>
            <a:r>
              <a:rPr lang="en-US" baseline="0" smtClean="0"/>
              <a:t>+</a:t>
            </a:r>
            <a:r>
              <a:rPr lang="en-US" sz="1200" b="0" i="0" kern="120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Giảm doanh số bán hàng vì</a:t>
            </a:r>
            <a:r>
              <a:rPr lang="en-US" sz="1200" b="0" i="0" kern="1200" baseline="0" smtClean="0">
                <a:solidFill>
                  <a:schemeClr val="tx1"/>
                </a:solidFill>
                <a:effectLst/>
                <a:latin typeface="+mn-lt"/>
                <a:ea typeface="+mn-ea"/>
                <a:cs typeface="+mn-cs"/>
              </a:rPr>
              <a:t> lỗi phần mềm. Vd/ thu hồi hàng loạt sản phẩm bị lỗi kỹ thuật: điện thoại, máy tính, xe hơi…;+ Giảm doanh số bán hàng nghiêm trọng vì mất danh tiếng </a:t>
            </a:r>
            <a:r>
              <a:rPr lang="en-US" sz="1200" b="0" i="0" kern="1200" baseline="0" smtClean="0">
                <a:solidFill>
                  <a:schemeClr val="tx1"/>
                </a:solidFill>
                <a:effectLst/>
                <a:latin typeface="+mn-lt"/>
                <a:ea typeface="+mn-ea"/>
                <a:cs typeface="+mn-cs"/>
              </a:rPr>
              <a:t>cty.</a:t>
            </a:r>
            <a:endParaRPr lang="en-US" sz="1200" b="0" i="0" kern="1200" baseline="0" smtClean="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0" i="1" baseline="0" smtClean="0"/>
          </a:p>
          <a:p>
            <a:pPr marL="171450" lvl="0" indent="-171450">
              <a:buFontTx/>
              <a:buChar char="-"/>
            </a:pPr>
            <a:endParaRPr lang="en-US" sz="1200" b="0" i="0" kern="1200" smtClean="0">
              <a:solidFill>
                <a:schemeClr val="tx1"/>
              </a:solidFill>
              <a:effectLst/>
              <a:latin typeface="+mn-lt"/>
              <a:ea typeface="+mn-ea"/>
              <a:cs typeface="+mn-cs"/>
            </a:endParaRPr>
          </a:p>
          <a:p>
            <a:pPr marL="171450" lvl="0" indent="-171450">
              <a:buFontTx/>
              <a:buChar char="-"/>
            </a:pPr>
            <a:endParaRPr lang="en-US" sz="1200" b="0" i="0" kern="1200" smtClean="0">
              <a:solidFill>
                <a:schemeClr val="tx1"/>
              </a:solidFill>
              <a:effectLst/>
              <a:latin typeface="+mn-lt"/>
              <a:ea typeface="+mn-ea"/>
              <a:cs typeface="+mn-cs"/>
            </a:endParaRPr>
          </a:p>
          <a:p>
            <a:pPr marL="171450" lvl="0" indent="-171450">
              <a:buFontTx/>
              <a:buChar char="-"/>
            </a:pPr>
            <a:endParaRPr lang="en-US" sz="1200" b="0" i="0" kern="1200" smtClean="0">
              <a:solidFill>
                <a:schemeClr val="tx1"/>
              </a:solidFill>
              <a:effectLst/>
              <a:latin typeface="+mn-lt"/>
              <a:ea typeface="+mn-ea"/>
              <a:cs typeface="+mn-cs"/>
            </a:endParaRPr>
          </a:p>
          <a:p>
            <a:pPr marL="171450" lvl="0" indent="-171450">
              <a:buFontTx/>
              <a:buChar char="-"/>
            </a:pPr>
            <a:endParaRPr lang="en-US" sz="1200" b="0" i="0" kern="1200" smtClean="0">
              <a:solidFill>
                <a:schemeClr val="tx1"/>
              </a:solidFill>
              <a:effectLst/>
              <a:latin typeface="+mn-lt"/>
              <a:ea typeface="+mn-ea"/>
              <a:cs typeface="+mn-cs"/>
            </a:endParaRPr>
          </a:p>
          <a:p>
            <a:pPr marL="171450" lvl="0" indent="-171450">
              <a:buFontTx/>
              <a:buChar char="-"/>
            </a:pPr>
            <a:endParaRPr lang="en-US" sz="1200" b="0" i="0" kern="1200" smtClean="0">
              <a:solidFill>
                <a:schemeClr val="tx1"/>
              </a:solidFill>
              <a:effectLst/>
              <a:latin typeface="+mn-lt"/>
              <a:ea typeface="+mn-ea"/>
              <a:cs typeface="+mn-cs"/>
            </a:endParaRPr>
          </a:p>
          <a:p>
            <a:pPr marL="171450" lvl="0" indent="-171450">
              <a:buFontTx/>
              <a:buChar char="-"/>
            </a:pPr>
            <a:endParaRPr lang="en-US" sz="1200" b="0" i="0" kern="1200" smtClean="0">
              <a:solidFill>
                <a:schemeClr val="tx1"/>
              </a:solidFill>
              <a:effectLst/>
              <a:latin typeface="+mn-lt"/>
              <a:ea typeface="+mn-ea"/>
              <a:cs typeface="+mn-cs"/>
            </a:endParaRPr>
          </a:p>
          <a:p>
            <a:pPr marL="171450" lvl="0" indent="-171450">
              <a:buFontTx/>
              <a:buChar char="-"/>
            </a:pPr>
            <a:endParaRPr lang="en-US" sz="1200" b="0" i="0" kern="1200" smtClean="0">
              <a:solidFill>
                <a:schemeClr val="tx1"/>
              </a:solidFill>
              <a:effectLst/>
              <a:latin typeface="+mn-lt"/>
              <a:ea typeface="+mn-ea"/>
              <a:cs typeface="+mn-cs"/>
            </a:endParaRPr>
          </a:p>
          <a:p>
            <a:pPr marL="171450" lvl="0" indent="-171450">
              <a:buFontTx/>
              <a:buChar char="-"/>
            </a:pPr>
            <a:r>
              <a:rPr lang="vi-VN" sz="1200" b="0" i="0" kern="1200" smtClean="0">
                <a:solidFill>
                  <a:schemeClr val="tx1"/>
                </a:solidFill>
                <a:effectLst/>
                <a:latin typeface="+mn-lt"/>
                <a:ea typeface="+mn-ea"/>
                <a:cs typeface="+mn-cs"/>
              </a:rPr>
              <a:t>Trong chi phí về chất lượng sản phẩm, có 3 loại chi phí con: chi phí chặn lỗi (prevention cost); chi phí kiểm soát lỗi (control cost) và chi phí xảy ra khi có lỗi (failure). Theo một số tài liệu về quy trình sản xuất PM (như CMM), 1 đồng bỏ ra cho khâu thứ nhất sẽ làm giảm 10 đồng cho khâu thứ 3, và 1 đồng cho khâu thứ 2 sẽ làm giảm 3 đồng cho khâu thứ 3. </a:t>
            </a:r>
            <a:endParaRPr lang="en-US" baseline="0" smtClean="0"/>
          </a:p>
          <a:p>
            <a:pPr marL="628650" lvl="1" indent="-171450">
              <a:buFontTx/>
              <a:buChar char="-"/>
            </a:pPr>
            <a:r>
              <a:rPr lang="vi-VN" baseline="0" smtClean="0"/>
              <a:t>chúng ta có thể phân chia chi phí chất</a:t>
            </a:r>
            <a:r>
              <a:rPr lang="en-US" baseline="0" smtClean="0"/>
              <a:t> </a:t>
            </a:r>
            <a:r>
              <a:rPr lang="vi-VN" baseline="0" smtClean="0"/>
              <a:t>lượng thành 3 nhóm:</a:t>
            </a:r>
          </a:p>
          <a:p>
            <a:pPr marL="1085850" lvl="2" indent="-171450">
              <a:buFontTx/>
              <a:buChar char="-"/>
            </a:pPr>
            <a:r>
              <a:rPr lang="vi-VN" baseline="0" smtClean="0"/>
              <a:t>Chi phí sai hỏng, bao gồm chi phí sai hỏng bên trong và chi phí sai hỏng</a:t>
            </a:r>
            <a:r>
              <a:rPr lang="en-US" baseline="0" smtClean="0"/>
              <a:t> </a:t>
            </a:r>
            <a:r>
              <a:rPr lang="vi-VN" baseline="0" smtClean="0"/>
              <a:t>bên ngoài </a:t>
            </a:r>
          </a:p>
          <a:p>
            <a:pPr marL="1085850" lvl="2" indent="-171450">
              <a:buFontTx/>
              <a:buChar char="-"/>
            </a:pPr>
            <a:r>
              <a:rPr lang="vi-VN" baseline="0" smtClean="0"/>
              <a:t>Chi phí thẩm định</a:t>
            </a:r>
          </a:p>
          <a:p>
            <a:pPr marL="1085850" lvl="2" indent="-171450">
              <a:buFontTx/>
              <a:buChar char="-"/>
            </a:pPr>
            <a:r>
              <a:rPr lang="vi-VN" baseline="0" smtClean="0"/>
              <a:t>Chi phí phòng ngừa</a:t>
            </a:r>
            <a:endParaRPr lang="en-US" baseline="0" smtClean="0"/>
          </a:p>
        </p:txBody>
      </p:sp>
      <p:sp>
        <p:nvSpPr>
          <p:cNvPr id="4" name="Slide Number Placeholder 3"/>
          <p:cNvSpPr>
            <a:spLocks noGrp="1"/>
          </p:cNvSpPr>
          <p:nvPr>
            <p:ph type="sldNum" sz="quarter" idx="10"/>
          </p:nvPr>
        </p:nvSpPr>
        <p:spPr/>
        <p:txBody>
          <a:bodyPr/>
          <a:lstStyle/>
          <a:p>
            <a:fld id="{F0A6F4D8-BBBD-4DBF-8E3D-34ECF3C5F865}" type="slidenum">
              <a:rPr lang="en-US" smtClean="0"/>
              <a:t>44</a:t>
            </a:fld>
            <a:endParaRPr lang="en-US"/>
          </a:p>
        </p:txBody>
      </p:sp>
    </p:spTree>
    <p:extLst>
      <p:ext uri="{BB962C8B-B14F-4D97-AF65-F5344CB8AC3E}">
        <p14:creationId xmlns:p14="http://schemas.microsoft.com/office/powerpoint/2010/main" val="20299635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Chi phí phòng ngừa</a:t>
            </a:r>
            <a:endParaRPr lang="en-US" smtClean="0"/>
          </a:p>
          <a:p>
            <a:pPr marL="0" indent="0">
              <a:buFontTx/>
              <a:buNone/>
            </a:pPr>
            <a:r>
              <a:rPr lang="vi-VN" sz="1200" b="1" i="0" kern="1200" smtClean="0">
                <a:solidFill>
                  <a:schemeClr val="tx1"/>
                </a:solidFill>
                <a:effectLst/>
                <a:latin typeface="+mn-lt"/>
                <a:ea typeface="+mn-ea"/>
                <a:cs typeface="+mn-cs"/>
              </a:rPr>
              <a:t>Bao gồm đầu tư </a:t>
            </a:r>
            <a:r>
              <a:rPr lang="en-US" sz="1200" b="1" i="0" u="none" kern="1200" smtClean="0">
                <a:solidFill>
                  <a:schemeClr val="tx1"/>
                </a:solidFill>
                <a:effectLst/>
                <a:latin typeface="+mn-lt"/>
                <a:ea typeface="+mn-ea"/>
                <a:cs typeface="+mn-cs"/>
              </a:rPr>
              <a:t>PT MỚI, CẬP</a:t>
            </a:r>
            <a:r>
              <a:rPr lang="en-US" sz="1200" b="1" i="0" u="none" kern="1200" baseline="0" smtClean="0">
                <a:solidFill>
                  <a:schemeClr val="tx1"/>
                </a:solidFill>
                <a:effectLst/>
                <a:latin typeface="+mn-lt"/>
                <a:ea typeface="+mn-ea"/>
                <a:cs typeface="+mn-cs"/>
              </a:rPr>
              <a:t> NHẬT hay CẢI TIẾN </a:t>
            </a:r>
            <a:r>
              <a:rPr lang="vi-VN" sz="1200" b="1" i="0" kern="1200" smtClean="0">
                <a:solidFill>
                  <a:schemeClr val="tx1"/>
                </a:solidFill>
                <a:effectLst/>
                <a:latin typeface="+mn-lt"/>
                <a:ea typeface="+mn-ea"/>
                <a:cs typeface="+mn-cs"/>
              </a:rPr>
              <a:t>cơ sở hạ tầng </a:t>
            </a:r>
            <a:r>
              <a:rPr lang="en-US" sz="1200" b="1" i="0" kern="1200" smtClean="0">
                <a:solidFill>
                  <a:schemeClr val="tx1"/>
                </a:solidFill>
                <a:effectLst/>
                <a:latin typeface="+mn-lt"/>
                <a:ea typeface="+mn-ea"/>
                <a:cs typeface="+mn-cs"/>
              </a:rPr>
              <a:t>SQA </a:t>
            </a:r>
            <a:r>
              <a:rPr lang="vi-VN" sz="1200" b="1" i="0" kern="1200" smtClean="0">
                <a:solidFill>
                  <a:schemeClr val="tx1"/>
                </a:solidFill>
                <a:effectLst/>
                <a:latin typeface="+mn-lt"/>
                <a:ea typeface="+mn-ea"/>
                <a:cs typeface="+mn-cs"/>
              </a:rPr>
              <a:t>và hoạt động chất lượng </a:t>
            </a:r>
            <a:r>
              <a:rPr lang="en-US" sz="1200" b="1" i="0" kern="1200" smtClean="0">
                <a:solidFill>
                  <a:schemeClr val="tx1"/>
                </a:solidFill>
                <a:effectLst/>
                <a:latin typeface="+mn-lt"/>
                <a:ea typeface="+mn-ea"/>
                <a:cs typeface="+mn-cs"/>
              </a:rPr>
              <a:t>mà</a:t>
            </a:r>
            <a:r>
              <a:rPr lang="en-US" sz="1200" b="1" i="0" kern="1200" baseline="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không hướng</a:t>
            </a:r>
            <a:r>
              <a:rPr lang="en-US" sz="1200" b="1"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đến một dự án cụ thể </a:t>
            </a:r>
            <a:r>
              <a:rPr lang="en-US" sz="1200" b="1" i="0" kern="1200" smtClean="0">
                <a:solidFill>
                  <a:schemeClr val="tx1"/>
                </a:solidFill>
                <a:effectLst/>
                <a:latin typeface="+mn-lt"/>
                <a:ea typeface="+mn-ea"/>
                <a:cs typeface="+mn-cs"/>
              </a:rPr>
              <a:t>nào</a:t>
            </a:r>
            <a:r>
              <a:rPr lang="en-US" sz="1200" b="1" i="0" kern="1200" baseline="0" smtClean="0">
                <a:solidFill>
                  <a:schemeClr val="tx1"/>
                </a:solidFill>
                <a:effectLst/>
                <a:latin typeface="+mn-lt"/>
                <a:ea typeface="+mn-ea"/>
                <a:cs typeface="+mn-cs"/>
              </a:rPr>
              <a:t> (</a:t>
            </a:r>
            <a:r>
              <a:rPr lang="en-US" b="1" i="0" baseline="0" smtClean="0"/>
              <a:t>nói về sự tổ chức </a:t>
            </a:r>
            <a:r>
              <a:rPr lang="vi-VN" b="1" i="0" baseline="0" smtClean="0"/>
              <a:t>nói chung</a:t>
            </a:r>
            <a:r>
              <a:rPr lang="en-US" b="1" i="0" baseline="0" smtClean="0"/>
              <a:t>). </a:t>
            </a:r>
            <a:r>
              <a:rPr lang="en-US" b="1" smtClean="0"/>
              <a:t>Vd/ mở</a:t>
            </a:r>
            <a:r>
              <a:rPr lang="en-US" b="1" baseline="0" smtClean="0"/>
              <a:t> quán ăn, chi phí đầu tiên là…</a:t>
            </a:r>
            <a:r>
              <a:rPr lang="vi-VN" b="1" smtClean="0"/>
              <a:t>. </a:t>
            </a:r>
            <a:endParaRPr lang="en-US" b="1" smtClean="0"/>
          </a:p>
          <a:p>
            <a:pPr marL="0" indent="0">
              <a:buFontTx/>
              <a:buNone/>
            </a:pPr>
            <a:r>
              <a:rPr lang="vi-VN" b="1" i="0" smtClean="0"/>
              <a:t>Chi phí phòng ngừa được đưa vào kế hoạch và phải</a:t>
            </a:r>
            <a:r>
              <a:rPr lang="en-US" b="1" i="0" smtClean="0"/>
              <a:t> </a:t>
            </a:r>
            <a:r>
              <a:rPr lang="vi-VN" b="1" i="0" smtClean="0"/>
              <a:t>gánh chịu trước khi đi vào sản xuất thực sự.</a:t>
            </a:r>
            <a:endParaRPr lang="en-US" b="1" i="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smtClean="0"/>
              <a:t>Cụ</a:t>
            </a:r>
            <a:r>
              <a:rPr lang="en-US" b="0" i="0" baseline="0" smtClean="0"/>
              <a:t> thể, c</a:t>
            </a:r>
            <a:r>
              <a:rPr lang="en-US" b="0" i="0" smtClean="0"/>
              <a:t>ác</a:t>
            </a:r>
            <a:r>
              <a:rPr lang="en-US" b="0" i="0" baseline="0" smtClean="0"/>
              <a:t> c</a:t>
            </a:r>
            <a:r>
              <a:rPr lang="vi-VN" b="0" i="0" smtClean="0"/>
              <a:t>hi phí phòng ngừa</a:t>
            </a:r>
            <a:r>
              <a:rPr lang="en-US" b="0" i="0" smtClean="0"/>
              <a:t> thông</a:t>
            </a:r>
            <a:r>
              <a:rPr lang="en-US" b="0" i="0" baseline="0" smtClean="0"/>
              <a:t> thường gồm:</a:t>
            </a:r>
            <a:endParaRPr lang="en-US" b="0" i="0" smtClean="0"/>
          </a:p>
          <a:p>
            <a:pPr marL="0" lvl="0" indent="0">
              <a:buFontTx/>
              <a:buNone/>
            </a:pPr>
            <a:r>
              <a:rPr lang="en-US" b="0" i="0" baseline="0" smtClean="0"/>
              <a:t>- Đầu tư pt mới hay cải tiến các thành phần CSHT SQA như là:</a:t>
            </a:r>
          </a:p>
          <a:p>
            <a:pPr marL="457200" lvl="1" indent="0">
              <a:buFontTx/>
              <a:buNone/>
            </a:pPr>
            <a:r>
              <a:rPr lang="en-US" sz="1200" b="0" i="0" kern="1200" smtClean="0">
                <a:solidFill>
                  <a:schemeClr val="tx1"/>
                </a:solidFill>
                <a:effectLst/>
                <a:latin typeface="+mn-lt"/>
                <a:ea typeface="+mn-ea"/>
                <a:cs typeface="+mn-cs"/>
              </a:rPr>
              <a:t>+ Các</a:t>
            </a:r>
            <a:r>
              <a:rPr lang="en-US" sz="1200" b="0" i="0" kern="1200" baseline="0" smtClean="0">
                <a:solidFill>
                  <a:schemeClr val="tx1"/>
                </a:solidFill>
                <a:effectLst/>
                <a:latin typeface="+mn-lt"/>
                <a:ea typeface="+mn-ea"/>
                <a:cs typeface="+mn-cs"/>
              </a:rPr>
              <a:t> t</a:t>
            </a:r>
            <a:r>
              <a:rPr lang="vi-VN" sz="1200" b="0" i="0" kern="1200" smtClean="0">
                <a:solidFill>
                  <a:schemeClr val="tx1"/>
                </a:solidFill>
                <a:effectLst/>
                <a:latin typeface="+mn-lt"/>
                <a:ea typeface="+mn-ea"/>
                <a:cs typeface="+mn-cs"/>
              </a:rPr>
              <a:t>hủ tục và hướng dẫn công việc</a:t>
            </a:r>
            <a:endParaRPr lang="en-US" sz="1200" b="0" i="0" kern="1200" smtClean="0">
              <a:solidFill>
                <a:schemeClr val="tx1"/>
              </a:solidFill>
              <a:effectLst/>
              <a:latin typeface="+mn-lt"/>
              <a:ea typeface="+mn-ea"/>
              <a:cs typeface="+mn-cs"/>
            </a:endParaRPr>
          </a:p>
          <a:p>
            <a:pPr marL="457200" lvl="1"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Thiết bị hỗ trợ: </a:t>
            </a:r>
            <a:r>
              <a:rPr lang="en-US" b="0" i="0" smtClean="0"/>
              <a:t>templates, checklists, etc</a:t>
            </a:r>
          </a:p>
          <a:p>
            <a:pPr marL="457200" lvl="1"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Hệ thống quản lý cấu hình phần mềm</a:t>
            </a:r>
            <a:endParaRPr lang="en-US" sz="1200" b="0" i="0" kern="1200" smtClean="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 Các</a:t>
            </a:r>
            <a:r>
              <a:rPr lang="en-US" sz="1200" b="0" i="0" kern="1200" baseline="0" smtClean="0">
                <a:solidFill>
                  <a:schemeClr val="tx1"/>
                </a:solidFill>
                <a:effectLst/>
                <a:latin typeface="+mn-lt"/>
                <a:ea typeface="+mn-ea"/>
                <a:cs typeface="+mn-cs"/>
              </a:rPr>
              <a:t> độ đo </a:t>
            </a:r>
            <a:r>
              <a:rPr lang="vi-VN" sz="1200" b="0" i="0" kern="1200" smtClean="0">
                <a:solidFill>
                  <a:schemeClr val="tx1"/>
                </a:solidFill>
                <a:effectLst/>
                <a:latin typeface="+mn-lt"/>
                <a:ea typeface="+mn-ea"/>
                <a:cs typeface="+mn-cs"/>
              </a:rPr>
              <a:t>chất lượng</a:t>
            </a:r>
            <a:r>
              <a:rPr lang="en-US" sz="1200" b="0" i="0" kern="1200" baseline="0" smtClean="0">
                <a:solidFill>
                  <a:schemeClr val="tx1"/>
                </a:solidFill>
                <a:effectLst/>
                <a:latin typeface="+mn-lt"/>
                <a:ea typeface="+mn-ea"/>
                <a:cs typeface="+mn-cs"/>
              </a:rPr>
              <a:t> PM</a:t>
            </a:r>
          </a:p>
          <a:p>
            <a:pPr marL="0" lvl="0" indent="0">
              <a:buFontTx/>
              <a:buNone/>
            </a:pPr>
            <a:r>
              <a:rPr lang="en-US" baseline="0" smtClean="0"/>
              <a:t>- Các hiện thực thông thường cho các hoạt động phòng ngừa SQA:</a:t>
            </a:r>
          </a:p>
          <a:p>
            <a:pPr marL="457200" lvl="1" indent="0">
              <a:buFontTx/>
              <a:buNone/>
            </a:pPr>
            <a:r>
              <a:rPr lang="en-US" sz="1200" b="0"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Hướng dẫn nhân viên mới </a:t>
            </a:r>
            <a:r>
              <a:rPr lang="en-US" sz="1200" b="0" i="0" kern="1200" smtClean="0">
                <a:solidFill>
                  <a:schemeClr val="tx1"/>
                </a:solidFill>
                <a:effectLst/>
                <a:latin typeface="+mn-lt"/>
                <a:ea typeface="+mn-ea"/>
                <a:cs typeface="+mn-cs"/>
              </a:rPr>
              <a:t>về</a:t>
            </a:r>
            <a:r>
              <a:rPr lang="vi-VN" sz="1200" b="0" i="0" kern="1200" smtClean="0">
                <a:solidFill>
                  <a:schemeClr val="tx1"/>
                </a:solidFill>
                <a:effectLst/>
                <a:latin typeface="+mn-lt"/>
                <a:ea typeface="+mn-ea"/>
                <a:cs typeface="+mn-cs"/>
              </a:rPr>
              <a:t> SQA</a:t>
            </a:r>
            <a:endParaRPr lang="en-US" sz="1200" b="0" i="0" kern="1200" smtClean="0">
              <a:solidFill>
                <a:schemeClr val="tx1"/>
              </a:solidFill>
              <a:effectLst/>
              <a:latin typeface="+mn-lt"/>
              <a:ea typeface="+mn-ea"/>
              <a:cs typeface="+mn-cs"/>
            </a:endParaRPr>
          </a:p>
          <a:p>
            <a:pPr marL="457200" lvl="1" indent="0">
              <a:buFontTx/>
              <a:buNone/>
            </a:pPr>
            <a:r>
              <a:rPr lang="en-US" sz="1200" b="0" i="0" kern="1200" smtClean="0">
                <a:solidFill>
                  <a:schemeClr val="tx1"/>
                </a:solidFill>
                <a:effectLst/>
                <a:latin typeface="+mn-lt"/>
                <a:ea typeface="+mn-ea"/>
                <a:cs typeface="+mn-cs"/>
              </a:rPr>
              <a:t>+ Chứng</a:t>
            </a:r>
            <a:r>
              <a:rPr lang="en-US" sz="1200" b="0" i="0" kern="1200" baseline="0" smtClean="0">
                <a:solidFill>
                  <a:schemeClr val="tx1"/>
                </a:solidFill>
                <a:effectLst/>
                <a:latin typeface="+mn-lt"/>
                <a:ea typeface="+mn-ea"/>
                <a:cs typeface="+mn-cs"/>
              </a:rPr>
              <a:t> nhận</a:t>
            </a:r>
            <a:r>
              <a:rPr lang="vi-VN" sz="1200" b="0" i="0" kern="1200" smtClean="0">
                <a:solidFill>
                  <a:schemeClr val="tx1"/>
                </a:solidFill>
                <a:effectLst/>
                <a:latin typeface="+mn-lt"/>
                <a:ea typeface="+mn-ea"/>
                <a:cs typeface="+mn-cs"/>
              </a:rPr>
              <a:t> của </a:t>
            </a:r>
            <a:r>
              <a:rPr lang="en-US" sz="1200" b="0" i="0" kern="1200" smtClean="0">
                <a:solidFill>
                  <a:schemeClr val="tx1"/>
                </a:solidFill>
                <a:effectLst/>
                <a:latin typeface="+mn-lt"/>
                <a:ea typeface="+mn-ea"/>
                <a:cs typeface="+mn-cs"/>
              </a:rPr>
              <a:t>nhân</a:t>
            </a:r>
            <a:r>
              <a:rPr lang="en-US" sz="1200" b="0" i="0" kern="1200" baseline="0" smtClean="0">
                <a:solidFill>
                  <a:schemeClr val="tx1"/>
                </a:solidFill>
                <a:effectLst/>
                <a:latin typeface="+mn-lt"/>
                <a:ea typeface="+mn-ea"/>
                <a:cs typeface="+mn-cs"/>
              </a:rPr>
              <a:t> viên </a:t>
            </a:r>
            <a:r>
              <a:rPr lang="en-US" sz="1200" b="1" i="0" kern="1200" baseline="0" smtClean="0">
                <a:solidFill>
                  <a:schemeClr val="tx1"/>
                </a:solidFill>
                <a:effectLst/>
                <a:latin typeface="+mn-lt"/>
                <a:ea typeface="+mn-ea"/>
                <a:cs typeface="+mn-cs"/>
              </a:rPr>
              <a:t>đối với những vị trí đòi hỏi phải có chứng chỉ đặc biệt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 Tư</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vấn về các vấn đề SQA </a:t>
            </a:r>
            <a:r>
              <a:rPr lang="en-US" sz="1200" b="0" i="0" kern="1200" smtClean="0">
                <a:solidFill>
                  <a:schemeClr val="tx1"/>
                </a:solidFill>
                <a:effectLst/>
                <a:latin typeface="+mn-lt"/>
                <a:ea typeface="+mn-ea"/>
                <a:cs typeface="+mn-cs"/>
              </a:rPr>
              <a:t>đến</a:t>
            </a:r>
            <a:r>
              <a:rPr lang="en-US" sz="1200" b="0" i="0" kern="1200" baseline="0" smtClean="0">
                <a:solidFill>
                  <a:schemeClr val="tx1"/>
                </a:solidFill>
                <a:effectLst/>
                <a:latin typeface="+mn-lt"/>
                <a:ea typeface="+mn-ea"/>
                <a:cs typeface="+mn-cs"/>
              </a:rPr>
              <a:t> các</a:t>
            </a:r>
            <a:r>
              <a:rPr lang="vi-VN" sz="1200" b="0" i="0" kern="1200" smtClean="0">
                <a:solidFill>
                  <a:schemeClr val="tx1"/>
                </a:solidFill>
                <a:effectLst/>
                <a:latin typeface="+mn-lt"/>
                <a:ea typeface="+mn-ea"/>
                <a:cs typeface="+mn-cs"/>
              </a:rPr>
              <a:t> </a:t>
            </a:r>
            <a:r>
              <a:rPr lang="en-US" smtClean="0"/>
              <a:t>team leaders</a:t>
            </a:r>
            <a:r>
              <a:rPr lang="vi-VN" sz="1200" b="0" i="0" kern="1200" smtClean="0">
                <a:solidFill>
                  <a:schemeClr val="tx1"/>
                </a:solidFill>
                <a:effectLst/>
                <a:latin typeface="+mn-lt"/>
                <a:ea typeface="+mn-ea"/>
                <a:cs typeface="+mn-cs"/>
              </a:rPr>
              <a:t> và những người khác</a:t>
            </a:r>
            <a:endParaRPr lang="en-US" i="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 Kiểm</a:t>
            </a:r>
            <a:r>
              <a:rPr lang="en-US" sz="1200" b="0" i="0" kern="1200" baseline="0" smtClean="0">
                <a:solidFill>
                  <a:schemeClr val="tx1"/>
                </a:solidFill>
                <a:effectLst/>
                <a:latin typeface="+mn-lt"/>
                <a:ea typeface="+mn-ea"/>
                <a:cs typeface="+mn-cs"/>
              </a:rPr>
              <a:t> soát hệ thống SQA thông qua thực hiện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effectLst/>
                <a:latin typeface="+mn-lt"/>
                <a:ea typeface="+mn-ea"/>
                <a:cs typeface="+mn-cs"/>
              </a:rPr>
              <a:t>+ Rà soát chất lượng nội bộ</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 Kiểm</a:t>
            </a:r>
            <a:r>
              <a:rPr lang="en-US" sz="1200" b="0" i="0" kern="1200" baseline="0" smtClean="0">
                <a:solidFill>
                  <a:schemeClr val="tx1"/>
                </a:solidFill>
                <a:effectLst/>
                <a:latin typeface="+mn-lt"/>
                <a:ea typeface="+mn-ea"/>
                <a:cs typeface="+mn-cs"/>
              </a:rPr>
              <a:t> toán chất lượng từ bên ngoài bởi KH và các tổ chức về chứng nhận SQA</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effectLst/>
                <a:latin typeface="+mn-lt"/>
                <a:ea typeface="+mn-ea"/>
                <a:cs typeface="+mn-cs"/>
              </a:rPr>
              <a:t>+ Review chất lượng quản lý</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baseline="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smtClean="0">
                <a:solidFill>
                  <a:schemeClr val="tx1"/>
                </a:solidFill>
                <a:effectLst/>
                <a:latin typeface="+mn-lt"/>
                <a:ea typeface="+mn-ea"/>
                <a:cs typeface="+mn-cs"/>
              </a:rPr>
              <a:t>Prevention Costs:</a:t>
            </a:r>
          </a:p>
          <a:p>
            <a:r>
              <a:rPr lang="en-US" sz="1200" b="0" i="0" kern="1200" smtClean="0">
                <a:solidFill>
                  <a:schemeClr val="tx1"/>
                </a:solidFill>
                <a:effectLst/>
                <a:latin typeface="+mn-lt"/>
                <a:ea typeface="+mn-ea"/>
                <a:cs typeface="+mn-cs"/>
              </a:rPr>
              <a:t>Generally the most effective way to manage quality costs is to avoid having defects in the first place. It is much less costly to prevent a problem from ever happening than it is to find and correct the problem after it has occurred. </a:t>
            </a:r>
            <a:r>
              <a:rPr lang="en-US" sz="1200" b="1" i="0" kern="1200" smtClean="0">
                <a:solidFill>
                  <a:schemeClr val="tx1"/>
                </a:solidFill>
                <a:effectLst/>
                <a:latin typeface="+mn-lt"/>
                <a:ea typeface="+mn-ea"/>
                <a:cs typeface="+mn-cs"/>
              </a:rPr>
              <a:t>Prevention costs</a:t>
            </a:r>
            <a:r>
              <a:rPr lang="en-US" sz="1200" b="0" i="0" kern="1200" smtClean="0">
                <a:solidFill>
                  <a:schemeClr val="tx1"/>
                </a:solidFill>
                <a:effectLst/>
                <a:latin typeface="+mn-lt"/>
                <a:ea typeface="+mn-ea"/>
                <a:cs typeface="+mn-cs"/>
              </a:rPr>
              <a:t> support activities whose purpose is to reduce the number of defects. Companies employ many techniques to prevent defects for example statistical process control, quality </a:t>
            </a:r>
            <a:r>
              <a:rPr lang="en-US" sz="1200" b="0" i="0" u="sng" kern="1200" smtClean="0">
                <a:solidFill>
                  <a:schemeClr val="tx1"/>
                </a:solidFill>
                <a:effectLst/>
                <a:latin typeface="+mn-lt"/>
                <a:ea typeface="+mn-ea"/>
                <a:cs typeface="+mn-cs"/>
              </a:rPr>
              <a:t>engineering</a:t>
            </a:r>
            <a:r>
              <a:rPr lang="en-US" sz="1200" b="0" i="0" kern="1200" smtClean="0">
                <a:solidFill>
                  <a:schemeClr val="tx1"/>
                </a:solidFill>
                <a:effectLst/>
                <a:latin typeface="+mn-lt"/>
                <a:ea typeface="+mn-ea"/>
                <a:cs typeface="+mn-cs"/>
              </a:rPr>
              <a:t>, training, and a variety of tools from </a:t>
            </a:r>
            <a:r>
              <a:rPr lang="en-US" sz="1200" b="0" i="0" kern="1200" smtClean="0">
                <a:solidFill>
                  <a:schemeClr val="tx1"/>
                </a:solidFill>
                <a:effectLst/>
                <a:latin typeface="+mn-lt"/>
                <a:ea typeface="+mn-ea"/>
                <a:cs typeface="+mn-cs"/>
                <a:hlinkClick r:id="rId3"/>
              </a:rPr>
              <a:t>total quality management (TQM)</a:t>
            </a:r>
            <a:r>
              <a:rPr lang="en-US" sz="1200" b="0" i="0" kern="1200" smtClean="0">
                <a:solidFill>
                  <a:schemeClr val="tx1"/>
                </a:solidFill>
                <a:effectLst/>
                <a:latin typeface="+mn-lt"/>
                <a:ea typeface="+mn-ea"/>
                <a:cs typeface="+mn-cs"/>
              </a:rPr>
              <a:t>.</a:t>
            </a:r>
          </a:p>
          <a:p>
            <a:r>
              <a:rPr lang="en-US" sz="1200" b="0" i="0" u="sng" kern="1200" smtClean="0">
                <a:solidFill>
                  <a:schemeClr val="tx1"/>
                </a:solidFill>
                <a:effectLst/>
                <a:latin typeface="+mn-lt"/>
                <a:ea typeface="+mn-ea"/>
                <a:cs typeface="+mn-cs"/>
              </a:rPr>
              <a:t>Prevention</a:t>
            </a:r>
            <a:r>
              <a:rPr lang="en-US" sz="1200" b="0" i="0" kern="1200" smtClean="0">
                <a:solidFill>
                  <a:schemeClr val="tx1"/>
                </a:solidFill>
                <a:effectLst/>
                <a:latin typeface="+mn-lt"/>
                <a:ea typeface="+mn-ea"/>
                <a:cs typeface="+mn-cs"/>
              </a:rPr>
              <a:t> costs include activities relating to quality circles and statistical process control.</a:t>
            </a:r>
            <a:r>
              <a:rPr lang="en-US" sz="1200" b="1" i="0" kern="1200" smtClean="0">
                <a:solidFill>
                  <a:schemeClr val="tx1"/>
                </a:solidFill>
                <a:effectLst/>
                <a:latin typeface="+mn-lt"/>
                <a:ea typeface="+mn-ea"/>
                <a:cs typeface="+mn-cs"/>
              </a:rPr>
              <a:t>Quality circles</a:t>
            </a:r>
            <a:r>
              <a:rPr lang="en-US" sz="1200" b="0" i="0" kern="1200" smtClean="0">
                <a:solidFill>
                  <a:schemeClr val="tx1"/>
                </a:solidFill>
                <a:effectLst/>
                <a:latin typeface="+mn-lt"/>
                <a:ea typeface="+mn-ea"/>
                <a:cs typeface="+mn-cs"/>
              </a:rPr>
              <a:t> consist of small groups of employees that meet on a regular basis to discuss ways to improve quality. Both management and workers are included in these circles.</a:t>
            </a:r>
          </a:p>
          <a:p>
            <a:r>
              <a:rPr lang="en-US" sz="1200" b="1" i="0" kern="1200" smtClean="0">
                <a:solidFill>
                  <a:schemeClr val="tx1"/>
                </a:solidFill>
                <a:effectLst/>
                <a:latin typeface="+mn-lt"/>
                <a:ea typeface="+mn-ea"/>
                <a:cs typeface="+mn-cs"/>
              </a:rPr>
              <a:t>Statistical process control</a:t>
            </a:r>
            <a:r>
              <a:rPr lang="en-US" sz="1200" b="0" i="0" kern="1200" smtClean="0">
                <a:solidFill>
                  <a:schemeClr val="tx1"/>
                </a:solidFill>
                <a:effectLst/>
                <a:latin typeface="+mn-lt"/>
                <a:ea typeface="+mn-ea"/>
                <a:cs typeface="+mn-cs"/>
              </a:rPr>
              <a:t> is a technique that is used to detect whether a process is in or out of control. An out of control process results in defective units and may be caused by a miscalibrated machine or some other factor. In statistical process control, workers use charts to monitor the quality of units that </a:t>
            </a:r>
            <a:r>
              <a:rPr lang="en-US" sz="1200" b="0" i="0" u="sng" kern="1200" smtClean="0">
                <a:solidFill>
                  <a:schemeClr val="tx1"/>
                </a:solidFill>
                <a:effectLst/>
                <a:latin typeface="+mn-lt"/>
                <a:ea typeface="+mn-ea"/>
                <a:cs typeface="+mn-cs"/>
              </a:rPr>
              <a:t>pass through</a:t>
            </a:r>
            <a:r>
              <a:rPr lang="en-US" sz="1200" b="0" i="0" kern="1200" smtClean="0">
                <a:solidFill>
                  <a:schemeClr val="tx1"/>
                </a:solidFill>
                <a:effectLst/>
                <a:latin typeface="+mn-lt"/>
                <a:ea typeface="+mn-ea"/>
                <a:cs typeface="+mn-cs"/>
              </a:rPr>
              <a:t> their workstations. With these charts, workers can quickly spot processes that are out of control and that are creating defects. Problems can be immediately corrected and further defects prevented rather than waiting for an inspector to catch the defect later.</a:t>
            </a:r>
          </a:p>
          <a:p>
            <a:r>
              <a:rPr lang="en-US" sz="1200" b="0" i="0" kern="1200" smtClean="0">
                <a:solidFill>
                  <a:schemeClr val="tx1"/>
                </a:solidFill>
                <a:effectLst/>
                <a:latin typeface="+mn-lt"/>
                <a:ea typeface="+mn-ea"/>
                <a:cs typeface="+mn-cs"/>
              </a:rPr>
              <a:t>Some companies provide </a:t>
            </a:r>
            <a:r>
              <a:rPr lang="en-US" sz="1200" b="0" i="0" u="sng" kern="1200" smtClean="0">
                <a:solidFill>
                  <a:schemeClr val="tx1"/>
                </a:solidFill>
                <a:effectLst/>
                <a:latin typeface="+mn-lt"/>
                <a:ea typeface="+mn-ea"/>
                <a:cs typeface="+mn-cs"/>
              </a:rPr>
              <a:t>technical support</a:t>
            </a:r>
            <a:r>
              <a:rPr lang="en-US" sz="1200" b="0" i="0" kern="1200" smtClean="0">
                <a:solidFill>
                  <a:schemeClr val="tx1"/>
                </a:solidFill>
                <a:effectLst/>
                <a:latin typeface="+mn-lt"/>
                <a:ea typeface="+mn-ea"/>
                <a:cs typeface="+mn-cs"/>
              </a:rPr>
              <a:t> to their suppliers as a way of preventing defects. Particularly in </a:t>
            </a:r>
            <a:r>
              <a:rPr lang="en-US" sz="1200" b="0" i="0" kern="1200" smtClean="0">
                <a:solidFill>
                  <a:schemeClr val="tx1"/>
                </a:solidFill>
                <a:effectLst/>
                <a:latin typeface="+mn-lt"/>
                <a:ea typeface="+mn-ea"/>
                <a:cs typeface="+mn-cs"/>
                <a:hlinkClick r:id="rId4"/>
              </a:rPr>
              <a:t>just in time (JIT)</a:t>
            </a:r>
            <a:r>
              <a:rPr lang="en-US" sz="1200" b="0" i="0" kern="1200" smtClean="0">
                <a:solidFill>
                  <a:schemeClr val="tx1"/>
                </a:solidFill>
                <a:effectLst/>
                <a:latin typeface="+mn-lt"/>
                <a:ea typeface="+mn-ea"/>
                <a:cs typeface="+mn-cs"/>
              </a:rPr>
              <a:t> systems, such support to suppliers is vital. In a JIT system, parts are delivered from suppliers just in time and in just the correct quantity to fill customer orders. There are no stockpiles of parts. If a defective part is received from a supplier, the part cannot be used and the order for the ultimate customer cannot be filled in time. Hence every part received from suppliers must be free from defects. Consequently, companies that use </a:t>
            </a:r>
            <a:r>
              <a:rPr lang="en-US" sz="1200" b="0" i="0" kern="1200" smtClean="0">
                <a:solidFill>
                  <a:schemeClr val="tx1"/>
                </a:solidFill>
                <a:effectLst/>
                <a:latin typeface="+mn-lt"/>
                <a:ea typeface="+mn-ea"/>
                <a:cs typeface="+mn-cs"/>
                <a:hlinkClick r:id="rId4"/>
              </a:rPr>
              <a:t>just in time (JIT)</a:t>
            </a:r>
            <a:r>
              <a:rPr lang="en-US" sz="1200" b="0" i="0" kern="1200" smtClean="0">
                <a:solidFill>
                  <a:schemeClr val="tx1"/>
                </a:solidFill>
                <a:effectLst/>
                <a:latin typeface="+mn-lt"/>
                <a:ea typeface="+mn-ea"/>
                <a:cs typeface="+mn-cs"/>
              </a:rPr>
              <a:t> often require that their supplier use sophisticated quality control programs such as statistical process control and that their suppliers certify that they will deliver parts and materials that are free of defects.</a:t>
            </a:r>
          </a:p>
          <a:p>
            <a:pPr marL="0" lvl="0" indent="0">
              <a:buFontTx/>
              <a:buNone/>
            </a:pPr>
            <a:endParaRPr lang="en-US"/>
          </a:p>
        </p:txBody>
      </p:sp>
      <p:sp>
        <p:nvSpPr>
          <p:cNvPr id="4" name="Slide Number Placeholder 3"/>
          <p:cNvSpPr>
            <a:spLocks noGrp="1"/>
          </p:cNvSpPr>
          <p:nvPr>
            <p:ph type="sldNum" sz="quarter" idx="10"/>
          </p:nvPr>
        </p:nvSpPr>
        <p:spPr/>
        <p:txBody>
          <a:bodyPr/>
          <a:lstStyle/>
          <a:p>
            <a:fld id="{F0A6F4D8-BBBD-4DBF-8E3D-34ECF3C5F865}" type="slidenum">
              <a:rPr lang="en-US" smtClean="0"/>
              <a:t>45</a:t>
            </a:fld>
            <a:endParaRPr lang="en-US"/>
          </a:p>
        </p:txBody>
      </p:sp>
    </p:spTree>
    <p:extLst>
      <p:ext uri="{BB962C8B-B14F-4D97-AF65-F5344CB8AC3E}">
        <p14:creationId xmlns:p14="http://schemas.microsoft.com/office/powerpoint/2010/main" val="24989784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Chi phí thẩm định</a:t>
            </a:r>
            <a:r>
              <a:rPr lang="en-US" sz="1200" b="0"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 </a:t>
            </a:r>
            <a:r>
              <a:rPr lang="en-US" sz="1200" b="1" i="0" kern="1200" baseline="0" smtClean="0">
                <a:solidFill>
                  <a:schemeClr val="tx1"/>
                </a:solidFill>
                <a:effectLst/>
                <a:latin typeface="+mn-lt"/>
                <a:ea typeface="+mn-ea"/>
                <a:cs typeface="+mn-cs"/>
              </a:rPr>
              <a:t>là các chi phí</a:t>
            </a:r>
            <a:r>
              <a:rPr lang="vi-VN" sz="1200" b="1" i="0" kern="1200" smtClean="0">
                <a:solidFill>
                  <a:schemeClr val="tx1"/>
                </a:solidFill>
                <a:effectLst/>
                <a:latin typeface="+mn-lt"/>
                <a:ea typeface="+mn-ea"/>
                <a:cs typeface="+mn-cs"/>
              </a:rPr>
              <a:t> phát hiện </a:t>
            </a:r>
            <a:r>
              <a:rPr lang="vi-VN" sz="1200" b="1" i="0" u="sng" kern="1200" smtClean="0">
                <a:solidFill>
                  <a:schemeClr val="tx1"/>
                </a:solidFill>
                <a:effectLst/>
                <a:latin typeface="+mn-lt"/>
                <a:ea typeface="+mn-ea"/>
                <a:cs typeface="+mn-cs"/>
              </a:rPr>
              <a:t>lỗi phần mềm</a:t>
            </a:r>
            <a:r>
              <a:rPr lang="vi-VN" sz="1200" b="1" i="0" kern="1200" smtClean="0">
                <a:solidFill>
                  <a:schemeClr val="tx1"/>
                </a:solidFill>
                <a:effectLst/>
                <a:latin typeface="+mn-lt"/>
                <a:ea typeface="+mn-ea"/>
                <a:cs typeface="+mn-cs"/>
              </a:rPr>
              <a:t> trong các sản phẩm cụ thể</a:t>
            </a:r>
            <a:r>
              <a:rPr lang="en-US" sz="1200" b="1"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trước khi sản phẩm được chuyển </a:t>
            </a:r>
            <a:r>
              <a:rPr lang="en-US" sz="1200" b="1" i="0" kern="1200" smtClean="0">
                <a:solidFill>
                  <a:schemeClr val="tx1"/>
                </a:solidFill>
                <a:effectLst/>
                <a:latin typeface="+mn-lt"/>
                <a:ea typeface="+mn-ea"/>
                <a:cs typeface="+mn-cs"/>
              </a:rPr>
              <a:t>giao cho </a:t>
            </a:r>
            <a:r>
              <a:rPr lang="vi-VN" sz="1200" b="1" i="0" kern="1200" smtClean="0">
                <a:solidFill>
                  <a:schemeClr val="tx1"/>
                </a:solidFill>
                <a:effectLst/>
                <a:latin typeface="+mn-lt"/>
                <a:ea typeface="+mn-ea"/>
                <a:cs typeface="+mn-cs"/>
              </a:rPr>
              <a:t>khách hàng</a:t>
            </a:r>
            <a:r>
              <a:rPr lang="en-US" sz="1200" b="1" i="0" kern="1200" smtClean="0">
                <a:solidFill>
                  <a:schemeClr val="tx1"/>
                </a:solidFill>
                <a:effectLst/>
                <a:latin typeface="+mn-lt"/>
                <a:ea typeface="+mn-ea"/>
                <a:cs typeface="+mn-cs"/>
              </a:rPr>
              <a:t>. </a:t>
            </a:r>
            <a:r>
              <a:rPr lang="en-US" b="1" smtClean="0"/>
              <a:t>Các</a:t>
            </a:r>
            <a:r>
              <a:rPr lang="en-US" b="1" baseline="0" smtClean="0"/>
              <a:t> c</a:t>
            </a:r>
            <a:r>
              <a:rPr lang="vi-VN" b="1" smtClean="0"/>
              <a:t>hi phí </a:t>
            </a:r>
            <a:r>
              <a:rPr lang="en-US" b="1" smtClean="0"/>
              <a:t>thẩm</a:t>
            </a:r>
            <a:r>
              <a:rPr lang="en-US" b="1" baseline="0" smtClean="0"/>
              <a:t> định </a:t>
            </a:r>
            <a:r>
              <a:rPr lang="en-US" b="1" smtClean="0"/>
              <a:t>thông</a:t>
            </a:r>
            <a:r>
              <a:rPr lang="en-US" b="1" baseline="0" smtClean="0"/>
              <a:t> thường gồm:</a:t>
            </a:r>
            <a:endParaRPr lang="en-US" sz="1200" b="1" i="0" kern="1200" smtClean="0">
              <a:solidFill>
                <a:schemeClr val="tx1"/>
              </a:solidFill>
              <a:effectLst/>
              <a:latin typeface="+mn-lt"/>
              <a:ea typeface="+mn-ea"/>
              <a:cs typeface="+mn-cs"/>
            </a:endParaRPr>
          </a:p>
          <a:p>
            <a:pPr marL="0" indent="0">
              <a:buFontTx/>
              <a:buNone/>
            </a:pPr>
            <a:r>
              <a:rPr lang="en-US" sz="1200" b="0" i="0" kern="1200" smtClean="0">
                <a:solidFill>
                  <a:schemeClr val="tx1"/>
                </a:solidFill>
                <a:effectLst/>
                <a:latin typeface="+mn-lt"/>
                <a:ea typeface="+mn-ea"/>
                <a:cs typeface="+mn-cs"/>
              </a:rPr>
              <a:t>- Chi phí</a:t>
            </a:r>
            <a:r>
              <a:rPr lang="en-US" sz="1200" b="0" i="0" kern="1200" baseline="0" smtClean="0">
                <a:solidFill>
                  <a:schemeClr val="tx1"/>
                </a:solidFill>
                <a:effectLst/>
                <a:latin typeface="+mn-lt"/>
                <a:ea typeface="+mn-ea"/>
                <a:cs typeface="+mn-cs"/>
              </a:rPr>
              <a:t> rà soát:</a:t>
            </a:r>
          </a:p>
          <a:p>
            <a:pPr marL="457200" lvl="1" indent="0">
              <a:buFontTx/>
              <a:buNone/>
            </a:pPr>
            <a:r>
              <a:rPr lang="en-US" sz="1200" b="0" i="0" kern="1200" baseline="0" smtClean="0">
                <a:solidFill>
                  <a:schemeClr val="tx1"/>
                </a:solidFill>
                <a:effectLst/>
                <a:latin typeface="+mn-lt"/>
                <a:ea typeface="+mn-ea"/>
                <a:cs typeface="+mn-cs"/>
              </a:rPr>
              <a:t>+ Rà soát thiết kế</a:t>
            </a:r>
          </a:p>
          <a:p>
            <a:pPr marL="457200" lvl="1" indent="0">
              <a:buFontTx/>
              <a:buNone/>
            </a:pPr>
            <a:r>
              <a:rPr lang="en-US" sz="1200" b="0" i="0" kern="1200" baseline="0" smtClean="0">
                <a:solidFill>
                  <a:schemeClr val="tx1"/>
                </a:solidFill>
                <a:effectLst/>
                <a:latin typeface="+mn-lt"/>
                <a:ea typeface="+mn-ea"/>
                <a:cs typeface="+mn-cs"/>
              </a:rPr>
              <a:t>+ Rà soát ngang hàng</a:t>
            </a:r>
          </a:p>
          <a:p>
            <a:pPr marL="457200" lvl="1" indent="0">
              <a:buFontTx/>
              <a:buNone/>
            </a:pPr>
            <a:r>
              <a:rPr lang="en-US" sz="1200" b="0" i="0" kern="1200" baseline="0" smtClean="0">
                <a:solidFill>
                  <a:schemeClr val="tx1"/>
                </a:solidFill>
                <a:effectLst/>
                <a:latin typeface="+mn-lt"/>
                <a:ea typeface="+mn-ea"/>
                <a:cs typeface="+mn-cs"/>
              </a:rPr>
              <a:t>+ Rà soát chuyên gia</a:t>
            </a:r>
          </a:p>
          <a:p>
            <a:pPr marL="0" lvl="0" indent="0">
              <a:buFontTx/>
              <a:buNone/>
            </a:pPr>
            <a:r>
              <a:rPr lang="en-US" sz="1200" b="0" i="0" kern="1200" baseline="0" smtClean="0">
                <a:solidFill>
                  <a:schemeClr val="tx1"/>
                </a:solidFill>
                <a:effectLst/>
                <a:latin typeface="+mn-lt"/>
                <a:ea typeface="+mn-ea"/>
                <a:cs typeface="+mn-cs"/>
              </a:rPr>
              <a:t>- Chi phí kiểm chứng PM:</a:t>
            </a:r>
          </a:p>
          <a:p>
            <a:pPr marL="457200" lvl="1" indent="0">
              <a:buFontTx/>
              <a:buNone/>
            </a:pPr>
            <a:r>
              <a:rPr lang="en-US" sz="1200" b="0" i="0" kern="1200" baseline="0" smtClean="0">
                <a:solidFill>
                  <a:schemeClr val="tx1"/>
                </a:solidFill>
                <a:effectLst/>
                <a:latin typeface="+mn-lt"/>
                <a:ea typeface="+mn-ea"/>
                <a:cs typeface="+mn-cs"/>
              </a:rPr>
              <a:t>+ ...</a:t>
            </a:r>
          </a:p>
          <a:p>
            <a:pPr marL="457200" lvl="1" indent="0">
              <a:buFontTx/>
              <a:buNone/>
            </a:pPr>
            <a:r>
              <a:rPr lang="en-US" sz="1200" b="0" i="0" kern="1200" baseline="0" smtClean="0">
                <a:solidFill>
                  <a:schemeClr val="tx1"/>
                </a:solidFill>
                <a:effectLst/>
                <a:latin typeface="+mn-lt"/>
                <a:ea typeface="+mn-ea"/>
                <a:cs typeface="+mn-cs"/>
              </a:rPr>
              <a:t>+ ...</a:t>
            </a:r>
          </a:p>
          <a:p>
            <a:pPr marL="0" lvl="0" indent="0">
              <a:buFontTx/>
              <a:buNone/>
            </a:pPr>
            <a:r>
              <a:rPr lang="en-US" sz="1200" b="0" i="0" kern="1200" baseline="0" smtClean="0">
                <a:solidFill>
                  <a:schemeClr val="tx1"/>
                </a:solidFill>
                <a:effectLst/>
                <a:latin typeface="+mn-lt"/>
                <a:ea typeface="+mn-ea"/>
                <a:cs typeface="+mn-cs"/>
              </a:rPr>
              <a:t>- Chi phí đánh giá CL của những </a:t>
            </a:r>
            <a:r>
              <a:rPr lang="en-US" sz="1200" b="0" i="0" u="sng" kern="1200" baseline="0" smtClean="0">
                <a:solidFill>
                  <a:schemeClr val="tx1"/>
                </a:solidFill>
                <a:effectLst/>
                <a:latin typeface="+mn-lt"/>
                <a:ea typeface="+mn-ea"/>
                <a:cs typeface="+mn-cs"/>
              </a:rPr>
              <a:t>người tham gia ngoài</a:t>
            </a:r>
            <a:r>
              <a:rPr lang="en-US" sz="1200" b="0" i="0" kern="1200" baseline="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chủ yếu bằng </a:t>
            </a:r>
            <a:r>
              <a:rPr lang="en-US" sz="1200" b="1" i="0" kern="1200" smtClean="0">
                <a:solidFill>
                  <a:schemeClr val="tx1"/>
                </a:solidFill>
                <a:effectLst/>
                <a:latin typeface="+mn-lt"/>
                <a:ea typeface="+mn-ea"/>
                <a:cs typeface="+mn-cs"/>
              </a:rPr>
              <a:t>cách</a:t>
            </a:r>
            <a:r>
              <a:rPr lang="en-US" sz="1200" b="1" i="0" kern="1200" baseline="0" smtClean="0">
                <a:solidFill>
                  <a:schemeClr val="tx1"/>
                </a:solidFill>
                <a:effectLst/>
                <a:latin typeface="+mn-lt"/>
                <a:ea typeface="+mn-ea"/>
                <a:cs typeface="+mn-cs"/>
              </a:rPr>
              <a:t> rà soát thiết kế </a:t>
            </a:r>
            <a:r>
              <a:rPr lang="vi-VN" sz="1200" b="1" i="0" kern="1200" smtClean="0">
                <a:solidFill>
                  <a:schemeClr val="tx1"/>
                </a:solidFill>
                <a:effectLst/>
                <a:latin typeface="+mn-lt"/>
                <a:ea typeface="+mn-ea"/>
                <a:cs typeface="+mn-cs"/>
              </a:rPr>
              <a:t>và kiểm thử phần mềm</a:t>
            </a:r>
            <a:r>
              <a:rPr lang="en-US" sz="1200" b="1" i="0" kern="1200" smtClean="0">
                <a:solidFill>
                  <a:schemeClr val="tx1"/>
                </a:solidFill>
                <a:effectLst/>
                <a:latin typeface="+mn-lt"/>
                <a:ea typeface="+mn-ea"/>
                <a:cs typeface="+mn-cs"/>
              </a:rPr>
              <a:t>.</a:t>
            </a:r>
          </a:p>
          <a:p>
            <a:pPr marL="457200" lvl="1" indent="0">
              <a:buFontTx/>
              <a:buNone/>
            </a:pPr>
            <a:r>
              <a:rPr lang="en-US" sz="1200" b="1"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Những hoạt động này được áp dụng cho các hoạt động thực hiện bởi:</a:t>
            </a:r>
          </a:p>
          <a:p>
            <a:pPr marL="914400" lvl="2"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Nhà thầu phụ</a:t>
            </a:r>
          </a:p>
          <a:p>
            <a:pPr marL="914400" lvl="2"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Các nhà cung cấp hệ thống phần mềm COTS và các mô-đun phần mềm có thể tái sử dụng</a:t>
            </a:r>
          </a:p>
          <a:p>
            <a:pPr marL="914400" lvl="2"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Khách hàng là người tham gia thực hiện dự án.</a:t>
            </a:r>
            <a:endParaRPr lang="en-US" sz="1200" b="0" i="0" kern="1200" smtClean="0">
              <a:solidFill>
                <a:schemeClr val="tx1"/>
              </a:solidFill>
              <a:effectLst/>
              <a:latin typeface="+mn-lt"/>
              <a:ea typeface="+mn-ea"/>
              <a:cs typeface="+mn-cs"/>
            </a:endParaRPr>
          </a:p>
          <a:p>
            <a:endParaRPr lang="en-US" smtClean="0"/>
          </a:p>
          <a:p>
            <a:endParaRPr lang="en-US" smtClean="0"/>
          </a:p>
          <a:p>
            <a:endParaRPr lang="en-US" smtClean="0"/>
          </a:p>
          <a:p>
            <a:endParaRPr lang="vi-VN" smtClean="0"/>
          </a:p>
          <a:p>
            <a:r>
              <a:rPr lang="vi-VN" smtClean="0"/>
              <a:t>Những chi phí này gắn liền với việc đánh giá các vật liệu đã mua, các quá</a:t>
            </a:r>
            <a:r>
              <a:rPr lang="en-US" smtClean="0"/>
              <a:t> </a:t>
            </a:r>
            <a:r>
              <a:rPr lang="vi-VN" smtClean="0"/>
              <a:t>trình, các sản phẩm trung gian, các thành phẩm… để đảm bảo là phù hợp với các</a:t>
            </a:r>
            <a:r>
              <a:rPr lang="en-US" smtClean="0"/>
              <a:t> </a:t>
            </a:r>
            <a:r>
              <a:rPr lang="vi-VN" smtClean="0"/>
              <a:t>đặc tính kỹ thuật. Công việc đánh giá bao gồm:</a:t>
            </a:r>
          </a:p>
          <a:p>
            <a:r>
              <a:rPr lang="vi-VN" smtClean="0"/>
              <a:t>• Kiểm tra và thử tính năng các vật liệu nhập về, quá trình chuẩn bị</a:t>
            </a:r>
            <a:r>
              <a:rPr lang="en-US" smtClean="0"/>
              <a:t> </a:t>
            </a:r>
            <a:r>
              <a:rPr lang="vi-VN" smtClean="0"/>
              <a:t>sản xuất, các sản phẩm loạt đầu, các quá trình vận hành, các sản</a:t>
            </a:r>
            <a:r>
              <a:rPr lang="en-US" smtClean="0"/>
              <a:t> </a:t>
            </a:r>
            <a:r>
              <a:rPr lang="vi-VN" smtClean="0"/>
              <a:t>phẩm trung gian và các sản phẩm cuối cùng, bao gồm cả việc đánh</a:t>
            </a:r>
            <a:r>
              <a:rPr lang="en-US" smtClean="0"/>
              <a:t> </a:t>
            </a:r>
            <a:r>
              <a:rPr lang="vi-VN" smtClean="0"/>
              <a:t>giá đặc tính sản phẩm so với các đặc thù kỹ thuật đã thoả thuận, kể</a:t>
            </a:r>
            <a:r>
              <a:rPr lang="en-US" smtClean="0"/>
              <a:t> </a:t>
            </a:r>
            <a:r>
              <a:rPr lang="vi-VN" smtClean="0"/>
              <a:t>cả việc kiểm tra lại. </a:t>
            </a:r>
          </a:p>
          <a:p>
            <a:r>
              <a:rPr lang="vi-VN" smtClean="0"/>
              <a:t>• Thẩm tra chất lượng: Kiểm nghiệm hệ thống chất lượng xem có</a:t>
            </a:r>
            <a:r>
              <a:rPr lang="en-US" smtClean="0"/>
              <a:t> </a:t>
            </a:r>
            <a:r>
              <a:rPr lang="vi-VN" smtClean="0"/>
              <a:t>vận hành như ý muốn không. </a:t>
            </a:r>
          </a:p>
          <a:p>
            <a:r>
              <a:rPr lang="vi-VN" smtClean="0"/>
              <a:t>• Thiết bị kiểm tra: Kiểm định và bảo dưỡng các thiết bị dùng trong</a:t>
            </a:r>
            <a:r>
              <a:rPr lang="en-US" smtClean="0"/>
              <a:t> </a:t>
            </a:r>
            <a:r>
              <a:rPr lang="vi-VN" smtClean="0"/>
              <a:t>hoạt động kiểm tra. </a:t>
            </a:r>
          </a:p>
          <a:p>
            <a:r>
              <a:rPr lang="vi-VN" smtClean="0"/>
              <a:t>• Phân loại người bán: Nhận định và đánh giá các cơ sở cung ứng.</a:t>
            </a:r>
            <a:endParaRPr lang="en-US" smtClean="0"/>
          </a:p>
          <a:p>
            <a:endParaRPr lang="en-US" smtClean="0"/>
          </a:p>
          <a:p>
            <a:r>
              <a:rPr lang="en-US" sz="1200" b="1" i="0" kern="1200" smtClean="0">
                <a:solidFill>
                  <a:schemeClr val="tx1"/>
                </a:solidFill>
                <a:effectLst/>
                <a:latin typeface="+mn-lt"/>
                <a:ea typeface="+mn-ea"/>
                <a:cs typeface="+mn-cs"/>
              </a:rPr>
              <a:t>Appraisal Costs:</a:t>
            </a:r>
          </a:p>
          <a:p>
            <a:r>
              <a:rPr lang="en-US" sz="1200" b="0" i="0" kern="1200" smtClean="0">
                <a:solidFill>
                  <a:schemeClr val="tx1"/>
                </a:solidFill>
                <a:effectLst/>
                <a:latin typeface="+mn-lt"/>
                <a:ea typeface="+mn-ea"/>
                <a:cs typeface="+mn-cs"/>
              </a:rPr>
              <a:t>Any defective parts and products should be caught as early as possible in the production process. </a:t>
            </a:r>
            <a:r>
              <a:rPr lang="en-US" sz="1200" b="1" i="0" kern="1200" smtClean="0">
                <a:solidFill>
                  <a:schemeClr val="tx1"/>
                </a:solidFill>
                <a:effectLst/>
                <a:latin typeface="+mn-lt"/>
                <a:ea typeface="+mn-ea"/>
                <a:cs typeface="+mn-cs"/>
              </a:rPr>
              <a:t>Appraisal costs</a:t>
            </a:r>
            <a:r>
              <a:rPr lang="en-US" sz="1200" b="0" i="0" kern="1200" smtClean="0">
                <a:solidFill>
                  <a:schemeClr val="tx1"/>
                </a:solidFill>
                <a:effectLst/>
                <a:latin typeface="+mn-lt"/>
                <a:ea typeface="+mn-ea"/>
                <a:cs typeface="+mn-cs"/>
              </a:rPr>
              <a:t>, which are </a:t>
            </a:r>
            <a:r>
              <a:rPr lang="en-US" sz="1200" b="0" i="0" u="sng" kern="1200" smtClean="0">
                <a:solidFill>
                  <a:schemeClr val="tx1"/>
                </a:solidFill>
                <a:effectLst/>
                <a:latin typeface="+mn-lt"/>
                <a:ea typeface="+mn-ea"/>
                <a:cs typeface="+mn-cs"/>
              </a:rPr>
              <a:t>sometimes</a:t>
            </a:r>
            <a:r>
              <a:rPr lang="en-US" sz="1200" b="0" i="0" kern="1200" smtClean="0">
                <a:solidFill>
                  <a:schemeClr val="tx1"/>
                </a:solidFill>
                <a:effectLst/>
                <a:latin typeface="+mn-lt"/>
                <a:ea typeface="+mn-ea"/>
                <a:cs typeface="+mn-cs"/>
              </a:rPr>
              <a:t> called </a:t>
            </a:r>
            <a:r>
              <a:rPr lang="en-US" sz="1200" b="0" i="1" kern="1200" smtClean="0">
                <a:solidFill>
                  <a:schemeClr val="tx1"/>
                </a:solidFill>
                <a:effectLst/>
                <a:latin typeface="+mn-lt"/>
                <a:ea typeface="+mn-ea"/>
                <a:cs typeface="+mn-cs"/>
              </a:rPr>
              <a:t>inspection costs</a:t>
            </a:r>
            <a:r>
              <a:rPr lang="en-US" sz="1200" b="0" i="0" kern="1200" smtClean="0">
                <a:solidFill>
                  <a:schemeClr val="tx1"/>
                </a:solidFill>
                <a:effectLst/>
                <a:latin typeface="+mn-lt"/>
                <a:ea typeface="+mn-ea"/>
                <a:cs typeface="+mn-cs"/>
              </a:rPr>
              <a:t>, are incurred to identify defective products before the products are shipped to customers. Unfortunately performing appraisal activates doesn't keep defects from happening again and most managers realize now that maintaining an army of inspectors is a costly and ineffective approach to quality control.</a:t>
            </a:r>
          </a:p>
          <a:p>
            <a:r>
              <a:rPr lang="en-US" sz="1200" b="0" i="0" kern="1200" smtClean="0">
                <a:solidFill>
                  <a:schemeClr val="tx1"/>
                </a:solidFill>
                <a:effectLst/>
                <a:latin typeface="+mn-lt"/>
                <a:ea typeface="+mn-ea"/>
                <a:cs typeface="+mn-cs"/>
              </a:rPr>
              <a:t>Employees are increasingly being asked to be responsible for their own quality control. This approach along with designing products to be easy to manufacture properly, allows quality to be built into products rather than relying on inspections to get the defects out.</a:t>
            </a:r>
          </a:p>
          <a:p>
            <a:endParaRPr lang="en-US"/>
          </a:p>
        </p:txBody>
      </p:sp>
      <p:sp>
        <p:nvSpPr>
          <p:cNvPr id="4" name="Slide Number Placeholder 3"/>
          <p:cNvSpPr>
            <a:spLocks noGrp="1"/>
          </p:cNvSpPr>
          <p:nvPr>
            <p:ph type="sldNum" sz="quarter" idx="10"/>
          </p:nvPr>
        </p:nvSpPr>
        <p:spPr/>
        <p:txBody>
          <a:bodyPr/>
          <a:lstStyle/>
          <a:p>
            <a:fld id="{F0A6F4D8-BBBD-4DBF-8E3D-34ECF3C5F865}" type="slidenum">
              <a:rPr lang="en-US" smtClean="0"/>
              <a:t>46</a:t>
            </a:fld>
            <a:endParaRPr lang="en-US"/>
          </a:p>
        </p:txBody>
      </p:sp>
    </p:spTree>
    <p:extLst>
      <p:ext uri="{BB962C8B-B14F-4D97-AF65-F5344CB8AC3E}">
        <p14:creationId xmlns:p14="http://schemas.microsoft.com/office/powerpoint/2010/main" val="277128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Chi phí</a:t>
            </a:r>
            <a:r>
              <a:rPr lang="en-US" baseline="0" smtClean="0"/>
              <a:t> thất bại bên trong: </a:t>
            </a:r>
          </a:p>
          <a:p>
            <a:pPr marL="0" indent="0">
              <a:buFontTx/>
              <a:buNone/>
            </a:pPr>
            <a:r>
              <a:rPr lang="en-US" baseline="0" smtClean="0"/>
              <a:t>- Đó là</a:t>
            </a:r>
            <a:r>
              <a:rPr lang="vi-VN" sz="1200" b="0"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chi phí sửa chữa sai sót</a:t>
            </a:r>
            <a:r>
              <a:rPr lang="vi-VN" sz="1200" b="0" i="0" kern="1200" smtClean="0">
                <a:solidFill>
                  <a:schemeClr val="tx1"/>
                </a:solidFill>
                <a:effectLst/>
                <a:latin typeface="+mn-lt"/>
                <a:ea typeface="+mn-ea"/>
                <a:cs typeface="+mn-cs"/>
              </a:rPr>
              <a:t> sau khi </a:t>
            </a:r>
            <a:r>
              <a:rPr lang="en-US" sz="1200" b="0" i="0" kern="1200" smtClean="0">
                <a:solidFill>
                  <a:schemeClr val="tx1"/>
                </a:solidFill>
                <a:effectLst/>
                <a:latin typeface="+mn-lt"/>
                <a:ea typeface="+mn-ea"/>
                <a:cs typeface="+mn-cs"/>
              </a:rPr>
              <a:t>kiểm</a:t>
            </a:r>
            <a:r>
              <a:rPr lang="en-US" sz="1200" b="0" i="0" kern="1200" baseline="0" smtClean="0">
                <a:solidFill>
                  <a:schemeClr val="tx1"/>
                </a:solidFill>
                <a:effectLst/>
                <a:latin typeface="+mn-lt"/>
                <a:ea typeface="+mn-ea"/>
                <a:cs typeface="+mn-cs"/>
              </a:rPr>
              <a:t> tra </a:t>
            </a:r>
            <a:r>
              <a:rPr lang="en-US" sz="1200" b="0" i="0" kern="1200" smtClean="0">
                <a:solidFill>
                  <a:schemeClr val="tx1"/>
                </a:solidFill>
                <a:effectLst/>
                <a:latin typeface="+mn-lt"/>
                <a:ea typeface="+mn-ea"/>
                <a:cs typeface="+mn-cs"/>
              </a:rPr>
              <a:t>PM </a:t>
            </a:r>
            <a:r>
              <a:rPr lang="vi-VN" sz="1200" b="0" i="0" kern="1200" smtClean="0">
                <a:solidFill>
                  <a:schemeClr val="tx1"/>
                </a:solidFill>
                <a:effectLst/>
                <a:latin typeface="+mn-lt"/>
                <a:ea typeface="+mn-ea"/>
                <a:cs typeface="+mn-cs"/>
              </a:rPr>
              <a:t>trong quá trình phát triển </a:t>
            </a:r>
            <a:r>
              <a:rPr lang="en-US" sz="1200" b="0" i="0" kern="1200" smtClean="0">
                <a:solidFill>
                  <a:schemeClr val="tx1"/>
                </a:solidFill>
                <a:effectLst/>
                <a:latin typeface="+mn-lt"/>
                <a:ea typeface="+mn-ea"/>
                <a:cs typeface="+mn-cs"/>
              </a:rPr>
              <a:t>(</a:t>
            </a:r>
            <a:r>
              <a:rPr lang="vi-VN" b="0" i="0" baseline="0" smtClean="0"/>
              <a:t>được phát hiện bằng việc </a:t>
            </a:r>
            <a:r>
              <a:rPr lang="en-US" b="0" i="0" baseline="0" smtClean="0"/>
              <a:t>design reviews, software tests and acceptance tests</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trước khi cài đặt hệ thống</a:t>
            </a:r>
            <a:r>
              <a:rPr lang="en-US" sz="1200" b="0" i="0" kern="1200" smtClean="0">
                <a:solidFill>
                  <a:schemeClr val="tx1"/>
                </a:solidFill>
                <a:effectLst/>
                <a:latin typeface="+mn-lt"/>
                <a:ea typeface="+mn-ea"/>
                <a:cs typeface="+mn-cs"/>
              </a:rPr>
              <a:t> cho </a:t>
            </a:r>
            <a:r>
              <a:rPr lang="vi-VN" sz="1200" b="0" i="0" kern="1200" smtClean="0">
                <a:solidFill>
                  <a:schemeClr val="tx1"/>
                </a:solidFill>
                <a:effectLst/>
                <a:latin typeface="+mn-lt"/>
                <a:ea typeface="+mn-ea"/>
                <a:cs typeface="+mn-cs"/>
              </a:rPr>
              <a:t>khách hàng.</a:t>
            </a:r>
            <a:r>
              <a:rPr lang="en-US" sz="1200" b="0" i="0" kern="1200" smtClean="0">
                <a:solidFill>
                  <a:schemeClr val="tx1"/>
                </a:solidFill>
                <a:effectLst/>
                <a:latin typeface="+mn-lt"/>
                <a:ea typeface="+mn-ea"/>
                <a:cs typeface="+mn-cs"/>
              </a:rPr>
              <a:t> GỒM:</a:t>
            </a:r>
          </a:p>
          <a:p>
            <a:pPr marL="457200" lvl="1" indent="0">
              <a:buFontTx/>
              <a:buNone/>
            </a:pPr>
            <a:r>
              <a:rPr lang="en-US" sz="1200" b="0" i="0" kern="1200" smtClean="0">
                <a:solidFill>
                  <a:schemeClr val="tx1"/>
                </a:solidFill>
                <a:effectLst/>
                <a:latin typeface="+mn-lt"/>
                <a:ea typeface="+mn-ea"/>
                <a:cs typeface="+mn-cs"/>
              </a:rPr>
              <a:t>+ Chi phí</a:t>
            </a:r>
            <a:r>
              <a:rPr lang="en-US" sz="1200" b="0" i="0" kern="1200" baseline="0" smtClean="0">
                <a:solidFill>
                  <a:schemeClr val="tx1"/>
                </a:solidFill>
                <a:effectLst/>
                <a:latin typeface="+mn-lt"/>
                <a:ea typeface="+mn-ea"/>
                <a:cs typeface="+mn-cs"/>
              </a:rPr>
              <a:t> TK lại hoặc sửa đổi TK</a:t>
            </a:r>
          </a:p>
          <a:p>
            <a:pPr marL="457200" lvl="1" indent="0">
              <a:buFontTx/>
              <a:buNone/>
            </a:pPr>
            <a:r>
              <a:rPr lang="en-US" sz="1200" b="0" i="0" kern="1200" baseline="0" smtClean="0">
                <a:solidFill>
                  <a:schemeClr val="tx1"/>
                </a:solidFill>
                <a:effectLst/>
                <a:latin typeface="+mn-lt"/>
                <a:ea typeface="+mn-ea"/>
                <a:cs typeface="+mn-cs"/>
              </a:rPr>
              <a:t>+ Chi phí lập trình lại hoặc sửa chương trình</a:t>
            </a:r>
          </a:p>
          <a:p>
            <a:pPr marL="457200" lvl="1" indent="0">
              <a:buFontTx/>
              <a:buNone/>
            </a:pPr>
            <a:r>
              <a:rPr lang="en-US" sz="1200" b="0" i="0" kern="1200" smtClean="0">
                <a:solidFill>
                  <a:schemeClr val="tx1"/>
                </a:solidFill>
                <a:effectLst/>
                <a:latin typeface="+mn-lt"/>
                <a:ea typeface="+mn-ea"/>
                <a:cs typeface="+mn-cs"/>
              </a:rPr>
              <a:t>+ Chi phí</a:t>
            </a:r>
            <a:r>
              <a:rPr lang="en-US" sz="1200" b="0" i="0" kern="1200" baseline="0" smtClean="0">
                <a:solidFill>
                  <a:schemeClr val="tx1"/>
                </a:solidFill>
                <a:effectLst/>
                <a:latin typeface="+mn-lt"/>
                <a:ea typeface="+mn-ea"/>
                <a:cs typeface="+mn-cs"/>
              </a:rPr>
              <a:t> kiểm tra lại thiết kế và tái kiểm tra ct (kiểm tra hồi quy)</a:t>
            </a:r>
            <a:endParaRPr lang="en-US" sz="1200" b="0" i="0" kern="1200" smtClean="0">
              <a:solidFill>
                <a:schemeClr val="tx1"/>
              </a:solidFill>
              <a:effectLst/>
              <a:latin typeface="+mn-lt"/>
              <a:ea typeface="+mn-ea"/>
              <a:cs typeface="+mn-cs"/>
            </a:endParaRPr>
          </a:p>
          <a:p>
            <a:pPr marL="171450" indent="-171450">
              <a:buFontTx/>
              <a:buChar char="-"/>
            </a:pPr>
            <a:endParaRPr lang="en-US" smtClean="0"/>
          </a:p>
          <a:p>
            <a:pPr marL="171450" indent="-171450">
              <a:buFontTx/>
              <a:buChar char="-"/>
            </a:pPr>
            <a:endParaRPr lang="en-US" smtClean="0"/>
          </a:p>
          <a:p>
            <a:endParaRPr lang="en-US" smtClean="0"/>
          </a:p>
          <a:p>
            <a:r>
              <a:rPr lang="en-US" sz="1200" b="1" i="0" kern="1200" smtClean="0">
                <a:solidFill>
                  <a:schemeClr val="tx1"/>
                </a:solidFill>
                <a:effectLst/>
                <a:latin typeface="+mn-lt"/>
                <a:ea typeface="+mn-ea"/>
                <a:cs typeface="+mn-cs"/>
              </a:rPr>
              <a:t>Internal failure Costs:</a:t>
            </a:r>
          </a:p>
          <a:p>
            <a:r>
              <a:rPr lang="en-US" sz="1200" b="0" i="0" kern="1200" smtClean="0">
                <a:solidFill>
                  <a:schemeClr val="tx1"/>
                </a:solidFill>
                <a:effectLst/>
                <a:latin typeface="+mn-lt"/>
                <a:ea typeface="+mn-ea"/>
                <a:cs typeface="+mn-cs"/>
              </a:rPr>
              <a:t>Failure costs are incurred when a product fails to conform to its design specifications. Failure costs can be either internal or external. </a:t>
            </a:r>
            <a:r>
              <a:rPr lang="en-US" sz="1200" b="1" i="0" kern="1200" smtClean="0">
                <a:solidFill>
                  <a:schemeClr val="tx1"/>
                </a:solidFill>
                <a:effectLst/>
                <a:latin typeface="+mn-lt"/>
                <a:ea typeface="+mn-ea"/>
                <a:cs typeface="+mn-cs"/>
              </a:rPr>
              <a:t>Internal failure costs</a:t>
            </a:r>
            <a:r>
              <a:rPr lang="en-US" sz="1200" b="0" i="0" kern="1200" smtClean="0">
                <a:solidFill>
                  <a:schemeClr val="tx1"/>
                </a:solidFill>
                <a:effectLst/>
                <a:latin typeface="+mn-lt"/>
                <a:ea typeface="+mn-ea"/>
                <a:cs typeface="+mn-cs"/>
              </a:rPr>
              <a:t> result from identification of defects before they are shipped to customers. These costs include scrap, rejected products, reworking of defective units, and downtime caused by quality problem. The more effective a company's appraisal activities the greater the chance of catching defects internally and the greater the level of internal failure costs. This is the price that is paid to avoid incurring external failure costs, which can be devastating.</a:t>
            </a:r>
          </a:p>
          <a:p>
            <a:endParaRPr lang="en-US"/>
          </a:p>
        </p:txBody>
      </p:sp>
      <p:sp>
        <p:nvSpPr>
          <p:cNvPr id="4" name="Slide Number Placeholder 3"/>
          <p:cNvSpPr>
            <a:spLocks noGrp="1"/>
          </p:cNvSpPr>
          <p:nvPr>
            <p:ph type="sldNum" sz="quarter" idx="10"/>
          </p:nvPr>
        </p:nvSpPr>
        <p:spPr/>
        <p:txBody>
          <a:bodyPr/>
          <a:lstStyle/>
          <a:p>
            <a:fld id="{F0A6F4D8-BBBD-4DBF-8E3D-34ECF3C5F865}" type="slidenum">
              <a:rPr lang="en-US" smtClean="0"/>
              <a:t>47</a:t>
            </a:fld>
            <a:endParaRPr lang="en-US"/>
          </a:p>
        </p:txBody>
      </p:sp>
    </p:spTree>
    <p:extLst>
      <p:ext uri="{BB962C8B-B14F-4D97-AF65-F5344CB8AC3E}">
        <p14:creationId xmlns:p14="http://schemas.microsoft.com/office/powerpoint/2010/main" val="17699591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Chi phí sai hỏng bên ngoài</a:t>
            </a:r>
            <a:endParaRPr lang="en-US" smtClean="0"/>
          </a:p>
          <a:p>
            <a:pPr marL="0"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Bao gồm chi phí sửa </a:t>
            </a:r>
            <a:r>
              <a:rPr lang="en-US" sz="1200" b="0" i="0" kern="1200" smtClean="0">
                <a:solidFill>
                  <a:schemeClr val="tx1"/>
                </a:solidFill>
                <a:effectLst/>
                <a:latin typeface="+mn-lt"/>
                <a:ea typeface="+mn-ea"/>
                <a:cs typeface="+mn-cs"/>
              </a:rPr>
              <a:t>lỗi</a:t>
            </a:r>
            <a:r>
              <a:rPr lang="vi-VN" sz="1200" b="0" i="0" kern="1200" smtClean="0">
                <a:solidFill>
                  <a:schemeClr val="tx1"/>
                </a:solidFill>
                <a:effectLst/>
                <a:latin typeface="+mn-lt"/>
                <a:ea typeface="+mn-ea"/>
                <a:cs typeface="+mn-cs"/>
              </a:rPr>
              <a:t> được phát hiện bởi khách hàng hoặc đội bảo </a:t>
            </a:r>
            <a:r>
              <a:rPr lang="en-US" sz="1200" b="0" i="0" kern="1200" smtClean="0">
                <a:solidFill>
                  <a:schemeClr val="tx1"/>
                </a:solidFill>
                <a:effectLst/>
                <a:latin typeface="+mn-lt"/>
                <a:ea typeface="+mn-ea"/>
                <a:cs typeface="+mn-cs"/>
              </a:rPr>
              <a:t>trì</a:t>
            </a:r>
            <a:r>
              <a:rPr lang="vi-VN" sz="1200" b="0" i="0" kern="1200" smtClean="0">
                <a:solidFill>
                  <a:schemeClr val="tx1"/>
                </a:solidFill>
                <a:effectLst/>
                <a:latin typeface="+mn-lt"/>
                <a:ea typeface="+mn-ea"/>
                <a:cs typeface="+mn-cs"/>
              </a:rPr>
              <a:t> sau khi hệ thống phần mềm đã được cài đặt </a:t>
            </a:r>
            <a:r>
              <a:rPr lang="en-US" sz="1200" b="0" i="0" kern="1200" smtClean="0">
                <a:solidFill>
                  <a:schemeClr val="tx1"/>
                </a:solidFill>
                <a:effectLst/>
                <a:latin typeface="+mn-lt"/>
                <a:ea typeface="+mn-ea"/>
                <a:cs typeface="+mn-cs"/>
              </a:rPr>
              <a:t>cho</a:t>
            </a:r>
            <a:r>
              <a:rPr lang="vi-VN" sz="1200" b="0" i="0" kern="1200" smtClean="0">
                <a:solidFill>
                  <a:schemeClr val="tx1"/>
                </a:solidFill>
                <a:effectLst/>
                <a:latin typeface="+mn-lt"/>
                <a:ea typeface="+mn-ea"/>
                <a:cs typeface="+mn-cs"/>
              </a:rPr>
              <a:t> khách hàng</a:t>
            </a: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ĐC</a:t>
            </a:r>
            <a:r>
              <a:rPr lang="en-US" sz="1200" b="1" i="0" kern="1200" baseline="0" smtClean="0">
                <a:solidFill>
                  <a:schemeClr val="tx1"/>
                </a:solidFill>
                <a:effectLst/>
                <a:latin typeface="+mn-lt"/>
                <a:ea typeface="+mn-ea"/>
                <a:cs typeface="+mn-cs"/>
              </a:rPr>
              <a:t> PHÂN LÀM 2 LOẠI: CHI PHÍ CÔNG KHAI VÀ CHI PHÍ ẨN. </a:t>
            </a:r>
            <a:r>
              <a:rPr lang="vi-VN" sz="1200" b="1" i="0" kern="1200" baseline="0" smtClean="0">
                <a:solidFill>
                  <a:schemeClr val="tx1"/>
                </a:solidFill>
                <a:effectLst/>
                <a:latin typeface="+mn-lt"/>
                <a:ea typeface="+mn-ea"/>
                <a:cs typeface="+mn-cs"/>
              </a:rPr>
              <a:t>TRONG </a:t>
            </a:r>
            <a:r>
              <a:rPr lang="en-US" sz="1200" b="1" i="0" kern="1200" baseline="0" smtClean="0">
                <a:solidFill>
                  <a:schemeClr val="tx1"/>
                </a:solidFill>
                <a:effectLst/>
                <a:latin typeface="+mn-lt"/>
                <a:ea typeface="+mn-ea"/>
                <a:cs typeface="+mn-cs"/>
              </a:rPr>
              <a:t>NHIỀU </a:t>
            </a:r>
            <a:r>
              <a:rPr lang="vi-VN" sz="1200" b="1" i="0" kern="1200" baseline="0" smtClean="0">
                <a:solidFill>
                  <a:schemeClr val="tx1"/>
                </a:solidFill>
                <a:effectLst/>
                <a:latin typeface="+mn-lt"/>
                <a:ea typeface="+mn-ea"/>
                <a:cs typeface="+mn-cs"/>
              </a:rPr>
              <a:t>TRƯỜNG HỢP, MỨC ĐỘ CHI PHÍ ẨN LÀ LỚN HƠN NHIỀU SO VỚI CHI PHÍ CÔNG KHAI</a:t>
            </a:r>
            <a:r>
              <a:rPr lang="en-US" sz="1200" b="1" i="0" kern="1200" baseline="0" smtClean="0">
                <a:solidFill>
                  <a:schemeClr val="tx1"/>
                </a:solidFill>
                <a:effectLst/>
                <a:latin typeface="+mn-lt"/>
                <a:ea typeface="+mn-ea"/>
                <a:cs typeface="+mn-cs"/>
              </a:rPr>
              <a:t>.</a:t>
            </a:r>
            <a:endParaRPr lang="en-US" sz="1200" b="1" i="0" kern="1200" smtClean="0">
              <a:solidFill>
                <a:schemeClr val="tx1"/>
              </a:solidFill>
              <a:effectLst/>
              <a:latin typeface="+mn-lt"/>
              <a:ea typeface="+mn-ea"/>
              <a:cs typeface="+mn-cs"/>
            </a:endParaRPr>
          </a:p>
          <a:p>
            <a:pPr marL="0" indent="0">
              <a:buFontTx/>
              <a:buNone/>
            </a:pPr>
            <a:r>
              <a:rPr lang="en-US" sz="1200" b="0" i="0" kern="1200" smtClean="0">
                <a:solidFill>
                  <a:schemeClr val="tx1"/>
                </a:solidFill>
                <a:effectLst/>
                <a:latin typeface="+mn-lt"/>
                <a:ea typeface="+mn-ea"/>
                <a:cs typeface="+mn-cs"/>
              </a:rPr>
              <a:t>- Các</a:t>
            </a:r>
            <a:r>
              <a:rPr lang="en-US" sz="1200" b="0" i="0" kern="1200" baseline="0" smtClean="0">
                <a:solidFill>
                  <a:schemeClr val="tx1"/>
                </a:solidFill>
                <a:effectLst/>
                <a:latin typeface="+mn-lt"/>
                <a:ea typeface="+mn-ea"/>
                <a:cs typeface="+mn-cs"/>
              </a:rPr>
              <a:t> chi phí “công khai” (trực tiếp) gồm 1 số vd sau:</a:t>
            </a:r>
            <a:endParaRPr lang="en-US" sz="1200" b="0" i="0" kern="1200" smtClean="0">
              <a:solidFill>
                <a:schemeClr val="tx1"/>
              </a:solidFill>
              <a:effectLst/>
              <a:latin typeface="+mn-lt"/>
              <a:ea typeface="+mn-ea"/>
              <a:cs typeface="+mn-cs"/>
            </a:endParaRPr>
          </a:p>
          <a:p>
            <a:pPr marL="457200" lvl="1" indent="0">
              <a:buFontTx/>
              <a:buNone/>
            </a:pPr>
            <a:r>
              <a:rPr lang="en-US" smtClean="0"/>
              <a:t>+ Giải</a:t>
            </a:r>
            <a:r>
              <a:rPr lang="en-US" baseline="0" smtClean="0"/>
              <a:t> quyết khiếu nại cho KH </a:t>
            </a:r>
            <a:r>
              <a:rPr lang="en-US" b="1" baseline="0" smtClean="0"/>
              <a:t>trong thời gian bảo hành</a:t>
            </a:r>
          </a:p>
          <a:p>
            <a:pPr marL="457200" lvl="1"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Sửa chữa lỗi phần mềm </a:t>
            </a:r>
            <a:r>
              <a:rPr lang="vi-VN" sz="1200" b="1" i="0" kern="1200" smtClean="0">
                <a:solidFill>
                  <a:schemeClr val="tx1"/>
                </a:solidFill>
                <a:effectLst/>
                <a:latin typeface="+mn-lt"/>
                <a:ea typeface="+mn-ea"/>
                <a:cs typeface="+mn-cs"/>
              </a:rPr>
              <a:t>phát hiện trong quá trình </a:t>
            </a:r>
            <a:r>
              <a:rPr lang="en-US" sz="1200" b="1" i="0" kern="1200" smtClean="0">
                <a:solidFill>
                  <a:schemeClr val="tx1"/>
                </a:solidFill>
                <a:effectLst/>
                <a:latin typeface="+mn-lt"/>
                <a:ea typeface="+mn-ea"/>
                <a:cs typeface="+mn-cs"/>
              </a:rPr>
              <a:t>vận</a:t>
            </a:r>
            <a:r>
              <a:rPr lang="en-US" sz="1200" b="1" i="0" kern="1200" baseline="0" smtClean="0">
                <a:solidFill>
                  <a:schemeClr val="tx1"/>
                </a:solidFill>
                <a:effectLst/>
                <a:latin typeface="+mn-lt"/>
                <a:ea typeface="+mn-ea"/>
                <a:cs typeface="+mn-cs"/>
              </a:rPr>
              <a:t> hành ht</a:t>
            </a:r>
          </a:p>
          <a:p>
            <a:pPr marL="457200" lvl="1" indent="0">
              <a:buFontTx/>
              <a:buNone/>
            </a:pPr>
            <a:r>
              <a:rPr lang="en-US" smtClean="0"/>
              <a:t>+ Sửa</a:t>
            </a:r>
            <a:r>
              <a:rPr lang="en-US" baseline="0" smtClean="0"/>
              <a:t> chữa lỗi PM sau khi hết thời gian bảo hành, </a:t>
            </a:r>
            <a:r>
              <a:rPr lang="en-US" b="1" baseline="0" smtClean="0"/>
              <a:t>thậm chí lỗi k nằm trong quy định bảo hành</a:t>
            </a:r>
          </a:p>
          <a:p>
            <a:pPr marL="457200" lvl="1"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Bồi thường thiệt hại cho khách hàng </a:t>
            </a:r>
            <a:r>
              <a:rPr lang="vi-VN" sz="1200" b="1" i="0" kern="1200" smtClean="0">
                <a:solidFill>
                  <a:schemeClr val="tx1"/>
                </a:solidFill>
                <a:effectLst/>
                <a:latin typeface="+mn-lt"/>
                <a:ea typeface="+mn-ea"/>
                <a:cs typeface="+mn-cs"/>
              </a:rPr>
              <a:t>trong trường hợp của phần mềm thất bại</a:t>
            </a:r>
            <a:r>
              <a:rPr lang="en-US" sz="1200" b="1"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nghiêm trọng</a:t>
            </a:r>
            <a:endParaRPr lang="en-US" sz="1200" b="1" i="0" kern="1200" smtClean="0">
              <a:solidFill>
                <a:schemeClr val="tx1"/>
              </a:solidFill>
              <a:effectLst/>
              <a:latin typeface="+mn-lt"/>
              <a:ea typeface="+mn-ea"/>
              <a:cs typeface="+mn-cs"/>
            </a:endParaRPr>
          </a:p>
          <a:p>
            <a:pPr marL="457200" lvl="1" indent="0">
              <a:buFontTx/>
              <a:buNone/>
            </a:pPr>
            <a:r>
              <a:rPr lang="en-US" sz="1200" b="0" i="0" kern="1200" smtClean="0">
                <a:solidFill>
                  <a:schemeClr val="tx1"/>
                </a:solidFill>
                <a:effectLst/>
                <a:latin typeface="+mn-lt"/>
                <a:ea typeface="+mn-ea"/>
                <a:cs typeface="+mn-cs"/>
              </a:rPr>
              <a:t>+ Hoàn trả (</a:t>
            </a:r>
            <a:r>
              <a:rPr lang="en-US" smtClean="0"/>
              <a:t>reimbursement)</a:t>
            </a:r>
            <a:r>
              <a:rPr lang="en-US" sz="1200" b="0" i="0" kern="1200" smtClean="0">
                <a:solidFill>
                  <a:schemeClr val="tx1"/>
                </a:solidFill>
                <a:effectLst/>
                <a:latin typeface="+mn-lt"/>
                <a:ea typeface="+mn-ea"/>
                <a:cs typeface="+mn-cs"/>
              </a:rPr>
              <a:t> các chi phí mua của khách hàng, gồm</a:t>
            </a:r>
            <a:r>
              <a:rPr lang="en-US" sz="1200" b="0" i="0" kern="1200" baseline="0" smtClean="0">
                <a:solidFill>
                  <a:schemeClr val="tx1"/>
                </a:solidFill>
                <a:effectLst/>
                <a:latin typeface="+mn-lt"/>
                <a:ea typeface="+mn-ea"/>
                <a:cs typeface="+mn-cs"/>
              </a:rPr>
              <a:t> cả xử lý (liên quan đến gói PM COTS??)</a:t>
            </a:r>
          </a:p>
          <a:p>
            <a:pPr marL="457200" lvl="1" indent="0">
              <a:buFontTx/>
              <a:buNone/>
            </a:pPr>
            <a:r>
              <a:rPr lang="en-US" baseline="0" smtClean="0"/>
              <a:t>+ Bảo hiểm dựa vào đòi hỏi của KH </a:t>
            </a:r>
            <a:r>
              <a:rPr lang="en-US" b="1" baseline="0" smtClean="0"/>
              <a:t>trong TH lỗi nghiêm trọng.</a:t>
            </a:r>
          </a:p>
        </p:txBody>
      </p:sp>
      <p:sp>
        <p:nvSpPr>
          <p:cNvPr id="4" name="Slide Number Placeholder 3"/>
          <p:cNvSpPr>
            <a:spLocks noGrp="1"/>
          </p:cNvSpPr>
          <p:nvPr>
            <p:ph type="sldNum" sz="quarter" idx="10"/>
          </p:nvPr>
        </p:nvSpPr>
        <p:spPr/>
        <p:txBody>
          <a:bodyPr/>
          <a:lstStyle/>
          <a:p>
            <a:fld id="{F0A6F4D8-BBBD-4DBF-8E3D-34ECF3C5F865}" type="slidenum">
              <a:rPr lang="en-US" smtClean="0"/>
              <a:t>48</a:t>
            </a:fld>
            <a:endParaRPr lang="en-US"/>
          </a:p>
        </p:txBody>
      </p:sp>
    </p:spTree>
    <p:extLst>
      <p:ext uri="{BB962C8B-B14F-4D97-AF65-F5344CB8AC3E}">
        <p14:creationId xmlns:p14="http://schemas.microsoft.com/office/powerpoint/2010/main" val="38653913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smtClean="0"/>
              <a:t>Chi phí thất bại bên ngoài thường làm phát sinh chi phí vô hình khác. Những chi phí vô hình là chi phí ẩn có liên quan đến hình ảnh của công ty</a:t>
            </a:r>
            <a:r>
              <a:rPr lang="en-US" sz="1200" b="1" i="0" kern="1200" baseline="0" smtClean="0">
                <a:solidFill>
                  <a:schemeClr val="tx1"/>
                </a:solidFill>
                <a:effectLst/>
                <a:latin typeface="+mn-lt"/>
                <a:ea typeface="+mn-ea"/>
                <a:cs typeface="+mn-cs"/>
              </a:rPr>
              <a:t>.</a:t>
            </a:r>
            <a:endParaRPr lang="en-US" smtClean="0"/>
          </a:p>
          <a:p>
            <a:r>
              <a:rPr lang="en-US" smtClean="0"/>
              <a:t>Chi phí</a:t>
            </a:r>
            <a:r>
              <a:rPr lang="en-US" baseline="0" smtClean="0"/>
              <a:t> ẩn (phản ánh những thiệt hại gián tiếp):</a:t>
            </a:r>
          </a:p>
          <a:p>
            <a:pPr marL="0" indent="0">
              <a:buFontTx/>
              <a:buNone/>
            </a:pPr>
            <a:r>
              <a:rPr lang="en-US" sz="1200" b="0" i="0" kern="1200" smtClean="0">
                <a:solidFill>
                  <a:schemeClr val="tx1"/>
                </a:solidFill>
                <a:effectLst/>
                <a:latin typeface="+mn-lt"/>
                <a:ea typeface="+mn-ea"/>
                <a:cs typeface="+mn-cs"/>
              </a:rPr>
              <a:t>- Giảm doanh số bán hàng vì</a:t>
            </a:r>
            <a:r>
              <a:rPr lang="en-US" sz="1200" b="0" i="0" kern="1200" baseline="0" smtClean="0">
                <a:solidFill>
                  <a:schemeClr val="tx1"/>
                </a:solidFill>
                <a:effectLst/>
                <a:latin typeface="+mn-lt"/>
                <a:ea typeface="+mn-ea"/>
                <a:cs typeface="+mn-cs"/>
              </a:rPr>
              <a:t> lỗi phần mềm. Vd/ thu hồi hàng loạt sản phẩm bị lỗi kỹ thuật: điện thoại, máy tính, xe hơi…</a:t>
            </a:r>
          </a:p>
          <a:p>
            <a:pPr marL="0" indent="0">
              <a:buFontTx/>
              <a:buNone/>
            </a:pPr>
            <a:r>
              <a:rPr lang="en-US" sz="1200" b="0" i="0" kern="1200" baseline="0" smtClean="0">
                <a:solidFill>
                  <a:schemeClr val="tx1"/>
                </a:solidFill>
                <a:effectLst/>
                <a:latin typeface="+mn-lt"/>
                <a:ea typeface="+mn-ea"/>
                <a:cs typeface="+mn-cs"/>
              </a:rPr>
              <a:t>- Giảm doanh số bán hàng nghiêm trọng vì mất danh tiếng cty</a:t>
            </a:r>
          </a:p>
          <a:p>
            <a:pPr marL="0"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Tăng đầu tư khuyến mại để chống lại ảnh hưởng của sự thất bại phần mềm trong</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quá khứ</a:t>
            </a:r>
            <a:r>
              <a:rPr lang="en-US" sz="1200" b="0" i="0" kern="1200" smtClean="0">
                <a:solidFill>
                  <a:schemeClr val="tx1"/>
                </a:solidFill>
                <a:effectLst/>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smtClean="0"/>
              <a:t>- reduced prospects to win a tender or, alternatively, the need to under-price to prevent competitors from winning tenders</a:t>
            </a:r>
            <a:endParaRPr lang="en-US" smtClean="0"/>
          </a:p>
          <a:p>
            <a:pPr marL="0" indent="0">
              <a:buFontTx/>
              <a:buNone/>
            </a:pPr>
            <a:endParaRPr lang="en-US" smtClean="0"/>
          </a:p>
          <a:p>
            <a:pPr marL="0" indent="0">
              <a:buFontTx/>
              <a:buNone/>
            </a:pPr>
            <a:endParaRPr lang="en-US" smtClean="0"/>
          </a:p>
          <a:p>
            <a:pPr marL="0" indent="0">
              <a:buFontTx/>
              <a:buNone/>
            </a:pPr>
            <a:endParaRPr lang="en-US" smtClean="0"/>
          </a:p>
          <a:p>
            <a:r>
              <a:rPr lang="en-US" sz="1200" b="1" i="0" kern="1200" smtClean="0">
                <a:solidFill>
                  <a:schemeClr val="tx1"/>
                </a:solidFill>
                <a:effectLst/>
                <a:latin typeface="+mn-lt"/>
                <a:ea typeface="+mn-ea"/>
                <a:cs typeface="+mn-cs"/>
              </a:rPr>
              <a:t>External Failure Costs:</a:t>
            </a:r>
          </a:p>
          <a:p>
            <a:r>
              <a:rPr lang="en-US" sz="1200" b="0" i="0" kern="1200" smtClean="0">
                <a:solidFill>
                  <a:schemeClr val="tx1"/>
                </a:solidFill>
                <a:effectLst/>
                <a:latin typeface="+mn-lt"/>
                <a:ea typeface="+mn-ea"/>
                <a:cs typeface="+mn-cs"/>
              </a:rPr>
              <a:t>When a defective product is delivered to customer, external failure cost is the result. </a:t>
            </a:r>
            <a:r>
              <a:rPr lang="en-US" sz="1200" b="1" i="0" kern="1200" smtClean="0">
                <a:solidFill>
                  <a:schemeClr val="tx1"/>
                </a:solidFill>
                <a:effectLst/>
                <a:latin typeface="+mn-lt"/>
                <a:ea typeface="+mn-ea"/>
                <a:cs typeface="+mn-cs"/>
              </a:rPr>
              <a:t>External failure costs</a:t>
            </a:r>
            <a:r>
              <a:rPr lang="en-US" sz="1200" b="0" i="0" kern="1200" smtClean="0">
                <a:solidFill>
                  <a:schemeClr val="tx1"/>
                </a:solidFill>
                <a:effectLst/>
                <a:latin typeface="+mn-lt"/>
                <a:ea typeface="+mn-ea"/>
                <a:cs typeface="+mn-cs"/>
              </a:rPr>
              <a:t> include warranty, repairs and replacements, product recalls, liability arising from legal actions against a company, and lost sales arising from a reputation for poor quality. Such costs can decimate profits.</a:t>
            </a:r>
          </a:p>
          <a:p>
            <a:r>
              <a:rPr lang="en-US" sz="1200" b="0" i="0" kern="1200" smtClean="0">
                <a:solidFill>
                  <a:schemeClr val="tx1"/>
                </a:solidFill>
                <a:effectLst/>
                <a:latin typeface="+mn-lt"/>
                <a:ea typeface="+mn-ea"/>
                <a:cs typeface="+mn-cs"/>
              </a:rPr>
              <a:t>In the past, some managers have taken the attitude, "Let's go ahead and ship everything to customers, and we'll take care of any problems under the warranty." This attitude generally results in high external failure costs, customer ill will, and declining market share and profits.</a:t>
            </a:r>
          </a:p>
          <a:p>
            <a:r>
              <a:rPr lang="en-US" sz="1200" b="0" i="0" kern="1200" smtClean="0">
                <a:solidFill>
                  <a:schemeClr val="tx1"/>
                </a:solidFill>
                <a:effectLst/>
                <a:latin typeface="+mn-lt"/>
                <a:ea typeface="+mn-ea"/>
                <a:cs typeface="+mn-cs"/>
              </a:rPr>
              <a:t>External failure costs usually give rise to another intangible cost. These intangible costs are hidden costs that involve the company's image. They can be three or four times greater than tangible costs. Missing a deadline or other quality problems can be intangible costs of quality.</a:t>
            </a:r>
          </a:p>
          <a:p>
            <a:r>
              <a:rPr lang="en-US" sz="1200" b="0" i="0" kern="1200" smtClean="0">
                <a:solidFill>
                  <a:schemeClr val="tx1"/>
                </a:solidFill>
                <a:effectLst/>
                <a:latin typeface="+mn-lt"/>
                <a:ea typeface="+mn-ea"/>
                <a:cs typeface="+mn-cs"/>
              </a:rPr>
              <a:t>Internal failure costs, external failure costs and intangible costs that impair the goodwill of the company occur due to a poor quality so these costs are also known as </a:t>
            </a:r>
            <a:r>
              <a:rPr lang="en-US" sz="1200" b="1" i="0" kern="1200" smtClean="0">
                <a:solidFill>
                  <a:schemeClr val="tx1"/>
                </a:solidFill>
                <a:effectLst/>
                <a:latin typeface="+mn-lt"/>
                <a:ea typeface="+mn-ea"/>
                <a:cs typeface="+mn-cs"/>
              </a:rPr>
              <a:t>costs of poor quality</a:t>
            </a:r>
            <a:r>
              <a:rPr lang="en-US" sz="1200" b="0" i="0" kern="1200" smtClean="0">
                <a:solidFill>
                  <a:schemeClr val="tx1"/>
                </a:solidFill>
                <a:effectLst/>
                <a:latin typeface="+mn-lt"/>
                <a:ea typeface="+mn-ea"/>
                <a:cs typeface="+mn-cs"/>
              </a:rPr>
              <a:t> by some persons.</a:t>
            </a:r>
          </a:p>
        </p:txBody>
      </p:sp>
      <p:sp>
        <p:nvSpPr>
          <p:cNvPr id="4" name="Slide Number Placeholder 3"/>
          <p:cNvSpPr>
            <a:spLocks noGrp="1"/>
          </p:cNvSpPr>
          <p:nvPr>
            <p:ph type="sldNum" sz="quarter" idx="10"/>
          </p:nvPr>
        </p:nvSpPr>
        <p:spPr/>
        <p:txBody>
          <a:bodyPr/>
          <a:lstStyle/>
          <a:p>
            <a:fld id="{F0A6F4D8-BBBD-4DBF-8E3D-34ECF3C5F865}" type="slidenum">
              <a:rPr lang="en-US" smtClean="0"/>
              <a:t>49</a:t>
            </a:fld>
            <a:endParaRPr lang="en-US"/>
          </a:p>
        </p:txBody>
      </p:sp>
    </p:spTree>
    <p:extLst>
      <p:ext uri="{BB962C8B-B14F-4D97-AF65-F5344CB8AC3E}">
        <p14:creationId xmlns:p14="http://schemas.microsoft.com/office/powerpoint/2010/main" val="25522557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Có</a:t>
            </a:r>
            <a:r>
              <a:rPr lang="en-US" baseline="0" smtClean="0"/>
              <a:t> t</a:t>
            </a:r>
            <a:r>
              <a:rPr lang="en-US" smtClean="0"/>
              <a:t>hêm</a:t>
            </a:r>
            <a:r>
              <a:rPr lang="en-US" baseline="0" smtClean="0"/>
              <a:t> chi phí quản lý: </a:t>
            </a:r>
            <a:r>
              <a:rPr lang="en-US" b="1" baseline="0" smtClean="0"/>
              <a:t>chi phí chuẩn bị và kiểm soát quản lý + chi phí quản lý thất bại.</a:t>
            </a:r>
          </a:p>
          <a:p>
            <a:r>
              <a:rPr lang="en-US" baseline="0" smtClean="0"/>
              <a:t>Mô hình chi phí cổ điển cho thấy rằng một vài chi phí </a:t>
            </a:r>
            <a:r>
              <a:rPr lang="vi-VN" baseline="0" smtClean="0"/>
              <a:t>đá</a:t>
            </a:r>
            <a:r>
              <a:rPr lang="en-US" baseline="0" smtClean="0"/>
              <a:t>ng kể ko đc nhắc đến. VD/</a:t>
            </a:r>
          </a:p>
          <a:p>
            <a:pPr marL="0" indent="0">
              <a:buFontTx/>
              <a:buNone/>
            </a:pPr>
            <a:r>
              <a:rPr lang="en-US" b="1" smtClean="0"/>
              <a:t>- BỒI</a:t>
            </a:r>
            <a:r>
              <a:rPr lang="en-US" b="1" baseline="0" smtClean="0"/>
              <a:t> THƯỜNG </a:t>
            </a:r>
            <a:r>
              <a:rPr lang="vi-VN" b="1" smtClean="0"/>
              <a:t>THIỆT HẠI </a:t>
            </a:r>
            <a:r>
              <a:rPr lang="en-US" b="1" baseline="0" smtClean="0"/>
              <a:t>CHO KH KHI</a:t>
            </a:r>
            <a:r>
              <a:rPr lang="en-US" b="1" smtClean="0"/>
              <a:t> </a:t>
            </a:r>
            <a:r>
              <a:rPr lang="vi-VN" b="1" smtClean="0"/>
              <a:t>HOÀN THÀNH </a:t>
            </a:r>
            <a:r>
              <a:rPr lang="en-US" b="1" smtClean="0"/>
              <a:t>TRỄ</a:t>
            </a:r>
            <a:r>
              <a:rPr lang="en-US" b="1" baseline="0" smtClean="0"/>
              <a:t> </a:t>
            </a:r>
            <a:r>
              <a:rPr lang="vi-VN" b="1" smtClean="0"/>
              <a:t>DỰ ÁN</a:t>
            </a:r>
            <a:r>
              <a:rPr lang="en-US" b="1" smtClean="0"/>
              <a:t> DO LỊCH TRÌNH KHÔNG THỰC </a:t>
            </a:r>
            <a:r>
              <a:rPr lang="en-US" b="1" smtClean="0"/>
              <a:t>TẾ, DO </a:t>
            </a:r>
            <a:r>
              <a:rPr lang="vi-VN" b="1" smtClean="0"/>
              <a:t>KHÔNG TUYỂN DỤNG ĐỦ NHÂN </a:t>
            </a:r>
            <a:r>
              <a:rPr lang="vi-VN" b="1" smtClean="0"/>
              <a:t>VIÊN</a:t>
            </a:r>
            <a:r>
              <a:rPr lang="en-US" b="1" smtClean="0"/>
              <a:t>…</a:t>
            </a:r>
            <a:endParaRPr lang="en-US" b="1" smtClean="0"/>
          </a:p>
          <a:p>
            <a:pPr marL="0" indent="0">
              <a:buFontTx/>
              <a:buNone/>
            </a:pPr>
            <a:r>
              <a:rPr lang="en-US" b="1" smtClean="0"/>
              <a:t>Đây</a:t>
            </a:r>
            <a:r>
              <a:rPr lang="en-US" b="1" baseline="0" smtClean="0"/>
              <a:t> là kết quả của sự thất bại quản lý. </a:t>
            </a:r>
            <a:r>
              <a:rPr lang="vi-VN" b="1" baseline="0" smtClean="0"/>
              <a:t>Quản lý có thể thực hiện một số hoạt động để ngăn chặn hoặc giảm bớt các chi phí phát sinh</a:t>
            </a:r>
            <a:r>
              <a:rPr lang="en-US" b="1" baseline="0" smtClean="0"/>
              <a:t> như: contract reviews, </a:t>
            </a:r>
            <a:r>
              <a:rPr lang="vi-VN" b="1" baseline="0" smtClean="0"/>
              <a:t>kiểm soát </a:t>
            </a:r>
            <a:r>
              <a:rPr lang="en-US" b="1" baseline="0" smtClean="0"/>
              <a:t>triệt để </a:t>
            </a:r>
            <a:r>
              <a:rPr lang="vi-VN" b="1" baseline="0" smtClean="0"/>
              <a:t>tiến độ dự án phần mềm</a:t>
            </a:r>
            <a:r>
              <a:rPr lang="en-US" b="1" baseline="0" smtClean="0"/>
              <a:t>,…</a:t>
            </a:r>
            <a:endParaRPr lang="en-US" b="1"/>
          </a:p>
        </p:txBody>
      </p:sp>
      <p:sp>
        <p:nvSpPr>
          <p:cNvPr id="4" name="Slide Number Placeholder 3"/>
          <p:cNvSpPr>
            <a:spLocks noGrp="1"/>
          </p:cNvSpPr>
          <p:nvPr>
            <p:ph type="sldNum" sz="quarter" idx="10"/>
          </p:nvPr>
        </p:nvSpPr>
        <p:spPr/>
        <p:txBody>
          <a:bodyPr/>
          <a:lstStyle/>
          <a:p>
            <a:fld id="{A63B9007-0201-49BE-A587-7F882848EC05}" type="slidenum">
              <a:rPr lang="en-US" smtClean="0"/>
              <a:t>50</a:t>
            </a:fld>
            <a:endParaRPr lang="en-US"/>
          </a:p>
        </p:txBody>
      </p:sp>
    </p:spTree>
    <p:extLst>
      <p:ext uri="{BB962C8B-B14F-4D97-AF65-F5344CB8AC3E}">
        <p14:creationId xmlns:p14="http://schemas.microsoft.com/office/powerpoint/2010/main" val="33882502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Chi phí chuẩn bị và kiểm soát quản lý:</a:t>
            </a:r>
            <a:r>
              <a:rPr lang="en-US" b="1" baseline="0" smtClean="0"/>
              <a:t> liên quan đến các hoạt động ngăn ngừa hoặc làm giảm thất bại quản lý. </a:t>
            </a:r>
            <a:r>
              <a:rPr lang="vi-VN" b="1" baseline="0" smtClean="0"/>
              <a:t>Một số các hoạt động này đã được thảo luận trong </a:t>
            </a:r>
            <a:r>
              <a:rPr lang="en-US" b="1" baseline="0" smtClean="0"/>
              <a:t>các </a:t>
            </a:r>
            <a:r>
              <a:rPr lang="vi-VN" b="1" baseline="0" smtClean="0"/>
              <a:t>chương trước liên quan đến nhiều SQA</a:t>
            </a:r>
            <a:r>
              <a:rPr lang="en-US" b="1" baseline="0" smtClean="0"/>
              <a:t> frameworks.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t>Gồm:</a:t>
            </a: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mtClean="0"/>
              <a:t>Chi phí thực hiện đánh giá hợp đồng</a:t>
            </a:r>
            <a:r>
              <a:rPr lang="en-US" smtClean="0"/>
              <a:t> (part 2- Pre-project software quality components</a:t>
            </a:r>
            <a:r>
              <a:rPr lang="en-US" baseline="0" smtClean="0"/>
              <a:t>)</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mtClean="0"/>
              <a:t>Chi phí chuẩn bị kế hoạch dự án, bao gồm cả kế hoạch chất lượng</a:t>
            </a:r>
            <a:r>
              <a:rPr lang="en-US" smtClean="0"/>
              <a:t> và</a:t>
            </a:r>
            <a:r>
              <a:rPr lang="en-US" baseline="0" smtClean="0"/>
              <a:t> đánh giá chúng </a:t>
            </a:r>
            <a:r>
              <a:rPr lang="en-US" smtClean="0"/>
              <a:t>(part 2- Pre-project software quality components</a:t>
            </a:r>
            <a:r>
              <a:rPr lang="en-US" baseline="0" smtClean="0"/>
              <a:t>) </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mtClean="0"/>
              <a:t>Chi phí cập nhật định kỳ kế hoạch dự án và chất lượng</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mtClean="0"/>
              <a:t>Chi phí kiểm soát tiến độ thường xuyên</a:t>
            </a:r>
            <a:r>
              <a:rPr lang="en-US" smtClean="0"/>
              <a:t> (chương</a:t>
            </a:r>
            <a:r>
              <a:rPr lang="en-US" baseline="0" smtClean="0"/>
              <a:t> </a:t>
            </a:r>
            <a:r>
              <a:rPr lang="en-US" smtClean="0"/>
              <a:t>Project progress control)</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mtClean="0"/>
              <a:t>Chi phí kiểm soát tiến độ của </a:t>
            </a:r>
            <a:r>
              <a:rPr lang="en-US" smtClean="0"/>
              <a:t>external participant (chương</a:t>
            </a:r>
            <a:r>
              <a:rPr lang="en-US" baseline="0" smtClean="0"/>
              <a:t> 12)</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51</a:t>
            </a:fld>
            <a:endParaRPr lang="en-US"/>
          </a:p>
        </p:txBody>
      </p:sp>
    </p:spTree>
    <p:extLst>
      <p:ext uri="{BB962C8B-B14F-4D97-AF65-F5344CB8AC3E}">
        <p14:creationId xmlns:p14="http://schemas.microsoft.com/office/powerpoint/2010/main" val="7516125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Chi phí quản lý thất bại: </a:t>
            </a:r>
            <a:r>
              <a:rPr lang="vi-VN" smtClean="0"/>
              <a:t> </a:t>
            </a:r>
            <a:r>
              <a:rPr lang="vi-VN" b="1" smtClean="0"/>
              <a:t>có thể được phát sinh trong suốt quá trình phát triển phần mềm, bắt đầu từ giai đoạn tiền dự án</a:t>
            </a:r>
            <a:endParaRPr lang="en-US" b="1" smtClean="0"/>
          </a:p>
          <a:p>
            <a:pPr marL="0" indent="0">
              <a:buFontTx/>
              <a:buNone/>
            </a:pPr>
            <a:r>
              <a:rPr lang="en-US" smtClean="0"/>
              <a:t>- </a:t>
            </a:r>
            <a:r>
              <a:rPr lang="vi-VN" smtClean="0"/>
              <a:t>Chi phí </a:t>
            </a:r>
            <a:r>
              <a:rPr lang="en-US" smtClean="0"/>
              <a:t>ngoài</a:t>
            </a:r>
            <a:r>
              <a:rPr lang="en-US" baseline="0" smtClean="0"/>
              <a:t> dự kiến</a:t>
            </a:r>
            <a:r>
              <a:rPr lang="vi-VN" smtClean="0"/>
              <a:t>, </a:t>
            </a:r>
            <a:r>
              <a:rPr lang="en-US" smtClean="0"/>
              <a:t>do </a:t>
            </a:r>
            <a:r>
              <a:rPr lang="vi-VN" smtClean="0"/>
              <a:t>đánh giá thấp các nguồn lực trong giai đoạn đề xuất</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Bồi</a:t>
            </a:r>
            <a:r>
              <a:rPr lang="en-US" baseline="0" smtClean="0"/>
              <a:t> thường </a:t>
            </a:r>
            <a:r>
              <a:rPr lang="vi-VN" smtClean="0"/>
              <a:t>thiệt hại </a:t>
            </a:r>
            <a:r>
              <a:rPr lang="en-US" baseline="0" smtClean="0"/>
              <a:t>cho KH </a:t>
            </a:r>
            <a:r>
              <a:rPr lang="en-US" smtClean="0"/>
              <a:t>do </a:t>
            </a:r>
            <a:r>
              <a:rPr lang="vi-VN" smtClean="0"/>
              <a:t>hoàn thành </a:t>
            </a:r>
            <a:r>
              <a:rPr lang="en-US" smtClean="0"/>
              <a:t>trễ</a:t>
            </a:r>
            <a:r>
              <a:rPr lang="en-US" baseline="0" smtClean="0"/>
              <a:t> </a:t>
            </a:r>
            <a:r>
              <a:rPr lang="vi-VN" smtClean="0"/>
              <a:t>dự án</a:t>
            </a:r>
            <a:r>
              <a:rPr lang="en-US" smtClean="0"/>
              <a:t> do lịch biểu</a:t>
            </a:r>
            <a:r>
              <a:rPr lang="en-US" baseline="0" smtClean="0"/>
              <a:t> </a:t>
            </a:r>
            <a:r>
              <a:rPr lang="en-US" smtClean="0"/>
              <a:t>không thực tế</a:t>
            </a:r>
          </a:p>
          <a:p>
            <a:pPr marL="0" indent="0">
              <a:buFontTx/>
              <a:buNone/>
            </a:pPr>
            <a:r>
              <a:rPr lang="en-US" smtClean="0"/>
              <a:t>- Bồi</a:t>
            </a:r>
            <a:r>
              <a:rPr lang="en-US" baseline="0" smtClean="0"/>
              <a:t> thường </a:t>
            </a:r>
            <a:r>
              <a:rPr lang="vi-VN" smtClean="0"/>
              <a:t>thiệt hại </a:t>
            </a:r>
            <a:r>
              <a:rPr lang="en-US" baseline="0" smtClean="0"/>
              <a:t>cho KH </a:t>
            </a:r>
            <a:r>
              <a:rPr lang="en-US" smtClean="0"/>
              <a:t>do </a:t>
            </a:r>
            <a:r>
              <a:rPr lang="vi-VN" smtClean="0"/>
              <a:t>hoàn thành </a:t>
            </a:r>
            <a:r>
              <a:rPr lang="en-US" smtClean="0"/>
              <a:t>trễ</a:t>
            </a:r>
            <a:r>
              <a:rPr lang="en-US" baseline="0" smtClean="0"/>
              <a:t> </a:t>
            </a:r>
            <a:r>
              <a:rPr lang="vi-VN" smtClean="0"/>
              <a:t>dự án</a:t>
            </a:r>
            <a:r>
              <a:rPr lang="en-US" smtClean="0"/>
              <a:t> do </a:t>
            </a:r>
            <a:r>
              <a:rPr lang="vi-VN" smtClean="0"/>
              <a:t>không tuyển dụng đủ nhân viên</a:t>
            </a:r>
            <a:endParaRPr lang="en-US" smtClean="0"/>
          </a:p>
          <a:p>
            <a:pPr marL="0" indent="0">
              <a:buFontTx/>
              <a:buNone/>
            </a:pPr>
            <a:r>
              <a:rPr lang="en-US" smtClean="0"/>
              <a:t>- </a:t>
            </a:r>
            <a:r>
              <a:rPr lang="vi-VN" smtClean="0"/>
              <a:t>Hiệu </a:t>
            </a:r>
            <a:r>
              <a:rPr lang="en-US" smtClean="0"/>
              <a:t>ứng</a:t>
            </a:r>
            <a:r>
              <a:rPr lang="en-US" baseline="0" smtClean="0"/>
              <a:t> </a:t>
            </a:r>
            <a:r>
              <a:rPr lang="vi-VN" smtClean="0"/>
              <a:t>Domino: Thiệt hại </a:t>
            </a:r>
            <a:r>
              <a:rPr lang="en-US" smtClean="0"/>
              <a:t>cho nhiều</a:t>
            </a:r>
            <a:r>
              <a:rPr lang="en-US" baseline="0" smtClean="0"/>
              <a:t> </a:t>
            </a:r>
            <a:r>
              <a:rPr lang="vi-VN" smtClean="0"/>
              <a:t>dự án được thực hiện bởi </a:t>
            </a:r>
            <a:r>
              <a:rPr lang="en-US" smtClean="0"/>
              <a:t>cùng</a:t>
            </a:r>
            <a:r>
              <a:rPr lang="en-US" baseline="0" smtClean="0"/>
              <a:t> 1 đội, mà trong đó có 1 dự án chậm trễ</a:t>
            </a:r>
            <a:r>
              <a:rPr lang="vi-VN" smtClean="0"/>
              <a:t>. Hiệu ứng domino có thể làm tăng đáng kể chi phí ẩn của thất bại bên ngoài</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52</a:t>
            </a:fld>
            <a:endParaRPr lang="en-US"/>
          </a:p>
        </p:txBody>
      </p:sp>
    </p:spTree>
    <p:extLst>
      <p:ext uri="{BB962C8B-B14F-4D97-AF65-F5344CB8AC3E}">
        <p14:creationId xmlns:p14="http://schemas.microsoft.com/office/powerpoint/2010/main" val="3698229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bwMode="auto">
          <a:xfrm>
            <a:off x="685637" y="4342848"/>
            <a:ext cx="5486727" cy="41159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en-US" smtClean="0"/>
              <a:t>(CHI TIẾT TỪNG THÀNH PHẦN SV TỰ XEM trong những</a:t>
            </a:r>
            <a:r>
              <a:rPr lang="en-US" baseline="0" smtClean="0"/>
              <a:t> slide sau</a:t>
            </a:r>
            <a:r>
              <a:rPr lang="en-US" smtClean="0"/>
              <a:t> – LIÊN HỆ MÔN QUẢN LÝ DỰ ÁN PHẦN MỀM)</a:t>
            </a:r>
          </a:p>
          <a:p>
            <a:pPr marL="0" indent="0">
              <a:buFontTx/>
              <a:buNone/>
            </a:pPr>
            <a:r>
              <a:rPr lang="en-US" smtClean="0"/>
              <a:t>-</a:t>
            </a:r>
            <a:r>
              <a:rPr lang="en-US" baseline="0" smtClean="0"/>
              <a:t> </a:t>
            </a:r>
            <a:r>
              <a:rPr lang="en-US" smtClean="0"/>
              <a:t>Mục</a:t>
            </a:r>
            <a:r>
              <a:rPr lang="en-US" baseline="0" smtClean="0"/>
              <a:t> tiêu</a:t>
            </a:r>
          </a:p>
          <a:p>
            <a:pPr marL="457200" lvl="1" indent="0">
              <a:buFontTx/>
              <a:buNone/>
            </a:pPr>
            <a:r>
              <a:rPr lang="en-US" baseline="0" smtClean="0"/>
              <a:t>+ trực tiếp: PHÁT HIỆN SỚM NHỮNG</a:t>
            </a:r>
            <a:r>
              <a:rPr lang="vi-VN" b="1" baseline="0" smtClean="0"/>
              <a:t> SAI LỆCH SO VỚI KẾ HOẠCH</a:t>
            </a:r>
            <a:r>
              <a:rPr lang="en-US" b="0" baseline="0" smtClean="0"/>
              <a:t>, vì </a:t>
            </a:r>
            <a:r>
              <a:rPr lang="vi-VN" b="0" baseline="0" smtClean="0"/>
              <a:t>phát hiện kịp thời các tình huống không mong muốn</a:t>
            </a:r>
            <a:r>
              <a:rPr lang="en-US" b="0" baseline="0" smtClean="0"/>
              <a:t> thì </a:t>
            </a:r>
            <a:r>
              <a:rPr lang="vi-VN" b="0" baseline="0" smtClean="0"/>
              <a:t>các biện pháp khắc phục </a:t>
            </a:r>
            <a:r>
              <a:rPr lang="en-US" b="0" baseline="0" smtClean="0"/>
              <a:t>càng </a:t>
            </a:r>
            <a:r>
              <a:rPr lang="vi-VN" b="0" baseline="0" smtClean="0"/>
              <a:t>hiệu quả.</a:t>
            </a:r>
            <a:r>
              <a:rPr lang="en-US" b="1" baseline="0" smtClean="0"/>
              <a:t> </a:t>
            </a:r>
          </a:p>
          <a:p>
            <a:pPr marL="457200" lvl="1" indent="0">
              <a:buFontTx/>
              <a:buNone/>
            </a:pPr>
            <a:r>
              <a:rPr lang="en-US" baseline="0" smtClean="0"/>
              <a:t>+ gián tiếp: bắt đầu các hoạt động khắc phục (i.e. </a:t>
            </a:r>
            <a:r>
              <a:rPr lang="en-US" b="1" baseline="0" smtClean="0"/>
              <a:t>NGĂN KHÔNG ĐỂ XẢY RA TÌNH TRẠNG NHƯ VẬY NỮA</a:t>
            </a:r>
            <a:r>
              <a:rPr lang="en-US" baseline="0" smtClean="0"/>
              <a:t>): </a:t>
            </a:r>
            <a:r>
              <a:rPr lang="en-US" baseline="0" smtClean="0"/>
              <a:t>nhờ các thông tin tích lũy </a:t>
            </a:r>
            <a:r>
              <a:rPr lang="vi-VN" baseline="0" smtClean="0"/>
              <a:t>đượ</a:t>
            </a:r>
            <a:r>
              <a:rPr lang="en-US" baseline="0" smtClean="0"/>
              <a:t>c trong kiểm soát tiến độ cũng như những </a:t>
            </a:r>
            <a:r>
              <a:rPr lang="en-US" baseline="0" smtClean="0"/>
              <a:t>kinh nghiệm thất </a:t>
            </a:r>
            <a:r>
              <a:rPr lang="en-US" baseline="0" smtClean="0"/>
              <a:t>bại và thành </a:t>
            </a:r>
            <a:r>
              <a:rPr lang="en-US" baseline="0" smtClean="0"/>
              <a:t>công.</a:t>
            </a:r>
            <a:endParaRPr lang="en-US" baseline="0" smtClean="0"/>
          </a:p>
          <a:p>
            <a:pPr marL="0" lvl="0" indent="0">
              <a:buFontTx/>
              <a:buNone/>
            </a:pPr>
            <a:endParaRPr lang="en-US" baseline="0" smtClean="0"/>
          </a:p>
          <a:p>
            <a:pPr marL="0" lvl="0" indent="0">
              <a:buFontTx/>
              <a:buNone/>
            </a:pPr>
            <a:r>
              <a:rPr lang="en-US" baseline="0" smtClean="0"/>
              <a:t>- Các thành phần:</a:t>
            </a:r>
          </a:p>
          <a:p>
            <a:pPr marL="457200" lvl="1" indent="0">
              <a:buFontTx/>
              <a:buNone/>
            </a:pPr>
            <a:r>
              <a:rPr lang="en-US" b="0" u="none" baseline="0" smtClean="0"/>
              <a:t>+ Các hoạt động quản lý rủi ro: </a:t>
            </a:r>
            <a:r>
              <a:rPr lang="en-US" b="1" u="none" baseline="0" smtClean="0"/>
              <a:t>RỦI RO </a:t>
            </a:r>
            <a:r>
              <a:rPr lang="vi-VN" b="1" u="none" baseline="0" smtClean="0"/>
              <a:t>ĐƯỢ</a:t>
            </a:r>
            <a:r>
              <a:rPr lang="en-US" b="1" u="none" baseline="0" smtClean="0"/>
              <a:t>C XÁC ĐỊNH Ở ĐÂU? - TRONG CONTRACT VÀ PROJECT PLAN, CÙNG VỚI CÁC RỦI RO KHÁC </a:t>
            </a:r>
            <a:r>
              <a:rPr lang="vi-VN" b="1" u="none" baseline="0" smtClean="0"/>
              <a:t>ĐƯỢ</a:t>
            </a:r>
            <a:r>
              <a:rPr lang="en-US" b="1" u="none" baseline="0" smtClean="0"/>
              <a:t>C XÁC ĐỊNH KHI THỰC HIỆN DỰ ÁN</a:t>
            </a:r>
            <a:r>
              <a:rPr lang="en-US" b="0" u="none" baseline="0" smtClean="0"/>
              <a:t> (xem Appendix 6A)</a:t>
            </a:r>
          </a:p>
          <a:p>
            <a:pPr marL="457200" lvl="1" indent="0">
              <a:buFontTx/>
              <a:buNone/>
            </a:pPr>
            <a:endParaRPr lang="en-US" b="0" u="none" baseline="0" smtClean="0"/>
          </a:p>
          <a:p>
            <a:pPr marL="457200" lvl="1" indent="0">
              <a:buFontTx/>
              <a:buNone/>
            </a:pPr>
            <a:r>
              <a:rPr lang="en-US" b="0" u="none" baseline="0" smtClean="0"/>
              <a:t>+ </a:t>
            </a:r>
            <a:r>
              <a:rPr lang="en-US" b="0" u="none" baseline="0" smtClean="0"/>
              <a:t>Kiểm soát lịch biểu: </a:t>
            </a:r>
            <a:r>
              <a:rPr lang="en-US" u="none" baseline="0" smtClean="0"/>
              <a:t>kiểm soát </a:t>
            </a:r>
            <a:r>
              <a:rPr lang="vi-VN" u="none" baseline="0" smtClean="0"/>
              <a:t>việc tuân thủ thời gian của dự án với thời gian biểu đã được ký </a:t>
            </a:r>
            <a:r>
              <a:rPr lang="en-US" u="none" baseline="0" smtClean="0"/>
              <a:t>kết, </a:t>
            </a:r>
            <a:r>
              <a:rPr lang="en-US" u="none" baseline="0" smtClean="0"/>
              <a:t>đặc biệt chú ý smilestone, </a:t>
            </a:r>
            <a:r>
              <a:rPr lang="en-US" b="1" u="none" baseline="0" smtClean="0"/>
              <a:t>VD</a:t>
            </a:r>
            <a:r>
              <a:rPr lang="en-US" b="1" u="none" baseline="0" smtClean="0"/>
              <a:t>/ </a:t>
            </a:r>
            <a:r>
              <a:rPr lang="en-US" sz="1200" b="1" i="0" kern="1200" smtClean="0">
                <a:solidFill>
                  <a:schemeClr val="tx1"/>
                </a:solidFill>
                <a:effectLst/>
                <a:latin typeface="+mn-lt"/>
                <a:ea typeface="+mn-ea"/>
                <a:cs typeface="+mn-cs"/>
              </a:rPr>
              <a:t>Microsoft Project, Gantt Project… </a:t>
            </a:r>
            <a:endParaRPr lang="en-US" b="1" u="none" baseline="0" smtClean="0"/>
          </a:p>
          <a:p>
            <a:pPr marL="457200" lvl="1" indent="0">
              <a:buFontTx/>
              <a:buNone/>
            </a:pPr>
            <a:endParaRPr lang="en-US" b="0" u="none" baseline="0" smtClean="0"/>
          </a:p>
          <a:p>
            <a:pPr marL="457200" lvl="1" indent="0">
              <a:buFontTx/>
              <a:buNone/>
            </a:pPr>
            <a:r>
              <a:rPr lang="en-US" b="0" u="none" baseline="0" smtClean="0"/>
              <a:t>+ </a:t>
            </a:r>
            <a:r>
              <a:rPr lang="en-US" b="0" u="none" baseline="0" smtClean="0"/>
              <a:t>Kiểm soát nguồn lực:</a:t>
            </a:r>
            <a:r>
              <a:rPr lang="en-US" baseline="0" smtClean="0"/>
              <a:t> chủ yếu là</a:t>
            </a:r>
            <a:r>
              <a:rPr lang="vi-VN" baseline="0" smtClean="0"/>
              <a:t> con người</a:t>
            </a:r>
            <a:r>
              <a:rPr lang="en-US" baseline="0" smtClean="0"/>
              <a:t>, ngoài ra còn: thiết bị kiểm thử và pt đặc biệt…</a:t>
            </a:r>
          </a:p>
          <a:p>
            <a:pPr lvl="1"/>
            <a:endParaRPr lang="en-US" b="0" u="none" baseline="0" smtClean="0"/>
          </a:p>
          <a:p>
            <a:pPr lvl="1"/>
            <a:r>
              <a:rPr lang="en-US" b="0" u="none" baseline="0" smtClean="0"/>
              <a:t>+ </a:t>
            </a:r>
            <a:r>
              <a:rPr lang="en-US" b="0" u="none" baseline="0" smtClean="0"/>
              <a:t>Kiểm soát ngân sách: </a:t>
            </a:r>
            <a:r>
              <a:rPr lang="en-US" smtClean="0"/>
              <a:t>Nguồn nhân lực; Các phương</a:t>
            </a:r>
            <a:r>
              <a:rPr lang="en-US" baseline="0" smtClean="0"/>
              <a:t> tiện</a:t>
            </a:r>
            <a:r>
              <a:rPr lang="en-US" smtClean="0"/>
              <a:t> phát triển và test; Mua phần mềm COTS; Mua phần cứng; Thanh toán cho các nhà thầu phụ</a:t>
            </a:r>
            <a:r>
              <a:rPr lang="en-US" baseline="0" smtClean="0"/>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smtClean="0"/>
              <a:t>NGOÀI RA CÒN </a:t>
            </a:r>
            <a:r>
              <a:rPr lang="en-US" smtClean="0"/>
              <a:t>Kiểm</a:t>
            </a:r>
            <a:r>
              <a:rPr lang="en-US" baseline="0" smtClean="0"/>
              <a:t> soát tiến độ của những BÊN THAM GIA NGOÀI: chủ yếu là kiển soát lịch biểu và rủi ro.</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mtClean="0"/>
          </a:p>
          <a:p>
            <a:pPr marL="0" indent="0">
              <a:buFontTx/>
              <a:buNone/>
            </a:pPr>
            <a:r>
              <a:rPr lang="en-US" b="1" u="none" baseline="0" smtClean="0"/>
              <a:t>?HƯỚNG GIẢI QUYẾT CHUNG LÀ GÌ?</a:t>
            </a:r>
            <a:r>
              <a:rPr lang="en-US" b="0" u="none" baseline="0" smtClean="0"/>
              <a:t> - </a:t>
            </a:r>
            <a:r>
              <a:rPr lang="en-US" smtClean="0"/>
              <a:t>Theo dõi</a:t>
            </a:r>
            <a:r>
              <a:rPr lang="en-US" b="1" baseline="0" smtClean="0"/>
              <a:t> </a:t>
            </a:r>
            <a:r>
              <a:rPr lang="en-US" b="0" baseline="0" smtClean="0"/>
              <a:t>các cột mốc quan trọng (MILESTONES)</a:t>
            </a:r>
            <a:r>
              <a:rPr lang="en-US" b="1" baseline="0" smtClean="0"/>
              <a:t>, </a:t>
            </a:r>
            <a:r>
              <a:rPr lang="en-US" baseline="0" smtClean="0"/>
              <a:t>các SỰ KIỆN xảy ra và </a:t>
            </a:r>
            <a:r>
              <a:rPr lang="vi-VN" smtClean="0"/>
              <a:t>BÁO CÁO ĐỊNH KỲ </a:t>
            </a:r>
            <a:r>
              <a:rPr lang="en-US" smtClean="0"/>
              <a:t>(hàng</a:t>
            </a:r>
            <a:r>
              <a:rPr lang="en-US" baseline="0" smtClean="0"/>
              <a:t> tuần</a:t>
            </a:r>
            <a:r>
              <a:rPr lang="en-US" baseline="0" smtClean="0"/>
              <a:t>, hàng </a:t>
            </a:r>
            <a:r>
              <a:rPr lang="en-US" baseline="0" smtClean="0"/>
              <a:t>tháng</a:t>
            </a:r>
            <a:r>
              <a:rPr lang="en-US" baseline="0" smtClean="0"/>
              <a:t>, hàng </a:t>
            </a:r>
            <a:r>
              <a:rPr lang="en-US" baseline="0" smtClean="0"/>
              <a:t>quý) </a:t>
            </a:r>
            <a:r>
              <a:rPr lang="en-US" smtClean="0"/>
              <a:t>bằng</a:t>
            </a:r>
            <a:r>
              <a:rPr lang="en-US" baseline="0" smtClean="0"/>
              <a:t> con số thống kê. </a:t>
            </a:r>
            <a:endParaRPr lang="en-US" b="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b="1" u="none" baseline="0" smtClean="0"/>
              <a:t>CÁCH THỨC BÁO CÁO có thể là: project leader sẽ thu thập thông tin từ các team leader để báo cáo định kỳ cho các manager cấp thấp</a:t>
            </a:r>
            <a:r>
              <a:rPr lang="en-US" b="0" i="1" u="none" baseline="0" smtClean="0"/>
              <a:t>. </a:t>
            </a:r>
            <a:r>
              <a:rPr lang="en-US" b="1" u="none" baseline="0" smtClean="0"/>
              <a:t>Các manager này lại tập hợp thông tin, chọn lọc và báo cáo cho top manager.</a:t>
            </a:r>
          </a:p>
          <a:p>
            <a:pPr marL="0" marR="0" lvl="2" indent="0" algn="l" defTabSz="914400" rtl="0" eaLnBrk="1" fontAlgn="auto" latinLnBrk="0" hangingPunct="1">
              <a:lnSpc>
                <a:spcPct val="100000"/>
              </a:lnSpc>
              <a:spcBef>
                <a:spcPts val="0"/>
              </a:spcBef>
              <a:spcAft>
                <a:spcPts val="0"/>
              </a:spcAft>
              <a:buClrTx/>
              <a:buSzTx/>
              <a:buFontTx/>
              <a:buNone/>
              <a:tabLst/>
              <a:defRPr/>
            </a:pPr>
            <a:r>
              <a:rPr lang="en-US" baseline="0" smtClean="0"/>
              <a:t>Nếu chênh lệch so với plan thì </a:t>
            </a:r>
            <a:r>
              <a:rPr lang="en-US" b="0" baseline="0" smtClean="0"/>
              <a:t>người </a:t>
            </a:r>
            <a:r>
              <a:rPr lang="vi-VN" b="0" smtClean="0"/>
              <a:t>quản lý sẽ can thiệp và </a:t>
            </a:r>
            <a:r>
              <a:rPr lang="en-US" b="0" smtClean="0"/>
              <a:t>đưa</a:t>
            </a:r>
            <a:r>
              <a:rPr lang="en-US" b="0" baseline="0" smtClean="0"/>
              <a:t> ra</a:t>
            </a:r>
            <a:r>
              <a:rPr lang="vi-VN" b="0" smtClean="0"/>
              <a:t> giải pháp</a:t>
            </a:r>
            <a:r>
              <a:rPr lang="en-US" b="0" smtClean="0"/>
              <a:t>. Nhờ</a:t>
            </a:r>
            <a:r>
              <a:rPr lang="en-US" b="0" baseline="0" smtClean="0"/>
              <a:t> việc báo cáo cv định kỳ mà những rủi ro có thể đc khắc phục kịp thời, giảm khả năng trễ deadline.</a:t>
            </a:r>
            <a:endParaRPr lang="en-US" b="1" u="none" baseline="0" smtClean="0"/>
          </a:p>
          <a:p>
            <a:pPr marL="0" indent="0">
              <a:buFontTx/>
              <a:buNone/>
            </a:pPr>
            <a:endParaRPr lang="en-US" b="0" u="none" baseline="0" smtClean="0"/>
          </a:p>
          <a:p>
            <a:pPr marL="0" indent="0">
              <a:buFontTx/>
              <a:buNone/>
            </a:pPr>
            <a:r>
              <a:rPr lang="en-US" b="0" u="none" baseline="0" smtClean="0"/>
              <a:t>VD/ GIAI ĐOẠN LẤY YÊU CẦU, do khó gặp </a:t>
            </a:r>
            <a:r>
              <a:rPr lang="vi-VN" b="0" u="none" baseline="0" smtClean="0"/>
              <a:t>đượ</a:t>
            </a:r>
            <a:r>
              <a:rPr lang="en-US" b="0" u="none" baseline="0" smtClean="0"/>
              <a:t>c người để thu thập yêu cầu, giai đoạn này bị kéo dài ra vài ngày so với lịch biểu. Giải quyết ntn? – tăng tốc cho các gđ sau bằng cách thêm nv or tăng giờ làm; điều chỉnh lại time cho các gđ sau; sau này đàm phán lại với khách hàng về ngày giao sản phẩm…</a:t>
            </a:r>
          </a:p>
          <a:p>
            <a:pPr marL="0" indent="0">
              <a:buFontTx/>
              <a:buNone/>
            </a:pPr>
            <a:endParaRPr lang="en-US" b="0" u="none" baseline="0" smtClean="0"/>
          </a:p>
          <a:p>
            <a:pPr marL="0" indent="0">
              <a:buFontTx/>
              <a:buNone/>
            </a:pPr>
            <a:endParaRPr lang="en-US" b="0" u="none" baseline="0" smtClean="0"/>
          </a:p>
          <a:p>
            <a:pPr marL="0" indent="0">
              <a:buFontTx/>
              <a:buNone/>
            </a:pPr>
            <a:endParaRPr lang="en-US" smtClean="0"/>
          </a:p>
          <a:p>
            <a:pPr marL="0" indent="0">
              <a:buFontTx/>
              <a:buNone/>
            </a:pPr>
            <a:r>
              <a:rPr lang="en-US" smtClean="0"/>
              <a:t>Corrective Action: </a:t>
            </a:r>
            <a:r>
              <a:rPr lang="en-US" sz="1200" b="1" i="0" kern="1200" smtClean="0">
                <a:solidFill>
                  <a:schemeClr val="tx1"/>
                </a:solidFill>
                <a:effectLst/>
                <a:latin typeface="+mn-lt"/>
                <a:ea typeface="+mn-ea"/>
                <a:cs typeface="+mn-cs"/>
              </a:rPr>
              <a:t>Là</a:t>
            </a:r>
            <a:r>
              <a:rPr lang="en-US" sz="1200" b="1" i="0" kern="1200" baseline="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hành động loại bỏ nguyên nhân của sự không phù hợp </a:t>
            </a:r>
            <a:r>
              <a:rPr lang="vi-VN" sz="1200" b="1" i="0" u="none" kern="1200" smtClean="0">
                <a:solidFill>
                  <a:schemeClr val="tx1"/>
                </a:solidFill>
                <a:effectLst/>
                <a:latin typeface="+mn-lt"/>
                <a:ea typeface="+mn-ea"/>
                <a:cs typeface="+mn-cs"/>
              </a:rPr>
              <a:t>ĐÃ</a:t>
            </a:r>
            <a:r>
              <a:rPr lang="en-US" sz="1200" b="1" i="0" u="none" kern="1200" smtClean="0">
                <a:solidFill>
                  <a:schemeClr val="tx1"/>
                </a:solidFill>
                <a:effectLst/>
                <a:latin typeface="+mn-lt"/>
                <a:ea typeface="+mn-ea"/>
                <a:cs typeface="+mn-cs"/>
              </a:rPr>
              <a:t> XẢY RA với </a:t>
            </a:r>
            <a:r>
              <a:rPr lang="en-US" sz="1200" b="1" i="0" kern="1200" baseline="0" smtClean="0">
                <a:solidFill>
                  <a:schemeClr val="tx1"/>
                </a:solidFill>
                <a:effectLst/>
                <a:latin typeface="+mn-lt"/>
                <a:ea typeface="+mn-ea"/>
                <a:cs typeface="+mn-cs"/>
              </a:rPr>
              <a:t>MỤC TIÊU</a:t>
            </a:r>
            <a:r>
              <a:rPr lang="vi-VN" sz="1200" b="1" i="0" kern="1200" smtClean="0">
                <a:solidFill>
                  <a:schemeClr val="tx1"/>
                </a:solidFill>
                <a:effectLst/>
                <a:latin typeface="+mn-lt"/>
                <a:ea typeface="+mn-ea"/>
                <a:cs typeface="+mn-cs"/>
              </a:rPr>
              <a:t> ngăn ngừa sự tái diễn</a:t>
            </a:r>
            <a:endParaRPr lang="en-US" sz="1200" b="1"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Preventive Action: </a:t>
            </a:r>
            <a:r>
              <a:rPr lang="en-US" sz="1200" b="1" i="0" kern="1200" baseline="0" smtClean="0">
                <a:solidFill>
                  <a:schemeClr val="tx1"/>
                </a:solidFill>
                <a:effectLst/>
                <a:latin typeface="+mn-lt"/>
                <a:ea typeface="+mn-ea"/>
                <a:cs typeface="+mn-cs"/>
              </a:rPr>
              <a:t>Là </a:t>
            </a:r>
            <a:r>
              <a:rPr lang="vi-VN" sz="1200" b="1" i="0" kern="1200" baseline="0" smtClean="0">
                <a:solidFill>
                  <a:schemeClr val="tx1"/>
                </a:solidFill>
                <a:effectLst/>
                <a:latin typeface="+mn-lt"/>
                <a:ea typeface="+mn-ea"/>
                <a:cs typeface="+mn-cs"/>
              </a:rPr>
              <a:t>hành động loại bỏ nguyên nhân của sự không phù hợp </a:t>
            </a:r>
            <a:r>
              <a:rPr lang="vi-VN" sz="1200" b="1" i="0" u="none" kern="1200" baseline="0" smtClean="0">
                <a:solidFill>
                  <a:schemeClr val="tx1"/>
                </a:solidFill>
                <a:effectLst/>
                <a:latin typeface="+mn-lt"/>
                <a:ea typeface="+mn-ea"/>
                <a:cs typeface="+mn-cs"/>
              </a:rPr>
              <a:t>TIỀM ẨN </a:t>
            </a:r>
            <a:r>
              <a:rPr lang="en-US" sz="1200" b="1" i="0" kern="1200" baseline="0" smtClean="0">
                <a:solidFill>
                  <a:schemeClr val="tx1"/>
                </a:solidFill>
                <a:effectLst/>
                <a:latin typeface="+mn-lt"/>
                <a:ea typeface="+mn-ea"/>
                <a:cs typeface="+mn-cs"/>
              </a:rPr>
              <a:t>nhằm MỤC TIÊU </a:t>
            </a:r>
            <a:r>
              <a:rPr lang="vi-VN" sz="1200" b="1" i="0" kern="1200" baseline="0" smtClean="0">
                <a:solidFill>
                  <a:schemeClr val="tx1"/>
                </a:solidFill>
                <a:effectLst/>
                <a:latin typeface="+mn-lt"/>
                <a:ea typeface="+mn-ea"/>
                <a:cs typeface="+mn-cs"/>
              </a:rPr>
              <a:t>ngăn chặn sự xuất hiện của chúng</a:t>
            </a:r>
            <a:endParaRPr lang="en-US" sz="1200" b="1" i="0" kern="1200" baseline="0" smtClean="0">
              <a:solidFill>
                <a:schemeClr val="tx1"/>
              </a:solidFill>
              <a:effectLst/>
              <a:latin typeface="+mn-lt"/>
              <a:ea typeface="+mn-ea"/>
              <a:cs typeface="+mn-cs"/>
            </a:endParaRPr>
          </a:p>
        </p:txBody>
      </p:sp>
      <p:sp>
        <p:nvSpPr>
          <p:cNvPr id="71684" name="Slide Number Placeholder 3"/>
          <p:cNvSpPr>
            <a:spLocks noGrp="1"/>
          </p:cNvSpPr>
          <p:nvPr>
            <p:ph type="sldNum" sz="quarter" idx="5"/>
          </p:nvPr>
        </p:nvSpPr>
        <p:spPr>
          <a:noFill/>
        </p:spPr>
        <p:txBody>
          <a:bodyPr/>
          <a:lstStyle>
            <a:lvl1pPr defTabSz="762000">
              <a:defRPr sz="2400">
                <a:solidFill>
                  <a:schemeClr val="tx1"/>
                </a:solidFill>
                <a:latin typeface="Arial" pitchFamily="34" charset="0"/>
              </a:defRPr>
            </a:lvl1pPr>
            <a:lvl2pPr marL="742950" indent="-285750" defTabSz="762000">
              <a:defRPr sz="2400">
                <a:solidFill>
                  <a:schemeClr val="tx1"/>
                </a:solidFill>
                <a:latin typeface="Arial" pitchFamily="34" charset="0"/>
              </a:defRPr>
            </a:lvl2pPr>
            <a:lvl3pPr marL="1143000" indent="-228600" defTabSz="762000">
              <a:defRPr sz="2400">
                <a:solidFill>
                  <a:schemeClr val="tx1"/>
                </a:solidFill>
                <a:latin typeface="Arial" pitchFamily="34" charset="0"/>
              </a:defRPr>
            </a:lvl3pPr>
            <a:lvl4pPr marL="1600200" indent="-228600" defTabSz="762000">
              <a:defRPr sz="2400">
                <a:solidFill>
                  <a:schemeClr val="tx1"/>
                </a:solidFill>
                <a:latin typeface="Arial" pitchFamily="34" charset="0"/>
              </a:defRPr>
            </a:lvl4pPr>
            <a:lvl5pPr marL="2057400" indent="-228600" defTabSz="762000">
              <a:defRPr sz="2400">
                <a:solidFill>
                  <a:schemeClr val="tx1"/>
                </a:solidFill>
                <a:latin typeface="Arial" pitchFamily="34" charset="0"/>
              </a:defRPr>
            </a:lvl5pPr>
            <a:lvl6pPr marL="2514600" indent="-228600" defTabSz="762000" eaLnBrk="0" fontAlgn="base" hangingPunct="0">
              <a:spcBef>
                <a:spcPct val="0"/>
              </a:spcBef>
              <a:spcAft>
                <a:spcPct val="0"/>
              </a:spcAft>
              <a:defRPr sz="2400">
                <a:solidFill>
                  <a:schemeClr val="tx1"/>
                </a:solidFill>
                <a:latin typeface="Arial" pitchFamily="34" charset="0"/>
              </a:defRPr>
            </a:lvl6pPr>
            <a:lvl7pPr marL="2971800" indent="-228600" defTabSz="762000" eaLnBrk="0" fontAlgn="base" hangingPunct="0">
              <a:spcBef>
                <a:spcPct val="0"/>
              </a:spcBef>
              <a:spcAft>
                <a:spcPct val="0"/>
              </a:spcAft>
              <a:defRPr sz="2400">
                <a:solidFill>
                  <a:schemeClr val="tx1"/>
                </a:solidFill>
                <a:latin typeface="Arial" pitchFamily="34" charset="0"/>
              </a:defRPr>
            </a:lvl7pPr>
            <a:lvl8pPr marL="3429000" indent="-228600" defTabSz="762000" eaLnBrk="0" fontAlgn="base" hangingPunct="0">
              <a:spcBef>
                <a:spcPct val="0"/>
              </a:spcBef>
              <a:spcAft>
                <a:spcPct val="0"/>
              </a:spcAft>
              <a:defRPr sz="2400">
                <a:solidFill>
                  <a:schemeClr val="tx1"/>
                </a:solidFill>
                <a:latin typeface="Arial" pitchFamily="34" charset="0"/>
              </a:defRPr>
            </a:lvl8pPr>
            <a:lvl9pPr marL="3886200" indent="-228600" defTabSz="762000" eaLnBrk="0" fontAlgn="base" hangingPunct="0">
              <a:spcBef>
                <a:spcPct val="0"/>
              </a:spcBef>
              <a:spcAft>
                <a:spcPct val="0"/>
              </a:spcAft>
              <a:defRPr sz="2400">
                <a:solidFill>
                  <a:schemeClr val="tx1"/>
                </a:solidFill>
                <a:latin typeface="Arial" pitchFamily="34" charset="0"/>
              </a:defRPr>
            </a:lvl9pPr>
          </a:lstStyle>
          <a:p>
            <a:fld id="{882A0379-121E-4ADE-A8F6-ABE0F38E89FF}" type="slidenum">
              <a:rPr lang="en-GB" sz="1000" smtClean="0">
                <a:latin typeface="Times New Roman" pitchFamily="18" charset="0"/>
              </a:rPr>
              <a:pPr/>
              <a:t>7</a:t>
            </a:fld>
            <a:endParaRPr lang="en-GB" sz="1000" smtClean="0">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Để áp dụng hệ thống chi phí chất lượng phần mềm trong một tổ chức, yêu cầu:</a:t>
            </a:r>
            <a:endParaRPr lang="en-US" smtClean="0"/>
          </a:p>
          <a:p>
            <a:pPr marL="0" indent="0">
              <a:buFontTx/>
              <a:buNone/>
            </a:pPr>
            <a:r>
              <a:rPr lang="en-US" smtClean="0"/>
              <a:t>- Xác</a:t>
            </a:r>
            <a:r>
              <a:rPr lang="en-US" baseline="0" smtClean="0"/>
              <a:t> định </a:t>
            </a:r>
            <a:r>
              <a:rPr lang="vi-VN" smtClean="0"/>
              <a:t>mô hình</a:t>
            </a:r>
            <a:r>
              <a:rPr lang="en-US" smtClean="0"/>
              <a:t> chi phí</a:t>
            </a:r>
            <a:r>
              <a:rPr lang="vi-VN" smtClean="0"/>
              <a:t> chất lượng phần mềm</a:t>
            </a:r>
            <a:r>
              <a:rPr lang="en-US" smtClean="0"/>
              <a:t> (cổ</a:t>
            </a:r>
            <a:r>
              <a:rPr lang="en-US" baseline="0" smtClean="0"/>
              <a:t> điển hc mở rộng)</a:t>
            </a:r>
            <a:r>
              <a:rPr lang="vi-VN" smtClean="0"/>
              <a:t> và đặc </a:t>
            </a:r>
            <a:r>
              <a:rPr lang="en-US" smtClean="0"/>
              <a:t>tả</a:t>
            </a:r>
            <a:r>
              <a:rPr lang="en-US" baseline="0" smtClean="0"/>
              <a:t> </a:t>
            </a:r>
            <a:r>
              <a:rPr lang="en-US" smtClean="0"/>
              <a:t>danh sách</a:t>
            </a:r>
            <a:r>
              <a:rPr lang="en-US" baseline="0" smtClean="0"/>
              <a:t> các </a:t>
            </a:r>
            <a:r>
              <a:rPr lang="vi-VN" smtClean="0"/>
              <a:t>hạng mục chi phí</a:t>
            </a:r>
            <a:r>
              <a:rPr lang="en-US" smtClean="0"/>
              <a:t> </a:t>
            </a:r>
            <a:r>
              <a:rPr lang="en-US" b="1" smtClean="0"/>
              <a:t>cho tổ</a:t>
            </a:r>
            <a:r>
              <a:rPr lang="en-US" b="1" baseline="0" smtClean="0"/>
              <a:t> chức, phòng ban, đội hay project</a:t>
            </a:r>
            <a:r>
              <a:rPr lang="en-US" smtClean="0"/>
              <a:t>.</a:t>
            </a:r>
            <a:r>
              <a:rPr lang="en-US" b="1" smtClean="0"/>
              <a:t> Nói</a:t>
            </a:r>
            <a:r>
              <a:rPr lang="en-US" b="1" baseline="0" smtClean="0"/>
              <a:t> cách khác, v</a:t>
            </a:r>
            <a:r>
              <a:rPr lang="en-US" b="1" smtClean="0"/>
              <a:t>iệc</a:t>
            </a:r>
            <a:r>
              <a:rPr lang="en-US" b="1" baseline="0" smtClean="0"/>
              <a:t> xác định mô hình là tiến trình nhằm xác định danh sách các hạng mục chi phí chất lượng liên quan đến việc chi tiêu ngân sách của tổ chức. </a:t>
            </a:r>
            <a:r>
              <a:rPr lang="en-US" b="1" smtClean="0"/>
              <a:t>Mỗi hạng</a:t>
            </a:r>
            <a:r>
              <a:rPr lang="en-US" b="1" baseline="0" smtClean="0"/>
              <a:t> </a:t>
            </a:r>
            <a:r>
              <a:rPr lang="en-US" b="1" smtClean="0"/>
              <a:t>mục phải phân</a:t>
            </a:r>
            <a:r>
              <a:rPr lang="en-US" b="1" baseline="0" smtClean="0"/>
              <a:t> loại </a:t>
            </a:r>
            <a:r>
              <a:rPr lang="en-US" b="1" smtClean="0"/>
              <a:t>vào</a:t>
            </a:r>
            <a:r>
              <a:rPr lang="en-US" b="1" baseline="0" smtClean="0"/>
              <a:t> </a:t>
            </a:r>
            <a:r>
              <a:rPr lang="en-US" b="1" smtClean="0"/>
              <a:t>một trong các lớp con trong mô hình chi phí. Sau này</a:t>
            </a:r>
            <a:r>
              <a:rPr lang="en-US" b="1" baseline="0" smtClean="0"/>
              <a:t> có thể thay đổi hay cập nhật các hạng mục này. (VD trang 485)</a:t>
            </a:r>
          </a:p>
          <a:p>
            <a:pPr marL="0" indent="0">
              <a:buFontTx/>
              <a:buNone/>
            </a:pPr>
            <a:r>
              <a:rPr lang="en-US" smtClean="0"/>
              <a:t>- Xác</a:t>
            </a:r>
            <a:r>
              <a:rPr lang="en-US" baseline="0" smtClean="0"/>
              <a:t> định các</a:t>
            </a:r>
            <a:r>
              <a:rPr lang="vi-VN" smtClean="0"/>
              <a:t> phương pháp thu thập dữ liệu cho từng hạng mục chi phí</a:t>
            </a:r>
            <a:endParaRPr lang="en-US" smtClean="0"/>
          </a:p>
          <a:p>
            <a:pPr marL="457200" lvl="1" indent="0">
              <a:buFontTx/>
              <a:buNone/>
            </a:pPr>
            <a:r>
              <a:rPr lang="en-US" b="1" smtClean="0"/>
              <a:t>+ </a:t>
            </a:r>
            <a:r>
              <a:rPr lang="vi-VN" b="1" smtClean="0"/>
              <a:t>Một khi danh sách các hạng mục chi phí chất lượng phần mềm được hoàn thiện, phương pháp thu thập dữ liệu liên quan phải được xác định</a:t>
            </a:r>
            <a:r>
              <a:rPr lang="en-US" b="1" smtClean="0"/>
              <a:t>.</a:t>
            </a:r>
          </a:p>
          <a:p>
            <a:pPr marL="457200" lvl="1" indent="0">
              <a:buFontTx/>
              <a:buNone/>
            </a:pPr>
            <a:r>
              <a:rPr lang="en-US" b="1" smtClean="0"/>
              <a:t>+ </a:t>
            </a:r>
            <a:r>
              <a:rPr lang="vi-VN" b="1" smtClean="0"/>
              <a:t>Phương pháp thu thập dữ liệu chi phí là yếu tố </a:t>
            </a:r>
            <a:r>
              <a:rPr lang="en-US" b="1" smtClean="0"/>
              <a:t>chính</a:t>
            </a:r>
            <a:r>
              <a:rPr lang="vi-VN" b="1" smtClean="0"/>
              <a:t> (mặc dù thường xuyên</a:t>
            </a:r>
            <a:r>
              <a:rPr lang="en-US" b="1" smtClean="0"/>
              <a:t> bị</a:t>
            </a:r>
            <a:r>
              <a:rPr lang="vi-VN" b="1" smtClean="0"/>
              <a:t> đánh giá thấp) trong sự thành công hay thất bại của</a:t>
            </a:r>
            <a:r>
              <a:rPr lang="en-US" b="1" smtClean="0"/>
              <a:t> </a:t>
            </a:r>
            <a:r>
              <a:rPr lang="vi-VN" b="1" smtClean="0"/>
              <a:t>hệ thống chi phí chất lượng phần mềm.</a:t>
            </a:r>
            <a:endParaRPr lang="en-US" b="1" smtClean="0"/>
          </a:p>
          <a:p>
            <a:pPr marL="457200" lvl="1" indent="0">
              <a:buFontTx/>
              <a:buNone/>
            </a:pPr>
            <a:r>
              <a:rPr lang="en-US" b="1" smtClean="0"/>
              <a:t>+ Một</a:t>
            </a:r>
            <a:r>
              <a:rPr lang="en-US" b="1" baseline="0" smtClean="0"/>
              <a:t> vấn đề đặt ra là nên pt 1 ht thu thập thông tin chi phí độc lập hay là dựa vào ht thông tin quản lý (management information system - MIS) đang vận hành (có sẵn) </a:t>
            </a:r>
            <a:r>
              <a:rPr lang="en-US" b="1" baseline="0" smtClean="0">
                <a:sym typeface="Wingdings" pitchFamily="2" charset="2"/>
              </a:rPr>
              <a:t> nên dùng cách thứ 2, vì để tiết kiệm chi phí và tránh thu thập số liệu mâu thuẫn giữa 2 ht. (vd/ ht chấm công có thể ghi nhận số giờ làm việc…)</a:t>
            </a:r>
            <a:endParaRPr lang="en-US" b="1" smtClean="0"/>
          </a:p>
          <a:p>
            <a:pPr marL="0" lvl="0" indent="0">
              <a:buFontTx/>
              <a:buNone/>
            </a:pPr>
            <a:r>
              <a:rPr lang="en-US" smtClean="0"/>
              <a:t>-</a:t>
            </a:r>
            <a:r>
              <a:rPr lang="en-US" baseline="0" smtClean="0"/>
              <a:t> </a:t>
            </a:r>
            <a:r>
              <a:rPr lang="vi-VN" smtClean="0"/>
              <a:t>Áp dụng hệ thống chi phí của chất lượng phần mềm, bao gồm cả theo dõi</a:t>
            </a:r>
            <a:r>
              <a:rPr lang="en-US" smtClean="0"/>
              <a:t> </a:t>
            </a:r>
            <a:r>
              <a:rPr lang="vi-VN" smtClean="0"/>
              <a:t>kỹ lưỡng</a:t>
            </a:r>
            <a:endParaRPr lang="en-US" smtClean="0"/>
          </a:p>
          <a:p>
            <a:pPr marL="457200" lvl="1" indent="0">
              <a:buFontTx/>
              <a:buNone/>
            </a:pPr>
            <a:r>
              <a:rPr lang="en-US" b="1" smtClean="0"/>
              <a:t>+ </a:t>
            </a:r>
            <a:r>
              <a:rPr lang="vi-VN" b="1" smtClean="0"/>
              <a:t>Giống như </a:t>
            </a:r>
            <a:r>
              <a:rPr lang="en-US" b="1" smtClean="0"/>
              <a:t>vc áp</a:t>
            </a:r>
            <a:r>
              <a:rPr lang="en-US" b="1" baseline="0" smtClean="0"/>
              <a:t> dụng procedure</a:t>
            </a:r>
            <a:r>
              <a:rPr lang="vi-VN" b="1" smtClean="0"/>
              <a:t> mới, thực hiện một chi phí mới bao gồm:</a:t>
            </a:r>
          </a:p>
          <a:p>
            <a:pPr marL="914400" lvl="2" indent="0">
              <a:buFontTx/>
              <a:buNone/>
            </a:pPr>
            <a:r>
              <a:rPr lang="en-US" b="1" smtClean="0"/>
              <a:t>* </a:t>
            </a:r>
            <a:r>
              <a:rPr lang="vi-VN" b="1" smtClean="0"/>
              <a:t>Phân công trách nhiệm báo cáo và thu thập dữ liệu chi phí chất lượng.</a:t>
            </a:r>
          </a:p>
          <a:p>
            <a:pPr marL="914400" lvl="2" indent="0">
              <a:buFontTx/>
              <a:buNone/>
            </a:pPr>
            <a:r>
              <a:rPr lang="en-US" b="1" smtClean="0"/>
              <a:t>* </a:t>
            </a:r>
            <a:r>
              <a:rPr lang="vi-VN" b="1" smtClean="0"/>
              <a:t>Hướng dẫn của các đội bóng trong logic và thủ tục của hệ thống mới.</a:t>
            </a:r>
          </a:p>
          <a:p>
            <a:pPr marL="914400" lvl="2" indent="0">
              <a:buFontTx/>
              <a:buNone/>
            </a:pPr>
            <a:r>
              <a:rPr lang="en-US" b="1" smtClean="0"/>
              <a:t>* </a:t>
            </a:r>
            <a:r>
              <a:rPr lang="vi-VN" b="1" smtClean="0"/>
              <a:t>Tiếp theo:</a:t>
            </a:r>
            <a:endParaRPr lang="en-US" b="1" smtClean="0"/>
          </a:p>
          <a:p>
            <a:pPr marL="1543050" lvl="3" indent="-171450">
              <a:buFontTx/>
              <a:buChar char="-"/>
            </a:pPr>
            <a:r>
              <a:rPr lang="vi-VN" b="1" smtClean="0"/>
              <a:t>Hỗ trợ giải quyết các vấn đề thực hiện và cung cấp thông tin bổ sung khi cần thiết</a:t>
            </a:r>
          </a:p>
          <a:p>
            <a:pPr marL="1543050" lvl="3" indent="-171450">
              <a:buFontTx/>
              <a:buChar char="-"/>
            </a:pPr>
            <a:r>
              <a:rPr lang="vi-VN" b="1" smtClean="0"/>
              <a:t>Review các báo cáo chi phí, phân loại và ghi </a:t>
            </a:r>
            <a:r>
              <a:rPr lang="en-US" b="1" smtClean="0"/>
              <a:t>nhận </a:t>
            </a:r>
            <a:r>
              <a:rPr lang="vi-VN" b="1" smtClean="0"/>
              <a:t>thích hợp </a:t>
            </a:r>
          </a:p>
          <a:p>
            <a:pPr marL="1543050" lvl="3" indent="-171450">
              <a:buFontTx/>
              <a:buChar char="-"/>
            </a:pPr>
            <a:r>
              <a:rPr lang="vi-VN" b="1" smtClean="0"/>
              <a:t>Review tính đầy đủ, chính xác của các báo cáo bằng cách so sánh với records </a:t>
            </a:r>
            <a:r>
              <a:rPr lang="en-US" b="1" smtClean="0"/>
              <a:t>của</a:t>
            </a:r>
            <a:r>
              <a:rPr lang="vi-VN" b="1" smtClean="0"/>
              <a:t> hệ thống MIS chung và chi phí </a:t>
            </a:r>
            <a:r>
              <a:rPr lang="en-US" b="1" smtClean="0"/>
              <a:t>+ </a:t>
            </a:r>
            <a:r>
              <a:rPr lang="vi-VN" b="1" smtClean="0"/>
              <a:t>records hoạt động từ giai đoạn trước. Nhiệm vụ này đòi hỏi phải có những nỗ lực đặc biệt trong giai đoạn thực hiện đầu tiên.</a:t>
            </a:r>
          </a:p>
          <a:p>
            <a:pPr marL="914400" lvl="2" indent="0">
              <a:buFontTx/>
              <a:buNone/>
            </a:pPr>
            <a:r>
              <a:rPr lang="en-US" b="1" smtClean="0"/>
              <a:t>* </a:t>
            </a:r>
            <a:r>
              <a:rPr lang="vi-VN" b="1" smtClean="0"/>
              <a:t>Cập nhật và sửa đổi các định nghĩa của các mục chi phí cùng với các phương pháp báo cáo và thu thập, dựa trên thông tin phản hồi.</a:t>
            </a:r>
            <a:endParaRPr lang="en-US" b="1" smtClean="0"/>
          </a:p>
          <a:p>
            <a:pPr marL="0" lvl="0" indent="0">
              <a:buFontTx/>
              <a:buNone/>
            </a:pPr>
            <a:r>
              <a:rPr lang="en-US" smtClean="0"/>
              <a:t>- </a:t>
            </a:r>
            <a:r>
              <a:rPr lang="vi-VN" smtClean="0"/>
              <a:t>Hành động để </a:t>
            </a:r>
            <a:r>
              <a:rPr lang="en-US" smtClean="0"/>
              <a:t>đối</a:t>
            </a:r>
            <a:r>
              <a:rPr lang="en-US" baseline="0" smtClean="0"/>
              <a:t> phó </a:t>
            </a:r>
            <a:r>
              <a:rPr lang="vi-VN" smtClean="0"/>
              <a:t>với những phát hiện</a:t>
            </a:r>
            <a:endParaRPr lang="en-US" smtClean="0"/>
          </a:p>
          <a:p>
            <a:pPr marL="457200" lvl="1" indent="0">
              <a:buFontTx/>
              <a:buNone/>
            </a:pPr>
            <a:r>
              <a:rPr lang="en-US" b="1" smtClean="0"/>
              <a:t>+ Thông</a:t>
            </a:r>
            <a:r>
              <a:rPr lang="en-US" b="1" baseline="0" smtClean="0"/>
              <a:t> thường,</a:t>
            </a:r>
            <a:r>
              <a:rPr lang="vi-VN" b="1" smtClean="0"/>
              <a:t> tăng </a:t>
            </a:r>
            <a:r>
              <a:rPr lang="en-US" b="1" smtClean="0"/>
              <a:t>chi phí</a:t>
            </a:r>
            <a:r>
              <a:rPr lang="en-US" b="1" baseline="0" smtClean="0"/>
              <a:t> </a:t>
            </a:r>
            <a:r>
              <a:rPr lang="vi-VN" b="1" smtClean="0"/>
              <a:t>kiểm soát ​​sẽ </a:t>
            </a:r>
            <a:r>
              <a:rPr lang="en-US" b="1" smtClean="0"/>
              <a:t>làm</a:t>
            </a:r>
            <a:r>
              <a:rPr lang="en-US" b="1" baseline="0" smtClean="0"/>
              <a:t> giảm thất</a:t>
            </a:r>
            <a:r>
              <a:rPr lang="vi-VN" b="1" smtClean="0"/>
              <a:t> bại của chi phí kiểm soát </a:t>
            </a:r>
            <a:r>
              <a:rPr lang="en-US" b="1" smtClean="0"/>
              <a:t>(failure of control costs) </a:t>
            </a:r>
            <a:r>
              <a:rPr lang="vi-VN" b="1" smtClean="0"/>
              <a:t>và ngược lại</a:t>
            </a:r>
            <a:endParaRPr lang="en-US" b="1" smtClean="0"/>
          </a:p>
          <a:p>
            <a:pPr marL="457200" lvl="1" indent="0">
              <a:buFontTx/>
              <a:buNone/>
            </a:pPr>
            <a:r>
              <a:rPr lang="en-US" b="1" smtClean="0"/>
              <a:t>+ Vd/ </a:t>
            </a:r>
          </a:p>
          <a:p>
            <a:pPr marL="914400" lvl="2" indent="0">
              <a:buFontTx/>
              <a:buNone/>
            </a:pPr>
            <a:r>
              <a:rPr lang="en-US" b="1" smtClean="0"/>
              <a:t>* </a:t>
            </a:r>
            <a:r>
              <a:rPr lang="vi-VN" b="1" smtClean="0"/>
              <a:t>Cải thiện chức năng giúp đỡ </a:t>
            </a:r>
            <a:r>
              <a:rPr lang="en-US" b="1" smtClean="0">
                <a:sym typeface="Wingdings" pitchFamily="2" charset="2"/>
              </a:rPr>
              <a:t> Giảm chi phí thất bại bên ngoài</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b="1" smtClean="0"/>
              <a:t>* </a:t>
            </a:r>
            <a:r>
              <a:rPr lang="vi-VN" b="1" smtClean="0"/>
              <a:t>Tăng cường đầu tư các nguồn lực </a:t>
            </a:r>
            <a:r>
              <a:rPr lang="en-US" b="1" smtClean="0"/>
              <a:t>để</a:t>
            </a:r>
            <a:r>
              <a:rPr lang="en-US" b="1" baseline="0" smtClean="0"/>
              <a:t> </a:t>
            </a:r>
            <a:r>
              <a:rPr lang="vi-VN" b="1" smtClean="0"/>
              <a:t>xem xét hợp đồng -&gt; Giảm chi phí</a:t>
            </a:r>
            <a:r>
              <a:rPr lang="en-US" b="1" smtClean="0"/>
              <a:t> </a:t>
            </a:r>
            <a:r>
              <a:rPr lang="vi-VN" b="1" smtClean="0"/>
              <a:t>thất bại </a:t>
            </a:r>
            <a:r>
              <a:rPr lang="en-US" b="1" smtClean="0"/>
              <a:t>do </a:t>
            </a:r>
            <a:r>
              <a:rPr lang="vi-VN" b="1" smtClean="0"/>
              <a:t>quản lý</a:t>
            </a:r>
            <a:endParaRPr lang="en-US" b="1"/>
          </a:p>
        </p:txBody>
      </p:sp>
      <p:sp>
        <p:nvSpPr>
          <p:cNvPr id="4" name="Slide Number Placeholder 3"/>
          <p:cNvSpPr>
            <a:spLocks noGrp="1"/>
          </p:cNvSpPr>
          <p:nvPr>
            <p:ph type="sldNum" sz="quarter" idx="10"/>
          </p:nvPr>
        </p:nvSpPr>
        <p:spPr/>
        <p:txBody>
          <a:bodyPr/>
          <a:lstStyle/>
          <a:p>
            <a:fld id="{A63B9007-0201-49BE-A587-7F882848EC05}" type="slidenum">
              <a:rPr lang="en-US" smtClean="0"/>
              <a:t>53</a:t>
            </a:fld>
            <a:endParaRPr lang="en-US"/>
          </a:p>
        </p:txBody>
      </p:sp>
    </p:spTree>
    <p:extLst>
      <p:ext uri="{BB962C8B-B14F-4D97-AF65-F5344CB8AC3E}">
        <p14:creationId xmlns:p14="http://schemas.microsoft.com/office/powerpoint/2010/main" val="25080900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 </a:t>
            </a:r>
            <a:r>
              <a:rPr lang="vi-VN" smtClean="0"/>
              <a:t>xác định và phân loại chi phí chất lượng</a:t>
            </a:r>
            <a:r>
              <a:rPr lang="en-US" smtClean="0"/>
              <a:t> </a:t>
            </a:r>
            <a:r>
              <a:rPr lang="vi-VN" smtClean="0"/>
              <a:t>không chính xác và/hoặc không đầy đủ</a:t>
            </a:r>
            <a:endParaRPr lang="en-US" smtClean="0"/>
          </a:p>
          <a:p>
            <a:pPr marL="0" indent="0">
              <a:buFontTx/>
              <a:buNone/>
            </a:pPr>
            <a:r>
              <a:rPr lang="en-US" smtClean="0"/>
              <a:t>- </a:t>
            </a:r>
            <a:r>
              <a:rPr lang="vi-VN" smtClean="0"/>
              <a:t>báo cáo cẩu thả</a:t>
            </a:r>
            <a:r>
              <a:rPr lang="en-US" smtClean="0"/>
              <a:t> </a:t>
            </a:r>
          </a:p>
          <a:p>
            <a:pPr marL="0" indent="0">
              <a:buFontTx/>
              <a:buNone/>
            </a:pPr>
            <a:r>
              <a:rPr lang="en-US" smtClean="0"/>
              <a:t>- </a:t>
            </a:r>
            <a:r>
              <a:rPr lang="vi-VN" smtClean="0"/>
              <a:t>báo cáo </a:t>
            </a:r>
            <a:r>
              <a:rPr lang="en-US" smtClean="0"/>
              <a:t>bị</a:t>
            </a:r>
            <a:r>
              <a:rPr lang="en-US" baseline="0" smtClean="0"/>
              <a:t> lệch</a:t>
            </a:r>
            <a:r>
              <a:rPr lang="vi-VN" smtClean="0"/>
              <a:t>, đặc biệt là chi phí nội bộ và bên ngoài</a:t>
            </a:r>
            <a:r>
              <a:rPr lang="en-US" smtClean="0"/>
              <a:t> bị</a:t>
            </a:r>
            <a:r>
              <a:rPr lang="en-US" baseline="0" smtClean="0"/>
              <a:t> thiếu</a:t>
            </a:r>
            <a:endParaRPr lang="en-US" smtClean="0"/>
          </a:p>
          <a:p>
            <a:pPr marL="0" indent="0">
              <a:buFontTx/>
              <a:buNone/>
            </a:pPr>
            <a:r>
              <a:rPr lang="en-US" smtClean="0"/>
              <a:t>- </a:t>
            </a:r>
            <a:r>
              <a:rPr lang="vi-VN" smtClean="0"/>
              <a:t>ghi </a:t>
            </a:r>
            <a:r>
              <a:rPr lang="en-US" smtClean="0"/>
              <a:t>nhận</a:t>
            </a:r>
            <a:r>
              <a:rPr lang="en-US" baseline="0" smtClean="0"/>
              <a:t> </a:t>
            </a:r>
            <a:r>
              <a:rPr lang="vi-VN" smtClean="0"/>
              <a:t>chi phí thất bại bên ngoài </a:t>
            </a:r>
            <a:r>
              <a:rPr lang="en-US" smtClean="0"/>
              <a:t>bị</a:t>
            </a:r>
            <a:r>
              <a:rPr lang="en-US" baseline="0" smtClean="0"/>
              <a:t> lệch </a:t>
            </a:r>
            <a:r>
              <a:rPr lang="vi-VN" smtClean="0"/>
              <a:t>- bồi thường "ngụy trang" </a:t>
            </a:r>
            <a:r>
              <a:rPr lang="en-US" smtClean="0"/>
              <a:t>cho </a:t>
            </a:r>
            <a:r>
              <a:rPr lang="vi-VN" smtClean="0"/>
              <a:t>khách hàng</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54</a:t>
            </a:fld>
            <a:endParaRPr lang="en-US"/>
          </a:p>
        </p:txBody>
      </p:sp>
    </p:spTree>
    <p:extLst>
      <p:ext uri="{BB962C8B-B14F-4D97-AF65-F5344CB8AC3E}">
        <p14:creationId xmlns:p14="http://schemas.microsoft.com/office/powerpoint/2010/main" val="408950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Four test engineers: Alex, Rohan, Inu, and Lucy are available for this</a:t>
            </a:r>
          </a:p>
          <a:p>
            <a:r>
              <a:rPr lang="en-US" smtClean="0"/>
              <a:t>project from day 1, and Alex is the test team leader for this project.</a:t>
            </a:r>
          </a:p>
          <a:p>
            <a:r>
              <a:rPr lang="en-US" smtClean="0"/>
              <a:t>• All four engineers are well trained to generate test cases in the test factory.</a:t>
            </a:r>
          </a:p>
          <a:p>
            <a:r>
              <a:rPr lang="en-US" smtClean="0"/>
              <a:t>• All of them are knowledgeable in the area of FR and ATM protocol.</a:t>
            </a:r>
          </a:p>
          <a:p>
            <a:r>
              <a:rPr lang="en-US" smtClean="0"/>
              <a:t>• It took ﬁve days for Alex to develop the test plan for this project.</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8</a:t>
            </a:fld>
            <a:endParaRPr lang="en-US"/>
          </a:p>
        </p:txBody>
      </p:sp>
    </p:spTree>
    <p:extLst>
      <p:ext uri="{BB962C8B-B14F-4D97-AF65-F5344CB8AC3E}">
        <p14:creationId xmlns:p14="http://schemas.microsoft.com/office/powerpoint/2010/main" val="2966852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 Ám</a:t>
            </a:r>
            <a:r>
              <a:rPr lang="en-US" baseline="0" smtClean="0"/>
              <a:t> chỉ đến các rủi ro pt PM xác định trong giai đoạn tiền dự án, </a:t>
            </a:r>
            <a:r>
              <a:rPr lang="en-US" u="sng" baseline="0" smtClean="0"/>
              <a:t>đc liệt kê trong contract review và project plan documents, cùng với các rủi ro khác xác định trong tiến trình dự án</a:t>
            </a:r>
            <a:r>
              <a:rPr lang="en-US" baseline="0" smtClean="0"/>
              <a:t> (xem Appendix 6A). </a:t>
            </a:r>
            <a:endParaRPr lang="en-US" b="1" baseline="0" smtClean="0"/>
          </a:p>
          <a:p>
            <a:pPr marL="0" indent="0">
              <a:buFontTx/>
              <a:buNone/>
            </a:pPr>
            <a:r>
              <a:rPr lang="en-US" smtClean="0"/>
              <a:t>- Cách thực</a:t>
            </a:r>
            <a:r>
              <a:rPr lang="en-US" baseline="0" smtClean="0"/>
              <a:t> hiện:</a:t>
            </a:r>
          </a:p>
          <a:p>
            <a:pPr marL="457200" lvl="1" indent="0">
              <a:buFontTx/>
              <a:buNone/>
            </a:pPr>
            <a:r>
              <a:rPr lang="en-US" smtClean="0"/>
              <a:t>+ </a:t>
            </a:r>
            <a:r>
              <a:rPr lang="vi-VN" b="1" smtClean="0"/>
              <a:t>đánh giá định kỳ về tình trạng của các nguy cơ phần mềm </a:t>
            </a:r>
            <a:r>
              <a:rPr lang="vi-VN" smtClean="0"/>
              <a:t>và kết quả mong đợi </a:t>
            </a:r>
            <a:r>
              <a:rPr lang="en-US" smtClean="0"/>
              <a:t>sau các</a:t>
            </a:r>
            <a:r>
              <a:rPr lang="en-US" baseline="0" smtClean="0"/>
              <a:t> hoạt động quản lý</a:t>
            </a:r>
          </a:p>
          <a:p>
            <a:pPr marL="457200" lvl="1" indent="0">
              <a:buFontTx/>
              <a:buNone/>
            </a:pPr>
            <a:r>
              <a:rPr lang="en-US" b="1" smtClean="0"/>
              <a:t>+ </a:t>
            </a:r>
            <a:r>
              <a:rPr lang="vi-VN" b="1" smtClean="0"/>
              <a:t>dựa trên các báo cáo </a:t>
            </a:r>
            <a:r>
              <a:rPr lang="en-US" b="1" smtClean="0"/>
              <a:t>đánh</a:t>
            </a:r>
            <a:r>
              <a:rPr lang="en-US" b="1" baseline="0" smtClean="0"/>
              <a:t> giá</a:t>
            </a:r>
            <a:r>
              <a:rPr lang="vi-VN" b="1" smtClean="0"/>
              <a:t>, các nhà quản lý dự án sẽ can thiệp và giúp </a:t>
            </a:r>
            <a:r>
              <a:rPr lang="en-US" b="1" smtClean="0"/>
              <a:t>đưa</a:t>
            </a:r>
            <a:r>
              <a:rPr lang="en-US" b="1" baseline="0" smtClean="0"/>
              <a:t> ra</a:t>
            </a:r>
            <a:r>
              <a:rPr lang="vi-VN" b="1" smtClean="0"/>
              <a:t> giải pháp</a:t>
            </a:r>
            <a:r>
              <a:rPr lang="en-US" b="1" smtClean="0"/>
              <a:t>. </a:t>
            </a:r>
            <a:r>
              <a:rPr lang="en-US" b="0" i="1" smtClean="0"/>
              <a:t>Có</a:t>
            </a:r>
            <a:r>
              <a:rPr lang="en-US" b="0" i="1" baseline="0" smtClean="0"/>
              <a:t> nhiều chuẩn và sách nói về các rủi ro dự án, e.g., IEEE (2001) and Jones (1994)</a:t>
            </a:r>
            <a:endParaRPr lang="en-US" b="0" i="1" smtClean="0"/>
          </a:p>
        </p:txBody>
      </p:sp>
      <p:sp>
        <p:nvSpPr>
          <p:cNvPr id="4" name="Slide Number Placeholder 3"/>
          <p:cNvSpPr>
            <a:spLocks noGrp="1"/>
          </p:cNvSpPr>
          <p:nvPr>
            <p:ph type="sldNum" sz="quarter" idx="10"/>
          </p:nvPr>
        </p:nvSpPr>
        <p:spPr/>
        <p:txBody>
          <a:bodyPr/>
          <a:lstStyle/>
          <a:p>
            <a:fld id="{A63B9007-0201-49BE-A587-7F882848EC05}" type="slidenum">
              <a:rPr lang="en-US" smtClean="0"/>
              <a:t>9</a:t>
            </a:fld>
            <a:endParaRPr lang="en-US"/>
          </a:p>
        </p:txBody>
      </p:sp>
    </p:spTree>
    <p:extLst>
      <p:ext uri="{BB962C8B-B14F-4D97-AF65-F5344CB8AC3E}">
        <p14:creationId xmlns:p14="http://schemas.microsoft.com/office/powerpoint/2010/main" val="116444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 Kiểm</a:t>
            </a:r>
            <a:r>
              <a:rPr lang="en-US" baseline="0" smtClean="0"/>
              <a:t> soát này để </a:t>
            </a:r>
            <a:r>
              <a:rPr lang="en-US" u="sng" baseline="0" smtClean="0"/>
              <a:t>kiểm soát </a:t>
            </a:r>
            <a:r>
              <a:rPr lang="vi-VN" u="sng" baseline="0" smtClean="0"/>
              <a:t>việc tuân thủ thời gian của dự án với thời gian biểu đã được phê duyệt và ký hợp đồng</a:t>
            </a:r>
            <a:r>
              <a:rPr lang="en-US" baseline="0" smtClean="0"/>
              <a:t>.</a:t>
            </a:r>
          </a:p>
          <a:p>
            <a:pPr marL="0" indent="0">
              <a:buFontTx/>
              <a:buNone/>
            </a:pPr>
            <a:r>
              <a:rPr lang="en-US" b="1" baseline="0" smtClean="0"/>
              <a:t>- Vc theo dõi dựa trên các cột mốc quan trọng + các báo cáo định kỳ </a:t>
            </a:r>
            <a:r>
              <a:rPr lang="en-US" b="1" baseline="0" smtClean="0">
                <a:sym typeface="Wingdings" pitchFamily="2" charset="2"/>
              </a:rPr>
              <a:t> </a:t>
            </a:r>
            <a:r>
              <a:rPr lang="vi-VN" b="1" baseline="0" smtClean="0"/>
              <a:t>cho phép xác định các chậm trễ trong việc hoàn thành các hoạt động </a:t>
            </a:r>
            <a:r>
              <a:rPr lang="en-US" b="1" baseline="0" smtClean="0"/>
              <a:t>đã đc lên </a:t>
            </a:r>
            <a:r>
              <a:rPr lang="vi-VN" b="1" baseline="0" smtClean="0"/>
              <a:t>kế hoạch</a:t>
            </a:r>
            <a:r>
              <a:rPr lang="en-US" b="1" baseline="0" smtClean="0"/>
              <a:t>. </a:t>
            </a:r>
          </a:p>
          <a:p>
            <a:pPr marL="457200" lvl="1" indent="0">
              <a:buFontTx/>
              <a:buNone/>
            </a:pPr>
            <a:r>
              <a:rPr lang="en-US" b="0" baseline="0" smtClean="0"/>
              <a:t>+ Về cột mốc, đặc biệt cần chú ý ngày cung cấp sp PM hoặc ngày hoàn thành 1 giai đoạn pt.</a:t>
            </a:r>
          </a:p>
          <a:p>
            <a:pPr marL="0" indent="0">
              <a:buFontTx/>
              <a:buNone/>
            </a:pPr>
            <a:r>
              <a:rPr lang="en-US" smtClean="0"/>
              <a:t>- </a:t>
            </a:r>
            <a:r>
              <a:rPr lang="vi-VN" smtClean="0"/>
              <a:t>Hoạt động kiểm soát nên tập trung vào sự chậm trễ quan trọng đáng kể có thể ảnh hưởng đến hoàn thành cuối cùng của dự án</a:t>
            </a:r>
            <a:endParaRPr lang="en-US" smtClean="0"/>
          </a:p>
          <a:p>
            <a:pPr marL="457200" lvl="1" indent="0">
              <a:buFontTx/>
              <a:buNone/>
            </a:pPr>
            <a:r>
              <a:rPr lang="en-US" i="1" smtClean="0"/>
              <a:t>+ </a:t>
            </a:r>
            <a:r>
              <a:rPr lang="vi-VN" i="1" smtClean="0"/>
              <a:t>Phần lớn các thông tin cần thiết cho tiến độ thực hiện dự án quản lý kiểm soát được truyền thông qua các báo cáo sự kiện quan trọng và các báo cáo định kỳ khác.</a:t>
            </a:r>
            <a:endParaRPr lang="en-US" i="1" smtClean="0"/>
          </a:p>
          <a:p>
            <a:pPr marL="0" lvl="0" indent="0">
              <a:buFontTx/>
              <a:buNone/>
            </a:pPr>
            <a:r>
              <a:rPr lang="en-US" b="1" smtClean="0"/>
              <a:t>- Cách</a:t>
            </a:r>
            <a:r>
              <a:rPr lang="en-US" b="1" baseline="0" smtClean="0"/>
              <a:t> giải quyết:</a:t>
            </a:r>
            <a:r>
              <a:rPr lang="vi-VN" smtClean="0"/>
              <a:t> quản lý có thể can thiệp bằng cách </a:t>
            </a:r>
            <a:endParaRPr lang="en-US" smtClean="0"/>
          </a:p>
          <a:p>
            <a:pPr marL="457200" lvl="1" indent="0">
              <a:buFontTx/>
              <a:buNone/>
            </a:pPr>
            <a:r>
              <a:rPr lang="en-US" smtClean="0"/>
              <a:t>+ </a:t>
            </a:r>
            <a:r>
              <a:rPr lang="vi-VN" smtClean="0"/>
              <a:t>PHÂN BỔ NGUỒN LỰC BỔ SUNG HOẶC </a:t>
            </a:r>
            <a:endParaRPr lang="en-US" smtClean="0"/>
          </a:p>
          <a:p>
            <a:pPr marL="457200" lvl="1" indent="0">
              <a:buFontTx/>
              <a:buNone/>
            </a:pPr>
            <a:r>
              <a:rPr lang="en-US" smtClean="0"/>
              <a:t>+ </a:t>
            </a:r>
            <a:r>
              <a:rPr lang="vi-VN" smtClean="0"/>
              <a:t>THẬM CHÍ ĐÀM PHÁN LẠI LỊCH TRÌNH VỚI KHÁCH HÀNG</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10</a:t>
            </a:fld>
            <a:endParaRPr lang="en-US"/>
          </a:p>
        </p:txBody>
      </p:sp>
    </p:spTree>
    <p:extLst>
      <p:ext uri="{BB962C8B-B14F-4D97-AF65-F5344CB8AC3E}">
        <p14:creationId xmlns:p14="http://schemas.microsoft.com/office/powerpoint/2010/main" val="2928946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Kiểm</a:t>
            </a:r>
            <a:r>
              <a:rPr lang="en-US" baseline="0" smtClean="0"/>
              <a:t> soát</a:t>
            </a:r>
            <a:r>
              <a:rPr lang="en-US" smtClean="0"/>
              <a:t> tài</a:t>
            </a:r>
            <a:r>
              <a:rPr lang="en-US" baseline="0" smtClean="0"/>
              <a:t> nguyên dự án</a:t>
            </a:r>
          </a:p>
          <a:p>
            <a:pPr marL="171450" indent="-171450">
              <a:buFontTx/>
              <a:buChar char="-"/>
            </a:pPr>
            <a:r>
              <a:rPr lang="vi-VN" baseline="0" smtClean="0"/>
              <a:t>Tập trung vào </a:t>
            </a:r>
            <a:endParaRPr lang="en-US" baseline="0" smtClean="0"/>
          </a:p>
          <a:p>
            <a:pPr marL="628650" lvl="1" indent="-171450">
              <a:buFontTx/>
              <a:buChar char="-"/>
            </a:pPr>
            <a:r>
              <a:rPr lang="vi-VN" baseline="0" smtClean="0"/>
              <a:t>Nguồn lực con người</a:t>
            </a:r>
            <a:r>
              <a:rPr lang="en-US" baseline="0" smtClean="0"/>
              <a:t>, ngoài ra còn:</a:t>
            </a:r>
          </a:p>
          <a:p>
            <a:pPr marL="628650" lvl="1" indent="-171450">
              <a:buFontTx/>
              <a:buChar char="-"/>
            </a:pPr>
            <a:r>
              <a:rPr lang="en-US" baseline="0" smtClean="0"/>
              <a:t>Thiết bị kiểm thử và pt đặc biệt, </a:t>
            </a:r>
            <a:r>
              <a:rPr lang="vi-VN" baseline="0" smtClean="0"/>
              <a:t>thông thường theo yêu cầu của các hệ thống phần mềm và phần mềm thời gian thực.</a:t>
            </a:r>
            <a:endParaRPr lang="en-US" baseline="0" smtClean="0"/>
          </a:p>
          <a:p>
            <a:pPr marL="171450" indent="-171450">
              <a:buFontTx/>
              <a:buChar char="-"/>
            </a:pPr>
            <a:r>
              <a:rPr lang="vi-VN" smtClean="0"/>
              <a:t>Kiểm soát trên cơ sở báo cáo định kỳ các nguồn lực được sử dụng, </a:t>
            </a:r>
            <a:r>
              <a:rPr lang="vi-VN" b="0" smtClean="0"/>
              <a:t>nên được xem </a:t>
            </a:r>
            <a:r>
              <a:rPr lang="en-US" b="0" smtClean="0"/>
              <a:t>theo </a:t>
            </a:r>
            <a:r>
              <a:rPr lang="vi-VN" b="0" smtClean="0"/>
              <a:t>tiến độ dự án thực tế.</a:t>
            </a:r>
            <a:endParaRPr lang="en-US" b="0" smtClean="0"/>
          </a:p>
          <a:p>
            <a:pPr marL="171450" indent="-171450">
              <a:buFontTx/>
              <a:buChar char="-"/>
            </a:pPr>
            <a:r>
              <a:rPr lang="vi-VN" sz="1200" b="0" i="0" kern="1200" smtClean="0">
                <a:solidFill>
                  <a:schemeClr val="tx1"/>
                </a:solidFill>
                <a:effectLst/>
                <a:latin typeface="+mn-lt"/>
                <a:ea typeface="+mn-ea"/>
                <a:cs typeface="+mn-cs"/>
              </a:rPr>
              <a:t>Mức độ thực sự của độ lệch trong sử dụng tài nguyên có thể được đánh giá chỉ từ quan điểm của tiến </a:t>
            </a:r>
            <a:r>
              <a:rPr lang="en-US" sz="1200" b="0" i="0" kern="1200" smtClean="0">
                <a:solidFill>
                  <a:schemeClr val="tx1"/>
                </a:solidFill>
                <a:effectLst/>
                <a:latin typeface="+mn-lt"/>
                <a:ea typeface="+mn-ea"/>
                <a:cs typeface="+mn-cs"/>
              </a:rPr>
              <a:t>độ</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dự án</a:t>
            </a:r>
            <a:endParaRPr lang="en-US" sz="1200" b="0" i="0" kern="1200" smtClean="0">
              <a:solidFill>
                <a:schemeClr val="tx1"/>
              </a:solidFill>
              <a:effectLst/>
              <a:latin typeface="+mn-lt"/>
              <a:ea typeface="+mn-ea"/>
              <a:cs typeface="+mn-cs"/>
            </a:endParaRPr>
          </a:p>
          <a:p>
            <a:pPr marL="628650" lvl="1" indent="-171450">
              <a:buFontTx/>
              <a:buChar char="-"/>
            </a:pPr>
            <a:r>
              <a:rPr lang="en-US" b="1" i="0" kern="1200" smtClean="0">
                <a:solidFill>
                  <a:schemeClr val="tx1"/>
                </a:solidFill>
                <a:effectLst/>
                <a:latin typeface="+mn-lt"/>
                <a:ea typeface="+mn-ea"/>
                <a:cs typeface="+mn-cs"/>
              </a:rPr>
              <a:t>E.g. một</a:t>
            </a:r>
            <a:r>
              <a:rPr lang="en-US" b="1" i="0" kern="1200" baseline="0" smtClean="0">
                <a:solidFill>
                  <a:schemeClr val="tx1"/>
                </a:solidFill>
                <a:effectLst/>
                <a:latin typeface="+mn-lt"/>
                <a:ea typeface="+mn-ea"/>
                <a:cs typeface="+mn-cs"/>
              </a:rPr>
              <a:t> dự án chỉ cần 1 sai lệch nhỏ về sd tài nguyên với kế hoạch cũng có thể gặp sự sai lệch tích lũy nghiêm trọng</a:t>
            </a:r>
            <a:endParaRPr lang="en-US" b="1" smtClean="0"/>
          </a:p>
          <a:p>
            <a:pPr marL="171450" indent="-171450">
              <a:buFontTx/>
              <a:buChar char="-"/>
            </a:pPr>
            <a:r>
              <a:rPr lang="en-US" smtClean="0"/>
              <a:t>Một</a:t>
            </a:r>
            <a:r>
              <a:rPr lang="en-US" baseline="0" smtClean="0"/>
              <a:t> khía cạnh khác của </a:t>
            </a:r>
            <a:r>
              <a:rPr lang="en-US" sz="1200" b="0" i="0" kern="1200" smtClean="0">
                <a:solidFill>
                  <a:schemeClr val="tx1"/>
                </a:solidFill>
                <a:effectLst/>
                <a:latin typeface="+mn-lt"/>
                <a:ea typeface="+mn-ea"/>
                <a:cs typeface="+mn-cs"/>
              </a:rPr>
              <a:t>kiểm soát tài nguyên là</a:t>
            </a:r>
            <a:r>
              <a:rPr lang="en-US" sz="1200" b="0" i="0" kern="1200" baseline="0" smtClean="0">
                <a:solidFill>
                  <a:schemeClr val="tx1"/>
                </a:solidFill>
                <a:effectLst/>
                <a:latin typeface="+mn-lt"/>
                <a:ea typeface="+mn-ea"/>
                <a:cs typeface="+mn-cs"/>
              </a:rPr>
              <a:t> sự hợp nhất nguồn lực bên trong</a:t>
            </a:r>
          </a:p>
          <a:p>
            <a:pPr marL="628650" lvl="1" indent="-171450">
              <a:buFontTx/>
              <a:buChar char="-"/>
            </a:pPr>
            <a:r>
              <a:rPr lang="vi-VN" sz="1200" b="1" i="0" kern="1200" smtClean="0">
                <a:solidFill>
                  <a:schemeClr val="tx1"/>
                </a:solidFill>
                <a:effectLst/>
                <a:latin typeface="+mn-lt"/>
                <a:ea typeface="+mn-ea"/>
                <a:cs typeface="+mn-cs"/>
              </a:rPr>
              <a:t>Ví dụ, quản lý thấy rằng không có sự chênh lệch </a:t>
            </a:r>
            <a:r>
              <a:rPr lang="en-US" sz="1200" b="1" i="0" kern="1200" smtClean="0">
                <a:solidFill>
                  <a:schemeClr val="tx1"/>
                </a:solidFill>
                <a:effectLst/>
                <a:latin typeface="+mn-lt"/>
                <a:ea typeface="+mn-ea"/>
                <a:cs typeface="+mn-cs"/>
              </a:rPr>
              <a:t>về </a:t>
            </a:r>
            <a:r>
              <a:rPr lang="vi-VN" sz="1200" b="1" i="0" kern="1200" smtClean="0">
                <a:solidFill>
                  <a:schemeClr val="tx1"/>
                </a:solidFill>
                <a:effectLst/>
                <a:latin typeface="+mn-lt"/>
                <a:ea typeface="+mn-ea"/>
                <a:cs typeface="+mn-cs"/>
              </a:rPr>
              <a:t>tổng số người</a:t>
            </a:r>
            <a:r>
              <a:rPr lang="en-US" sz="1200" b="1" i="0" kern="1200" smtClean="0">
                <a:solidFill>
                  <a:schemeClr val="tx1"/>
                </a:solidFill>
                <a:effectLst/>
                <a:latin typeface="+mn-lt"/>
                <a:ea typeface="+mn-ea"/>
                <a:cs typeface="+mn-cs"/>
              </a:rPr>
              <a:t>/</a:t>
            </a:r>
            <a:r>
              <a:rPr lang="vi-VN" sz="1200" b="1" i="0" kern="1200" smtClean="0">
                <a:solidFill>
                  <a:schemeClr val="tx1"/>
                </a:solidFill>
                <a:effectLst/>
                <a:latin typeface="+mn-lt"/>
                <a:ea typeface="+mn-ea"/>
                <a:cs typeface="+mn-cs"/>
              </a:rPr>
              <a:t>tháng phân bổ cho phân tích hệ thống</a:t>
            </a:r>
            <a:r>
              <a:rPr lang="en-US" sz="1200" b="1" i="0" kern="1200" smtClean="0">
                <a:solidFill>
                  <a:schemeClr val="tx1"/>
                </a:solidFill>
                <a:effectLst/>
                <a:latin typeface="+mn-lt"/>
                <a:ea typeface="+mn-ea"/>
                <a:cs typeface="+mn-cs"/>
              </a:rPr>
              <a:t>. Tuy nhiên</a:t>
            </a:r>
            <a:r>
              <a:rPr lang="en-US" sz="1200" b="1" i="0" kern="1200" baseline="0" smtClean="0">
                <a:solidFill>
                  <a:schemeClr val="tx1"/>
                </a:solidFill>
                <a:effectLst/>
                <a:latin typeface="+mn-lt"/>
                <a:ea typeface="+mn-ea"/>
                <a:cs typeface="+mn-cs"/>
              </a:rPr>
              <a:t>, xem xét chi phí từng khoản cho thấy: thay vì 25% nguồn lực đc phân bổ thì con số thật sự là 50% </a:t>
            </a:r>
            <a:r>
              <a:rPr lang="en-US" sz="1200" b="1" i="0" kern="1200" baseline="0" smtClean="0">
                <a:solidFill>
                  <a:schemeClr val="tx1"/>
                </a:solidFill>
                <a:effectLst/>
                <a:latin typeface="+mn-lt"/>
                <a:ea typeface="+mn-ea"/>
                <a:cs typeface="+mn-cs"/>
                <a:sym typeface="Wingdings" pitchFamily="2" charset="2"/>
              </a:rPr>
              <a:t> làm hao phí ngân sách hơn với KH.</a:t>
            </a:r>
          </a:p>
          <a:p>
            <a:pPr marL="628650" lvl="1" indent="-171450">
              <a:buFontTx/>
              <a:buChar char="-"/>
            </a:pPr>
            <a:r>
              <a:rPr lang="vi-VN" sz="1200" b="1" i="0" kern="1200" smtClean="0">
                <a:solidFill>
                  <a:schemeClr val="tx1"/>
                </a:solidFill>
                <a:effectLst/>
                <a:latin typeface="+mn-lt"/>
                <a:ea typeface="+mn-ea"/>
                <a:cs typeface="+mn-cs"/>
              </a:rPr>
              <a:t>Nếu độ lệch là hợp lý, quản lý có thể can thiệp bằng cách tăng các nguồn lực được phân bổ; cách khác, quản lý có thể chuyển các nguồn lực </a:t>
            </a:r>
            <a:r>
              <a:rPr lang="en-US" sz="1200" b="1" i="0" kern="1200" smtClean="0">
                <a:solidFill>
                  <a:schemeClr val="tx1"/>
                </a:solidFill>
                <a:effectLst/>
                <a:latin typeface="+mn-lt"/>
                <a:ea typeface="+mn-ea"/>
                <a:cs typeface="+mn-cs"/>
              </a:rPr>
              <a:t>bằng</a:t>
            </a:r>
            <a:r>
              <a:rPr lang="en-US" sz="1200" b="1" i="0" kern="1200" baseline="0" smtClean="0">
                <a:solidFill>
                  <a:schemeClr val="tx1"/>
                </a:solidFill>
                <a:effectLst/>
                <a:latin typeface="+mn-lt"/>
                <a:ea typeface="+mn-ea"/>
                <a:cs typeface="+mn-cs"/>
              </a:rPr>
              <a:t> cách </a:t>
            </a:r>
            <a:r>
              <a:rPr lang="vi-VN" sz="1200" b="1" i="0" kern="1200" smtClean="0">
                <a:solidFill>
                  <a:schemeClr val="tx1"/>
                </a:solidFill>
                <a:effectLst/>
                <a:latin typeface="+mn-lt"/>
                <a:ea typeface="+mn-ea"/>
                <a:cs typeface="+mn-cs"/>
              </a:rPr>
              <a:t>tổ chức lại các đội dự án, điều chỉnh kế hoạch của dự án, và vv.</a:t>
            </a:r>
            <a:endParaRPr lang="en-US" sz="1200" b="1"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3B9007-0201-49BE-A587-7F882848EC05}" type="slidenum">
              <a:rPr lang="en-US" smtClean="0"/>
              <a:t>11</a:t>
            </a:fld>
            <a:endParaRPr lang="en-US"/>
          </a:p>
        </p:txBody>
      </p:sp>
    </p:spTree>
    <p:extLst>
      <p:ext uri="{BB962C8B-B14F-4D97-AF65-F5344CB8AC3E}">
        <p14:creationId xmlns:p14="http://schemas.microsoft.com/office/powerpoint/2010/main" val="1666375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D82040C-D3B1-42F1-A452-9128C48DC3A7}"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2EF2D54-7400-48BE-A19B-62D38E57C8F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62000" y="1447800"/>
            <a:ext cx="76230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1143000"/>
          </a:xfrm>
        </p:spPr>
        <p:txBody>
          <a:bodyPr>
            <a:normAutofit/>
          </a:bodyPr>
          <a:lstStyle>
            <a:lvl1pPr>
              <a:defRPr sz="4400"/>
            </a:lvl1pPr>
          </a:lstStyle>
          <a:p>
            <a:r>
              <a:rPr kumimoji="0" lang="en-US" smtClean="0"/>
              <a:t>Click to edit Master title style</a:t>
            </a:r>
            <a:endParaRPr kumimoji="0" lang="en-US"/>
          </a:p>
        </p:txBody>
      </p:sp>
      <p:sp>
        <p:nvSpPr>
          <p:cNvPr id="3" name="Content Placeholder 2"/>
          <p:cNvSpPr>
            <a:spLocks noGrp="1"/>
          </p:cNvSpPr>
          <p:nvPr>
            <p:ph idx="1"/>
          </p:nvPr>
        </p:nvSpPr>
        <p:spPr>
          <a:xfrm>
            <a:off x="457200" y="1752600"/>
            <a:ext cx="8382000" cy="4724400"/>
          </a:xfrm>
        </p:spPr>
        <p:txBody>
          <a:bodyPr/>
          <a:lstStyle>
            <a:lvl1pPr>
              <a:spcBef>
                <a:spcPts val="600"/>
              </a:spcBef>
              <a:defRPr sz="2600">
                <a:latin typeface="+mj-lt"/>
                <a:cs typeface="Arial" pitchFamily="34" charset="0"/>
              </a:defRPr>
            </a:lvl1pPr>
            <a:lvl2pPr>
              <a:spcBef>
                <a:spcPts val="600"/>
              </a:spcBef>
              <a:defRPr sz="2400">
                <a:latin typeface="+mj-lt"/>
                <a:cs typeface="Arial" pitchFamily="34" charset="0"/>
              </a:defRPr>
            </a:lvl2pPr>
            <a:lvl3pPr>
              <a:spcBef>
                <a:spcPts val="600"/>
              </a:spcBef>
              <a:defRPr sz="2200">
                <a:latin typeface="+mj-lt"/>
                <a:cs typeface="Arial" pitchFamily="34" charset="0"/>
              </a:defRPr>
            </a:lvl3pPr>
            <a:lvl4pPr>
              <a:spcBef>
                <a:spcPts val="600"/>
              </a:spcBef>
              <a:defRPr>
                <a:latin typeface="+mj-lt"/>
                <a:cs typeface="Arial" pitchFamily="34" charset="0"/>
              </a:defRPr>
            </a:lvl4pPr>
            <a:lvl5pPr>
              <a:spcBef>
                <a:spcPts val="600"/>
              </a:spcBef>
              <a:defRPr>
                <a:latin typeface="+mj-lt"/>
                <a:cs typeface="Arial"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lvl1pPr>
              <a:defRPr sz="1400"/>
            </a:lvl1pPr>
          </a:lstStyle>
          <a:p>
            <a:r>
              <a:rPr lang="en-US" smtClean="0"/>
              <a:t>Slide </a:t>
            </a:r>
            <a:fld id="{3900DC13-0C25-439E-AA75-E5DAAC4C371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7752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3.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4.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15.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9.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0DC13-0C25-439E-AA75-E5DAAC4C37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2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F2D54-7400-48BE-A19B-62D38E57C8F2}"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C692C-4F2D-45F6-A9A8-8A3A8FE278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1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19"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040C-D3B1-42F1-A452-9128C48DC3A7}" type="slidenum">
              <a:rPr lang="en-US">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tx1"/>
            </a:solidFill>
          </a:ln>
        </p:spPr>
        <p:txBody>
          <a:bodyPr>
            <a:normAutofit/>
          </a:bodyPr>
          <a:lstStyle/>
          <a:p>
            <a:r>
              <a:rPr lang="en-US" smtClean="0"/>
              <a:t>Management </a:t>
            </a:r>
            <a:r>
              <a:rPr lang="en-US"/>
              <a:t>components of software quality</a:t>
            </a:r>
          </a:p>
        </p:txBody>
      </p:sp>
      <p:sp>
        <p:nvSpPr>
          <p:cNvPr id="5" name="Line 4"/>
          <p:cNvSpPr>
            <a:spLocks noChangeShapeType="1"/>
          </p:cNvSpPr>
          <p:nvPr/>
        </p:nvSpPr>
        <p:spPr bwMode="auto">
          <a:xfrm>
            <a:off x="762000" y="3276600"/>
            <a:ext cx="4572000" cy="1752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5"/>
          <p:cNvSpPr>
            <a:spLocks noChangeShapeType="1"/>
          </p:cNvSpPr>
          <p:nvPr/>
        </p:nvSpPr>
        <p:spPr bwMode="auto">
          <a:xfrm flipV="1">
            <a:off x="6845300" y="3276600"/>
            <a:ext cx="1524000" cy="1752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15"/>
          <p:cNvSpPr>
            <a:spLocks noChangeArrowheads="1"/>
          </p:cNvSpPr>
          <p:nvPr/>
        </p:nvSpPr>
        <p:spPr bwMode="auto">
          <a:xfrm>
            <a:off x="762000" y="5041900"/>
            <a:ext cx="15367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1 </a:t>
            </a:r>
            <a:endParaRPr lang="en-GB" sz="1600" b="1" smtClean="0">
              <a:solidFill>
                <a:srgbClr val="000C0B"/>
              </a:solidFill>
            </a:endParaRPr>
          </a:p>
          <a:p>
            <a:pPr algn="ctr"/>
            <a:r>
              <a:rPr lang="en-GB" sz="1600" b="1" smtClean="0">
                <a:solidFill>
                  <a:srgbClr val="000C0B"/>
                </a:solidFill>
              </a:rPr>
              <a:t>Overview</a:t>
            </a:r>
            <a:endParaRPr lang="en-GB" sz="1600" b="1">
              <a:solidFill>
                <a:srgbClr val="000C0B"/>
              </a:solidFill>
            </a:endParaRPr>
          </a:p>
        </p:txBody>
      </p:sp>
      <p:sp>
        <p:nvSpPr>
          <p:cNvPr id="8" name="Rectangle 16"/>
          <p:cNvSpPr>
            <a:spLocks noChangeArrowheads="1"/>
          </p:cNvSpPr>
          <p:nvPr/>
        </p:nvSpPr>
        <p:spPr bwMode="auto">
          <a:xfrm>
            <a:off x="2298700" y="50419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2 Life cycle</a:t>
            </a:r>
          </a:p>
          <a:p>
            <a:pPr algn="ctr"/>
            <a:r>
              <a:rPr lang="en-GB" sz="1600" b="1">
                <a:solidFill>
                  <a:srgbClr val="000C0B"/>
                </a:solidFill>
              </a:rPr>
              <a:t>components</a:t>
            </a:r>
          </a:p>
        </p:txBody>
      </p:sp>
      <p:sp>
        <p:nvSpPr>
          <p:cNvPr id="9" name="Rectangle 17"/>
          <p:cNvSpPr>
            <a:spLocks noChangeArrowheads="1"/>
          </p:cNvSpPr>
          <p:nvPr/>
        </p:nvSpPr>
        <p:spPr bwMode="auto">
          <a:xfrm>
            <a:off x="762000" y="5727700"/>
            <a:ext cx="15367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6 </a:t>
            </a:r>
            <a:endParaRPr lang="en-GB" sz="1600" b="1" smtClean="0">
              <a:solidFill>
                <a:srgbClr val="000C0B"/>
              </a:solidFill>
            </a:endParaRPr>
          </a:p>
          <a:p>
            <a:pPr algn="ctr"/>
            <a:r>
              <a:rPr lang="en-US" sz="1600" b="1" smtClean="0">
                <a:solidFill>
                  <a:srgbClr val="000C0B"/>
                </a:solidFill>
              </a:rPr>
              <a:t>Static </a:t>
            </a:r>
            <a:r>
              <a:rPr lang="en-US" sz="1600" b="1">
                <a:solidFill>
                  <a:srgbClr val="000C0B"/>
                </a:solidFill>
              </a:rPr>
              <a:t>tesing</a:t>
            </a:r>
            <a:endParaRPr lang="en-GB" sz="1600" b="1">
              <a:solidFill>
                <a:srgbClr val="000C0B"/>
              </a:solidFill>
            </a:endParaRPr>
          </a:p>
        </p:txBody>
      </p:sp>
      <p:sp>
        <p:nvSpPr>
          <p:cNvPr id="10" name="Rectangle 18"/>
          <p:cNvSpPr>
            <a:spLocks noChangeArrowheads="1"/>
          </p:cNvSpPr>
          <p:nvPr/>
        </p:nvSpPr>
        <p:spPr bwMode="auto">
          <a:xfrm>
            <a:off x="3810000" y="50419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lstStyle/>
          <a:p>
            <a:pPr algn="ctr"/>
            <a:r>
              <a:rPr lang="en-GB" sz="1500" b="1">
                <a:solidFill>
                  <a:srgbClr val="000C0B"/>
                </a:solidFill>
              </a:rPr>
              <a:t>3 </a:t>
            </a:r>
            <a:r>
              <a:rPr lang="en-US" sz="1500" b="1">
                <a:solidFill>
                  <a:srgbClr val="000C0B"/>
                </a:solidFill>
              </a:rPr>
              <a:t>Infrastructure components</a:t>
            </a:r>
            <a:endParaRPr lang="en-GB" sz="1500" b="1">
              <a:solidFill>
                <a:srgbClr val="000C0B"/>
              </a:solidFill>
            </a:endParaRPr>
          </a:p>
        </p:txBody>
      </p:sp>
      <p:sp>
        <p:nvSpPr>
          <p:cNvPr id="11" name="Rectangle 19"/>
          <p:cNvSpPr>
            <a:spLocks noChangeArrowheads="1"/>
          </p:cNvSpPr>
          <p:nvPr/>
        </p:nvSpPr>
        <p:spPr bwMode="auto">
          <a:xfrm>
            <a:off x="2298700" y="57277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7 </a:t>
            </a:r>
            <a:endParaRPr lang="en-GB" sz="1600" b="1" smtClean="0">
              <a:solidFill>
                <a:srgbClr val="000C0B"/>
              </a:solidFill>
            </a:endParaRPr>
          </a:p>
          <a:p>
            <a:pPr algn="ctr"/>
            <a:r>
              <a:rPr lang="en-US" sz="1600" b="1" smtClean="0">
                <a:solidFill>
                  <a:srgbClr val="000C0B"/>
                </a:solidFill>
              </a:rPr>
              <a:t>Dynamic </a:t>
            </a:r>
            <a:r>
              <a:rPr lang="en-US" sz="1600" b="1">
                <a:solidFill>
                  <a:srgbClr val="000C0B"/>
                </a:solidFill>
              </a:rPr>
              <a:t>testing</a:t>
            </a:r>
            <a:endParaRPr lang="en-GB" sz="1600" b="1">
              <a:solidFill>
                <a:srgbClr val="000C0B"/>
              </a:solidFill>
            </a:endParaRPr>
          </a:p>
        </p:txBody>
      </p:sp>
      <p:sp>
        <p:nvSpPr>
          <p:cNvPr id="12" name="Rectangle 20"/>
          <p:cNvSpPr>
            <a:spLocks noChangeArrowheads="1"/>
          </p:cNvSpPr>
          <p:nvPr/>
        </p:nvSpPr>
        <p:spPr bwMode="auto">
          <a:xfrm>
            <a:off x="3810000" y="57277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8 </a:t>
            </a:r>
            <a:r>
              <a:rPr lang="en-US" sz="1600" b="1">
                <a:solidFill>
                  <a:srgbClr val="000C0B"/>
                </a:solidFill>
              </a:rPr>
              <a:t>Test management</a:t>
            </a:r>
            <a:endParaRPr lang="en-GB" sz="1600" b="1">
              <a:solidFill>
                <a:srgbClr val="000C0B"/>
              </a:solidFill>
            </a:endParaRPr>
          </a:p>
        </p:txBody>
      </p:sp>
      <p:sp>
        <p:nvSpPr>
          <p:cNvPr id="13" name="Rectangle 15"/>
          <p:cNvSpPr>
            <a:spLocks noChangeArrowheads="1"/>
          </p:cNvSpPr>
          <p:nvPr/>
        </p:nvSpPr>
        <p:spPr bwMode="auto">
          <a:xfrm>
            <a:off x="5334000" y="5041900"/>
            <a:ext cx="1511300" cy="673100"/>
          </a:xfrm>
          <a:prstGeom prst="rect">
            <a:avLst/>
          </a:prstGeom>
          <a:solidFill>
            <a:schemeClr val="tx2"/>
          </a:solidFill>
          <a:ln w="12700">
            <a:solidFill>
              <a:srgbClr val="000000"/>
            </a:solidFill>
            <a:miter lim="800000"/>
            <a:headEnd/>
            <a:tailEnd/>
          </a:ln>
          <a:effectLst/>
          <a:extLst/>
        </p:spPr>
        <p:txBody>
          <a:bodyPr wrap="square" lIns="92075" tIns="46038" rIns="92075" bIns="46038" anchor="ctr">
            <a:noAutofit/>
          </a:bodyPr>
          <a:lstStyle/>
          <a:p>
            <a:pPr algn="ctr"/>
            <a:r>
              <a:rPr lang="en-GB" sz="1600" b="1">
                <a:solidFill>
                  <a:srgbClr val="000C0B"/>
                </a:solidFill>
              </a:rPr>
              <a:t>4 </a:t>
            </a:r>
            <a:r>
              <a:rPr lang="en-US" sz="1600" b="1">
                <a:solidFill>
                  <a:srgbClr val="000C0B"/>
                </a:solidFill>
              </a:rPr>
              <a:t>Management components</a:t>
            </a:r>
            <a:endParaRPr lang="en-GB" sz="1600" b="1">
              <a:solidFill>
                <a:srgbClr val="000C0B"/>
              </a:solidFill>
            </a:endParaRPr>
          </a:p>
        </p:txBody>
      </p:sp>
      <p:sp>
        <p:nvSpPr>
          <p:cNvPr id="14" name="Rectangle 17"/>
          <p:cNvSpPr>
            <a:spLocks noChangeArrowheads="1"/>
          </p:cNvSpPr>
          <p:nvPr/>
        </p:nvSpPr>
        <p:spPr bwMode="auto">
          <a:xfrm>
            <a:off x="5334000" y="57277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smtClean="0">
                <a:solidFill>
                  <a:srgbClr val="000C0B"/>
                </a:solidFill>
              </a:rPr>
              <a:t>9 </a:t>
            </a:r>
          </a:p>
          <a:p>
            <a:pPr algn="ctr"/>
            <a:r>
              <a:rPr lang="en-GB" sz="1600" b="1" smtClean="0">
                <a:solidFill>
                  <a:srgbClr val="000C0B"/>
                </a:solidFill>
              </a:rPr>
              <a:t>Tools</a:t>
            </a:r>
            <a:endParaRPr lang="en-GB" sz="1600" b="1">
              <a:solidFill>
                <a:srgbClr val="000C0B"/>
              </a:solidFill>
            </a:endParaRPr>
          </a:p>
        </p:txBody>
      </p:sp>
      <p:sp>
        <p:nvSpPr>
          <p:cNvPr id="15" name="Rectangle 16"/>
          <p:cNvSpPr>
            <a:spLocks noChangeArrowheads="1"/>
          </p:cNvSpPr>
          <p:nvPr/>
        </p:nvSpPr>
        <p:spPr bwMode="auto">
          <a:xfrm>
            <a:off x="6845300" y="50419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smtClean="0">
                <a:solidFill>
                  <a:srgbClr val="000C0B"/>
                </a:solidFill>
              </a:rPr>
              <a:t>5 </a:t>
            </a:r>
            <a:r>
              <a:rPr lang="en-US" sz="1600" b="1" smtClean="0">
                <a:solidFill>
                  <a:srgbClr val="000C0B"/>
                </a:solidFill>
              </a:rPr>
              <a:t>Standards and </a:t>
            </a:r>
            <a:r>
              <a:rPr lang="en-US" sz="1600" b="1">
                <a:solidFill>
                  <a:srgbClr val="000C0B"/>
                </a:solidFill>
              </a:rPr>
              <a:t>Organizing</a:t>
            </a:r>
            <a:endParaRPr lang="en-GB" sz="1600" b="1">
              <a:solidFill>
                <a:srgbClr val="000C0B"/>
              </a:solidFill>
            </a:endParaRPr>
          </a:p>
        </p:txBody>
      </p:sp>
      <p:sp>
        <p:nvSpPr>
          <p:cNvPr id="16" name="Rectangle 19"/>
          <p:cNvSpPr>
            <a:spLocks noChangeArrowheads="1"/>
          </p:cNvSpPr>
          <p:nvPr/>
        </p:nvSpPr>
        <p:spPr bwMode="auto">
          <a:xfrm>
            <a:off x="6845300" y="57277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600" b="1">
              <a:solidFill>
                <a:srgbClr val="000C0B"/>
              </a:solidFill>
            </a:endParaRPr>
          </a:p>
        </p:txBody>
      </p:sp>
    </p:spTree>
    <p:extLst>
      <p:ext uri="{BB962C8B-B14F-4D97-AF65-F5344CB8AC3E}">
        <p14:creationId xmlns:p14="http://schemas.microsoft.com/office/powerpoint/2010/main" val="3780646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normAutofit/>
          </a:bodyPr>
          <a:lstStyle/>
          <a:p>
            <a:r>
              <a:rPr lang="en-US" smtClean="0"/>
              <a:t>Deals with </a:t>
            </a:r>
            <a:r>
              <a:rPr lang="en-US"/>
              <a:t>the project’s compliance with its approved and contracted </a:t>
            </a:r>
            <a:r>
              <a:rPr lang="en-US" b="1" smtClean="0"/>
              <a:t>timetables</a:t>
            </a:r>
          </a:p>
          <a:p>
            <a:r>
              <a:rPr lang="en-US" smtClean="0"/>
              <a:t>Based mainly </a:t>
            </a:r>
            <a:r>
              <a:rPr lang="en-US"/>
              <a:t>on </a:t>
            </a:r>
            <a:r>
              <a:rPr lang="en-US" b="1" smtClean="0"/>
              <a:t>milestones</a:t>
            </a:r>
            <a:r>
              <a:rPr lang="en-US" smtClean="0"/>
              <a:t> </a:t>
            </a:r>
            <a:r>
              <a:rPr lang="en-US"/>
              <a:t>in addition to periodic reports</a:t>
            </a:r>
          </a:p>
          <a:p>
            <a:pPr lvl="1"/>
            <a:r>
              <a:rPr lang="en-US" smtClean="0"/>
              <a:t>milestones set </a:t>
            </a:r>
            <a:r>
              <a:rPr lang="en-US"/>
              <a:t>in </a:t>
            </a:r>
            <a:r>
              <a:rPr lang="en-US" smtClean="0"/>
              <a:t>contracts, especially </a:t>
            </a:r>
            <a:r>
              <a:rPr lang="en-US"/>
              <a:t>dates for </a:t>
            </a:r>
            <a:r>
              <a:rPr lang="en-US" smtClean="0"/>
              <a:t>delivery</a:t>
            </a:r>
            <a:r>
              <a:rPr lang="en-US"/>
              <a:t>, receive special emphasis</a:t>
            </a:r>
          </a:p>
          <a:p>
            <a:r>
              <a:rPr lang="en-US" smtClean="0"/>
              <a:t>Control activities should be focused on </a:t>
            </a:r>
            <a:r>
              <a:rPr lang="en-US" b="1"/>
              <a:t>critical delays </a:t>
            </a:r>
            <a:r>
              <a:rPr lang="en-US"/>
              <a:t>(which may effect final </a:t>
            </a:r>
            <a:r>
              <a:rPr lang="en-US" smtClean="0"/>
              <a:t>completion </a:t>
            </a:r>
            <a:r>
              <a:rPr lang="en-US"/>
              <a:t>of the project)</a:t>
            </a:r>
          </a:p>
          <a:p>
            <a:r>
              <a:rPr lang="en-US"/>
              <a:t>Management interventions:</a:t>
            </a:r>
          </a:p>
          <a:p>
            <a:pPr lvl="1"/>
            <a:r>
              <a:rPr lang="en-US" smtClean="0"/>
              <a:t>allocation of </a:t>
            </a:r>
            <a:r>
              <a:rPr lang="en-US"/>
              <a:t>additional resources</a:t>
            </a:r>
          </a:p>
          <a:p>
            <a:pPr lvl="1"/>
            <a:r>
              <a:rPr lang="en-US" smtClean="0"/>
              <a:t>renegotiating the </a:t>
            </a:r>
            <a:r>
              <a:rPr lang="en-US"/>
              <a:t>schedule with the customer</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10</a:t>
            </a:fld>
            <a:endParaRPr lang="en-US"/>
          </a:p>
        </p:txBody>
      </p:sp>
      <p:sp>
        <p:nvSpPr>
          <p:cNvPr id="14" name="Title 13"/>
          <p:cNvSpPr>
            <a:spLocks noGrp="1"/>
          </p:cNvSpPr>
          <p:nvPr>
            <p:ph type="title"/>
          </p:nvPr>
        </p:nvSpPr>
        <p:spPr/>
        <p:txBody>
          <a:bodyPr/>
          <a:lstStyle/>
          <a:p>
            <a:r>
              <a:rPr lang="en-US" smtClean="0"/>
              <a:t>Project schedule </a:t>
            </a:r>
            <a:r>
              <a:rPr lang="en-US"/>
              <a:t>control</a:t>
            </a:r>
          </a:p>
        </p:txBody>
      </p:sp>
    </p:spTree>
    <p:extLst>
      <p:ext uri="{BB962C8B-B14F-4D97-AF65-F5344CB8AC3E}">
        <p14:creationId xmlns:p14="http://schemas.microsoft.com/office/powerpoint/2010/main" val="716826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resource control</a:t>
            </a:r>
            <a:endParaRPr lang="en-US"/>
          </a:p>
        </p:txBody>
      </p:sp>
      <p:sp>
        <p:nvSpPr>
          <p:cNvPr id="3" name="Content Placeholder 2"/>
          <p:cNvSpPr>
            <a:spLocks noGrp="1"/>
          </p:cNvSpPr>
          <p:nvPr>
            <p:ph idx="1"/>
          </p:nvPr>
        </p:nvSpPr>
        <p:spPr/>
        <p:txBody>
          <a:bodyPr/>
          <a:lstStyle/>
          <a:p>
            <a:r>
              <a:rPr lang="en-US" smtClean="0"/>
              <a:t>Main control items:</a:t>
            </a:r>
          </a:p>
          <a:p>
            <a:pPr lvl="1"/>
            <a:r>
              <a:rPr lang="en-US" smtClean="0"/>
              <a:t>human resources</a:t>
            </a:r>
          </a:p>
          <a:p>
            <a:pPr lvl="1"/>
            <a:r>
              <a:rPr lang="en-US" smtClean="0"/>
              <a:t>special development and testing equipment (real-time systems; firmware)</a:t>
            </a:r>
          </a:p>
          <a:p>
            <a:r>
              <a:rPr lang="en-US"/>
              <a:t>Control is based on periodic reports of resources </a:t>
            </a:r>
            <a:r>
              <a:rPr lang="en-US" smtClean="0"/>
              <a:t>used</a:t>
            </a:r>
          </a:p>
          <a:p>
            <a:r>
              <a:rPr lang="en-US"/>
              <a:t>True extent of derivations can only be assessed </a:t>
            </a:r>
            <a:r>
              <a:rPr lang="en-US" smtClean="0"/>
              <a:t>from </a:t>
            </a:r>
            <a:r>
              <a:rPr lang="en-US"/>
              <a:t>the point of view of the project progress</a:t>
            </a:r>
          </a:p>
          <a:p>
            <a:r>
              <a:rPr lang="en-US" smtClean="0"/>
              <a:t>Internal </a:t>
            </a:r>
            <a:r>
              <a:rPr lang="en-US"/>
              <a:t>composition of the resource also counts </a:t>
            </a:r>
            <a:r>
              <a:rPr lang="en-US" smtClean="0"/>
              <a:t>(</a:t>
            </a:r>
            <a:r>
              <a:rPr lang="en-US"/>
              <a:t>percentage of senior staff involved, …)</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11</a:t>
            </a:fld>
            <a:endParaRPr lang="en-US"/>
          </a:p>
        </p:txBody>
      </p:sp>
    </p:spTree>
    <p:extLst>
      <p:ext uri="{BB962C8B-B14F-4D97-AF65-F5344CB8AC3E}">
        <p14:creationId xmlns:p14="http://schemas.microsoft.com/office/powerpoint/2010/main" val="2832580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budget </a:t>
            </a:r>
            <a:r>
              <a:rPr lang="en-US"/>
              <a:t>control</a:t>
            </a:r>
          </a:p>
        </p:txBody>
      </p:sp>
      <p:sp>
        <p:nvSpPr>
          <p:cNvPr id="3" name="Content Placeholder 2"/>
          <p:cNvSpPr>
            <a:spLocks noGrp="1"/>
          </p:cNvSpPr>
          <p:nvPr>
            <p:ph idx="1"/>
          </p:nvPr>
        </p:nvSpPr>
        <p:spPr/>
        <p:txBody>
          <a:bodyPr>
            <a:normAutofit/>
          </a:bodyPr>
          <a:lstStyle/>
          <a:p>
            <a:r>
              <a:rPr lang="en-US" smtClean="0"/>
              <a:t>Based on </a:t>
            </a:r>
            <a:r>
              <a:rPr lang="en-US"/>
              <a:t>comparison of actual with scheduled costs</a:t>
            </a:r>
          </a:p>
          <a:p>
            <a:r>
              <a:rPr lang="en-US"/>
              <a:t>The main budget items to be controlled</a:t>
            </a:r>
          </a:p>
          <a:p>
            <a:pPr lvl="1"/>
            <a:r>
              <a:rPr lang="en-US" smtClean="0"/>
              <a:t>human resources </a:t>
            </a:r>
          </a:p>
          <a:p>
            <a:pPr lvl="1"/>
            <a:r>
              <a:rPr lang="en-US" smtClean="0"/>
              <a:t>development and testing facilities </a:t>
            </a:r>
          </a:p>
          <a:p>
            <a:pPr lvl="1"/>
            <a:r>
              <a:rPr lang="en-US" smtClean="0"/>
              <a:t>purchase of </a:t>
            </a:r>
            <a:r>
              <a:rPr lang="en-US"/>
              <a:t>COTS software</a:t>
            </a:r>
          </a:p>
          <a:p>
            <a:pPr lvl="1"/>
            <a:r>
              <a:rPr lang="en-US" smtClean="0"/>
              <a:t>purchase of hardware</a:t>
            </a:r>
          </a:p>
          <a:p>
            <a:pPr lvl="1"/>
            <a:r>
              <a:rPr lang="en-US" smtClean="0"/>
              <a:t>payments to subcontractors</a:t>
            </a:r>
          </a:p>
          <a:p>
            <a:r>
              <a:rPr lang="en-US" smtClean="0"/>
              <a:t>How to control?</a:t>
            </a:r>
          </a:p>
          <a:p>
            <a:pPr lvl="1"/>
            <a:r>
              <a:rPr lang="en-US" smtClean="0"/>
              <a:t>based on </a:t>
            </a:r>
            <a:r>
              <a:rPr lang="en-US"/>
              <a:t>the milestone </a:t>
            </a:r>
            <a:r>
              <a:rPr lang="en-US" smtClean="0"/>
              <a:t>reports and </a:t>
            </a:r>
            <a:r>
              <a:rPr lang="en-US"/>
              <a:t>other periodic </a:t>
            </a:r>
            <a:r>
              <a:rPr lang="en-US" smtClean="0"/>
              <a:t>reports</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12</a:t>
            </a:fld>
            <a:endParaRPr lang="en-US"/>
          </a:p>
        </p:txBody>
      </p:sp>
    </p:spTree>
    <p:extLst>
      <p:ext uri="{BB962C8B-B14F-4D97-AF65-F5344CB8AC3E}">
        <p14:creationId xmlns:p14="http://schemas.microsoft.com/office/powerpoint/2010/main" val="2339557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Progress control of internal </a:t>
            </a:r>
            <a:br>
              <a:rPr lang="en-US"/>
            </a:br>
            <a:r>
              <a:rPr lang="en-US"/>
              <a:t>projects and external participants</a:t>
            </a:r>
          </a:p>
        </p:txBody>
      </p:sp>
      <p:sp>
        <p:nvSpPr>
          <p:cNvPr id="3" name="Content Placeholder 2"/>
          <p:cNvSpPr>
            <a:spLocks noGrp="1"/>
          </p:cNvSpPr>
          <p:nvPr>
            <p:ph idx="1"/>
          </p:nvPr>
        </p:nvSpPr>
        <p:spPr/>
        <p:txBody>
          <a:bodyPr>
            <a:normAutofit/>
          </a:bodyPr>
          <a:lstStyle/>
          <a:p>
            <a:r>
              <a:rPr lang="en-US"/>
              <a:t>Problem: In practice project control provides only a limited </a:t>
            </a:r>
            <a:r>
              <a:rPr lang="en-US" smtClean="0"/>
              <a:t>view </a:t>
            </a:r>
            <a:r>
              <a:rPr lang="en-US"/>
              <a:t>of the progress of internal software </a:t>
            </a:r>
            <a:r>
              <a:rPr lang="en-US" smtClean="0"/>
              <a:t>development and </a:t>
            </a:r>
            <a:r>
              <a:rPr lang="en-US"/>
              <a:t>an even </a:t>
            </a:r>
            <a:r>
              <a:rPr lang="en-US" b="1"/>
              <a:t>more limited view </a:t>
            </a:r>
            <a:r>
              <a:rPr lang="en-US"/>
              <a:t>on the progress made by </a:t>
            </a:r>
            <a:r>
              <a:rPr lang="en-US" smtClean="0"/>
              <a:t>external </a:t>
            </a:r>
            <a:r>
              <a:rPr lang="en-US"/>
              <a:t>project participants</a:t>
            </a:r>
          </a:p>
          <a:p>
            <a:r>
              <a:rPr lang="en-US" smtClean="0"/>
              <a:t>More </a:t>
            </a:r>
            <a:r>
              <a:rPr lang="en-US"/>
              <a:t>significant efforts are required in order to achieve </a:t>
            </a:r>
            <a:r>
              <a:rPr lang="en-US" smtClean="0"/>
              <a:t>acceptable </a:t>
            </a:r>
            <a:r>
              <a:rPr lang="en-US"/>
              <a:t>levels of control for an external </a:t>
            </a:r>
            <a:r>
              <a:rPr lang="en-US" smtClean="0"/>
              <a:t>project participant </a:t>
            </a:r>
            <a:r>
              <a:rPr lang="en-US"/>
              <a:t>due to the </a:t>
            </a:r>
            <a:r>
              <a:rPr lang="en-US" b="1"/>
              <a:t>more complex communication and </a:t>
            </a:r>
            <a:r>
              <a:rPr lang="en-US" b="1" smtClean="0"/>
              <a:t>coordination</a:t>
            </a:r>
          </a:p>
          <a:p>
            <a:r>
              <a:rPr lang="en-US" smtClean="0"/>
              <a:t>Project progress </a:t>
            </a:r>
            <a:r>
              <a:rPr lang="en-US"/>
              <a:t>control of </a:t>
            </a:r>
            <a:r>
              <a:rPr lang="en-US" smtClean="0"/>
              <a:t>external </a:t>
            </a:r>
            <a:r>
              <a:rPr lang="en-US"/>
              <a:t>participants must focus mainly on </a:t>
            </a:r>
            <a:r>
              <a:rPr lang="en-US" b="1"/>
              <a:t>the project’s schedule and the </a:t>
            </a:r>
            <a:r>
              <a:rPr lang="en-US" b="1" smtClean="0"/>
              <a:t>risks </a:t>
            </a:r>
            <a:r>
              <a:rPr lang="en-US" smtClean="0"/>
              <a:t>identified </a:t>
            </a:r>
            <a:r>
              <a:rPr lang="en-US"/>
              <a:t>in planned project activities</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13</a:t>
            </a:fld>
            <a:endParaRPr lang="en-US"/>
          </a:p>
        </p:txBody>
      </p:sp>
    </p:spTree>
    <p:extLst>
      <p:ext uri="{BB962C8B-B14F-4D97-AF65-F5344CB8AC3E}">
        <p14:creationId xmlns:p14="http://schemas.microsoft.com/office/powerpoint/2010/main" val="98022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Project progress control implementation</a:t>
            </a:r>
            <a:endParaRPr lang="en-US"/>
          </a:p>
        </p:txBody>
      </p:sp>
      <p:sp>
        <p:nvSpPr>
          <p:cNvPr id="3" name="Content Placeholder 2"/>
          <p:cNvSpPr>
            <a:spLocks noGrp="1"/>
          </p:cNvSpPr>
          <p:nvPr>
            <p:ph idx="1"/>
          </p:nvPr>
        </p:nvSpPr>
        <p:spPr/>
        <p:txBody>
          <a:bodyPr>
            <a:normAutofit lnSpcReduction="10000"/>
          </a:bodyPr>
          <a:lstStyle/>
          <a:p>
            <a:r>
              <a:rPr lang="en-US"/>
              <a:t>Allocation of responsibilities for</a:t>
            </a:r>
          </a:p>
          <a:p>
            <a:pPr lvl="1"/>
            <a:r>
              <a:rPr lang="en-US" b="1" smtClean="0"/>
              <a:t>person </a:t>
            </a:r>
            <a:r>
              <a:rPr lang="en-US" smtClean="0"/>
              <a:t>or</a:t>
            </a:r>
            <a:r>
              <a:rPr lang="en-US" b="1" smtClean="0"/>
              <a:t> management unit </a:t>
            </a:r>
            <a:r>
              <a:rPr lang="en-US" smtClean="0"/>
              <a:t>for progress control</a:t>
            </a:r>
          </a:p>
          <a:p>
            <a:pPr lvl="1"/>
            <a:r>
              <a:rPr lang="en-US" b="1" smtClean="0"/>
              <a:t>frequency of progress </a:t>
            </a:r>
            <a:r>
              <a:rPr lang="en-US" b="1" u="sng" smtClean="0"/>
              <a:t>reports</a:t>
            </a:r>
            <a:r>
              <a:rPr lang="en-US" b="1" smtClean="0"/>
              <a:t> required</a:t>
            </a:r>
            <a:r>
              <a:rPr lang="en-US" smtClean="0"/>
              <a:t>  from each of the unit levels and administrative level</a:t>
            </a:r>
          </a:p>
          <a:p>
            <a:pPr lvl="1"/>
            <a:r>
              <a:rPr lang="en-US"/>
              <a:t>situations requiring the project leader to </a:t>
            </a:r>
            <a:r>
              <a:rPr lang="en-US" b="1" u="sng"/>
              <a:t>report</a:t>
            </a:r>
            <a:r>
              <a:rPr lang="en-US" b="1"/>
              <a:t> immediately </a:t>
            </a:r>
            <a:r>
              <a:rPr lang="en-US"/>
              <a:t>to management</a:t>
            </a:r>
          </a:p>
          <a:p>
            <a:pPr lvl="1"/>
            <a:r>
              <a:rPr lang="en-US"/>
              <a:t>situations requiring lower-level management</a:t>
            </a:r>
            <a:r>
              <a:rPr lang="en-US" smtClean="0"/>
              <a:t> </a:t>
            </a:r>
            <a:r>
              <a:rPr lang="en-US"/>
              <a:t>to </a:t>
            </a:r>
            <a:r>
              <a:rPr lang="en-US" b="1" u="sng"/>
              <a:t>report</a:t>
            </a:r>
            <a:r>
              <a:rPr lang="en-US" b="1"/>
              <a:t> immediately</a:t>
            </a:r>
            <a:r>
              <a:rPr lang="en-US"/>
              <a:t> to </a:t>
            </a:r>
            <a:r>
              <a:rPr lang="en-US" smtClean="0"/>
              <a:t>upper-level </a:t>
            </a:r>
            <a:r>
              <a:rPr lang="en-US"/>
              <a:t>management</a:t>
            </a:r>
          </a:p>
          <a:p>
            <a:r>
              <a:rPr lang="en-US"/>
              <a:t>Management audits of project </a:t>
            </a:r>
            <a:r>
              <a:rPr lang="en-US" smtClean="0"/>
              <a:t>progress</a:t>
            </a:r>
          </a:p>
          <a:p>
            <a:pPr marL="393192" lvl="1" indent="0">
              <a:buNone/>
            </a:pPr>
            <a:r>
              <a:rPr lang="en-US" smtClean="0"/>
              <a:t>(1) how well </a:t>
            </a:r>
            <a:r>
              <a:rPr lang="en-US"/>
              <a:t>progress reports are transmitted by project leaders and by </a:t>
            </a:r>
            <a:r>
              <a:rPr lang="en-US" smtClean="0"/>
              <a:t>lower to upper-level </a:t>
            </a:r>
            <a:r>
              <a:rPr lang="en-US"/>
              <a:t>management</a:t>
            </a:r>
          </a:p>
          <a:p>
            <a:pPr marL="393192" lvl="1" indent="0">
              <a:buNone/>
            </a:pPr>
            <a:r>
              <a:rPr lang="en-US"/>
              <a:t>(2</a:t>
            </a:r>
            <a:r>
              <a:rPr lang="en-US" smtClean="0"/>
              <a:t>) specific management </a:t>
            </a:r>
            <a:r>
              <a:rPr lang="en-US"/>
              <a:t>control activities to be initiated</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14</a:t>
            </a:fld>
            <a:endParaRPr lang="en-US"/>
          </a:p>
        </p:txBody>
      </p:sp>
    </p:spTree>
    <p:extLst>
      <p:ext uri="{BB962C8B-B14F-4D97-AF65-F5344CB8AC3E}">
        <p14:creationId xmlns:p14="http://schemas.microsoft.com/office/powerpoint/2010/main" val="3958350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Computerized  </a:t>
            </a:r>
            <a:r>
              <a:rPr lang="en-US" smtClean="0"/>
              <a:t>project progress control</a:t>
            </a:r>
            <a:endParaRPr lang="en-US"/>
          </a:p>
        </p:txBody>
      </p:sp>
      <p:sp>
        <p:nvSpPr>
          <p:cNvPr id="3" name="Content Placeholder 2"/>
          <p:cNvSpPr>
            <a:spLocks noGrp="1"/>
          </p:cNvSpPr>
          <p:nvPr>
            <p:ph idx="1"/>
          </p:nvPr>
        </p:nvSpPr>
        <p:spPr/>
        <p:txBody>
          <a:bodyPr/>
          <a:lstStyle/>
          <a:p>
            <a:r>
              <a:rPr lang="en-US"/>
              <a:t>Required for non trivial projects</a:t>
            </a:r>
          </a:p>
          <a:p>
            <a:r>
              <a:rPr lang="en-US" smtClean="0"/>
              <a:t>Automation </a:t>
            </a:r>
            <a:r>
              <a:rPr lang="en-US"/>
              <a:t>can reduce costs </a:t>
            </a:r>
            <a:r>
              <a:rPr lang="en-US" smtClean="0"/>
              <a:t>considerably</a:t>
            </a:r>
          </a:p>
          <a:p>
            <a:r>
              <a:rPr lang="en-US"/>
              <a:t>Examples of </a:t>
            </a:r>
            <a:r>
              <a:rPr lang="en-US" smtClean="0"/>
              <a:t>services</a:t>
            </a:r>
          </a:p>
          <a:p>
            <a:pPr lvl="1"/>
            <a:r>
              <a:rPr lang="en-US" smtClean="0"/>
              <a:t>control of risk management activities</a:t>
            </a:r>
          </a:p>
          <a:p>
            <a:pPr lvl="1"/>
            <a:r>
              <a:rPr lang="en-US" smtClean="0"/>
              <a:t>project schedule control</a:t>
            </a:r>
          </a:p>
          <a:p>
            <a:pPr lvl="1"/>
            <a:r>
              <a:rPr lang="en-US" smtClean="0"/>
              <a:t>project resource control</a:t>
            </a:r>
          </a:p>
          <a:p>
            <a:pPr lvl="1"/>
            <a:r>
              <a:rPr lang="en-US" smtClean="0"/>
              <a:t>project budget </a:t>
            </a:r>
            <a:r>
              <a:rPr lang="en-US"/>
              <a:t>control</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15</a:t>
            </a:fld>
            <a:endParaRPr lang="en-US"/>
          </a:p>
        </p:txBody>
      </p:sp>
    </p:spTree>
    <p:extLst>
      <p:ext uri="{BB962C8B-B14F-4D97-AF65-F5344CB8AC3E}">
        <p14:creationId xmlns:p14="http://schemas.microsoft.com/office/powerpoint/2010/main" val="462017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a:p>
        </p:txBody>
      </p:sp>
      <p:sp>
        <p:nvSpPr>
          <p:cNvPr id="3" name="Content Placeholder 2"/>
          <p:cNvSpPr>
            <a:spLocks noGrp="1"/>
          </p:cNvSpPr>
          <p:nvPr>
            <p:ph idx="1"/>
          </p:nvPr>
        </p:nvSpPr>
        <p:spPr/>
        <p:txBody>
          <a:bodyPr/>
          <a:lstStyle/>
          <a:p>
            <a:r>
              <a:rPr lang="en-US"/>
              <a:t>Project progress </a:t>
            </a:r>
            <a:r>
              <a:rPr lang="en-US" smtClean="0"/>
              <a:t>control</a:t>
            </a:r>
          </a:p>
          <a:p>
            <a:r>
              <a:rPr lang="en-US" b="1"/>
              <a:t>Software quality metrics</a:t>
            </a:r>
          </a:p>
          <a:p>
            <a:r>
              <a:rPr lang="en-US"/>
              <a:t>Software quality </a:t>
            </a:r>
            <a:r>
              <a:rPr lang="en-US" smtClean="0"/>
              <a:t>costs</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16</a:t>
            </a:fld>
            <a:endParaRPr lang="en-US"/>
          </a:p>
        </p:txBody>
      </p:sp>
      <p:grpSp>
        <p:nvGrpSpPr>
          <p:cNvPr id="14" name="Group 13"/>
          <p:cNvGrpSpPr/>
          <p:nvPr/>
        </p:nvGrpSpPr>
        <p:grpSpPr>
          <a:xfrm>
            <a:off x="6096000" y="152400"/>
            <a:ext cx="2743200" cy="914400"/>
            <a:chOff x="6096000" y="152400"/>
            <a:chExt cx="2743200" cy="914400"/>
          </a:xfrm>
        </p:grpSpPr>
        <p:sp>
          <p:nvSpPr>
            <p:cNvPr id="15"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16"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17"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18"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6</a:t>
              </a:r>
              <a:endParaRPr lang="en-GB" sz="1800" b="1"/>
            </a:p>
          </p:txBody>
        </p:sp>
        <p:sp>
          <p:nvSpPr>
            <p:cNvPr id="19"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7</a:t>
              </a:r>
              <a:endParaRPr lang="en-GB" sz="1800" b="1"/>
            </a:p>
          </p:txBody>
        </p:sp>
        <p:sp>
          <p:nvSpPr>
            <p:cNvPr id="20"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8</a:t>
              </a:r>
              <a:endParaRPr lang="en-GB" sz="1800" b="1"/>
            </a:p>
          </p:txBody>
        </p:sp>
        <p:sp>
          <p:nvSpPr>
            <p:cNvPr id="21" name="Rectangle 16"/>
            <p:cNvSpPr>
              <a:spLocks noChangeArrowheads="1"/>
            </p:cNvSpPr>
            <p:nvPr/>
          </p:nvSpPr>
          <p:spPr bwMode="auto">
            <a:xfrm>
              <a:off x="7741920" y="152400"/>
              <a:ext cx="548640" cy="457200"/>
            </a:xfrm>
            <a:prstGeom prst="rect">
              <a:avLst/>
            </a:prstGeom>
            <a:solidFill>
              <a:schemeClr val="tx2"/>
            </a:solidFill>
            <a:ln w="12700">
              <a:solidFill>
                <a:schemeClr val="tx1"/>
              </a:solidFill>
              <a:miter lim="800000"/>
              <a:headEnd/>
              <a:tailEnd/>
            </a:ln>
            <a:effectLst/>
            <a:extLst/>
          </p:spPr>
          <p:txBody>
            <a:bodyPr wrap="none" lIns="92075" tIns="46038" rIns="92075" bIns="46038" anchor="ctr"/>
            <a:lstStyle/>
            <a:p>
              <a:pPr algn="ctr"/>
              <a:r>
                <a:rPr lang="en-GB" b="1">
                  <a:solidFill>
                    <a:srgbClr val="001412"/>
                  </a:solidFill>
                </a:rPr>
                <a:t>4</a:t>
              </a:r>
            </a:p>
          </p:txBody>
        </p:sp>
        <p:sp>
          <p:nvSpPr>
            <p:cNvPr id="22"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9</a:t>
              </a:r>
              <a:endParaRPr lang="en-GB" sz="1800" b="1"/>
            </a:p>
          </p:txBody>
        </p:sp>
        <p:sp>
          <p:nvSpPr>
            <p:cNvPr id="23"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smtClean="0"/>
                <a:t>5</a:t>
              </a:r>
              <a:endParaRPr lang="en-GB" sz="1800" b="1"/>
            </a:p>
          </p:txBody>
        </p:sp>
        <p:sp>
          <p:nvSpPr>
            <p:cNvPr id="24"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extLst>
      <p:ext uri="{BB962C8B-B14F-4D97-AF65-F5344CB8AC3E}">
        <p14:creationId xmlns:p14="http://schemas.microsoft.com/office/powerpoint/2010/main" val="375642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2" end="2"/>
                                            </p:txEl>
                                          </p:spTgt>
                                        </p:tgtEl>
                                        <p:attrNameLst>
                                          <p:attrName>style.opacity</p:attrName>
                                        </p:attrNameLst>
                                      </p:cBhvr>
                                      <p:to>
                                        <p:strVal val="0.5"/>
                                      </p:to>
                                    </p:set>
                                    <p:animEffect filter="image" prLst="opacity: 0.5">
                                      <p:cBhvr rctx="IE">
                                        <p:cTn id="10"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quality metrics</a:t>
            </a:r>
          </a:p>
        </p:txBody>
      </p:sp>
      <p:sp>
        <p:nvSpPr>
          <p:cNvPr id="3" name="Content Placeholder 2"/>
          <p:cNvSpPr>
            <a:spLocks noGrp="1"/>
          </p:cNvSpPr>
          <p:nvPr>
            <p:ph idx="1"/>
          </p:nvPr>
        </p:nvSpPr>
        <p:spPr/>
        <p:txBody>
          <a:bodyPr/>
          <a:lstStyle/>
          <a:p>
            <a:r>
              <a:rPr lang="en-US"/>
              <a:t>Definition </a:t>
            </a:r>
            <a:r>
              <a:rPr lang="en-US" smtClean="0"/>
              <a:t>and o</a:t>
            </a:r>
            <a:r>
              <a:rPr lang="en-GB" smtClean="0"/>
              <a:t>bjectives</a:t>
            </a:r>
          </a:p>
          <a:p>
            <a:r>
              <a:rPr lang="en-US" smtClean="0"/>
              <a:t>Classification</a:t>
            </a:r>
          </a:p>
          <a:p>
            <a:r>
              <a:rPr lang="en-US"/>
              <a:t>Process metrics </a:t>
            </a:r>
          </a:p>
          <a:p>
            <a:r>
              <a:rPr lang="en-US" smtClean="0"/>
              <a:t>Product </a:t>
            </a:r>
            <a:r>
              <a:rPr lang="en-US"/>
              <a:t>metrics </a:t>
            </a:r>
          </a:p>
          <a:p>
            <a:r>
              <a:rPr lang="en-US" smtClean="0"/>
              <a:t>Implementation </a:t>
            </a:r>
            <a:r>
              <a:rPr lang="en-US"/>
              <a:t>of software quality metrics </a:t>
            </a:r>
          </a:p>
          <a:p>
            <a:r>
              <a:rPr lang="en-US" smtClean="0"/>
              <a:t>Limitations </a:t>
            </a:r>
            <a:r>
              <a:rPr lang="en-US"/>
              <a:t>of software metrics</a:t>
            </a:r>
            <a:endParaRPr lang="en-GB"/>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17</a:t>
            </a:fld>
            <a:endParaRPr lang="en-US"/>
          </a:p>
        </p:txBody>
      </p:sp>
    </p:spTree>
    <p:extLst>
      <p:ext uri="{BB962C8B-B14F-4D97-AF65-F5344CB8AC3E}">
        <p14:creationId xmlns:p14="http://schemas.microsoft.com/office/powerpoint/2010/main" val="121480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quality metrics</a:t>
            </a:r>
            <a:endParaRPr lang="en-US"/>
          </a:p>
        </p:txBody>
      </p:sp>
      <p:sp>
        <p:nvSpPr>
          <p:cNvPr id="3" name="Content Placeholder 2"/>
          <p:cNvSpPr>
            <a:spLocks noGrp="1"/>
          </p:cNvSpPr>
          <p:nvPr>
            <p:ph idx="1"/>
          </p:nvPr>
        </p:nvSpPr>
        <p:spPr/>
        <p:txBody>
          <a:bodyPr>
            <a:normAutofit/>
          </a:bodyPr>
          <a:lstStyle/>
          <a:p>
            <a:r>
              <a:rPr lang="en-US" smtClean="0"/>
              <a:t>Definition (IEEE, 1993)</a:t>
            </a:r>
          </a:p>
          <a:p>
            <a:pPr lvl="1"/>
            <a:r>
              <a:rPr lang="en-US" smtClean="0"/>
              <a:t>A </a:t>
            </a:r>
            <a:r>
              <a:rPr lang="en-US" b="1" smtClean="0"/>
              <a:t>quantitative</a:t>
            </a:r>
            <a:r>
              <a:rPr lang="en-US" smtClean="0"/>
              <a:t> </a:t>
            </a:r>
            <a:r>
              <a:rPr lang="en-US" b="1" smtClean="0"/>
              <a:t>measure</a:t>
            </a:r>
            <a:r>
              <a:rPr lang="en-US" smtClean="0"/>
              <a:t> of the degree to which a system, component, or process possesses a given attribute</a:t>
            </a:r>
          </a:p>
          <a:p>
            <a:r>
              <a:rPr lang="en-US" smtClean="0"/>
              <a:t>Main objectives</a:t>
            </a:r>
          </a:p>
          <a:p>
            <a:pPr lvl="1"/>
            <a:r>
              <a:rPr lang="en-US" smtClean="0"/>
              <a:t>to facilitate management</a:t>
            </a:r>
            <a:r>
              <a:rPr lang="en-US" b="1" smtClean="0"/>
              <a:t> control </a:t>
            </a:r>
            <a:r>
              <a:rPr lang="en-US" smtClean="0"/>
              <a:t>as well as </a:t>
            </a:r>
            <a:r>
              <a:rPr lang="en-US" b="1" smtClean="0"/>
              <a:t>planning</a:t>
            </a:r>
            <a:r>
              <a:rPr lang="en-US" smtClean="0"/>
              <a:t> and </a:t>
            </a:r>
            <a:r>
              <a:rPr lang="en-US" b="1" smtClean="0"/>
              <a:t>execution</a:t>
            </a:r>
            <a:r>
              <a:rPr lang="en-US" smtClean="0"/>
              <a:t> of the appropriate managerial interventions</a:t>
            </a:r>
          </a:p>
          <a:p>
            <a:pPr lvl="1"/>
            <a:r>
              <a:rPr lang="en-US" smtClean="0"/>
              <a:t>to identify situations </a:t>
            </a:r>
            <a:r>
              <a:rPr lang="en-US"/>
              <a:t>for development or </a:t>
            </a:r>
            <a:r>
              <a:rPr lang="en-US" smtClean="0"/>
              <a:t>maintenance </a:t>
            </a:r>
            <a:r>
              <a:rPr lang="en-US"/>
              <a:t>process </a:t>
            </a:r>
            <a:r>
              <a:rPr lang="en-US" b="1"/>
              <a:t>improvement</a:t>
            </a:r>
            <a:r>
              <a:rPr lang="en-US"/>
              <a:t> (preventive </a:t>
            </a:r>
            <a:r>
              <a:rPr lang="en-US" smtClean="0"/>
              <a:t>or </a:t>
            </a:r>
            <a:r>
              <a:rPr lang="en-US"/>
              <a:t>corrective actions)</a:t>
            </a:r>
            <a:endParaRPr lang="en-US" smtClean="0"/>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18</a:t>
            </a:fld>
            <a:endParaRPr lang="en-US"/>
          </a:p>
        </p:txBody>
      </p:sp>
    </p:spTree>
    <p:extLst>
      <p:ext uri="{BB962C8B-B14F-4D97-AF65-F5344CB8AC3E}">
        <p14:creationId xmlns:p14="http://schemas.microsoft.com/office/powerpoint/2010/main" val="258605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Classification of software quality metrics</a:t>
            </a:r>
            <a:endParaRPr lang="en-US" dirty="0"/>
          </a:p>
        </p:txBody>
      </p:sp>
      <p:sp>
        <p:nvSpPr>
          <p:cNvPr id="3" name="Content Placeholder 2"/>
          <p:cNvSpPr>
            <a:spLocks noGrp="1"/>
          </p:cNvSpPr>
          <p:nvPr>
            <p:ph idx="1"/>
          </p:nvPr>
        </p:nvSpPr>
        <p:spPr/>
        <p:txBody>
          <a:bodyPr>
            <a:normAutofit/>
          </a:bodyPr>
          <a:lstStyle/>
          <a:p>
            <a:r>
              <a:rPr lang="en-US" smtClean="0"/>
              <a:t>Classification by phases of software system    </a:t>
            </a:r>
          </a:p>
          <a:p>
            <a:pPr lvl="1"/>
            <a:r>
              <a:rPr lang="en-US" smtClean="0"/>
              <a:t>process metrics – metrics related to the software development process</a:t>
            </a:r>
          </a:p>
          <a:p>
            <a:pPr lvl="1"/>
            <a:r>
              <a:rPr lang="en-US" smtClean="0"/>
              <a:t>product metrics – metrics </a:t>
            </a:r>
            <a:r>
              <a:rPr lang="en-US"/>
              <a:t>related to software maintenance</a:t>
            </a:r>
            <a:endParaRPr lang="en-US" smtClean="0"/>
          </a:p>
          <a:p>
            <a:r>
              <a:rPr lang="en-US" smtClean="0"/>
              <a:t>Classification by subjects of measurements</a:t>
            </a:r>
          </a:p>
          <a:p>
            <a:pPr lvl="1"/>
            <a:r>
              <a:rPr lang="en-US" smtClean="0"/>
              <a:t>quality</a:t>
            </a:r>
          </a:p>
          <a:p>
            <a:pPr lvl="1"/>
            <a:r>
              <a:rPr lang="en-US" smtClean="0"/>
              <a:t>timetable</a:t>
            </a:r>
          </a:p>
          <a:p>
            <a:pPr lvl="1"/>
            <a:r>
              <a:rPr lang="en-US" smtClean="0"/>
              <a:t>effectiveness (of error removal and maintenance services)</a:t>
            </a:r>
          </a:p>
          <a:p>
            <a:pPr lvl="1"/>
            <a:r>
              <a:rPr lang="en-US" smtClean="0"/>
              <a:t>productivity</a:t>
            </a:r>
          </a:p>
          <a:p>
            <a:endParaRPr lang="en-US" smtClean="0"/>
          </a:p>
          <a:p>
            <a:endParaRPr lang="en-US" dirty="0"/>
          </a:p>
        </p:txBody>
      </p:sp>
      <p:sp>
        <p:nvSpPr>
          <p:cNvPr id="57347" name="Slide Number Placeholder 3"/>
          <p:cNvSpPr>
            <a:spLocks noGrp="1"/>
          </p:cNvSpPr>
          <p:nvPr>
            <p:ph type="sldNum" sz="quarter" idx="12"/>
          </p:nvPr>
        </p:nvSpPr>
        <p:spPr/>
        <p:txBody>
          <a:bodyPr/>
          <a:lstStyle/>
          <a:p>
            <a:fld id="{B0EC2474-DDFE-47AF-B653-EC9AF0BDA9F9}" type="slidenum">
              <a:rPr lang="en-US" smtClean="0"/>
              <a:pPr/>
              <a:t>19</a:t>
            </a:fld>
            <a:endParaRPr lang="en-US" smtClean="0"/>
          </a:p>
        </p:txBody>
      </p:sp>
    </p:spTree>
    <p:extLst>
      <p:ext uri="{BB962C8B-B14F-4D97-AF65-F5344CB8AC3E}">
        <p14:creationId xmlns:p14="http://schemas.microsoft.com/office/powerpoint/2010/main" val="2547686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smtClean="0">
                <a:solidFill>
                  <a:srgbClr val="04617B">
                    <a:shade val="90000"/>
                  </a:srgbClr>
                </a:solidFill>
              </a:rPr>
              <a:t>Slide </a:t>
            </a:r>
            <a:fld id="{3900DC13-0C25-439E-AA75-E5DAAC4C3713}" type="slidenum">
              <a:rPr lang="en-US" smtClean="0">
                <a:solidFill>
                  <a:srgbClr val="04617B">
                    <a:shade val="90000"/>
                  </a:srgbClr>
                </a:solidFill>
              </a:rPr>
              <a:pPr/>
              <a:t>2</a:t>
            </a:fld>
            <a:endParaRPr lang="en-US">
              <a:solidFill>
                <a:srgbClr val="04617B">
                  <a:shade val="90000"/>
                </a:srgbClr>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51646"/>
            <a:ext cx="8305800" cy="5706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57200"/>
            <a:ext cx="8382000" cy="838200"/>
          </a:xfrm>
        </p:spPr>
        <p:txBody>
          <a:bodyPr/>
          <a:lstStyle/>
          <a:p>
            <a:r>
              <a:rPr lang="en-US"/>
              <a:t>SQA Architecture</a:t>
            </a:r>
          </a:p>
        </p:txBody>
      </p:sp>
      <p:sp>
        <p:nvSpPr>
          <p:cNvPr id="3" name="Rectangle 2"/>
          <p:cNvSpPr/>
          <p:nvPr/>
        </p:nvSpPr>
        <p:spPr>
          <a:xfrm flipH="1" flipV="1">
            <a:off x="5029200" y="4953000"/>
            <a:ext cx="2209800" cy="1143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866128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Software </a:t>
            </a:r>
            <a:r>
              <a:rPr lang="en-US" smtClean="0"/>
              <a:t>Volume – Errors </a:t>
            </a:r>
            <a:r>
              <a:rPr lang="en-US" smtClean="0"/>
              <a:t>Counted</a:t>
            </a:r>
            <a:endParaRPr lang="en-US"/>
          </a:p>
        </p:txBody>
      </p:sp>
      <p:sp>
        <p:nvSpPr>
          <p:cNvPr id="3" name="Content Placeholder 2"/>
          <p:cNvSpPr>
            <a:spLocks noGrp="1"/>
          </p:cNvSpPr>
          <p:nvPr>
            <p:ph idx="1"/>
          </p:nvPr>
        </p:nvSpPr>
        <p:spPr/>
        <p:txBody>
          <a:bodyPr/>
          <a:lstStyle/>
          <a:p>
            <a:r>
              <a:rPr lang="en-US" smtClean="0"/>
              <a:t>Software Volume Measures: use </a:t>
            </a:r>
            <a:r>
              <a:rPr lang="en-US" b="1" smtClean="0"/>
              <a:t>KLOC</a:t>
            </a:r>
            <a:r>
              <a:rPr lang="en-US" smtClean="0"/>
              <a:t> or </a:t>
            </a:r>
            <a:r>
              <a:rPr lang="en-US" b="1" smtClean="0"/>
              <a:t>Function Points</a:t>
            </a:r>
          </a:p>
          <a:p>
            <a:pPr lvl="1"/>
            <a:r>
              <a:rPr lang="en-US" i="1"/>
              <a:t>KLOC</a:t>
            </a:r>
            <a:r>
              <a:rPr lang="en-US"/>
              <a:t> – classic metric that measures the size of software by thousands of code lines</a:t>
            </a:r>
          </a:p>
          <a:p>
            <a:pPr lvl="1"/>
            <a:r>
              <a:rPr lang="en-US" i="1"/>
              <a:t>NFP (</a:t>
            </a:r>
            <a:r>
              <a:rPr lang="en-US"/>
              <a:t>Number of </a:t>
            </a:r>
            <a:r>
              <a:rPr lang="en-US" smtClean="0"/>
              <a:t>Function Points) </a:t>
            </a:r>
            <a:r>
              <a:rPr lang="en-US"/>
              <a:t>– a measure of the development resources (human resources) required to develop a program, based on the functionality specified for the software system</a:t>
            </a:r>
          </a:p>
          <a:p>
            <a:pPr lvl="1"/>
            <a:endParaRPr lang="en-US" smtClean="0"/>
          </a:p>
          <a:p>
            <a:r>
              <a:rPr lang="en-US" smtClean="0"/>
              <a:t>Errors Counted Measures: relate to the </a:t>
            </a:r>
            <a:r>
              <a:rPr lang="en-US" b="1" smtClean="0"/>
              <a:t>number of errors </a:t>
            </a:r>
            <a:r>
              <a:rPr lang="en-US" smtClean="0"/>
              <a:t>or the </a:t>
            </a:r>
            <a:r>
              <a:rPr lang="en-US" b="1" smtClean="0"/>
              <a:t>weighted number of errors</a:t>
            </a:r>
            <a:endParaRPr lang="en-US" b="1"/>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20</a:t>
            </a:fld>
            <a:endParaRPr lang="en-US"/>
          </a:p>
        </p:txBody>
      </p:sp>
    </p:spTree>
    <p:extLst>
      <p:ext uri="{BB962C8B-B14F-4D97-AF65-F5344CB8AC3E}">
        <p14:creationId xmlns:p14="http://schemas.microsoft.com/office/powerpoint/2010/main" val="803716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Error </a:t>
            </a:r>
            <a:r>
              <a:rPr lang="en-US"/>
              <a:t>Counted Measures</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21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31591041"/>
              </p:ext>
            </p:extLst>
          </p:nvPr>
        </p:nvGraphicFramePr>
        <p:xfrm>
          <a:off x="457200" y="1935163"/>
          <a:ext cx="8305800" cy="4003546"/>
        </p:xfrm>
        <a:graphic>
          <a:graphicData uri="http://schemas.openxmlformats.org/drawingml/2006/table">
            <a:tbl>
              <a:tblPr/>
              <a:tblGrid>
                <a:gridCol w="2438400"/>
                <a:gridCol w="2590800"/>
                <a:gridCol w="1706562"/>
                <a:gridCol w="1570038"/>
              </a:tblGrid>
              <a:tr h="395353">
                <a:tc>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Calculation of NCE</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gridSpan="2">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Calculation of WCE</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hMerge="1">
                  <a:txBody>
                    <a:bodyPr/>
                    <a:lstStyle/>
                    <a:p>
                      <a:endParaRPr lang="en-US"/>
                    </a:p>
                  </a:txBody>
                  <a:tcPr/>
                </a:tc>
              </a:tr>
              <a:tr h="395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Error severity class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Number of Errors</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75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Relative Weight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75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Weighted Errors</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r>
              <a:tr h="3969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chemeClr val="tx1"/>
                          </a:solidFill>
                          <a:effectLst/>
                          <a:latin typeface="Times New Roman" pitchFamily="18" charset="0"/>
                          <a:ea typeface="+mn-ea"/>
                          <a:cs typeface="Times New Roman" pitchFamily="18" charset="0"/>
                        </a:rPr>
                        <a:t>b</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c</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D = b x c</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r>
              <a:tr h="3953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low severity</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953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medium severity</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17</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953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high severity</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9</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99</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953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Total</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70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192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461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953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NCE</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70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200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WCE</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imes New Roman" pitchFamily="18" charset="0"/>
                        <a:cs typeface="Times New Roman" pitchFamily="18"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192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
        <p:nvSpPr>
          <p:cNvPr id="7" name="Rectangle 6"/>
          <p:cNvSpPr/>
          <p:nvPr/>
        </p:nvSpPr>
        <p:spPr>
          <a:xfrm>
            <a:off x="457200" y="6031468"/>
            <a:ext cx="8229600" cy="369332"/>
          </a:xfrm>
          <a:prstGeom prst="rect">
            <a:avLst/>
          </a:prstGeom>
        </p:spPr>
        <p:txBody>
          <a:bodyPr wrap="square">
            <a:spAutoFit/>
          </a:bodyPr>
          <a:lstStyle/>
          <a:p>
            <a:r>
              <a:rPr lang="en-US" b="1">
                <a:solidFill>
                  <a:srgbClr val="FF0000"/>
                </a:solidFill>
              </a:rPr>
              <a:t>Number of code errors (NCE) vs. weighted number of code  errors (WCE)</a:t>
            </a:r>
          </a:p>
        </p:txBody>
      </p:sp>
    </p:spTree>
    <p:extLst>
      <p:ext uri="{BB962C8B-B14F-4D97-AF65-F5344CB8AC3E}">
        <p14:creationId xmlns:p14="http://schemas.microsoft.com/office/powerpoint/2010/main" val="2164042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Process metrics</a:t>
            </a:r>
            <a:br>
              <a:rPr lang="en-US" smtClean="0"/>
            </a:br>
            <a:r>
              <a:rPr lang="en-US" smtClean="0"/>
              <a:t>Categories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mtClean="0"/>
              <a:t>Software process </a:t>
            </a:r>
            <a:r>
              <a:rPr lang="en-US" b="1" smtClean="0"/>
              <a:t>quality</a:t>
            </a:r>
            <a:r>
              <a:rPr lang="en-US" smtClean="0"/>
              <a:t> metrics</a:t>
            </a:r>
          </a:p>
          <a:p>
            <a:pPr lvl="1"/>
            <a:r>
              <a:rPr lang="en-US" smtClean="0"/>
              <a:t> error density metrics</a:t>
            </a:r>
          </a:p>
          <a:p>
            <a:pPr lvl="1"/>
            <a:r>
              <a:rPr lang="en-US" smtClean="0"/>
              <a:t> error severity metrics </a:t>
            </a:r>
          </a:p>
          <a:p>
            <a:pPr marL="514350" indent="-514350">
              <a:buFont typeface="+mj-lt"/>
              <a:buAutoNum type="arabicPeriod"/>
            </a:pPr>
            <a:r>
              <a:rPr lang="en-US" smtClean="0"/>
              <a:t>Software process </a:t>
            </a:r>
            <a:r>
              <a:rPr lang="en-US" b="1" smtClean="0"/>
              <a:t>timetable</a:t>
            </a:r>
            <a:r>
              <a:rPr lang="en-US" smtClean="0"/>
              <a:t> metrics</a:t>
            </a:r>
          </a:p>
          <a:p>
            <a:pPr marL="514350" indent="-514350">
              <a:buFont typeface="+mj-lt"/>
              <a:buAutoNum type="arabicPeriod"/>
            </a:pPr>
            <a:r>
              <a:rPr lang="en-US" smtClean="0"/>
              <a:t>Software process </a:t>
            </a:r>
            <a:r>
              <a:rPr lang="en-US" b="1" smtClean="0"/>
              <a:t>error removal effectiveness</a:t>
            </a:r>
            <a:r>
              <a:rPr lang="en-US" smtClean="0"/>
              <a:t> metrics </a:t>
            </a:r>
          </a:p>
          <a:p>
            <a:pPr marL="514350" indent="-514350">
              <a:buFont typeface="+mj-lt"/>
              <a:buAutoNum type="arabicPeriod"/>
            </a:pPr>
            <a:r>
              <a:rPr lang="en-US" smtClean="0"/>
              <a:t>Software process </a:t>
            </a:r>
            <a:r>
              <a:rPr lang="en-US" b="1" smtClean="0"/>
              <a:t>productivity</a:t>
            </a:r>
            <a:r>
              <a:rPr lang="en-US" smtClean="0"/>
              <a:t> metrics</a:t>
            </a:r>
            <a:endParaRPr lang="en-US" dirty="0" smtClean="0"/>
          </a:p>
        </p:txBody>
      </p:sp>
      <p:sp>
        <p:nvSpPr>
          <p:cNvPr id="62467" name="Slide Number Placeholder 3"/>
          <p:cNvSpPr>
            <a:spLocks noGrp="1"/>
          </p:cNvSpPr>
          <p:nvPr>
            <p:ph type="sldNum" sz="quarter" idx="12"/>
          </p:nvPr>
        </p:nvSpPr>
        <p:spPr/>
        <p:txBody>
          <a:bodyPr/>
          <a:lstStyle/>
          <a:p>
            <a:fld id="{31A5B572-1F1C-4724-AEDE-DF40DFB40E12}" type="slidenum">
              <a:rPr lang="en-US" smtClean="0"/>
              <a:pPr/>
              <a:t>22</a:t>
            </a:fld>
            <a:endParaRPr lang="en-US" smtClean="0"/>
          </a:p>
        </p:txBody>
      </p:sp>
    </p:spTree>
    <p:extLst>
      <p:ext uri="{BB962C8B-B14F-4D97-AF65-F5344CB8AC3E}">
        <p14:creationId xmlns:p14="http://schemas.microsoft.com/office/powerpoint/2010/main" val="3498306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Process metrics </a:t>
            </a:r>
            <a:br>
              <a:rPr lang="en-US" smtClean="0"/>
            </a:br>
            <a:r>
              <a:rPr lang="en-US" smtClean="0"/>
              <a:t>1. Quality metrics: Error density metrics</a:t>
            </a:r>
            <a:endParaRPr lang="en-US" dirty="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23</a:t>
            </a:fld>
            <a:endParaRPr lang="en-US"/>
          </a:p>
        </p:txBody>
      </p:sp>
      <p:graphicFrame>
        <p:nvGraphicFramePr>
          <p:cNvPr id="5" name="Group 132"/>
          <p:cNvGraphicFramePr>
            <a:graphicFrameLocks/>
          </p:cNvGraphicFramePr>
          <p:nvPr>
            <p:extLst>
              <p:ext uri="{D42A27DB-BD31-4B8C-83A1-F6EECF244321}">
                <p14:modId xmlns:p14="http://schemas.microsoft.com/office/powerpoint/2010/main" val="3207516769"/>
              </p:ext>
            </p:extLst>
          </p:nvPr>
        </p:nvGraphicFramePr>
        <p:xfrm>
          <a:off x="439738" y="1712912"/>
          <a:ext cx="8229600" cy="4078224"/>
        </p:xfrm>
        <a:graphic>
          <a:graphicData uri="http://schemas.openxmlformats.org/drawingml/2006/table">
            <a:tbl>
              <a:tblPr/>
              <a:tblGrid>
                <a:gridCol w="1408112"/>
                <a:gridCol w="3924300"/>
                <a:gridCol w="2897188"/>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70C0"/>
                          </a:solidFill>
                          <a:effectLst/>
                          <a:latin typeface="Times New Roman" pitchFamily="18" charset="0"/>
                          <a:cs typeface="Times New Roman" pitchFamily="18" charset="0"/>
                        </a:rPr>
                        <a:t>CED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70C0"/>
                          </a:solidFill>
                          <a:effectLst/>
                          <a:latin typeface="Times New Roman" pitchFamily="18" charset="0"/>
                          <a:cs typeface="Times New Roman" pitchFamily="18" charset="0"/>
                        </a:rPr>
                        <a:t>Code Error Density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smtClean="0">
                          <a:ln>
                            <a:noFill/>
                          </a:ln>
                          <a:solidFill>
                            <a:srgbClr val="0070C0"/>
                          </a:solidFill>
                          <a:effectLst/>
                          <a:latin typeface="Times New Roman" pitchFamily="18" charset="0"/>
                          <a:cs typeface="Times New Roman" pitchFamily="18" charset="0"/>
                        </a:rPr>
                        <a:t>               NCE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smtClean="0">
                          <a:ln>
                            <a:noFill/>
                          </a:ln>
                          <a:solidFill>
                            <a:srgbClr val="0070C0"/>
                          </a:solidFill>
                          <a:effectLst/>
                          <a:latin typeface="Times New Roman" pitchFamily="18" charset="0"/>
                          <a:cs typeface="Times New Roman" pitchFamily="18" charset="0"/>
                        </a:rPr>
                        <a:t>CED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smtClean="0">
                          <a:ln>
                            <a:noFill/>
                          </a:ln>
                          <a:solidFill>
                            <a:srgbClr val="0070C0"/>
                          </a:solidFill>
                          <a:effectLst/>
                          <a:latin typeface="Times New Roman" pitchFamily="18" charset="0"/>
                          <a:cs typeface="Times New Roman" pitchFamily="18" charset="0"/>
                        </a:rPr>
                        <a:t>               KLOC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DED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Development Error Density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              NDE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DED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              KLOC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70C0"/>
                          </a:solidFill>
                          <a:effectLst/>
                          <a:latin typeface="Times New Roman" pitchFamily="18" charset="0"/>
                          <a:cs typeface="Times New Roman" pitchFamily="18" charset="0"/>
                        </a:rPr>
                        <a:t>WCED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70C0"/>
                          </a:solidFill>
                          <a:effectLst/>
                          <a:latin typeface="Times New Roman" pitchFamily="18" charset="0"/>
                          <a:cs typeface="Times New Roman" pitchFamily="18" charset="0"/>
                        </a:rPr>
                        <a:t>Weighted Code Error Density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smtClean="0">
                          <a:ln>
                            <a:noFill/>
                          </a:ln>
                          <a:solidFill>
                            <a:srgbClr val="0070C0"/>
                          </a:solidFill>
                          <a:effectLst/>
                          <a:latin typeface="Times New Roman" pitchFamily="18" charset="0"/>
                          <a:cs typeface="Times New Roman" pitchFamily="18" charset="0"/>
                        </a:rPr>
                        <a:t>                 WCE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smtClean="0">
                          <a:ln>
                            <a:noFill/>
                          </a:ln>
                          <a:solidFill>
                            <a:srgbClr val="0070C0"/>
                          </a:solidFill>
                          <a:effectLst/>
                          <a:latin typeface="Times New Roman" pitchFamily="18" charset="0"/>
                          <a:cs typeface="Times New Roman" pitchFamily="18" charset="0"/>
                        </a:rPr>
                        <a:t>WCDE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smtClean="0">
                          <a:ln>
                            <a:noFill/>
                          </a:ln>
                          <a:solidFill>
                            <a:srgbClr val="0070C0"/>
                          </a:solidFill>
                          <a:effectLst/>
                          <a:latin typeface="Times New Roman" pitchFamily="18" charset="0"/>
                          <a:cs typeface="Times New Roman" pitchFamily="18" charset="0"/>
                        </a:rPr>
                        <a:t>                KLOC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WDED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Weighted Development Error Density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WDED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                KLOC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WCEF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Weighted Code Errors per Function Point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                 WCE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WCEF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                 NFP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WDEF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Weighted Development Errors per Function Point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WDEF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                 NFP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18" name="Rectangle 127"/>
          <p:cNvSpPr>
            <a:spLocks noChangeArrowheads="1"/>
          </p:cNvSpPr>
          <p:nvPr/>
        </p:nvSpPr>
        <p:spPr bwMode="auto">
          <a:xfrm>
            <a:off x="0" y="5827712"/>
            <a:ext cx="9144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500" b="1">
                <a:solidFill>
                  <a:srgbClr val="FF0000"/>
                </a:solidFill>
              </a:rPr>
              <a:t>NCE = </a:t>
            </a:r>
            <a:r>
              <a:rPr lang="en-US" sz="1500" b="1" smtClean="0">
                <a:solidFill>
                  <a:srgbClr val="FF0000"/>
                </a:solidFill>
              </a:rPr>
              <a:t>the number </a:t>
            </a:r>
            <a:r>
              <a:rPr lang="en-US" sz="1500" b="1">
                <a:solidFill>
                  <a:srgbClr val="FF0000"/>
                </a:solidFill>
              </a:rPr>
              <a:t>of code errors detected by code inspections and testing.</a:t>
            </a:r>
          </a:p>
          <a:p>
            <a:r>
              <a:rPr lang="en-US" sz="1500" b="1">
                <a:solidFill>
                  <a:srgbClr val="FF0000"/>
                </a:solidFill>
              </a:rPr>
              <a:t>NDE = </a:t>
            </a:r>
            <a:r>
              <a:rPr lang="en-US" sz="1500" b="1" smtClean="0">
                <a:solidFill>
                  <a:srgbClr val="FF0000"/>
                </a:solidFill>
              </a:rPr>
              <a:t>total number </a:t>
            </a:r>
            <a:r>
              <a:rPr lang="en-US" sz="1500" b="1">
                <a:solidFill>
                  <a:srgbClr val="FF0000"/>
                </a:solidFill>
              </a:rPr>
              <a:t>of development (design and code) </a:t>
            </a:r>
            <a:r>
              <a:rPr lang="en-US" sz="1500" b="1" smtClean="0">
                <a:solidFill>
                  <a:srgbClr val="FF0000"/>
                </a:solidFill>
              </a:rPr>
              <a:t>errors </a:t>
            </a:r>
            <a:r>
              <a:rPr lang="en-US" sz="1500" b="1">
                <a:solidFill>
                  <a:srgbClr val="FF0000"/>
                </a:solidFill>
              </a:rPr>
              <a:t>detected in the development process.</a:t>
            </a:r>
          </a:p>
          <a:p>
            <a:r>
              <a:rPr lang="en-US" sz="1500" b="1">
                <a:solidFill>
                  <a:srgbClr val="FF0000"/>
                </a:solidFill>
              </a:rPr>
              <a:t>WCE = </a:t>
            </a:r>
            <a:r>
              <a:rPr lang="en-US" sz="1500" b="1" smtClean="0">
                <a:solidFill>
                  <a:srgbClr val="FF0000"/>
                </a:solidFill>
              </a:rPr>
              <a:t>weighted total </a:t>
            </a:r>
            <a:r>
              <a:rPr lang="en-US" sz="1500" b="1">
                <a:solidFill>
                  <a:srgbClr val="FF0000"/>
                </a:solidFill>
              </a:rPr>
              <a:t>code errors detected by code inspections and testing.</a:t>
            </a:r>
          </a:p>
          <a:p>
            <a:r>
              <a:rPr lang="en-US" sz="1500" b="1">
                <a:solidFill>
                  <a:srgbClr val="FF0000"/>
                </a:solidFill>
              </a:rPr>
              <a:t>WDE = total weighted development (design and code) errors detected in development process.  </a:t>
            </a:r>
          </a:p>
        </p:txBody>
      </p:sp>
    </p:spTree>
    <p:extLst>
      <p:ext uri="{BB962C8B-B14F-4D97-AF65-F5344CB8AC3E}">
        <p14:creationId xmlns:p14="http://schemas.microsoft.com/office/powerpoint/2010/main" val="3163118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Process metrics </a:t>
            </a:r>
            <a:br>
              <a:rPr lang="en-US" smtClean="0"/>
            </a:br>
            <a:r>
              <a:rPr lang="en-US" smtClean="0"/>
              <a:t>1. Quality metrics: Error density metrics</a:t>
            </a:r>
            <a:endParaRPr lang="en-US"/>
          </a:p>
        </p:txBody>
      </p:sp>
      <p:sp>
        <p:nvSpPr>
          <p:cNvPr id="8" name="Content Placeholder 7"/>
          <p:cNvSpPr>
            <a:spLocks noGrp="1"/>
          </p:cNvSpPr>
          <p:nvPr>
            <p:ph idx="1"/>
          </p:nvPr>
        </p:nvSpPr>
        <p:spPr/>
        <p:txBody>
          <a:bodyPr/>
          <a:lstStyle/>
          <a:p>
            <a:r>
              <a:rPr lang="en-US" smtClean="0"/>
              <a:t>Example:</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24</a:t>
            </a:fld>
            <a:endParaRPr lang="en-US"/>
          </a:p>
        </p:txBody>
      </p:sp>
      <p:graphicFrame>
        <p:nvGraphicFramePr>
          <p:cNvPr id="5" name="Group 132"/>
          <p:cNvGraphicFramePr>
            <a:graphicFrameLocks/>
          </p:cNvGraphicFramePr>
          <p:nvPr>
            <p:extLst>
              <p:ext uri="{D42A27DB-BD31-4B8C-83A1-F6EECF244321}">
                <p14:modId xmlns:p14="http://schemas.microsoft.com/office/powerpoint/2010/main" val="1366406472"/>
              </p:ext>
            </p:extLst>
          </p:nvPr>
        </p:nvGraphicFramePr>
        <p:xfrm>
          <a:off x="533400" y="2514600"/>
          <a:ext cx="8229600" cy="4006851"/>
        </p:xfrm>
        <a:graphic>
          <a:graphicData uri="http://schemas.openxmlformats.org/drawingml/2006/table">
            <a:tbl>
              <a:tblPr/>
              <a:tblGrid>
                <a:gridCol w="2760662"/>
                <a:gridCol w="2571750"/>
                <a:gridCol w="2897188"/>
              </a:tblGrid>
              <a:tr h="10668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Measures and metrics</a:t>
                      </a:r>
                      <a:endParaRPr kumimoji="0" lang="en-GB"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Calculation of CED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(Code Error Density)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Calculation of WCED</a:t>
                      </a:r>
                    </a:p>
                    <a:p>
                      <a:pPr marL="0" marR="0" lvl="0" indent="0" algn="ctr"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(Weighted Code Error Density)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WCE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192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KLOC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40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CED (NCE/KLOC)</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1.75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WCED (WCE/KLOC)</a:t>
                      </a: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r>
            </a:tbl>
          </a:graphicData>
        </a:graphic>
      </p:graphicFrame>
    </p:spTree>
    <p:extLst>
      <p:ext uri="{BB962C8B-B14F-4D97-AF65-F5344CB8AC3E}">
        <p14:creationId xmlns:p14="http://schemas.microsoft.com/office/powerpoint/2010/main" val="30868097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Process metrics </a:t>
            </a:r>
            <a:br>
              <a:rPr lang="en-US" smtClean="0"/>
            </a:br>
            <a:r>
              <a:rPr lang="en-US" smtClean="0"/>
              <a:t>1. Quality metrics: Error density metrics</a:t>
            </a:r>
            <a:endParaRPr lang="en-US" dirty="0"/>
          </a:p>
        </p:txBody>
      </p:sp>
      <p:sp>
        <p:nvSpPr>
          <p:cNvPr id="21506" name="Content Placeholder 1"/>
          <p:cNvSpPr>
            <a:spLocks noGrp="1"/>
          </p:cNvSpPr>
          <p:nvPr>
            <p:ph idx="1"/>
          </p:nvPr>
        </p:nvSpPr>
        <p:spPr/>
        <p:txBody>
          <a:bodyPr/>
          <a:lstStyle/>
          <a:p>
            <a:r>
              <a:rPr lang="en-US" smtClean="0"/>
              <a:t>The concept of indicator</a:t>
            </a:r>
          </a:p>
          <a:p>
            <a:pPr lvl="1"/>
            <a:r>
              <a:rPr lang="en-US" smtClean="0"/>
              <a:t>A software development department may apply two alternative metrics for calculation of code error density: CED and WCED</a:t>
            </a:r>
          </a:p>
          <a:p>
            <a:endParaRPr lang="en-US" smtClean="0"/>
          </a:p>
          <a:p>
            <a:pPr lvl="1"/>
            <a:r>
              <a:rPr lang="en-US" smtClean="0"/>
              <a:t>The unit has to determine indicators for unacceptable software quality:</a:t>
            </a:r>
          </a:p>
          <a:p>
            <a:pPr lvl="2"/>
            <a:r>
              <a:rPr lang="en-US" smtClean="0"/>
              <a:t>CED &gt; 2 and WCED &gt; 4</a:t>
            </a:r>
          </a:p>
        </p:txBody>
      </p:sp>
      <p:sp>
        <p:nvSpPr>
          <p:cNvPr id="64515" name="Slide Number Placeholder 2"/>
          <p:cNvSpPr>
            <a:spLocks noGrp="1"/>
          </p:cNvSpPr>
          <p:nvPr>
            <p:ph type="sldNum" sz="quarter" idx="12"/>
          </p:nvPr>
        </p:nvSpPr>
        <p:spPr/>
        <p:txBody>
          <a:bodyPr/>
          <a:lstStyle/>
          <a:p>
            <a:fld id="{1D8914BD-A582-4948-93FA-6EA792366CE7}" type="slidenum">
              <a:rPr lang="en-US" smtClean="0"/>
              <a:pPr/>
              <a:t>25</a:t>
            </a:fld>
            <a:endParaRPr lang="en-US" smtClean="0"/>
          </a:p>
        </p:txBody>
      </p:sp>
    </p:spTree>
    <p:extLst>
      <p:ext uri="{BB962C8B-B14F-4D97-AF65-F5344CB8AC3E}">
        <p14:creationId xmlns:p14="http://schemas.microsoft.com/office/powerpoint/2010/main" val="2125131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Process metrics </a:t>
            </a:r>
            <a:br>
              <a:rPr lang="en-US" smtClean="0"/>
            </a:br>
            <a:r>
              <a:rPr lang="en-US" smtClean="0"/>
              <a:t>1. Quality metrics: Error severity metrics</a:t>
            </a:r>
            <a:endParaRPr lang="en-US" dirty="0"/>
          </a:p>
        </p:txBody>
      </p:sp>
      <p:sp>
        <p:nvSpPr>
          <p:cNvPr id="3" name="Slide Number Placeholder 2"/>
          <p:cNvSpPr>
            <a:spLocks noGrp="1"/>
          </p:cNvSpPr>
          <p:nvPr>
            <p:ph type="sldNum" sz="quarter" idx="12"/>
          </p:nvPr>
        </p:nvSpPr>
        <p:spPr/>
        <p:txBody>
          <a:bodyPr/>
          <a:lstStyle/>
          <a:p>
            <a:r>
              <a:rPr lang="en-US" smtClean="0"/>
              <a:t>Slide </a:t>
            </a:r>
            <a:fld id="{3900DC13-0C25-439E-AA75-E5DAAC4C3713}" type="slidenum">
              <a:rPr lang="en-US" smtClean="0"/>
              <a:pPr/>
              <a:t>26</a:t>
            </a:fld>
            <a:endParaRPr lang="en-US"/>
          </a:p>
        </p:txBody>
      </p:sp>
      <p:graphicFrame>
        <p:nvGraphicFramePr>
          <p:cNvPr id="6" name="Group 33"/>
          <p:cNvGraphicFramePr>
            <a:graphicFrameLocks/>
          </p:cNvGraphicFramePr>
          <p:nvPr>
            <p:extLst>
              <p:ext uri="{D42A27DB-BD31-4B8C-83A1-F6EECF244321}">
                <p14:modId xmlns:p14="http://schemas.microsoft.com/office/powerpoint/2010/main" val="954838615"/>
              </p:ext>
            </p:extLst>
          </p:nvPr>
        </p:nvGraphicFramePr>
        <p:xfrm>
          <a:off x="533400" y="1858962"/>
          <a:ext cx="7924800" cy="2332038"/>
        </p:xfrm>
        <a:graphic>
          <a:graphicData uri="http://schemas.openxmlformats.org/drawingml/2006/table">
            <a:tbl>
              <a:tblPr/>
              <a:tblGrid>
                <a:gridCol w="1219200"/>
                <a:gridCol w="3810000"/>
                <a:gridCol w="28956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884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70C0"/>
                          </a:solidFill>
                          <a:effectLst/>
                          <a:latin typeface="Times New Roman" pitchFamily="18" charset="0"/>
                          <a:cs typeface="Times New Roman" pitchFamily="18" charset="0"/>
                        </a:rPr>
                        <a:t>ASCE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smtClean="0">
                          <a:ln>
                            <a:noFill/>
                          </a:ln>
                          <a:solidFill>
                            <a:srgbClr val="0070C0"/>
                          </a:solidFill>
                          <a:effectLst/>
                          <a:latin typeface="Times New Roman" pitchFamily="18" charset="0"/>
                          <a:cs typeface="Times New Roman" pitchFamily="18" charset="0"/>
                        </a:rPr>
                        <a:t>Average Severity of Code Errors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rgbClr val="0070C0"/>
                          </a:solidFill>
                          <a:effectLst/>
                          <a:latin typeface="Times New Roman" pitchFamily="18" charset="0"/>
                          <a:cs typeface="Times New Roman" pitchFamily="18" charset="0"/>
                        </a:rPr>
                        <a:t>               WCE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rgbClr val="0070C0"/>
                          </a:solidFill>
                          <a:effectLst/>
                          <a:latin typeface="Times New Roman" pitchFamily="18" charset="0"/>
                          <a:cs typeface="Times New Roman" pitchFamily="18" charset="0"/>
                        </a:rPr>
                        <a:t>ASCE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rgbClr val="0070C0"/>
                          </a:solidFill>
                          <a:effectLst/>
                          <a:latin typeface="Times New Roman" pitchFamily="18" charset="0"/>
                          <a:cs typeface="Times New Roman" pitchFamily="18" charset="0"/>
                        </a:rPr>
                        <a:t>               NCE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ASDE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Average Severity of Development Errors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ASDE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NDE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0"/>
          <p:cNvSpPr>
            <a:spLocks noChangeArrowheads="1"/>
          </p:cNvSpPr>
          <p:nvPr/>
        </p:nvSpPr>
        <p:spPr bwMode="auto">
          <a:xfrm>
            <a:off x="457200" y="4297362"/>
            <a:ext cx="8458200" cy="1754326"/>
          </a:xfrm>
          <a:prstGeom prst="rect">
            <a:avLst/>
          </a:prstGeom>
          <a:noFill/>
          <a:ln w="9525">
            <a:noFill/>
            <a:miter lim="800000"/>
            <a:headEnd/>
            <a:tailEnd/>
          </a:ln>
        </p:spPr>
        <p:txBody>
          <a:bodyPr>
            <a:spAutoFit/>
          </a:bodyPr>
          <a:lstStyle/>
          <a:p>
            <a:pPr fontAlgn="auto">
              <a:spcBef>
                <a:spcPts val="0"/>
              </a:spcBef>
              <a:spcAft>
                <a:spcPts val="0"/>
              </a:spcAft>
              <a:defRPr/>
            </a:pPr>
            <a:r>
              <a:rPr lang="en-US" b="1" kern="0" dirty="0">
                <a:solidFill>
                  <a:srgbClr val="FF0000"/>
                </a:solidFill>
                <a:cs typeface="+mn-cs"/>
              </a:rPr>
              <a:t>NCE </a:t>
            </a:r>
            <a:r>
              <a:rPr lang="en-US" b="1" kern="0">
                <a:solidFill>
                  <a:srgbClr val="FF0000"/>
                </a:solidFill>
                <a:cs typeface="+mn-cs"/>
              </a:rPr>
              <a:t>= </a:t>
            </a:r>
            <a:r>
              <a:rPr lang="en-US" b="1" kern="0" smtClean="0">
                <a:solidFill>
                  <a:srgbClr val="FF0000"/>
                </a:solidFill>
                <a:cs typeface="+mn-cs"/>
              </a:rPr>
              <a:t>the number </a:t>
            </a:r>
            <a:r>
              <a:rPr lang="en-US" b="1" kern="0" dirty="0">
                <a:solidFill>
                  <a:srgbClr val="FF0000"/>
                </a:solidFill>
                <a:cs typeface="+mn-cs"/>
              </a:rPr>
              <a:t>of code errors detected by code inspections </a:t>
            </a:r>
            <a:r>
              <a:rPr lang="en-US" b="1" kern="0">
                <a:solidFill>
                  <a:srgbClr val="FF0000"/>
                </a:solidFill>
                <a:cs typeface="+mn-cs"/>
              </a:rPr>
              <a:t>and </a:t>
            </a:r>
            <a:r>
              <a:rPr lang="en-US" b="1" kern="0" smtClean="0">
                <a:solidFill>
                  <a:srgbClr val="FF0000"/>
                </a:solidFill>
                <a:cs typeface="+mn-cs"/>
              </a:rPr>
              <a:t>testing</a:t>
            </a:r>
            <a:endParaRPr lang="en-US" b="1" kern="0" dirty="0">
              <a:solidFill>
                <a:srgbClr val="FF0000"/>
              </a:solidFill>
              <a:cs typeface="+mn-cs"/>
            </a:endParaRPr>
          </a:p>
          <a:p>
            <a:pPr marL="742950" indent="-742950" fontAlgn="auto">
              <a:spcBef>
                <a:spcPts val="0"/>
              </a:spcBef>
              <a:spcAft>
                <a:spcPts val="0"/>
              </a:spcAft>
              <a:defRPr/>
            </a:pPr>
            <a:r>
              <a:rPr lang="en-US" b="1" kern="0" dirty="0">
                <a:solidFill>
                  <a:srgbClr val="FF0000"/>
                </a:solidFill>
                <a:cs typeface="+mn-cs"/>
              </a:rPr>
              <a:t>NDE = total number of development (design and code) errors detected in </a:t>
            </a:r>
            <a:r>
              <a:rPr lang="en-US" b="1" kern="0">
                <a:solidFill>
                  <a:srgbClr val="FF0000"/>
                </a:solidFill>
                <a:cs typeface="+mn-cs"/>
              </a:rPr>
              <a:t>the </a:t>
            </a:r>
            <a:r>
              <a:rPr lang="en-US" b="1" kern="0" smtClean="0">
                <a:solidFill>
                  <a:srgbClr val="FF0000"/>
                </a:solidFill>
                <a:cs typeface="+mn-cs"/>
              </a:rPr>
              <a:t>development process</a:t>
            </a:r>
            <a:endParaRPr lang="en-US" b="1" kern="0" dirty="0">
              <a:solidFill>
                <a:srgbClr val="FF0000"/>
              </a:solidFill>
              <a:cs typeface="+mn-cs"/>
            </a:endParaRPr>
          </a:p>
          <a:p>
            <a:pPr fontAlgn="auto">
              <a:spcBef>
                <a:spcPts val="0"/>
              </a:spcBef>
              <a:spcAft>
                <a:spcPts val="0"/>
              </a:spcAft>
              <a:defRPr/>
            </a:pPr>
            <a:r>
              <a:rPr lang="en-US" b="1" kern="0" dirty="0">
                <a:solidFill>
                  <a:srgbClr val="FF0000"/>
                </a:solidFill>
                <a:cs typeface="+mn-cs"/>
              </a:rPr>
              <a:t>WCE = weighted total code errors detected by code inspections </a:t>
            </a:r>
            <a:r>
              <a:rPr lang="en-US" b="1" kern="0">
                <a:solidFill>
                  <a:srgbClr val="FF0000"/>
                </a:solidFill>
                <a:cs typeface="+mn-cs"/>
              </a:rPr>
              <a:t>and </a:t>
            </a:r>
            <a:r>
              <a:rPr lang="en-US" b="1" kern="0" smtClean="0">
                <a:solidFill>
                  <a:srgbClr val="FF0000"/>
                </a:solidFill>
                <a:cs typeface="+mn-cs"/>
              </a:rPr>
              <a:t>testing</a:t>
            </a:r>
            <a:endParaRPr lang="en-US" b="1" kern="0" dirty="0">
              <a:solidFill>
                <a:srgbClr val="FF0000"/>
              </a:solidFill>
              <a:cs typeface="+mn-cs"/>
            </a:endParaRPr>
          </a:p>
          <a:p>
            <a:pPr marL="800100" indent="-800100" fontAlgn="auto">
              <a:spcBef>
                <a:spcPts val="0"/>
              </a:spcBef>
              <a:spcAft>
                <a:spcPts val="0"/>
              </a:spcAft>
              <a:defRPr/>
            </a:pPr>
            <a:r>
              <a:rPr lang="en-US" b="1" kern="0" dirty="0">
                <a:solidFill>
                  <a:srgbClr val="FF0000"/>
                </a:solidFill>
                <a:cs typeface="+mn-cs"/>
              </a:rPr>
              <a:t>WDE = total weighted development (design and code) errors detected in </a:t>
            </a:r>
            <a:r>
              <a:rPr lang="en-US" b="1" kern="0">
                <a:solidFill>
                  <a:srgbClr val="FF0000"/>
                </a:solidFill>
                <a:cs typeface="+mn-cs"/>
              </a:rPr>
              <a:t/>
            </a:r>
            <a:br>
              <a:rPr lang="en-US" b="1" kern="0">
                <a:solidFill>
                  <a:srgbClr val="FF0000"/>
                </a:solidFill>
                <a:cs typeface="+mn-cs"/>
              </a:rPr>
            </a:br>
            <a:r>
              <a:rPr lang="en-US" b="1" kern="0" smtClean="0">
                <a:solidFill>
                  <a:srgbClr val="FF0000"/>
                </a:solidFill>
                <a:cs typeface="+mn-cs"/>
              </a:rPr>
              <a:t>development process</a:t>
            </a:r>
            <a:endParaRPr lang="en-US" b="1" kern="0" dirty="0">
              <a:solidFill>
                <a:srgbClr val="FF0000"/>
              </a:solidFill>
              <a:cs typeface="+mn-cs"/>
            </a:endParaRPr>
          </a:p>
        </p:txBody>
      </p:sp>
    </p:spTree>
    <p:extLst>
      <p:ext uri="{BB962C8B-B14F-4D97-AF65-F5344CB8AC3E}">
        <p14:creationId xmlns:p14="http://schemas.microsoft.com/office/powerpoint/2010/main" val="2181217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Process metrics</a:t>
            </a:r>
            <a:br>
              <a:rPr lang="en-US" smtClean="0"/>
            </a:br>
            <a:r>
              <a:rPr lang="en-US" smtClean="0"/>
              <a:t>2. Timetable metrics</a:t>
            </a:r>
            <a:endParaRPr lang="en-US" dirty="0"/>
          </a:p>
        </p:txBody>
      </p:sp>
      <p:graphicFrame>
        <p:nvGraphicFramePr>
          <p:cNvPr id="5" name="Group 26"/>
          <p:cNvGraphicFramePr>
            <a:graphicFrameLocks/>
          </p:cNvGraphicFramePr>
          <p:nvPr>
            <p:extLst>
              <p:ext uri="{D42A27DB-BD31-4B8C-83A1-F6EECF244321}">
                <p14:modId xmlns:p14="http://schemas.microsoft.com/office/powerpoint/2010/main" val="2778581859"/>
              </p:ext>
            </p:extLst>
          </p:nvPr>
        </p:nvGraphicFramePr>
        <p:xfrm>
          <a:off x="533400" y="1979612"/>
          <a:ext cx="8305800" cy="2287588"/>
        </p:xfrm>
        <a:graphic>
          <a:graphicData uri="http://schemas.openxmlformats.org/drawingml/2006/table">
            <a:tbl>
              <a:tblPr/>
              <a:tblGrid>
                <a:gridCol w="1371600"/>
                <a:gridCol w="4114800"/>
                <a:gridCol w="28194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839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70C0"/>
                          </a:solidFill>
                          <a:effectLst/>
                          <a:latin typeface="Times New Roman" pitchFamily="18" charset="0"/>
                          <a:cs typeface="Times New Roman" pitchFamily="18" charset="0"/>
                        </a:rPr>
                        <a:t>TTO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smtClean="0">
                          <a:ln>
                            <a:noFill/>
                          </a:ln>
                          <a:solidFill>
                            <a:srgbClr val="0070C0"/>
                          </a:solidFill>
                          <a:effectLst/>
                          <a:latin typeface="Times New Roman" pitchFamily="18" charset="0"/>
                          <a:cs typeface="Times New Roman" pitchFamily="18" charset="0"/>
                        </a:rPr>
                        <a:t>Time Table Observance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rgbClr val="0070C0"/>
                          </a:solidFill>
                          <a:effectLst/>
                          <a:latin typeface="Times New Roman" pitchFamily="18" charset="0"/>
                          <a:cs typeface="Times New Roman" pitchFamily="18" charset="0"/>
                        </a:rPr>
                        <a:t>               MSOT</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rgbClr val="0070C0"/>
                          </a:solidFill>
                          <a:effectLst/>
                          <a:latin typeface="Times New Roman" pitchFamily="18" charset="0"/>
                          <a:cs typeface="Times New Roman" pitchFamily="18" charset="0"/>
                        </a:rPr>
                        <a:t>TTO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rgbClr val="0070C0"/>
                          </a:solidFill>
                          <a:effectLst/>
                          <a:latin typeface="Times New Roman" pitchFamily="18" charset="0"/>
                          <a:cs typeface="Times New Roman" pitchFamily="18" charset="0"/>
                        </a:rPr>
                        <a:t>               MS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cs typeface="Times New Roman" pitchFamily="18" charset="0"/>
                        </a:rPr>
                        <a:t>ADMC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Average Delay of Milestone Completion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TCDAM</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ADMC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MS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21"/>
          <p:cNvSpPr>
            <a:spLocks noChangeArrowheads="1"/>
          </p:cNvSpPr>
          <p:nvPr/>
        </p:nvSpPr>
        <p:spPr bwMode="auto">
          <a:xfrm>
            <a:off x="366713" y="4494212"/>
            <a:ext cx="8383587" cy="915988"/>
          </a:xfrm>
          <a:prstGeom prst="rect">
            <a:avLst/>
          </a:prstGeom>
          <a:noFill/>
          <a:ln w="9525">
            <a:noFill/>
            <a:miter lim="800000"/>
            <a:headEnd/>
            <a:tailEnd/>
          </a:ln>
        </p:spPr>
        <p:txBody>
          <a:bodyPr>
            <a:spAutoFit/>
          </a:bodyPr>
          <a:lstStyle/>
          <a:p>
            <a:pPr fontAlgn="auto">
              <a:spcBef>
                <a:spcPts val="0"/>
              </a:spcBef>
              <a:spcAft>
                <a:spcPts val="0"/>
              </a:spcAft>
              <a:defRPr/>
            </a:pPr>
            <a:r>
              <a:rPr lang="en-US" b="1" kern="0" dirty="0">
                <a:solidFill>
                  <a:srgbClr val="FF0000"/>
                </a:solidFill>
              </a:rPr>
              <a:t>MSOT </a:t>
            </a:r>
            <a:r>
              <a:rPr lang="en-US" b="1" kern="0">
                <a:solidFill>
                  <a:srgbClr val="FF0000"/>
                </a:solidFill>
              </a:rPr>
              <a:t>= </a:t>
            </a:r>
            <a:r>
              <a:rPr lang="en-US" b="1" kern="0" smtClean="0">
                <a:solidFill>
                  <a:srgbClr val="FF0000"/>
                </a:solidFill>
              </a:rPr>
              <a:t>milestones completed </a:t>
            </a:r>
            <a:r>
              <a:rPr lang="en-US" b="1" kern="0" dirty="0">
                <a:solidFill>
                  <a:srgbClr val="FF0000"/>
                </a:solidFill>
              </a:rPr>
              <a:t>on time.</a:t>
            </a:r>
          </a:p>
          <a:p>
            <a:pPr fontAlgn="auto">
              <a:spcBef>
                <a:spcPts val="0"/>
              </a:spcBef>
              <a:spcAft>
                <a:spcPts val="0"/>
              </a:spcAft>
              <a:defRPr/>
            </a:pPr>
            <a:r>
              <a:rPr lang="en-US" b="1" kern="0" dirty="0">
                <a:solidFill>
                  <a:srgbClr val="FF0000"/>
                </a:solidFill>
              </a:rPr>
              <a:t>MS </a:t>
            </a:r>
            <a:r>
              <a:rPr lang="en-US" b="1" kern="0">
                <a:solidFill>
                  <a:srgbClr val="FF0000"/>
                </a:solidFill>
              </a:rPr>
              <a:t>= </a:t>
            </a:r>
            <a:r>
              <a:rPr lang="en-US" b="1" kern="0" smtClean="0">
                <a:solidFill>
                  <a:srgbClr val="FF0000"/>
                </a:solidFill>
              </a:rPr>
              <a:t>total number </a:t>
            </a:r>
            <a:r>
              <a:rPr lang="en-US" b="1" kern="0" dirty="0">
                <a:solidFill>
                  <a:srgbClr val="FF0000"/>
                </a:solidFill>
              </a:rPr>
              <a:t>of milestones.</a:t>
            </a:r>
          </a:p>
          <a:p>
            <a:pPr fontAlgn="auto">
              <a:spcBef>
                <a:spcPts val="0"/>
              </a:spcBef>
              <a:spcAft>
                <a:spcPts val="0"/>
              </a:spcAft>
              <a:defRPr/>
            </a:pPr>
            <a:r>
              <a:rPr lang="en-US" b="1" kern="0" dirty="0">
                <a:solidFill>
                  <a:srgbClr val="FF0000"/>
                </a:solidFill>
              </a:rPr>
              <a:t>TCDAM </a:t>
            </a:r>
            <a:r>
              <a:rPr lang="en-US" b="1" kern="0">
                <a:solidFill>
                  <a:srgbClr val="FF0000"/>
                </a:solidFill>
              </a:rPr>
              <a:t>= </a:t>
            </a:r>
            <a:r>
              <a:rPr lang="en-US" b="1" kern="0" smtClean="0">
                <a:solidFill>
                  <a:srgbClr val="FF0000"/>
                </a:solidFill>
              </a:rPr>
              <a:t>total completion delays (</a:t>
            </a:r>
            <a:r>
              <a:rPr lang="en-US" b="1" kern="0" dirty="0">
                <a:solidFill>
                  <a:srgbClr val="FF0000"/>
                </a:solidFill>
              </a:rPr>
              <a:t>days, weeks, etc.) for all milestones. </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27</a:t>
            </a:fld>
            <a:endParaRPr lang="en-US"/>
          </a:p>
        </p:txBody>
      </p:sp>
    </p:spTree>
    <p:extLst>
      <p:ext uri="{BB962C8B-B14F-4D97-AF65-F5344CB8AC3E}">
        <p14:creationId xmlns:p14="http://schemas.microsoft.com/office/powerpoint/2010/main" val="41009499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t>Process metrics </a:t>
            </a:r>
            <a:r>
              <a:rPr lang="en-US" smtClean="0"/>
              <a:t/>
            </a:r>
            <a:br>
              <a:rPr lang="en-US" smtClean="0"/>
            </a:br>
            <a:r>
              <a:rPr lang="en-US" smtClean="0"/>
              <a:t>3</a:t>
            </a:r>
            <a:r>
              <a:rPr lang="en-US"/>
              <a:t>. Error removal effectiveness metrics</a:t>
            </a:r>
            <a:endParaRPr lang="en-US" dirty="0"/>
          </a:p>
        </p:txBody>
      </p:sp>
      <p:graphicFrame>
        <p:nvGraphicFramePr>
          <p:cNvPr id="5" name="Group 3"/>
          <p:cNvGraphicFramePr>
            <a:graphicFrameLocks/>
          </p:cNvGraphicFramePr>
          <p:nvPr>
            <p:extLst>
              <p:ext uri="{D42A27DB-BD31-4B8C-83A1-F6EECF244321}">
                <p14:modId xmlns:p14="http://schemas.microsoft.com/office/powerpoint/2010/main" val="259683915"/>
              </p:ext>
            </p:extLst>
          </p:nvPr>
        </p:nvGraphicFramePr>
        <p:xfrm>
          <a:off x="304800" y="1828800"/>
          <a:ext cx="8686800" cy="2133600"/>
        </p:xfrm>
        <a:graphic>
          <a:graphicData uri="http://schemas.openxmlformats.org/drawingml/2006/table">
            <a:tbl>
              <a:tblPr/>
              <a:tblGrid>
                <a:gridCol w="1524000"/>
                <a:gridCol w="4114800"/>
                <a:gridCol w="30480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smtClean="0">
                          <a:ln>
                            <a:noFill/>
                          </a:ln>
                          <a:solidFill>
                            <a:srgbClr val="0070C0"/>
                          </a:solidFill>
                          <a:effectLst/>
                          <a:latin typeface="Times New Roman" pitchFamily="18" charset="0"/>
                          <a:cs typeface="Times New Roman" pitchFamily="18" charset="0"/>
                        </a:rPr>
                        <a:t>DERE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smtClean="0">
                          <a:ln>
                            <a:noFill/>
                          </a:ln>
                          <a:solidFill>
                            <a:srgbClr val="0070C0"/>
                          </a:solidFill>
                          <a:effectLst/>
                          <a:latin typeface="Times New Roman" pitchFamily="18" charset="0"/>
                          <a:cs typeface="Times New Roman" pitchFamily="18" charset="0"/>
                        </a:rPr>
                        <a:t>Development Errors Removal Effectiveness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rgbClr val="0070C0"/>
                          </a:solidFill>
                          <a:effectLst/>
                          <a:latin typeface="Times New Roman" pitchFamily="18" charset="0"/>
                          <a:cs typeface="Times New Roman" pitchFamily="18" charset="0"/>
                        </a:rPr>
                        <a:t>               NDE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rgbClr val="0070C0"/>
                          </a:solidFill>
                          <a:effectLst/>
                          <a:latin typeface="Times New Roman" pitchFamily="18" charset="0"/>
                          <a:cs typeface="Times New Roman" pitchFamily="18" charset="0"/>
                        </a:rPr>
                        <a:t>DERE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rgbClr val="0070C0"/>
                          </a:solidFill>
                          <a:effectLst/>
                          <a:latin typeface="Times New Roman" pitchFamily="18" charset="0"/>
                          <a:cs typeface="Times New Roman" pitchFamily="18" charset="0"/>
                        </a:rPr>
                        <a:t>               NDE + NYF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smtClean="0">
                          <a:ln>
                            <a:noFill/>
                          </a:ln>
                          <a:solidFill>
                            <a:schemeClr val="tx1"/>
                          </a:solidFill>
                          <a:effectLst/>
                          <a:latin typeface="Times New Roman" pitchFamily="18" charset="0"/>
                          <a:cs typeface="Times New Roman" pitchFamily="18" charset="0"/>
                        </a:rPr>
                        <a:t>DWERE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Development Weighted Errors Removal Effectiveness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DWERE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WDE+WYF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21"/>
          <p:cNvSpPr>
            <a:spLocks noChangeArrowheads="1"/>
          </p:cNvSpPr>
          <p:nvPr/>
        </p:nvSpPr>
        <p:spPr bwMode="auto">
          <a:xfrm>
            <a:off x="366713" y="4191000"/>
            <a:ext cx="8453437" cy="2585323"/>
          </a:xfrm>
          <a:prstGeom prst="rect">
            <a:avLst/>
          </a:prstGeom>
          <a:noFill/>
          <a:ln w="9525">
            <a:noFill/>
            <a:miter lim="800000"/>
            <a:headEnd/>
            <a:tailEnd/>
          </a:ln>
        </p:spPr>
        <p:txBody>
          <a:bodyPr>
            <a:spAutoFit/>
          </a:bodyPr>
          <a:lstStyle/>
          <a:p>
            <a:pPr marL="742950" indent="-742950" fontAlgn="auto">
              <a:spcBef>
                <a:spcPts val="0"/>
              </a:spcBef>
              <a:spcAft>
                <a:spcPts val="0"/>
              </a:spcAft>
              <a:defRPr/>
            </a:pPr>
            <a:r>
              <a:rPr lang="en-US" b="1" kern="0" dirty="0">
                <a:solidFill>
                  <a:srgbClr val="FF0000"/>
                </a:solidFill>
                <a:cs typeface="+mn-cs"/>
              </a:rPr>
              <a:t>NDE = total number of development (design and code</a:t>
            </a:r>
            <a:r>
              <a:rPr lang="en-US" b="1" kern="0">
                <a:solidFill>
                  <a:srgbClr val="FF0000"/>
                </a:solidFill>
                <a:cs typeface="+mn-cs"/>
              </a:rPr>
              <a:t>) </a:t>
            </a:r>
            <a:r>
              <a:rPr lang="en-US" b="1" kern="0" smtClean="0">
                <a:solidFill>
                  <a:srgbClr val="FF0000"/>
                </a:solidFill>
                <a:cs typeface="+mn-cs"/>
              </a:rPr>
              <a:t>errors </a:t>
            </a:r>
            <a:r>
              <a:rPr lang="en-US" b="1" kern="0" dirty="0">
                <a:solidFill>
                  <a:srgbClr val="FF0000"/>
                </a:solidFill>
                <a:cs typeface="+mn-cs"/>
              </a:rPr>
              <a:t>detected in </a:t>
            </a:r>
            <a:r>
              <a:rPr lang="en-US" b="1" kern="0">
                <a:solidFill>
                  <a:srgbClr val="FF0000"/>
                </a:solidFill>
                <a:cs typeface="+mn-cs"/>
              </a:rPr>
              <a:t>the </a:t>
            </a:r>
            <a:r>
              <a:rPr lang="en-US" b="1" kern="0" smtClean="0">
                <a:solidFill>
                  <a:srgbClr val="FF0000"/>
                </a:solidFill>
                <a:cs typeface="+mn-cs"/>
              </a:rPr>
              <a:t>development </a:t>
            </a:r>
            <a:r>
              <a:rPr lang="en-US" b="1" kern="0" dirty="0">
                <a:solidFill>
                  <a:srgbClr val="FF0000"/>
                </a:solidFill>
                <a:cs typeface="+mn-cs"/>
              </a:rPr>
              <a:t>process.</a:t>
            </a:r>
          </a:p>
          <a:p>
            <a:pPr marL="742950" indent="-742950" fontAlgn="auto">
              <a:spcBef>
                <a:spcPts val="0"/>
              </a:spcBef>
              <a:spcAft>
                <a:spcPts val="0"/>
              </a:spcAft>
              <a:defRPr/>
            </a:pPr>
            <a:r>
              <a:rPr lang="en-US" b="1" kern="0" dirty="0">
                <a:solidFill>
                  <a:srgbClr val="FF0000"/>
                </a:solidFill>
                <a:cs typeface="+mn-cs"/>
              </a:rPr>
              <a:t>WCE = weighted total code errors detected by code inspections and testing.</a:t>
            </a:r>
          </a:p>
          <a:p>
            <a:pPr marL="742950" indent="-742950" fontAlgn="auto">
              <a:spcBef>
                <a:spcPts val="0"/>
              </a:spcBef>
              <a:spcAft>
                <a:spcPts val="0"/>
              </a:spcAft>
              <a:defRPr/>
            </a:pPr>
            <a:r>
              <a:rPr lang="en-US" b="1" kern="0" dirty="0">
                <a:solidFill>
                  <a:srgbClr val="FF0000"/>
                </a:solidFill>
                <a:cs typeface="+mn-cs"/>
              </a:rPr>
              <a:t>WDE = total weighted development (design and code) errors detected in </a:t>
            </a:r>
            <a:r>
              <a:rPr lang="en-US" b="1" kern="0">
                <a:solidFill>
                  <a:srgbClr val="FF0000"/>
                </a:solidFill>
                <a:cs typeface="+mn-cs"/>
              </a:rPr>
              <a:t/>
            </a:r>
            <a:br>
              <a:rPr lang="en-US" b="1" kern="0">
                <a:solidFill>
                  <a:srgbClr val="FF0000"/>
                </a:solidFill>
                <a:cs typeface="+mn-cs"/>
              </a:rPr>
            </a:br>
            <a:r>
              <a:rPr lang="en-US" b="1" kern="0" smtClean="0">
                <a:solidFill>
                  <a:srgbClr val="FF0000"/>
                </a:solidFill>
                <a:cs typeface="+mn-cs"/>
              </a:rPr>
              <a:t>development </a:t>
            </a:r>
            <a:r>
              <a:rPr lang="en-US" b="1" kern="0" dirty="0">
                <a:solidFill>
                  <a:srgbClr val="FF0000"/>
                </a:solidFill>
                <a:cs typeface="+mn-cs"/>
              </a:rPr>
              <a:t>process. </a:t>
            </a:r>
          </a:p>
          <a:p>
            <a:pPr marL="742950" indent="-742950" fontAlgn="auto">
              <a:spcBef>
                <a:spcPts val="0"/>
              </a:spcBef>
              <a:spcAft>
                <a:spcPts val="0"/>
              </a:spcAft>
              <a:defRPr/>
            </a:pPr>
            <a:r>
              <a:rPr lang="en-US" b="1" kern="0" dirty="0">
                <a:solidFill>
                  <a:srgbClr val="FF0000"/>
                </a:solidFill>
                <a:cs typeface="+mn-cs"/>
              </a:rPr>
              <a:t>NYF = number software failures detected during a year of maintenance service. </a:t>
            </a:r>
          </a:p>
          <a:p>
            <a:pPr marL="742950" indent="-742950" fontAlgn="auto">
              <a:spcBef>
                <a:spcPts val="0"/>
              </a:spcBef>
              <a:spcAft>
                <a:spcPts val="0"/>
              </a:spcAft>
              <a:defRPr/>
            </a:pPr>
            <a:r>
              <a:rPr lang="en-US" b="1" kern="0" dirty="0">
                <a:solidFill>
                  <a:srgbClr val="FF0000"/>
                </a:solidFill>
                <a:cs typeface="+mn-cs"/>
              </a:rPr>
              <a:t>WYF = weighted number of software failures detected during a year of </a:t>
            </a:r>
            <a:r>
              <a:rPr lang="en-US" b="1" kern="0">
                <a:solidFill>
                  <a:srgbClr val="FF0000"/>
                </a:solidFill>
                <a:cs typeface="+mn-cs"/>
              </a:rPr>
              <a:t>maintenance </a:t>
            </a:r>
            <a:r>
              <a:rPr lang="en-US" b="1" kern="0" smtClean="0">
                <a:solidFill>
                  <a:srgbClr val="FF0000"/>
                </a:solidFill>
                <a:cs typeface="+mn-cs"/>
              </a:rPr>
              <a:t>service</a:t>
            </a:r>
            <a:r>
              <a:rPr lang="en-US" b="1" kern="0" dirty="0">
                <a:solidFill>
                  <a:srgbClr val="FF0000"/>
                </a:solidFill>
                <a:cs typeface="+mn-cs"/>
              </a:rPr>
              <a:t>.  </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28</a:t>
            </a:fld>
            <a:endParaRPr lang="en-US"/>
          </a:p>
        </p:txBody>
      </p:sp>
    </p:spTree>
    <p:extLst>
      <p:ext uri="{BB962C8B-B14F-4D97-AF65-F5344CB8AC3E}">
        <p14:creationId xmlns:p14="http://schemas.microsoft.com/office/powerpoint/2010/main" val="1878549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t>Process metrics </a:t>
            </a:r>
            <a:r>
              <a:rPr lang="en-US" smtClean="0"/>
              <a:t/>
            </a:r>
            <a:br>
              <a:rPr lang="en-US" smtClean="0"/>
            </a:br>
            <a:r>
              <a:rPr lang="en-US" smtClean="0"/>
              <a:t>4</a:t>
            </a:r>
            <a:r>
              <a:rPr lang="en-US"/>
              <a:t>. </a:t>
            </a:r>
            <a:r>
              <a:rPr lang="en-US" smtClean="0"/>
              <a:t>Productivity metrics</a:t>
            </a:r>
            <a:endParaRPr lang="en-US" dirty="0"/>
          </a:p>
        </p:txBody>
      </p:sp>
      <p:sp>
        <p:nvSpPr>
          <p:cNvPr id="68610" name="Slide Number Placeholder 2"/>
          <p:cNvSpPr>
            <a:spLocks noGrp="1"/>
          </p:cNvSpPr>
          <p:nvPr>
            <p:ph type="sldNum" sz="quarter" idx="12"/>
          </p:nvPr>
        </p:nvSpPr>
        <p:spPr/>
        <p:txBody>
          <a:bodyPr/>
          <a:lstStyle/>
          <a:p>
            <a:fld id="{46BAB9B0-E5C5-4440-9695-63AAD3C324E6}" type="slidenum">
              <a:rPr lang="en-US" smtClean="0"/>
              <a:pPr/>
              <a:t>29</a:t>
            </a:fld>
            <a:endParaRPr lang="en-US" smtClean="0"/>
          </a:p>
        </p:txBody>
      </p:sp>
      <p:graphicFrame>
        <p:nvGraphicFramePr>
          <p:cNvPr id="5" name="Group 56"/>
          <p:cNvGraphicFramePr>
            <a:graphicFrameLocks/>
          </p:cNvGraphicFramePr>
          <p:nvPr>
            <p:extLst>
              <p:ext uri="{D42A27DB-BD31-4B8C-83A1-F6EECF244321}">
                <p14:modId xmlns:p14="http://schemas.microsoft.com/office/powerpoint/2010/main" val="658908227"/>
              </p:ext>
            </p:extLst>
          </p:nvPr>
        </p:nvGraphicFramePr>
        <p:xfrm>
          <a:off x="609600" y="1828800"/>
          <a:ext cx="8077200" cy="3505200"/>
        </p:xfrm>
        <a:graphic>
          <a:graphicData uri="http://schemas.openxmlformats.org/drawingml/2006/table">
            <a:tbl>
              <a:tblPr/>
              <a:tblGrid>
                <a:gridCol w="1295400"/>
                <a:gridCol w="3886200"/>
                <a:gridCol w="2895600"/>
              </a:tblGrid>
              <a:tr h="4906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Times New Roman" pitchFamily="18" charset="0"/>
                          <a:cs typeface="Times New Roman" pitchFamily="18" charset="0"/>
                        </a:rPr>
                        <a:t>Code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Times New Roman" pitchFamily="18" charset="0"/>
                          <a:cs typeface="Times New Roman" pitchFamily="18" charset="0"/>
                        </a:rPr>
                        <a:t>Name</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Times New Roman" pitchFamily="18" charset="0"/>
                          <a:cs typeface="Times New Roman" pitchFamily="18" charset="0"/>
                        </a:rPr>
                        <a:t>Calculation formula</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7285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70C0"/>
                          </a:solidFill>
                          <a:effectLst/>
                          <a:latin typeface="Times New Roman" pitchFamily="18" charset="0"/>
                          <a:cs typeface="Times New Roman" pitchFamily="18" charset="0"/>
                        </a:rPr>
                        <a:t>DevP</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70C0"/>
                          </a:solidFill>
                          <a:effectLst/>
                          <a:latin typeface="Times New Roman" pitchFamily="18" charset="0"/>
                          <a:cs typeface="Times New Roman" pitchFamily="18" charset="0"/>
                        </a:rPr>
                        <a:t>Development Productivity </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rgbClr val="0070C0"/>
                          </a:solidFill>
                          <a:effectLst/>
                          <a:latin typeface="Times New Roman" pitchFamily="18" charset="0"/>
                          <a:cs typeface="Times New Roman" pitchFamily="18" charset="0"/>
                        </a:rPr>
                        <a:t>              DevH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rgbClr val="0070C0"/>
                          </a:solidFill>
                          <a:effectLst/>
                          <a:latin typeface="Times New Roman" pitchFamily="18" charset="0"/>
                          <a:cs typeface="Times New Roman" pitchFamily="18" charset="0"/>
                        </a:rPr>
                        <a:t>DevP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rgbClr val="0070C0"/>
                          </a:solidFill>
                          <a:effectLst/>
                          <a:latin typeface="Times New Roman" pitchFamily="18" charset="0"/>
                          <a:cs typeface="Times New Roman" pitchFamily="18" charset="0"/>
                        </a:rPr>
                        <a:t>              KLOC</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FDevP</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Function point Development Productivity </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DevH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FDevP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NFP</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CRe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Code Reuse </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ReKLOC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Cre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KLOC</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DocRe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Documentation Reuse </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dirty="0" err="1" smtClean="0">
                          <a:ln>
                            <a:noFill/>
                          </a:ln>
                          <a:solidFill>
                            <a:schemeClr val="tx1"/>
                          </a:solidFill>
                          <a:effectLst/>
                          <a:latin typeface="Times New Roman" pitchFamily="18" charset="0"/>
                          <a:cs typeface="Times New Roman" pitchFamily="18" charset="0"/>
                        </a:rPr>
                        <a:t>ReDoc</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Times New Roman" pitchFamily="18" charset="0"/>
                          <a:cs typeface="Times New Roman" pitchFamily="18" charset="0"/>
                        </a:rPr>
                        <a:t>DocRe</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dirty="0" err="1" smtClean="0">
                          <a:ln>
                            <a:noFill/>
                          </a:ln>
                          <a:solidFill>
                            <a:schemeClr val="tx1"/>
                          </a:solidFill>
                          <a:effectLst/>
                          <a:latin typeface="Times New Roman" pitchFamily="18" charset="0"/>
                          <a:cs typeface="Times New Roman" pitchFamily="18" charset="0"/>
                        </a:rPr>
                        <a:t>NDoc</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30" name="Text Box 60"/>
          <p:cNvSpPr txBox="1">
            <a:spLocks noChangeArrowheads="1"/>
          </p:cNvSpPr>
          <p:nvPr/>
        </p:nvSpPr>
        <p:spPr bwMode="auto">
          <a:xfrm>
            <a:off x="366713" y="5322888"/>
            <a:ext cx="845343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857250" indent="-857250" eaLnBrk="1" hangingPunct="1"/>
            <a:r>
              <a:rPr lang="en-US" b="1">
                <a:solidFill>
                  <a:srgbClr val="FF0000"/>
                </a:solidFill>
              </a:rPr>
              <a:t>DevH = </a:t>
            </a:r>
            <a:r>
              <a:rPr lang="en-US" b="1" smtClean="0">
                <a:solidFill>
                  <a:srgbClr val="FF0000"/>
                </a:solidFill>
              </a:rPr>
              <a:t>total working </a:t>
            </a:r>
            <a:r>
              <a:rPr lang="en-US" b="1">
                <a:solidFill>
                  <a:srgbClr val="FF0000"/>
                </a:solidFill>
              </a:rPr>
              <a:t>hours invested in the development of the software system.</a:t>
            </a:r>
          </a:p>
          <a:p>
            <a:pPr marL="857250" indent="-857250" eaLnBrk="1" hangingPunct="1"/>
            <a:r>
              <a:rPr lang="en-US" b="1">
                <a:solidFill>
                  <a:srgbClr val="FF0000"/>
                </a:solidFill>
              </a:rPr>
              <a:t>ReKLOC = </a:t>
            </a:r>
            <a:r>
              <a:rPr lang="en-US" b="1" smtClean="0">
                <a:solidFill>
                  <a:srgbClr val="FF0000"/>
                </a:solidFill>
              </a:rPr>
              <a:t>number of </a:t>
            </a:r>
            <a:r>
              <a:rPr lang="en-US" b="1">
                <a:solidFill>
                  <a:srgbClr val="FF0000"/>
                </a:solidFill>
              </a:rPr>
              <a:t>thousands of reused lines of code.</a:t>
            </a:r>
          </a:p>
          <a:p>
            <a:pPr marL="857250" indent="-857250" eaLnBrk="1" hangingPunct="1"/>
            <a:r>
              <a:rPr lang="en-US" b="1">
                <a:solidFill>
                  <a:srgbClr val="FF0000"/>
                </a:solidFill>
              </a:rPr>
              <a:t>ReDoc = </a:t>
            </a:r>
            <a:r>
              <a:rPr lang="en-US" b="1" smtClean="0">
                <a:solidFill>
                  <a:srgbClr val="FF0000"/>
                </a:solidFill>
              </a:rPr>
              <a:t>number of </a:t>
            </a:r>
            <a:r>
              <a:rPr lang="en-US" b="1">
                <a:solidFill>
                  <a:srgbClr val="FF0000"/>
                </a:solidFill>
              </a:rPr>
              <a:t>reused pages of documentation.</a:t>
            </a:r>
          </a:p>
          <a:p>
            <a:pPr marL="857250" indent="-857250" eaLnBrk="1" hangingPunct="1"/>
            <a:r>
              <a:rPr lang="en-US" b="1">
                <a:solidFill>
                  <a:srgbClr val="FF0000"/>
                </a:solidFill>
              </a:rPr>
              <a:t>NDoc = </a:t>
            </a:r>
            <a:r>
              <a:rPr lang="en-US" b="1" smtClean="0">
                <a:solidFill>
                  <a:srgbClr val="FF0000"/>
                </a:solidFill>
              </a:rPr>
              <a:t>number of </a:t>
            </a:r>
            <a:r>
              <a:rPr lang="en-US" b="1">
                <a:solidFill>
                  <a:srgbClr val="FF0000"/>
                </a:solidFill>
              </a:rPr>
              <a:t>pages of documentation.</a:t>
            </a:r>
            <a:endParaRPr lang="en-GB">
              <a:solidFill>
                <a:srgbClr val="FF0000"/>
              </a:solidFill>
            </a:endParaRPr>
          </a:p>
        </p:txBody>
      </p:sp>
    </p:spTree>
    <p:extLst>
      <p:ext uri="{BB962C8B-B14F-4D97-AF65-F5344CB8AC3E}">
        <p14:creationId xmlns:p14="http://schemas.microsoft.com/office/powerpoint/2010/main" val="3782171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Learning objectives</a:t>
            </a:r>
            <a:endParaRPr lang="en-US"/>
          </a:p>
        </p:txBody>
      </p:sp>
      <p:sp>
        <p:nvSpPr>
          <p:cNvPr id="3" name="Content Placeholder 2"/>
          <p:cNvSpPr>
            <a:spLocks noGrp="1"/>
          </p:cNvSpPr>
          <p:nvPr>
            <p:ph idx="1"/>
          </p:nvPr>
        </p:nvSpPr>
        <p:spPr/>
        <p:txBody>
          <a:bodyPr/>
          <a:lstStyle/>
          <a:p>
            <a:r>
              <a:rPr lang="en-US"/>
              <a:t>Explain the </a:t>
            </a:r>
            <a:r>
              <a:rPr lang="en-US" b="1"/>
              <a:t>objectives </a:t>
            </a:r>
            <a:r>
              <a:rPr lang="en-US"/>
              <a:t>of project progress </a:t>
            </a:r>
            <a:r>
              <a:rPr lang="en-US" smtClean="0"/>
              <a:t>control, software </a:t>
            </a:r>
            <a:r>
              <a:rPr lang="en-US"/>
              <a:t>quality metrics, costs of software quality </a:t>
            </a:r>
            <a:r>
              <a:rPr lang="en-US" smtClean="0"/>
              <a:t>measurements</a:t>
            </a:r>
          </a:p>
          <a:p>
            <a:r>
              <a:rPr lang="en-US" smtClean="0"/>
              <a:t>Explain the components of </a:t>
            </a:r>
            <a:r>
              <a:rPr lang="en-US" b="1" smtClean="0"/>
              <a:t>project progress control</a:t>
            </a:r>
          </a:p>
          <a:p>
            <a:r>
              <a:rPr lang="en-US" smtClean="0"/>
              <a:t>Classify software </a:t>
            </a:r>
            <a:r>
              <a:rPr lang="en-US"/>
              <a:t>quality </a:t>
            </a:r>
            <a:r>
              <a:rPr lang="en-US" b="1" smtClean="0"/>
              <a:t>metrics</a:t>
            </a:r>
          </a:p>
          <a:p>
            <a:r>
              <a:rPr lang="en-US" smtClean="0"/>
              <a:t>Compare </a:t>
            </a:r>
            <a:r>
              <a:rPr lang="en-US"/>
              <a:t>the </a:t>
            </a:r>
            <a:r>
              <a:rPr lang="en-US" b="1"/>
              <a:t>classic</a:t>
            </a:r>
            <a:r>
              <a:rPr lang="en-US"/>
              <a:t> </a:t>
            </a:r>
            <a:r>
              <a:rPr lang="en-US" b="1"/>
              <a:t>model</a:t>
            </a:r>
            <a:r>
              <a:rPr lang="en-US"/>
              <a:t> to the </a:t>
            </a:r>
            <a:r>
              <a:rPr lang="en-US" b="1"/>
              <a:t>extended cost </a:t>
            </a:r>
            <a:r>
              <a:rPr lang="en-US" b="1" smtClean="0"/>
              <a:t>model </a:t>
            </a:r>
            <a:r>
              <a:rPr lang="en-US" smtClean="0"/>
              <a:t>of </a:t>
            </a:r>
            <a:r>
              <a:rPr lang="en-US"/>
              <a:t>software </a:t>
            </a:r>
            <a:r>
              <a:rPr lang="en-US" smtClean="0"/>
              <a:t>quality</a:t>
            </a:r>
          </a:p>
          <a:p>
            <a:endParaRPr lang="en-US"/>
          </a:p>
        </p:txBody>
      </p:sp>
      <p:sp>
        <p:nvSpPr>
          <p:cNvPr id="6" name="Slide Number Placeholder 5"/>
          <p:cNvSpPr>
            <a:spLocks noGrp="1"/>
          </p:cNvSpPr>
          <p:nvPr>
            <p:ph type="sldNum" sz="quarter" idx="12"/>
          </p:nvPr>
        </p:nvSpPr>
        <p:spPr/>
        <p:txBody>
          <a:bodyPr/>
          <a:lstStyle/>
          <a:p>
            <a:r>
              <a:rPr lang="en-US" smtClean="0"/>
              <a:t>Slide </a:t>
            </a:r>
            <a:fld id="{3900DC13-0C25-439E-AA75-E5DAAC4C3713}" type="slidenum">
              <a:rPr lang="en-US" smtClean="0"/>
              <a:pPr/>
              <a:t>3</a:t>
            </a:fld>
            <a:endParaRPr lang="en-US"/>
          </a:p>
        </p:txBody>
      </p:sp>
    </p:spTree>
    <p:extLst>
      <p:ext uri="{BB962C8B-B14F-4D97-AF65-F5344CB8AC3E}">
        <p14:creationId xmlns:p14="http://schemas.microsoft.com/office/powerpoint/2010/main" val="128793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Product </a:t>
            </a:r>
            <a:r>
              <a:rPr lang="en-US" smtClean="0"/>
              <a:t>metrics</a:t>
            </a:r>
            <a:br>
              <a:rPr lang="en-US" smtClean="0"/>
            </a:br>
            <a:endParaRPr lang="en-US"/>
          </a:p>
        </p:txBody>
      </p:sp>
      <p:sp>
        <p:nvSpPr>
          <p:cNvPr id="3" name="Content Placeholder 2"/>
          <p:cNvSpPr>
            <a:spLocks noGrp="1"/>
          </p:cNvSpPr>
          <p:nvPr>
            <p:ph idx="1"/>
          </p:nvPr>
        </p:nvSpPr>
        <p:spPr/>
        <p:txBody>
          <a:bodyPr>
            <a:normAutofit lnSpcReduction="10000"/>
          </a:bodyPr>
          <a:lstStyle/>
          <a:p>
            <a:r>
              <a:rPr lang="en-US" smtClean="0"/>
              <a:t>Refer to </a:t>
            </a:r>
            <a:r>
              <a:rPr lang="en-US"/>
              <a:t>the software system’s operational </a:t>
            </a:r>
            <a:r>
              <a:rPr lang="en-US" smtClean="0"/>
              <a:t>phase</a:t>
            </a:r>
          </a:p>
          <a:p>
            <a:r>
              <a:rPr lang="en-US"/>
              <a:t>Customer services are of two main types</a:t>
            </a:r>
            <a:r>
              <a:rPr lang="en-US" smtClean="0"/>
              <a:t>:</a:t>
            </a:r>
          </a:p>
          <a:p>
            <a:pPr lvl="1"/>
            <a:r>
              <a:rPr lang="en-US"/>
              <a:t>Help desk services (HD</a:t>
            </a:r>
            <a:r>
              <a:rPr lang="en-US" smtClean="0"/>
              <a:t>)</a:t>
            </a:r>
          </a:p>
          <a:p>
            <a:pPr lvl="2"/>
            <a:r>
              <a:rPr lang="en-US" b="1"/>
              <a:t>software support </a:t>
            </a:r>
            <a:r>
              <a:rPr lang="en-US"/>
              <a:t>by instructing customers regarding the method of application of the software and solution for customer implementation </a:t>
            </a:r>
            <a:r>
              <a:rPr lang="en-US" smtClean="0"/>
              <a:t>problems</a:t>
            </a:r>
          </a:p>
          <a:p>
            <a:pPr lvl="2"/>
            <a:r>
              <a:rPr lang="en-US"/>
              <a:t>HD metrics are </a:t>
            </a:r>
            <a:r>
              <a:rPr lang="en-US" b="1"/>
              <a:t>based on all customer calls</a:t>
            </a:r>
          </a:p>
          <a:p>
            <a:pPr lvl="1"/>
            <a:r>
              <a:rPr lang="en-US" smtClean="0"/>
              <a:t>Corrective </a:t>
            </a:r>
            <a:r>
              <a:rPr lang="en-US"/>
              <a:t>maintenance </a:t>
            </a:r>
            <a:r>
              <a:rPr lang="en-US" smtClean="0"/>
              <a:t>services</a:t>
            </a:r>
          </a:p>
          <a:p>
            <a:pPr lvl="2"/>
            <a:r>
              <a:rPr lang="en-US" b="1" smtClean="0"/>
              <a:t>correction of </a:t>
            </a:r>
            <a:r>
              <a:rPr lang="en-US" b="1"/>
              <a:t>software failures </a:t>
            </a:r>
            <a:r>
              <a:rPr lang="en-US"/>
              <a:t>identified by customers/users or detected by the customer service team prior to their  discovery be the </a:t>
            </a:r>
            <a:r>
              <a:rPr lang="en-US" smtClean="0"/>
              <a:t>customer</a:t>
            </a:r>
          </a:p>
          <a:p>
            <a:pPr lvl="2"/>
            <a:r>
              <a:rPr lang="en-US"/>
              <a:t>corrective </a:t>
            </a:r>
            <a:r>
              <a:rPr lang="en-US" smtClean="0"/>
              <a:t>maintenance metrics </a:t>
            </a:r>
            <a:r>
              <a:rPr lang="en-US"/>
              <a:t>are </a:t>
            </a:r>
            <a:r>
              <a:rPr lang="en-US" b="1"/>
              <a:t>based on failure reports</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30</a:t>
            </a:fld>
            <a:endParaRPr lang="en-US"/>
          </a:p>
        </p:txBody>
      </p:sp>
    </p:spTree>
    <p:extLst>
      <p:ext uri="{BB962C8B-B14F-4D97-AF65-F5344CB8AC3E}">
        <p14:creationId xmlns:p14="http://schemas.microsoft.com/office/powerpoint/2010/main" val="10978966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Product metrics</a:t>
            </a:r>
            <a:br>
              <a:rPr lang="en-US" smtClean="0"/>
            </a:br>
            <a:r>
              <a:rPr lang="en-US" smtClean="0"/>
              <a:t>Categories</a:t>
            </a:r>
            <a:endParaRPr lang="en-US"/>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smtClean="0"/>
              <a:t>HD quality metrics:</a:t>
            </a:r>
          </a:p>
          <a:p>
            <a:pPr lvl="1"/>
            <a:r>
              <a:rPr lang="en-US" smtClean="0"/>
              <a:t>HD calls density metrics - measured by the number of calls</a:t>
            </a:r>
          </a:p>
          <a:p>
            <a:pPr lvl="1"/>
            <a:r>
              <a:rPr lang="en-US" smtClean="0"/>
              <a:t>HD calls severity metrics - the severity of the HD issues raised</a:t>
            </a:r>
          </a:p>
          <a:p>
            <a:pPr lvl="1"/>
            <a:r>
              <a:rPr lang="en-US" smtClean="0"/>
              <a:t>HD success metrics – the level of success in responding to HD calls</a:t>
            </a:r>
          </a:p>
          <a:p>
            <a:pPr marL="514350" indent="-514350">
              <a:buFont typeface="+mj-lt"/>
              <a:buAutoNum type="arabicPeriod"/>
            </a:pPr>
            <a:r>
              <a:rPr lang="en-US" smtClean="0"/>
              <a:t>HD productivity and effectiveness metrics</a:t>
            </a:r>
          </a:p>
          <a:p>
            <a:pPr marL="514350" indent="-514350">
              <a:buFont typeface="+mj-lt"/>
              <a:buAutoNum type="arabicPeriod"/>
            </a:pPr>
            <a:r>
              <a:rPr lang="en-US" smtClean="0"/>
              <a:t>Corrective maintenance quality metrics</a:t>
            </a:r>
          </a:p>
          <a:p>
            <a:pPr lvl="1"/>
            <a:r>
              <a:rPr lang="en-US" smtClean="0"/>
              <a:t>software system failures density metrics </a:t>
            </a:r>
          </a:p>
          <a:p>
            <a:pPr lvl="1"/>
            <a:r>
              <a:rPr lang="en-US" smtClean="0"/>
              <a:t>software system failures severity metrics </a:t>
            </a:r>
          </a:p>
          <a:p>
            <a:pPr lvl="1"/>
            <a:r>
              <a:rPr lang="en-US" smtClean="0"/>
              <a:t>failures of maintenance services metrics </a:t>
            </a:r>
          </a:p>
          <a:p>
            <a:pPr lvl="1"/>
            <a:r>
              <a:rPr lang="en-US" smtClean="0"/>
              <a:t>software system availability metrics</a:t>
            </a:r>
          </a:p>
          <a:p>
            <a:pPr marL="514350" indent="-514350">
              <a:buFont typeface="+mj-lt"/>
              <a:buAutoNum type="arabicPeriod"/>
            </a:pPr>
            <a:r>
              <a:rPr lang="en-US" smtClean="0"/>
              <a:t>Corrective maintenance productivity and effectiveness metrics</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31</a:t>
            </a:fld>
            <a:endParaRPr lang="en-US"/>
          </a:p>
        </p:txBody>
      </p:sp>
    </p:spTree>
    <p:extLst>
      <p:ext uri="{BB962C8B-B14F-4D97-AF65-F5344CB8AC3E}">
        <p14:creationId xmlns:p14="http://schemas.microsoft.com/office/powerpoint/2010/main" val="258462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a:t>Product </a:t>
            </a:r>
            <a:r>
              <a:rPr lang="en-US" smtClean="0"/>
              <a:t>metrics</a:t>
            </a:r>
            <a:br>
              <a:rPr lang="en-US" smtClean="0"/>
            </a:br>
            <a:r>
              <a:rPr lang="en-US" sz="3800" smtClean="0"/>
              <a:t>1. </a:t>
            </a:r>
            <a:r>
              <a:rPr lang="en-US" sz="3800"/>
              <a:t>HD quality </a:t>
            </a:r>
            <a:r>
              <a:rPr lang="en-US" sz="3800" smtClean="0"/>
              <a:t>metrics: HD calls density metrics</a:t>
            </a:r>
            <a:endParaRPr lang="en-US" sz="3800"/>
          </a:p>
        </p:txBody>
      </p:sp>
      <p:graphicFrame>
        <p:nvGraphicFramePr>
          <p:cNvPr id="24621" name="Group 45"/>
          <p:cNvGraphicFramePr>
            <a:graphicFrameLocks noGrp="1"/>
          </p:cNvGraphicFramePr>
          <p:nvPr>
            <p:ph idx="1"/>
            <p:extLst>
              <p:ext uri="{D42A27DB-BD31-4B8C-83A1-F6EECF244321}">
                <p14:modId xmlns:p14="http://schemas.microsoft.com/office/powerpoint/2010/main" val="3648704673"/>
              </p:ext>
            </p:extLst>
          </p:nvPr>
        </p:nvGraphicFramePr>
        <p:xfrm>
          <a:off x="457200" y="1752599"/>
          <a:ext cx="8382000" cy="3640137"/>
        </p:xfrm>
        <a:graphic>
          <a:graphicData uri="http://schemas.openxmlformats.org/drawingml/2006/table">
            <a:tbl>
              <a:tblPr/>
              <a:tblGrid>
                <a:gridCol w="1208216"/>
                <a:gridCol w="4153243"/>
                <a:gridCol w="3020541"/>
              </a:tblGrid>
              <a:tr h="5791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Code</a:t>
                      </a:r>
                    </a:p>
                  </a:txBody>
                  <a:tcPr marL="90616" marR="90616"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Name</a:t>
                      </a:r>
                    </a:p>
                  </a:txBody>
                  <a:tcPr marL="90616" marR="90616"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marL="90616" marR="90616"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9926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70C0"/>
                          </a:solidFill>
                          <a:effectLst/>
                          <a:latin typeface="Times New Roman" pitchFamily="18" charset="0"/>
                          <a:cs typeface="Times New Roman" pitchFamily="18" charset="0"/>
                        </a:rPr>
                        <a:t>HDD</a:t>
                      </a:r>
                    </a:p>
                  </a:txBody>
                  <a:tcPr marL="90616" marR="90616"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70C0"/>
                          </a:solidFill>
                          <a:effectLst/>
                          <a:latin typeface="Times New Roman" pitchFamily="18" charset="0"/>
                          <a:cs typeface="Times New Roman" pitchFamily="18" charset="0"/>
                        </a:rPr>
                        <a:t>HD calls density </a:t>
                      </a:r>
                    </a:p>
                  </a:txBody>
                  <a:tcPr marL="90616" marR="90616"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rgbClr val="0070C0"/>
                          </a:solidFill>
                          <a:effectLst/>
                          <a:latin typeface="Times New Roman" pitchFamily="18" charset="0"/>
                          <a:cs typeface="Times New Roman" pitchFamily="18" charset="0"/>
                        </a:rPr>
                        <a:t>               NHYC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rgbClr val="0070C0"/>
                          </a:solidFill>
                          <a:effectLst/>
                          <a:latin typeface="Times New Roman" pitchFamily="18" charset="0"/>
                          <a:cs typeface="Times New Roman" pitchFamily="18" charset="0"/>
                        </a:rPr>
                        <a:t>HDD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rgbClr val="0070C0"/>
                          </a:solidFill>
                          <a:effectLst/>
                          <a:latin typeface="Times New Roman" pitchFamily="18" charset="0"/>
                          <a:cs typeface="Times New Roman" pitchFamily="18" charset="0"/>
                        </a:rPr>
                        <a:t>                KLMC</a:t>
                      </a:r>
                    </a:p>
                  </a:txBody>
                  <a:tcPr marL="90616" marR="90616"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54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WHDD</a:t>
                      </a:r>
                    </a:p>
                  </a:txBody>
                  <a:tcPr marL="90616" marR="90616"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Weighted HD calls density </a:t>
                      </a:r>
                    </a:p>
                  </a:txBody>
                  <a:tcPr marL="90616" marR="90616"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WHYC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WHYC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KLMC</a:t>
                      </a:r>
                    </a:p>
                  </a:txBody>
                  <a:tcPr marL="90616" marR="90616"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27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WHDF</a:t>
                      </a:r>
                    </a:p>
                  </a:txBody>
                  <a:tcPr marL="90616" marR="90616"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Weighted HD calls per function point </a:t>
                      </a:r>
                    </a:p>
                  </a:txBody>
                  <a:tcPr marL="90616" marR="90616"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WHYC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WHDF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NMFP </a:t>
                      </a:r>
                    </a:p>
                  </a:txBody>
                  <a:tcPr marL="90616" marR="90616"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696" name="Text Box 48"/>
          <p:cNvSpPr txBox="1">
            <a:spLocks noChangeArrowheads="1"/>
          </p:cNvSpPr>
          <p:nvPr/>
        </p:nvSpPr>
        <p:spPr bwMode="auto">
          <a:xfrm>
            <a:off x="366712" y="5392737"/>
            <a:ext cx="845343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solidFill>
                  <a:srgbClr val="FF0000"/>
                </a:solidFill>
              </a:rPr>
              <a:t>NHYC = the number of HD calls during a year of service.</a:t>
            </a:r>
          </a:p>
          <a:p>
            <a:pPr eaLnBrk="1" hangingPunct="1"/>
            <a:r>
              <a:rPr lang="en-US" b="1">
                <a:solidFill>
                  <a:srgbClr val="FF0000"/>
                </a:solidFill>
              </a:rPr>
              <a:t>KLMC = </a:t>
            </a:r>
            <a:r>
              <a:rPr lang="en-US" b="1" smtClean="0">
                <a:solidFill>
                  <a:srgbClr val="FF0000"/>
                </a:solidFill>
              </a:rPr>
              <a:t>thousands of </a:t>
            </a:r>
            <a:r>
              <a:rPr lang="en-US" b="1">
                <a:solidFill>
                  <a:srgbClr val="FF0000"/>
                </a:solidFill>
              </a:rPr>
              <a:t>lines of maintained software code.</a:t>
            </a:r>
          </a:p>
          <a:p>
            <a:pPr eaLnBrk="1" hangingPunct="1"/>
            <a:r>
              <a:rPr lang="en-US" b="1">
                <a:solidFill>
                  <a:srgbClr val="FF0000"/>
                </a:solidFill>
              </a:rPr>
              <a:t>WHYC = weighted HD calls received during one year of service.</a:t>
            </a:r>
          </a:p>
          <a:p>
            <a:pPr eaLnBrk="1" hangingPunct="1"/>
            <a:r>
              <a:rPr lang="en-US" b="1">
                <a:solidFill>
                  <a:srgbClr val="FF0000"/>
                </a:solidFill>
              </a:rPr>
              <a:t>NMFP = number of function points to be maintained.</a:t>
            </a:r>
            <a:endParaRPr lang="en-GB">
              <a:solidFill>
                <a:srgbClr val="FF0000"/>
              </a:solidFill>
            </a:endParaRP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32</a:t>
            </a:fld>
            <a:endParaRPr lang="en-US"/>
          </a:p>
        </p:txBody>
      </p:sp>
    </p:spTree>
    <p:extLst>
      <p:ext uri="{BB962C8B-B14F-4D97-AF65-F5344CB8AC3E}">
        <p14:creationId xmlns:p14="http://schemas.microsoft.com/office/powerpoint/2010/main" val="1356479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44" name="Group 20"/>
          <p:cNvGraphicFramePr>
            <a:graphicFrameLocks noGrp="1"/>
          </p:cNvGraphicFramePr>
          <p:nvPr>
            <p:extLst>
              <p:ext uri="{D42A27DB-BD31-4B8C-83A1-F6EECF244321}">
                <p14:modId xmlns:p14="http://schemas.microsoft.com/office/powerpoint/2010/main" val="2417656589"/>
              </p:ext>
            </p:extLst>
          </p:nvPr>
        </p:nvGraphicFramePr>
        <p:xfrm>
          <a:off x="381000" y="2438400"/>
          <a:ext cx="8458200" cy="1524000"/>
        </p:xfrm>
        <a:graphic>
          <a:graphicData uri="http://schemas.openxmlformats.org/drawingml/2006/table">
            <a:tbl>
              <a:tblPr/>
              <a:tblGrid>
                <a:gridCol w="1219200"/>
                <a:gridCol w="4191000"/>
                <a:gridCol w="30480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r>
              <a:tr h="990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ASHC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Average severity of HD calls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WHYC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ASHC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NHYC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12" name="Rectangle 21"/>
          <p:cNvSpPr>
            <a:spLocks noChangeArrowheads="1"/>
          </p:cNvSpPr>
          <p:nvPr/>
        </p:nvSpPr>
        <p:spPr bwMode="auto">
          <a:xfrm>
            <a:off x="395288" y="4267200"/>
            <a:ext cx="8291512"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sz="2000" b="1">
                <a:solidFill>
                  <a:srgbClr val="FF0000"/>
                </a:solidFill>
              </a:rPr>
              <a:t>WHYC = weighted HD calls received during one year of service.</a:t>
            </a:r>
          </a:p>
          <a:p>
            <a:pPr>
              <a:spcBef>
                <a:spcPct val="50000"/>
              </a:spcBef>
            </a:pPr>
            <a:r>
              <a:rPr lang="en-US" sz="2000" b="1" smtClean="0">
                <a:solidFill>
                  <a:srgbClr val="FF0000"/>
                </a:solidFill>
              </a:rPr>
              <a:t>NHYC </a:t>
            </a:r>
            <a:r>
              <a:rPr lang="en-US" sz="2000" b="1">
                <a:solidFill>
                  <a:srgbClr val="FF0000"/>
                </a:solidFill>
              </a:rPr>
              <a:t>= the number of HD calls during a year of service</a:t>
            </a:r>
            <a:r>
              <a:rPr lang="en-US" sz="2000" b="1" smtClean="0">
                <a:solidFill>
                  <a:srgbClr val="FF0000"/>
                </a:solidFill>
              </a:rPr>
              <a:t>.</a:t>
            </a:r>
            <a:endParaRPr lang="en-US" sz="2000" b="1">
              <a:solidFill>
                <a:srgbClr val="FF0000"/>
              </a:solidFill>
            </a:endParaRPr>
          </a:p>
        </p:txBody>
      </p:sp>
      <p:sp>
        <p:nvSpPr>
          <p:cNvPr id="2" name="Title 1"/>
          <p:cNvSpPr>
            <a:spLocks noGrp="1"/>
          </p:cNvSpPr>
          <p:nvPr>
            <p:ph type="title"/>
          </p:nvPr>
        </p:nvSpPr>
        <p:spPr/>
        <p:txBody>
          <a:bodyPr>
            <a:normAutofit fontScale="90000"/>
          </a:bodyPr>
          <a:lstStyle/>
          <a:p>
            <a:r>
              <a:rPr lang="en-US"/>
              <a:t>Product metrics</a:t>
            </a:r>
            <a:br>
              <a:rPr lang="en-US"/>
            </a:br>
            <a:r>
              <a:rPr lang="en-US" sz="3600"/>
              <a:t>1. HD quality metrics: Severity </a:t>
            </a:r>
            <a:r>
              <a:rPr lang="en-US" sz="3600" smtClean="0"/>
              <a:t>of HD calls metrics</a:t>
            </a:r>
            <a:endParaRPr lang="en-US" sz="3600"/>
          </a:p>
        </p:txBody>
      </p:sp>
      <p:sp>
        <p:nvSpPr>
          <p:cNvPr id="3" name="Slide Number Placeholder 2"/>
          <p:cNvSpPr>
            <a:spLocks noGrp="1"/>
          </p:cNvSpPr>
          <p:nvPr>
            <p:ph type="sldNum" sz="quarter" idx="12"/>
          </p:nvPr>
        </p:nvSpPr>
        <p:spPr/>
        <p:txBody>
          <a:bodyPr/>
          <a:lstStyle/>
          <a:p>
            <a:r>
              <a:rPr lang="en-US" smtClean="0"/>
              <a:t>Slide </a:t>
            </a:r>
            <a:fld id="{3900DC13-0C25-439E-AA75-E5DAAC4C3713}" type="slidenum">
              <a:rPr lang="en-US" smtClean="0"/>
              <a:pPr/>
              <a:t>33</a:t>
            </a:fld>
            <a:endParaRPr lang="en-US"/>
          </a:p>
        </p:txBody>
      </p:sp>
    </p:spTree>
    <p:extLst>
      <p:ext uri="{BB962C8B-B14F-4D97-AF65-F5344CB8AC3E}">
        <p14:creationId xmlns:p14="http://schemas.microsoft.com/office/powerpoint/2010/main" val="7372187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19" name="Group 19"/>
          <p:cNvGraphicFramePr>
            <a:graphicFrameLocks noGrp="1"/>
          </p:cNvGraphicFramePr>
          <p:nvPr>
            <p:extLst>
              <p:ext uri="{D42A27DB-BD31-4B8C-83A1-F6EECF244321}">
                <p14:modId xmlns:p14="http://schemas.microsoft.com/office/powerpoint/2010/main" val="2171275879"/>
              </p:ext>
            </p:extLst>
          </p:nvPr>
        </p:nvGraphicFramePr>
        <p:xfrm>
          <a:off x="342900" y="2808288"/>
          <a:ext cx="8458200" cy="1243012"/>
        </p:xfrm>
        <a:graphic>
          <a:graphicData uri="http://schemas.openxmlformats.org/drawingml/2006/table">
            <a:tbl>
              <a:tblPr/>
              <a:tblGrid>
                <a:gridCol w="1219200"/>
                <a:gridCol w="4191000"/>
                <a:gridCol w="30480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7096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70C0"/>
                          </a:solidFill>
                          <a:effectLst/>
                          <a:latin typeface="Times New Roman" pitchFamily="18" charset="0"/>
                          <a:cs typeface="Times New Roman" pitchFamily="18" charset="0"/>
                        </a:rPr>
                        <a:t>HDS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70C0"/>
                          </a:solidFill>
                          <a:effectLst/>
                          <a:latin typeface="Times New Roman" pitchFamily="18" charset="0"/>
                          <a:cs typeface="Times New Roman" pitchFamily="18" charset="0"/>
                        </a:rPr>
                        <a:t>HD service success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rgbClr val="0070C0"/>
                          </a:solidFill>
                          <a:effectLst/>
                          <a:latin typeface="Times New Roman" pitchFamily="18" charset="0"/>
                          <a:cs typeface="Times New Roman" pitchFamily="18" charset="0"/>
                        </a:rPr>
                        <a:t>               NHYOT</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rgbClr val="0070C0"/>
                          </a:solidFill>
                          <a:effectLst/>
                          <a:latin typeface="Times New Roman" pitchFamily="18" charset="0"/>
                          <a:cs typeface="Times New Roman" pitchFamily="18" charset="0"/>
                        </a:rPr>
                        <a:t>HDS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rgbClr val="0070C0"/>
                          </a:solidFill>
                          <a:effectLst/>
                          <a:latin typeface="Times New Roman" pitchFamily="18" charset="0"/>
                          <a:cs typeface="Times New Roman" pitchFamily="18" charset="0"/>
                        </a:rPr>
                        <a:t>                NHYC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36" name="Rectangle 18"/>
          <p:cNvSpPr>
            <a:spLocks noChangeArrowheads="1"/>
          </p:cNvSpPr>
          <p:nvPr/>
        </p:nvSpPr>
        <p:spPr bwMode="auto">
          <a:xfrm>
            <a:off x="228600" y="4572000"/>
            <a:ext cx="8610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257300" indent="-1257300"/>
            <a:r>
              <a:rPr lang="en-US" b="1">
                <a:solidFill>
                  <a:srgbClr val="FF0000"/>
                </a:solidFill>
              </a:rPr>
              <a:t>NHYNOT = </a:t>
            </a:r>
            <a:r>
              <a:rPr lang="en-US" b="1" smtClean="0">
                <a:solidFill>
                  <a:srgbClr val="FF0000"/>
                </a:solidFill>
              </a:rPr>
              <a:t>number of </a:t>
            </a:r>
            <a:r>
              <a:rPr lang="en-US" b="1">
                <a:solidFill>
                  <a:srgbClr val="FF0000"/>
                </a:solidFill>
              </a:rPr>
              <a:t>yearly HD calls completed on time during one year of service. </a:t>
            </a:r>
          </a:p>
          <a:p>
            <a:pPr marL="1257300" indent="-1257300"/>
            <a:r>
              <a:rPr lang="en-US" b="1">
                <a:solidFill>
                  <a:srgbClr val="FF0000"/>
                </a:solidFill>
              </a:rPr>
              <a:t>NHYC = the number of HD calls during a year of service.</a:t>
            </a:r>
          </a:p>
          <a:p>
            <a:r>
              <a:rPr lang="en-US" b="1">
                <a:solidFill>
                  <a:srgbClr val="FF0000"/>
                </a:solidFill>
              </a:rPr>
              <a:t> </a:t>
            </a:r>
          </a:p>
        </p:txBody>
      </p:sp>
      <p:sp>
        <p:nvSpPr>
          <p:cNvPr id="2" name="Title 1"/>
          <p:cNvSpPr>
            <a:spLocks noGrp="1"/>
          </p:cNvSpPr>
          <p:nvPr>
            <p:ph type="title"/>
          </p:nvPr>
        </p:nvSpPr>
        <p:spPr/>
        <p:txBody>
          <a:bodyPr>
            <a:normAutofit fontScale="90000"/>
          </a:bodyPr>
          <a:lstStyle/>
          <a:p>
            <a:r>
              <a:rPr lang="en-US" smtClean="0"/>
              <a:t>Product metrics</a:t>
            </a:r>
            <a:br>
              <a:rPr lang="en-US" smtClean="0"/>
            </a:br>
            <a:r>
              <a:rPr lang="en-US" sz="4200" smtClean="0"/>
              <a:t>1. HD quality metrics: HD success metrics</a:t>
            </a:r>
            <a:endParaRPr lang="en-US" sz="4200"/>
          </a:p>
        </p:txBody>
      </p:sp>
      <p:sp>
        <p:nvSpPr>
          <p:cNvPr id="6" name="Content Placeholder 5"/>
          <p:cNvSpPr>
            <a:spLocks noGrp="1"/>
          </p:cNvSpPr>
          <p:nvPr>
            <p:ph idx="1"/>
          </p:nvPr>
        </p:nvSpPr>
        <p:spPr/>
        <p:txBody>
          <a:bodyPr/>
          <a:lstStyle/>
          <a:p>
            <a:r>
              <a:rPr lang="en-US" smtClean="0"/>
              <a:t>The capacity to solve </a:t>
            </a:r>
            <a:r>
              <a:rPr lang="en-US"/>
              <a:t>problems raised by customer calls within the time determined in </a:t>
            </a:r>
            <a:r>
              <a:rPr lang="en-US" smtClean="0"/>
              <a:t>the service </a:t>
            </a:r>
            <a:r>
              <a:rPr lang="en-US"/>
              <a:t>contract</a:t>
            </a:r>
          </a:p>
        </p:txBody>
      </p:sp>
      <p:sp>
        <p:nvSpPr>
          <p:cNvPr id="3" name="Slide Number Placeholder 2"/>
          <p:cNvSpPr>
            <a:spLocks noGrp="1"/>
          </p:cNvSpPr>
          <p:nvPr>
            <p:ph type="sldNum" sz="quarter" idx="12"/>
          </p:nvPr>
        </p:nvSpPr>
        <p:spPr/>
        <p:txBody>
          <a:bodyPr/>
          <a:lstStyle/>
          <a:p>
            <a:r>
              <a:rPr lang="en-US" smtClean="0"/>
              <a:t>Slide </a:t>
            </a:r>
            <a:fld id="{3900DC13-0C25-439E-AA75-E5DAAC4C3713}" type="slidenum">
              <a:rPr lang="en-US" smtClean="0"/>
              <a:pPr/>
              <a:t>34</a:t>
            </a:fld>
            <a:endParaRPr lang="en-US"/>
          </a:p>
        </p:txBody>
      </p:sp>
    </p:spTree>
    <p:extLst>
      <p:ext uri="{BB962C8B-B14F-4D97-AF65-F5344CB8AC3E}">
        <p14:creationId xmlns:p14="http://schemas.microsoft.com/office/powerpoint/2010/main" val="14866941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45" name="Group 49"/>
          <p:cNvGraphicFramePr>
            <a:graphicFrameLocks noGrp="1"/>
          </p:cNvGraphicFramePr>
          <p:nvPr>
            <p:extLst>
              <p:ext uri="{D42A27DB-BD31-4B8C-83A1-F6EECF244321}">
                <p14:modId xmlns:p14="http://schemas.microsoft.com/office/powerpoint/2010/main" val="1467997421"/>
              </p:ext>
            </p:extLst>
          </p:nvPr>
        </p:nvGraphicFramePr>
        <p:xfrm>
          <a:off x="304800" y="1990725"/>
          <a:ext cx="8610600" cy="2662239"/>
        </p:xfrm>
        <a:graphic>
          <a:graphicData uri="http://schemas.openxmlformats.org/drawingml/2006/table">
            <a:tbl>
              <a:tblPr/>
              <a:tblGrid>
                <a:gridCol w="1219200"/>
                <a:gridCol w="4419600"/>
                <a:gridCol w="29718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HDP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HD Productivity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HDYH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HDP=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KLNC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FHDP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Function Point HD Productivity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HDYH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FHDP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NMFP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HDE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HD effectiveness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HDYH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HDE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NHYC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68" name="Rectangle 17"/>
          <p:cNvSpPr>
            <a:spLocks noChangeArrowheads="1"/>
          </p:cNvSpPr>
          <p:nvPr/>
        </p:nvSpPr>
        <p:spPr bwMode="auto">
          <a:xfrm>
            <a:off x="366713" y="4876800"/>
            <a:ext cx="87772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914400" indent="-914400"/>
            <a:r>
              <a:rPr lang="en-US" b="1">
                <a:solidFill>
                  <a:srgbClr val="FF0000"/>
                </a:solidFill>
              </a:rPr>
              <a:t>HDYH = </a:t>
            </a:r>
            <a:r>
              <a:rPr lang="en-US" b="1" smtClean="0">
                <a:solidFill>
                  <a:srgbClr val="FF0000"/>
                </a:solidFill>
              </a:rPr>
              <a:t>total yearly </a:t>
            </a:r>
            <a:r>
              <a:rPr lang="en-US" b="1">
                <a:solidFill>
                  <a:srgbClr val="FF0000"/>
                </a:solidFill>
              </a:rPr>
              <a:t>working hours invested in HD servicing of the software system.</a:t>
            </a:r>
          </a:p>
          <a:p>
            <a:pPr eaLnBrk="0" hangingPunct="0"/>
            <a:r>
              <a:rPr lang="en-US" b="1">
                <a:solidFill>
                  <a:srgbClr val="FF0000"/>
                </a:solidFill>
              </a:rPr>
              <a:t>KLMC = </a:t>
            </a:r>
            <a:r>
              <a:rPr lang="en-US" b="1" smtClean="0">
                <a:solidFill>
                  <a:srgbClr val="FF0000"/>
                </a:solidFill>
              </a:rPr>
              <a:t>thousands of </a:t>
            </a:r>
            <a:r>
              <a:rPr lang="en-US" b="1">
                <a:solidFill>
                  <a:srgbClr val="FF0000"/>
                </a:solidFill>
              </a:rPr>
              <a:t>lines of maintained software code.</a:t>
            </a:r>
          </a:p>
          <a:p>
            <a:pPr eaLnBrk="0" hangingPunct="0"/>
            <a:r>
              <a:rPr lang="en-US" b="1">
                <a:solidFill>
                  <a:srgbClr val="FF0000"/>
                </a:solidFill>
              </a:rPr>
              <a:t>NMFP = number of function points to be maintained.</a:t>
            </a:r>
          </a:p>
          <a:p>
            <a:pPr eaLnBrk="0" hangingPunct="0"/>
            <a:r>
              <a:rPr lang="en-US" b="1">
                <a:solidFill>
                  <a:srgbClr val="FF0000"/>
                </a:solidFill>
              </a:rPr>
              <a:t>NHYC = the number of HD calls during a year of service. </a:t>
            </a:r>
          </a:p>
        </p:txBody>
      </p:sp>
      <p:sp>
        <p:nvSpPr>
          <p:cNvPr id="4" name="Title 3"/>
          <p:cNvSpPr>
            <a:spLocks noGrp="1"/>
          </p:cNvSpPr>
          <p:nvPr>
            <p:ph type="title"/>
          </p:nvPr>
        </p:nvSpPr>
        <p:spPr/>
        <p:txBody>
          <a:bodyPr>
            <a:normAutofit fontScale="90000"/>
          </a:bodyPr>
          <a:lstStyle/>
          <a:p>
            <a:r>
              <a:rPr lang="en-US"/>
              <a:t>Product </a:t>
            </a:r>
            <a:r>
              <a:rPr lang="en-US" smtClean="0"/>
              <a:t>metrics</a:t>
            </a:r>
            <a:br>
              <a:rPr lang="en-US" smtClean="0"/>
            </a:br>
            <a:r>
              <a:rPr lang="en-US" sz="4000" smtClean="0"/>
              <a:t>2. HD productivity and effectiveness metrics</a:t>
            </a:r>
            <a:endParaRPr lang="en-US" sz="400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35</a:t>
            </a:fld>
            <a:endParaRPr lang="en-US"/>
          </a:p>
        </p:txBody>
      </p:sp>
    </p:spTree>
    <p:extLst>
      <p:ext uri="{BB962C8B-B14F-4D97-AF65-F5344CB8AC3E}">
        <p14:creationId xmlns:p14="http://schemas.microsoft.com/office/powerpoint/2010/main" val="10749212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Product metrics </a:t>
            </a:r>
            <a:r>
              <a:rPr lang="en-US" smtClean="0"/>
              <a:t/>
            </a:r>
            <a:br>
              <a:rPr lang="en-US" smtClean="0"/>
            </a:br>
            <a:r>
              <a:rPr lang="en-US" sz="4200" smtClean="0"/>
              <a:t>3. Corrective maintenance quality metrics</a:t>
            </a:r>
            <a:endParaRPr lang="en-US" sz="420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36</a:t>
            </a:fld>
            <a:endParaRPr lang="en-US"/>
          </a:p>
        </p:txBody>
      </p:sp>
      <p:sp>
        <p:nvSpPr>
          <p:cNvPr id="32793" name="Text Box 51"/>
          <p:cNvSpPr txBox="1">
            <a:spLocks noChangeArrowheads="1"/>
          </p:cNvSpPr>
          <p:nvPr/>
        </p:nvSpPr>
        <p:spPr bwMode="auto">
          <a:xfrm>
            <a:off x="366713" y="5105400"/>
            <a:ext cx="84534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solidFill>
                  <a:srgbClr val="FF0000"/>
                </a:solidFill>
              </a:rPr>
              <a:t>NYF = number of software failures detected during a year of maintenance service.</a:t>
            </a:r>
          </a:p>
          <a:p>
            <a:pPr eaLnBrk="1" hangingPunct="1"/>
            <a:r>
              <a:rPr lang="en-US" sz="1600" b="1">
                <a:solidFill>
                  <a:srgbClr val="FF0000"/>
                </a:solidFill>
              </a:rPr>
              <a:t>WYF = weighted number of yearly software failures detected during one year of </a:t>
            </a:r>
            <a:br>
              <a:rPr lang="en-US" sz="1600" b="1">
                <a:solidFill>
                  <a:srgbClr val="FF0000"/>
                </a:solidFill>
              </a:rPr>
            </a:br>
            <a:r>
              <a:rPr lang="en-US" sz="1600" b="1">
                <a:solidFill>
                  <a:srgbClr val="FF0000"/>
                </a:solidFill>
              </a:rPr>
              <a:t>              maintenance service.</a:t>
            </a:r>
          </a:p>
          <a:p>
            <a:pPr eaLnBrk="1" hangingPunct="1"/>
            <a:r>
              <a:rPr lang="en-US" sz="1600" b="1">
                <a:solidFill>
                  <a:srgbClr val="FF0000"/>
                </a:solidFill>
              </a:rPr>
              <a:t>NMFP = number of function points designated for the maintained software.</a:t>
            </a:r>
          </a:p>
          <a:p>
            <a:pPr eaLnBrk="1" hangingPunct="1"/>
            <a:r>
              <a:rPr lang="en-US" sz="1600" b="1">
                <a:solidFill>
                  <a:srgbClr val="FF0000"/>
                </a:solidFill>
              </a:rPr>
              <a:t>KLMC = </a:t>
            </a:r>
            <a:r>
              <a:rPr lang="en-US" sz="1600" b="1" smtClean="0">
                <a:solidFill>
                  <a:srgbClr val="FF0000"/>
                </a:solidFill>
              </a:rPr>
              <a:t>thousands of </a:t>
            </a:r>
            <a:r>
              <a:rPr lang="en-US" sz="1600" b="1">
                <a:solidFill>
                  <a:srgbClr val="FF0000"/>
                </a:solidFill>
              </a:rPr>
              <a:t>lines of maintained software code.</a:t>
            </a:r>
            <a:endParaRPr lang="en-GB" sz="1600">
              <a:solidFill>
                <a:srgbClr val="FF0000"/>
              </a:solidFill>
            </a:endParaRPr>
          </a:p>
        </p:txBody>
      </p:sp>
      <p:sp>
        <p:nvSpPr>
          <p:cNvPr id="10" name="Content Placeholder 9"/>
          <p:cNvSpPr>
            <a:spLocks noGrp="1"/>
          </p:cNvSpPr>
          <p:nvPr>
            <p:ph idx="1"/>
          </p:nvPr>
        </p:nvSpPr>
        <p:spPr/>
        <p:txBody>
          <a:bodyPr/>
          <a:lstStyle/>
          <a:p>
            <a:r>
              <a:rPr lang="en-US"/>
              <a:t>Software system failures density metrics</a:t>
            </a:r>
          </a:p>
        </p:txBody>
      </p:sp>
      <p:graphicFrame>
        <p:nvGraphicFramePr>
          <p:cNvPr id="13" name="Group 48"/>
          <p:cNvGraphicFramePr>
            <a:graphicFrameLocks/>
          </p:cNvGraphicFramePr>
          <p:nvPr>
            <p:extLst>
              <p:ext uri="{D42A27DB-BD31-4B8C-83A1-F6EECF244321}">
                <p14:modId xmlns:p14="http://schemas.microsoft.com/office/powerpoint/2010/main" val="987516957"/>
              </p:ext>
            </p:extLst>
          </p:nvPr>
        </p:nvGraphicFramePr>
        <p:xfrm>
          <a:off x="438151" y="2362200"/>
          <a:ext cx="8381999" cy="2743200"/>
        </p:xfrm>
        <a:graphic>
          <a:graphicData uri="http://schemas.openxmlformats.org/drawingml/2006/table">
            <a:tbl>
              <a:tblPr/>
              <a:tblGrid>
                <a:gridCol w="1421946"/>
                <a:gridCol w="4041321"/>
                <a:gridCol w="2918732"/>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Code</a:t>
                      </a:r>
                    </a:p>
                  </a:txBody>
                  <a:tcPr marL="89807" marR="89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Name</a:t>
                      </a:r>
                    </a:p>
                  </a:txBody>
                  <a:tcPr marL="89807" marR="89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marL="89807" marR="89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SSFD</a:t>
                      </a:r>
                    </a:p>
                  </a:txBody>
                  <a:tcPr marL="89807" marR="89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Software System Failure Density </a:t>
                      </a:r>
                    </a:p>
                  </a:txBody>
                  <a:tcPr marL="89807" marR="89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NYF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SSFD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KLMC</a:t>
                      </a:r>
                    </a:p>
                  </a:txBody>
                  <a:tcPr marL="89807" marR="89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WSSFD</a:t>
                      </a:r>
                    </a:p>
                  </a:txBody>
                  <a:tcPr marL="89807" marR="89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Weighted Software  System Failure Density </a:t>
                      </a:r>
                    </a:p>
                  </a:txBody>
                  <a:tcPr marL="89807" marR="89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WYF</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WFFFD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KLMC</a:t>
                      </a:r>
                    </a:p>
                  </a:txBody>
                  <a:tcPr marL="89807" marR="89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WSSFF</a:t>
                      </a:r>
                    </a:p>
                  </a:txBody>
                  <a:tcPr marL="89807" marR="898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Weighted Software System Failures per Function point </a:t>
                      </a:r>
                    </a:p>
                  </a:txBody>
                  <a:tcPr marL="89807" marR="898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WYF</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WSSFF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NMFP</a:t>
                      </a:r>
                    </a:p>
                  </a:txBody>
                  <a:tcPr marL="89807" marR="898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370494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88" name="Group 20"/>
          <p:cNvGraphicFramePr>
            <a:graphicFrameLocks noGrp="1"/>
          </p:cNvGraphicFramePr>
          <p:nvPr>
            <p:extLst>
              <p:ext uri="{D42A27DB-BD31-4B8C-83A1-F6EECF244321}">
                <p14:modId xmlns:p14="http://schemas.microsoft.com/office/powerpoint/2010/main" val="4226879253"/>
              </p:ext>
            </p:extLst>
          </p:nvPr>
        </p:nvGraphicFramePr>
        <p:xfrm>
          <a:off x="542925" y="2801938"/>
          <a:ext cx="8077200" cy="1295400"/>
        </p:xfrm>
        <a:graphic>
          <a:graphicData uri="http://schemas.openxmlformats.org/drawingml/2006/table">
            <a:tbl>
              <a:tblPr/>
              <a:tblGrid>
                <a:gridCol w="1120775"/>
                <a:gridCol w="3851275"/>
                <a:gridCol w="310515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ASSSF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Average Severity of Software System Failures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WYF</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ASSSF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08" name="Rectangle 18"/>
          <p:cNvSpPr>
            <a:spLocks noChangeArrowheads="1"/>
          </p:cNvSpPr>
          <p:nvPr/>
        </p:nvSpPr>
        <p:spPr bwMode="auto">
          <a:xfrm>
            <a:off x="468313" y="4587875"/>
            <a:ext cx="82089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85800" indent="-685800">
              <a:tabLst>
                <a:tab pos="409575" algn="l"/>
              </a:tabLst>
            </a:pPr>
            <a:r>
              <a:rPr lang="en-US" b="1">
                <a:solidFill>
                  <a:srgbClr val="FF0000"/>
                </a:solidFill>
              </a:rPr>
              <a:t>NYF = number of software failures detected during a year of maintenance service.</a:t>
            </a:r>
          </a:p>
          <a:p>
            <a:pPr marL="685800" indent="-685800" eaLnBrk="0" hangingPunct="0">
              <a:tabLst>
                <a:tab pos="409575" algn="l"/>
              </a:tabLst>
            </a:pPr>
            <a:r>
              <a:rPr lang="en-US" b="1">
                <a:solidFill>
                  <a:srgbClr val="FF0000"/>
                </a:solidFill>
              </a:rPr>
              <a:t>WYF = weighted number of yearly software failures detected during one year.</a:t>
            </a:r>
          </a:p>
        </p:txBody>
      </p:sp>
      <p:sp>
        <p:nvSpPr>
          <p:cNvPr id="5" name="Title 4"/>
          <p:cNvSpPr>
            <a:spLocks noGrp="1"/>
          </p:cNvSpPr>
          <p:nvPr>
            <p:ph type="title"/>
          </p:nvPr>
        </p:nvSpPr>
        <p:spPr/>
        <p:txBody>
          <a:bodyPr>
            <a:normAutofit fontScale="90000"/>
          </a:bodyPr>
          <a:lstStyle/>
          <a:p>
            <a:r>
              <a:rPr lang="en-US"/>
              <a:t>Product metrics </a:t>
            </a:r>
            <a:br>
              <a:rPr lang="en-US"/>
            </a:br>
            <a:r>
              <a:rPr lang="en-US" sz="4200"/>
              <a:t>3. Corrective maintenance quality metrics</a:t>
            </a:r>
          </a:p>
        </p:txBody>
      </p:sp>
      <p:sp>
        <p:nvSpPr>
          <p:cNvPr id="6" name="Content Placeholder 5"/>
          <p:cNvSpPr>
            <a:spLocks noGrp="1"/>
          </p:cNvSpPr>
          <p:nvPr>
            <p:ph idx="1"/>
          </p:nvPr>
        </p:nvSpPr>
        <p:spPr/>
        <p:txBody>
          <a:bodyPr/>
          <a:lstStyle/>
          <a:p>
            <a:r>
              <a:rPr lang="en-US"/>
              <a:t>Software system failure severity metrics</a:t>
            </a:r>
          </a:p>
        </p:txBody>
      </p:sp>
      <p:sp>
        <p:nvSpPr>
          <p:cNvPr id="3" name="Slide Number Placeholder 2"/>
          <p:cNvSpPr>
            <a:spLocks noGrp="1"/>
          </p:cNvSpPr>
          <p:nvPr>
            <p:ph type="sldNum" sz="quarter" idx="12"/>
          </p:nvPr>
        </p:nvSpPr>
        <p:spPr/>
        <p:txBody>
          <a:bodyPr/>
          <a:lstStyle/>
          <a:p>
            <a:r>
              <a:rPr lang="en-US" smtClean="0"/>
              <a:t>Slide </a:t>
            </a:r>
            <a:fld id="{3900DC13-0C25-439E-AA75-E5DAAC4C3713}" type="slidenum">
              <a:rPr lang="en-US" smtClean="0"/>
              <a:pPr/>
              <a:t>37</a:t>
            </a:fld>
            <a:endParaRPr lang="en-US"/>
          </a:p>
        </p:txBody>
      </p:sp>
    </p:spTree>
    <p:extLst>
      <p:ext uri="{BB962C8B-B14F-4D97-AF65-F5344CB8AC3E}">
        <p14:creationId xmlns:p14="http://schemas.microsoft.com/office/powerpoint/2010/main" val="1603329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55" name="Group 23"/>
          <p:cNvGraphicFramePr>
            <a:graphicFrameLocks noGrp="1"/>
          </p:cNvGraphicFramePr>
          <p:nvPr>
            <p:extLst>
              <p:ext uri="{D42A27DB-BD31-4B8C-83A1-F6EECF244321}">
                <p14:modId xmlns:p14="http://schemas.microsoft.com/office/powerpoint/2010/main" val="114793231"/>
              </p:ext>
            </p:extLst>
          </p:nvPr>
        </p:nvGraphicFramePr>
        <p:xfrm>
          <a:off x="565150" y="2844800"/>
          <a:ext cx="8077200" cy="1219200"/>
        </p:xfrm>
        <a:graphic>
          <a:graphicData uri="http://schemas.openxmlformats.org/drawingml/2006/table">
            <a:tbl>
              <a:tblPr/>
              <a:tblGrid>
                <a:gridCol w="1295400"/>
                <a:gridCol w="3676650"/>
                <a:gridCol w="3105150"/>
              </a:tblGrid>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MRepF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Maintenance Repeated repair Failure metric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RepYF</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MRepF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2" name="Rectangle 17"/>
          <p:cNvSpPr>
            <a:spLocks noChangeArrowheads="1"/>
          </p:cNvSpPr>
          <p:nvPr/>
        </p:nvSpPr>
        <p:spPr bwMode="auto">
          <a:xfrm>
            <a:off x="107950" y="4673600"/>
            <a:ext cx="8610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tabLst>
                <a:tab pos="409575" algn="l"/>
              </a:tabLst>
            </a:pPr>
            <a:r>
              <a:rPr lang="en-US" b="1">
                <a:solidFill>
                  <a:srgbClr val="FF0000"/>
                </a:solidFill>
              </a:rPr>
              <a:t>	RepYF = Number of repeated software failure calls (service failures). </a:t>
            </a:r>
          </a:p>
          <a:p>
            <a:pPr>
              <a:tabLst>
                <a:tab pos="409575" algn="l"/>
              </a:tabLst>
            </a:pPr>
            <a:r>
              <a:rPr lang="en-US" b="1">
                <a:solidFill>
                  <a:srgbClr val="FF0000"/>
                </a:solidFill>
              </a:rPr>
              <a:t>	</a:t>
            </a:r>
            <a:r>
              <a:rPr lang="en-US" b="1" smtClean="0">
                <a:solidFill>
                  <a:srgbClr val="FF0000"/>
                </a:solidFill>
              </a:rPr>
              <a:t>NYF </a:t>
            </a:r>
            <a:r>
              <a:rPr lang="en-US" b="1">
                <a:solidFill>
                  <a:srgbClr val="FF0000"/>
                </a:solidFill>
              </a:rPr>
              <a:t>= number of software failures detected during a year of maintenance </a:t>
            </a:r>
            <a:br>
              <a:rPr lang="en-US" b="1">
                <a:solidFill>
                  <a:srgbClr val="FF0000"/>
                </a:solidFill>
              </a:rPr>
            </a:br>
            <a:r>
              <a:rPr lang="en-US" b="1">
                <a:solidFill>
                  <a:srgbClr val="FF0000"/>
                </a:solidFill>
              </a:rPr>
              <a:t>                       service</a:t>
            </a:r>
            <a:r>
              <a:rPr lang="en-US" b="1" smtClean="0">
                <a:solidFill>
                  <a:srgbClr val="FF0000"/>
                </a:solidFill>
              </a:rPr>
              <a:t>.</a:t>
            </a:r>
          </a:p>
        </p:txBody>
      </p:sp>
      <p:sp>
        <p:nvSpPr>
          <p:cNvPr id="5" name="Title 4"/>
          <p:cNvSpPr>
            <a:spLocks noGrp="1"/>
          </p:cNvSpPr>
          <p:nvPr>
            <p:ph type="title"/>
          </p:nvPr>
        </p:nvSpPr>
        <p:spPr/>
        <p:txBody>
          <a:bodyPr>
            <a:normAutofit fontScale="90000"/>
          </a:bodyPr>
          <a:lstStyle/>
          <a:p>
            <a:r>
              <a:rPr lang="en-US"/>
              <a:t>Product metrics </a:t>
            </a:r>
            <a:br>
              <a:rPr lang="en-US"/>
            </a:br>
            <a:r>
              <a:rPr lang="en-US" sz="4200"/>
              <a:t>3. Corrective maintenance quality metrics</a:t>
            </a:r>
          </a:p>
        </p:txBody>
      </p:sp>
      <p:sp>
        <p:nvSpPr>
          <p:cNvPr id="6" name="Content Placeholder 5"/>
          <p:cNvSpPr>
            <a:spLocks noGrp="1"/>
          </p:cNvSpPr>
          <p:nvPr>
            <p:ph idx="1"/>
          </p:nvPr>
        </p:nvSpPr>
        <p:spPr/>
        <p:txBody>
          <a:bodyPr/>
          <a:lstStyle/>
          <a:p>
            <a:r>
              <a:rPr lang="en-US"/>
              <a:t>Failures of maintenance services metrics</a:t>
            </a:r>
          </a:p>
        </p:txBody>
      </p:sp>
      <p:sp>
        <p:nvSpPr>
          <p:cNvPr id="3" name="Slide Number Placeholder 2"/>
          <p:cNvSpPr>
            <a:spLocks noGrp="1"/>
          </p:cNvSpPr>
          <p:nvPr>
            <p:ph type="sldNum" sz="quarter" idx="12"/>
          </p:nvPr>
        </p:nvSpPr>
        <p:spPr/>
        <p:txBody>
          <a:bodyPr/>
          <a:lstStyle/>
          <a:p>
            <a:r>
              <a:rPr lang="en-US" smtClean="0"/>
              <a:t>Slide </a:t>
            </a:r>
            <a:fld id="{3900DC13-0C25-439E-AA75-E5DAAC4C3713}" type="slidenum">
              <a:rPr lang="en-US" smtClean="0"/>
              <a:pPr/>
              <a:t>38</a:t>
            </a:fld>
            <a:endParaRPr lang="en-US"/>
          </a:p>
        </p:txBody>
      </p:sp>
    </p:spTree>
    <p:extLst>
      <p:ext uri="{BB962C8B-B14F-4D97-AF65-F5344CB8AC3E}">
        <p14:creationId xmlns:p14="http://schemas.microsoft.com/office/powerpoint/2010/main" val="38839958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92" name="Group 36"/>
          <p:cNvGraphicFramePr>
            <a:graphicFrameLocks noGrp="1"/>
          </p:cNvGraphicFramePr>
          <p:nvPr>
            <p:extLst>
              <p:ext uri="{D42A27DB-BD31-4B8C-83A1-F6EECF244321}">
                <p14:modId xmlns:p14="http://schemas.microsoft.com/office/powerpoint/2010/main" val="2150047120"/>
              </p:ext>
            </p:extLst>
          </p:nvPr>
        </p:nvGraphicFramePr>
        <p:xfrm>
          <a:off x="627856" y="2286000"/>
          <a:ext cx="8077200" cy="2667000"/>
        </p:xfrm>
        <a:graphic>
          <a:graphicData uri="http://schemas.openxmlformats.org/drawingml/2006/table">
            <a:tbl>
              <a:tblPr/>
              <a:tblGrid>
                <a:gridCol w="1295400"/>
                <a:gridCol w="3276600"/>
                <a:gridCol w="3505200"/>
              </a:tblGrid>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FA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Full Availability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NYSerH - NYFH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FA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NYSerH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VitA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Vital Availability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NYSerH - NYVitFH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VitA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NYSerH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TUA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Total Unavailability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NYTFH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TUA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NYSerH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64" name="Rectangle 17"/>
          <p:cNvSpPr>
            <a:spLocks noChangeArrowheads="1"/>
          </p:cNvSpPr>
          <p:nvPr/>
        </p:nvSpPr>
        <p:spPr bwMode="auto">
          <a:xfrm>
            <a:off x="474663" y="5011737"/>
            <a:ext cx="8383587"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tabLst>
                <a:tab pos="409575" algn="l"/>
              </a:tabLst>
            </a:pPr>
            <a:r>
              <a:rPr lang="en-US" sz="1400" b="1">
                <a:solidFill>
                  <a:srgbClr val="FF0000"/>
                </a:solidFill>
              </a:rPr>
              <a:t> NYSerH = Number of hours software system is in service during one year.  </a:t>
            </a:r>
          </a:p>
          <a:p>
            <a:pPr>
              <a:tabLst>
                <a:tab pos="409575" algn="l"/>
              </a:tabLst>
            </a:pPr>
            <a:r>
              <a:rPr lang="en-US" sz="1400" b="1">
                <a:solidFill>
                  <a:srgbClr val="FF0000"/>
                </a:solidFill>
              </a:rPr>
              <a:t> NYFH = Number of hours where at least one function is unavailable (failed) during one year,</a:t>
            </a:r>
            <a:br>
              <a:rPr lang="en-US" sz="1400" b="1">
                <a:solidFill>
                  <a:srgbClr val="FF0000"/>
                </a:solidFill>
              </a:rPr>
            </a:br>
            <a:r>
              <a:rPr lang="en-US" sz="1400" b="1">
                <a:solidFill>
                  <a:srgbClr val="FF0000"/>
                </a:solidFill>
              </a:rPr>
              <a:t>                 including total failure of the software system.</a:t>
            </a:r>
          </a:p>
          <a:p>
            <a:pPr>
              <a:tabLst>
                <a:tab pos="409575" algn="l"/>
              </a:tabLst>
            </a:pPr>
            <a:r>
              <a:rPr lang="en-US" sz="1400" b="1">
                <a:solidFill>
                  <a:srgbClr val="FF0000"/>
                </a:solidFill>
              </a:rPr>
              <a:t> NYVitFH = Number of hours when at least one vital function is unavailable (failed) during</a:t>
            </a:r>
            <a:br>
              <a:rPr lang="en-US" sz="1400" b="1">
                <a:solidFill>
                  <a:srgbClr val="FF0000"/>
                </a:solidFill>
              </a:rPr>
            </a:br>
            <a:r>
              <a:rPr lang="en-US" sz="1400" b="1">
                <a:solidFill>
                  <a:srgbClr val="FF0000"/>
                </a:solidFill>
              </a:rPr>
              <a:t>                      one year, including total failure of the software system.</a:t>
            </a:r>
          </a:p>
          <a:p>
            <a:pPr>
              <a:tabLst>
                <a:tab pos="409575" algn="l"/>
              </a:tabLst>
            </a:pPr>
            <a:r>
              <a:rPr lang="en-US" sz="1400" b="1">
                <a:solidFill>
                  <a:srgbClr val="FF0000"/>
                </a:solidFill>
              </a:rPr>
              <a:t> NYTFH = Number of hours of total failure (all system functions failed) during one year.</a:t>
            </a:r>
          </a:p>
          <a:p>
            <a:pPr>
              <a:tabLst>
                <a:tab pos="409575" algn="l"/>
              </a:tabLst>
            </a:pPr>
            <a:r>
              <a:rPr lang="en-US" sz="1400" b="1">
                <a:solidFill>
                  <a:srgbClr val="FF0000"/>
                </a:solidFill>
              </a:rPr>
              <a:t>NYFH ≥ NYVitFH ≥ NYTFH.</a:t>
            </a:r>
          </a:p>
          <a:p>
            <a:pPr>
              <a:tabLst>
                <a:tab pos="409575" algn="l"/>
              </a:tabLst>
            </a:pPr>
            <a:r>
              <a:rPr lang="en-US" sz="1400" b="1">
                <a:solidFill>
                  <a:srgbClr val="FF0000"/>
                </a:solidFill>
              </a:rPr>
              <a:t>1 – TUA ≥ VitA ≥FA</a:t>
            </a:r>
          </a:p>
        </p:txBody>
      </p:sp>
      <p:sp>
        <p:nvSpPr>
          <p:cNvPr id="5" name="Title 4"/>
          <p:cNvSpPr>
            <a:spLocks noGrp="1"/>
          </p:cNvSpPr>
          <p:nvPr>
            <p:ph type="title"/>
          </p:nvPr>
        </p:nvSpPr>
        <p:spPr/>
        <p:txBody>
          <a:bodyPr>
            <a:normAutofit fontScale="90000"/>
          </a:bodyPr>
          <a:lstStyle/>
          <a:p>
            <a:r>
              <a:rPr lang="en-US"/>
              <a:t>Product metrics </a:t>
            </a:r>
            <a:br>
              <a:rPr lang="en-US"/>
            </a:br>
            <a:r>
              <a:rPr lang="en-US" sz="4200"/>
              <a:t>3. Corrective maintenance quality metrics</a:t>
            </a:r>
          </a:p>
        </p:txBody>
      </p:sp>
      <p:sp>
        <p:nvSpPr>
          <p:cNvPr id="6" name="Content Placeholder 5"/>
          <p:cNvSpPr>
            <a:spLocks noGrp="1"/>
          </p:cNvSpPr>
          <p:nvPr>
            <p:ph idx="1"/>
          </p:nvPr>
        </p:nvSpPr>
        <p:spPr/>
        <p:txBody>
          <a:bodyPr/>
          <a:lstStyle/>
          <a:p>
            <a:r>
              <a:rPr lang="en-US"/>
              <a:t>Software system availability metrics</a:t>
            </a:r>
          </a:p>
        </p:txBody>
      </p:sp>
      <p:sp>
        <p:nvSpPr>
          <p:cNvPr id="3" name="Slide Number Placeholder 2"/>
          <p:cNvSpPr>
            <a:spLocks noGrp="1"/>
          </p:cNvSpPr>
          <p:nvPr>
            <p:ph type="sldNum" sz="quarter" idx="12"/>
          </p:nvPr>
        </p:nvSpPr>
        <p:spPr/>
        <p:txBody>
          <a:bodyPr/>
          <a:lstStyle/>
          <a:p>
            <a:r>
              <a:rPr lang="en-US" smtClean="0"/>
              <a:t>Slide </a:t>
            </a:r>
            <a:fld id="{3900DC13-0C25-439E-AA75-E5DAAC4C3713}" type="slidenum">
              <a:rPr lang="en-US" smtClean="0"/>
              <a:pPr/>
              <a:t>39</a:t>
            </a:fld>
            <a:endParaRPr lang="en-US"/>
          </a:p>
        </p:txBody>
      </p:sp>
    </p:spTree>
    <p:extLst>
      <p:ext uri="{BB962C8B-B14F-4D97-AF65-F5344CB8AC3E}">
        <p14:creationId xmlns:p14="http://schemas.microsoft.com/office/powerpoint/2010/main" val="1489996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idx="1"/>
          </p:nvPr>
        </p:nvSpPr>
        <p:spPr/>
        <p:txBody>
          <a:bodyPr/>
          <a:lstStyle/>
          <a:p>
            <a:r>
              <a:rPr lang="en-US" smtClean="0"/>
              <a:t>Galin (2004). </a:t>
            </a:r>
            <a:r>
              <a:rPr lang="en-US" i="1"/>
              <a:t>Software Quality Assurance </a:t>
            </a:r>
            <a:r>
              <a:rPr lang="en-US" i="1" smtClean="0"/>
              <a:t>from theory </a:t>
            </a:r>
            <a:r>
              <a:rPr lang="en-US" i="1"/>
              <a:t>to implementation. </a:t>
            </a:r>
            <a:r>
              <a:rPr lang="en-US"/>
              <a:t>Pearson Education Limited</a:t>
            </a:r>
          </a:p>
          <a:p>
            <a:r>
              <a:rPr lang="en-US"/>
              <a:t>Ian </a:t>
            </a:r>
            <a:r>
              <a:rPr lang="en-US" smtClean="0"/>
              <a:t>Sommerville (2011). </a:t>
            </a:r>
            <a:r>
              <a:rPr lang="en-US" i="1" smtClean="0"/>
              <a:t>Software engineering</a:t>
            </a:r>
            <a:r>
              <a:rPr lang="en-US" smtClean="0"/>
              <a:t>. Ninth Edition</a:t>
            </a:r>
            <a:r>
              <a:rPr lang="en-US"/>
              <a:t>. </a:t>
            </a:r>
            <a:r>
              <a:rPr lang="en-US" smtClean="0"/>
              <a:t>Addison-Wesley</a:t>
            </a:r>
          </a:p>
        </p:txBody>
      </p:sp>
      <p:sp>
        <p:nvSpPr>
          <p:cNvPr id="4" name="Slide Number Placeholder 3"/>
          <p:cNvSpPr>
            <a:spLocks noGrp="1"/>
          </p:cNvSpPr>
          <p:nvPr>
            <p:ph type="sldNum" sz="quarter" idx="12"/>
          </p:nvPr>
        </p:nvSpPr>
        <p:spPr/>
        <p:txBody>
          <a:bodyPr/>
          <a:lstStyle/>
          <a:p>
            <a:r>
              <a:rPr lang="en-US" smtClean="0">
                <a:solidFill>
                  <a:srgbClr val="04617B">
                    <a:shade val="90000"/>
                  </a:srgbClr>
                </a:solidFill>
              </a:rPr>
              <a:t>Slide </a:t>
            </a:r>
            <a:fld id="{3900DC13-0C25-439E-AA75-E5DAAC4C3713}" type="slidenum">
              <a:rPr lang="en-US" smtClean="0">
                <a:solidFill>
                  <a:srgbClr val="04617B">
                    <a:shade val="90000"/>
                  </a:srgbClr>
                </a:solidFill>
              </a:rPr>
              <a:pPr/>
              <a:t>4</a:t>
            </a:fld>
            <a:endParaRPr lang="en-US">
              <a:solidFill>
                <a:srgbClr val="04617B">
                  <a:shade val="90000"/>
                </a:srgbClr>
              </a:solidFill>
            </a:endParaRPr>
          </a:p>
        </p:txBody>
      </p:sp>
    </p:spTree>
    <p:extLst>
      <p:ext uri="{BB962C8B-B14F-4D97-AF65-F5344CB8AC3E}">
        <p14:creationId xmlns:p14="http://schemas.microsoft.com/office/powerpoint/2010/main" val="30720038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120" name="Group 40"/>
          <p:cNvGraphicFramePr>
            <a:graphicFrameLocks noGrp="1"/>
          </p:cNvGraphicFramePr>
          <p:nvPr>
            <p:extLst>
              <p:ext uri="{D42A27DB-BD31-4B8C-83A1-F6EECF244321}">
                <p14:modId xmlns:p14="http://schemas.microsoft.com/office/powerpoint/2010/main" val="3472304748"/>
              </p:ext>
            </p:extLst>
          </p:nvPr>
        </p:nvGraphicFramePr>
        <p:xfrm>
          <a:off x="304800" y="2514600"/>
          <a:ext cx="8534400" cy="2667000"/>
        </p:xfrm>
        <a:graphic>
          <a:graphicData uri="http://schemas.openxmlformats.org/drawingml/2006/table">
            <a:tbl>
              <a:tblPr/>
              <a:tblGrid>
                <a:gridCol w="1368425"/>
                <a:gridCol w="3813175"/>
                <a:gridCol w="3352800"/>
              </a:tblGrid>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CMaiP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Corrective Maintenance </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Productivity</a:t>
                      </a: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CMaiYH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CMaiP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KLMC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FCMP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Function point Corrective Maintenance Productivity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CMaiYH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FCMP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NMFP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CMaiE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Corrective Maintenance </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Effectiveness</a:t>
                      </a: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CMaiYH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CMaiE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888" name="Rectangle 25"/>
          <p:cNvSpPr>
            <a:spLocks noChangeArrowheads="1"/>
          </p:cNvSpPr>
          <p:nvPr/>
        </p:nvSpPr>
        <p:spPr bwMode="auto">
          <a:xfrm>
            <a:off x="304800" y="5334000"/>
            <a:ext cx="85153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028700" indent="-1028700">
              <a:tabLst>
                <a:tab pos="409575" algn="l"/>
              </a:tabLst>
            </a:pPr>
            <a:r>
              <a:rPr lang="en-US" sz="1600" b="1">
                <a:solidFill>
                  <a:srgbClr val="FF0000"/>
                </a:solidFill>
              </a:rPr>
              <a:t>CMaiYH = Total yearly working hours invested in the corrective maintenance of the </a:t>
            </a:r>
            <a:r>
              <a:rPr lang="en-US" sz="1600" b="1" smtClean="0">
                <a:solidFill>
                  <a:srgbClr val="FF0000"/>
                </a:solidFill>
              </a:rPr>
              <a:t>software system</a:t>
            </a:r>
            <a:r>
              <a:rPr lang="en-US" sz="1600" b="1">
                <a:solidFill>
                  <a:srgbClr val="FF0000"/>
                </a:solidFill>
              </a:rPr>
              <a:t>.</a:t>
            </a:r>
          </a:p>
          <a:p>
            <a:pPr>
              <a:tabLst>
                <a:tab pos="409575" algn="l"/>
              </a:tabLst>
            </a:pPr>
            <a:r>
              <a:rPr lang="en-US" sz="1600" b="1">
                <a:solidFill>
                  <a:srgbClr val="FF0000"/>
                </a:solidFill>
              </a:rPr>
              <a:t> NYF = number of software failures detected during a year of maintenance service.</a:t>
            </a:r>
          </a:p>
          <a:p>
            <a:pPr>
              <a:tabLst>
                <a:tab pos="409575" algn="l"/>
              </a:tabLst>
            </a:pPr>
            <a:r>
              <a:rPr lang="en-US" sz="1600" b="1">
                <a:solidFill>
                  <a:srgbClr val="FF0000"/>
                </a:solidFill>
              </a:rPr>
              <a:t> NMFP = number of function points designated for the maintained software.</a:t>
            </a:r>
          </a:p>
          <a:p>
            <a:pPr eaLnBrk="0" hangingPunct="0">
              <a:tabLst>
                <a:tab pos="409575" algn="l"/>
              </a:tabLst>
            </a:pPr>
            <a:r>
              <a:rPr lang="en-US" sz="1600" b="1">
                <a:solidFill>
                  <a:srgbClr val="FF0000"/>
                </a:solidFill>
              </a:rPr>
              <a:t> KLMC = Thousands of lines of maintained software code.</a:t>
            </a:r>
          </a:p>
        </p:txBody>
      </p:sp>
      <p:sp>
        <p:nvSpPr>
          <p:cNvPr id="5" name="Title 4"/>
          <p:cNvSpPr>
            <a:spLocks noGrp="1"/>
          </p:cNvSpPr>
          <p:nvPr>
            <p:ph type="title"/>
          </p:nvPr>
        </p:nvSpPr>
        <p:spPr/>
        <p:txBody>
          <a:bodyPr>
            <a:normAutofit fontScale="90000"/>
          </a:bodyPr>
          <a:lstStyle/>
          <a:p>
            <a:r>
              <a:rPr lang="en-US"/>
              <a:t>Product </a:t>
            </a:r>
            <a:r>
              <a:rPr lang="en-US" smtClean="0"/>
              <a:t>metrics</a:t>
            </a:r>
            <a:br>
              <a:rPr lang="en-US" smtClean="0"/>
            </a:br>
            <a:r>
              <a:rPr lang="en-US" sz="3100" smtClean="0"/>
              <a:t>4. </a:t>
            </a:r>
            <a:r>
              <a:rPr lang="en-US" sz="3100"/>
              <a:t>Software corrective maintenance productivity and effectiveness </a:t>
            </a:r>
            <a:r>
              <a:rPr lang="en-US" sz="3100" smtClean="0"/>
              <a:t>metrics</a:t>
            </a:r>
            <a:endParaRPr lang="en-US" sz="310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40</a:t>
            </a:fld>
            <a:endParaRPr lang="en-US"/>
          </a:p>
        </p:txBody>
      </p:sp>
    </p:spTree>
    <p:extLst>
      <p:ext uri="{BB962C8B-B14F-4D97-AF65-F5344CB8AC3E}">
        <p14:creationId xmlns:p14="http://schemas.microsoft.com/office/powerpoint/2010/main" val="22587233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a:p>
        </p:txBody>
      </p:sp>
      <p:sp>
        <p:nvSpPr>
          <p:cNvPr id="3" name="Content Placeholder 2"/>
          <p:cNvSpPr>
            <a:spLocks noGrp="1"/>
          </p:cNvSpPr>
          <p:nvPr>
            <p:ph idx="1"/>
          </p:nvPr>
        </p:nvSpPr>
        <p:spPr/>
        <p:txBody>
          <a:bodyPr/>
          <a:lstStyle/>
          <a:p>
            <a:r>
              <a:rPr lang="en-US"/>
              <a:t>Project progress </a:t>
            </a:r>
            <a:r>
              <a:rPr lang="en-US" smtClean="0"/>
              <a:t>control</a:t>
            </a:r>
          </a:p>
          <a:p>
            <a:r>
              <a:rPr lang="en-US"/>
              <a:t>Software quality metrics</a:t>
            </a:r>
          </a:p>
          <a:p>
            <a:r>
              <a:rPr lang="en-US" b="1"/>
              <a:t>Software quality </a:t>
            </a:r>
            <a:r>
              <a:rPr lang="en-US" b="1" smtClean="0"/>
              <a:t>costs</a:t>
            </a:r>
            <a:endParaRPr lang="en-US" b="1"/>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41</a:t>
            </a:fld>
            <a:endParaRPr lang="en-US"/>
          </a:p>
        </p:txBody>
      </p:sp>
      <p:grpSp>
        <p:nvGrpSpPr>
          <p:cNvPr id="14" name="Group 13"/>
          <p:cNvGrpSpPr/>
          <p:nvPr/>
        </p:nvGrpSpPr>
        <p:grpSpPr>
          <a:xfrm>
            <a:off x="6096000" y="152400"/>
            <a:ext cx="2743200" cy="914400"/>
            <a:chOff x="6096000" y="152400"/>
            <a:chExt cx="2743200" cy="914400"/>
          </a:xfrm>
        </p:grpSpPr>
        <p:sp>
          <p:nvSpPr>
            <p:cNvPr id="15"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16"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17"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18"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6</a:t>
              </a:r>
              <a:endParaRPr lang="en-GB" sz="1800" b="1"/>
            </a:p>
          </p:txBody>
        </p:sp>
        <p:sp>
          <p:nvSpPr>
            <p:cNvPr id="19"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7</a:t>
              </a:r>
              <a:endParaRPr lang="en-GB" sz="1800" b="1"/>
            </a:p>
          </p:txBody>
        </p:sp>
        <p:sp>
          <p:nvSpPr>
            <p:cNvPr id="20"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8</a:t>
              </a:r>
              <a:endParaRPr lang="en-GB" sz="1800" b="1"/>
            </a:p>
          </p:txBody>
        </p:sp>
        <p:sp>
          <p:nvSpPr>
            <p:cNvPr id="21" name="Rectangle 16"/>
            <p:cNvSpPr>
              <a:spLocks noChangeArrowheads="1"/>
            </p:cNvSpPr>
            <p:nvPr/>
          </p:nvSpPr>
          <p:spPr bwMode="auto">
            <a:xfrm>
              <a:off x="7741920" y="152400"/>
              <a:ext cx="548640" cy="457200"/>
            </a:xfrm>
            <a:prstGeom prst="rect">
              <a:avLst/>
            </a:prstGeom>
            <a:solidFill>
              <a:schemeClr val="tx2"/>
            </a:solidFill>
            <a:ln w="12700">
              <a:solidFill>
                <a:schemeClr val="tx1"/>
              </a:solidFill>
              <a:miter lim="800000"/>
              <a:headEnd/>
              <a:tailEnd/>
            </a:ln>
            <a:effectLst/>
            <a:extLst/>
          </p:spPr>
          <p:txBody>
            <a:bodyPr wrap="none" lIns="92075" tIns="46038" rIns="92075" bIns="46038" anchor="ctr"/>
            <a:lstStyle/>
            <a:p>
              <a:pPr algn="ctr"/>
              <a:r>
                <a:rPr lang="en-GB" b="1">
                  <a:solidFill>
                    <a:srgbClr val="001412"/>
                  </a:solidFill>
                </a:rPr>
                <a:t>4</a:t>
              </a:r>
            </a:p>
          </p:txBody>
        </p:sp>
        <p:sp>
          <p:nvSpPr>
            <p:cNvPr id="22"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9</a:t>
              </a:r>
              <a:endParaRPr lang="en-GB" sz="1800" b="1"/>
            </a:p>
          </p:txBody>
        </p:sp>
        <p:sp>
          <p:nvSpPr>
            <p:cNvPr id="23"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smtClean="0"/>
                <a:t>5</a:t>
              </a:r>
              <a:endParaRPr lang="en-GB" sz="1800" b="1"/>
            </a:p>
          </p:txBody>
        </p:sp>
        <p:sp>
          <p:nvSpPr>
            <p:cNvPr id="24"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extLst>
      <p:ext uri="{BB962C8B-B14F-4D97-AF65-F5344CB8AC3E}">
        <p14:creationId xmlns:p14="http://schemas.microsoft.com/office/powerpoint/2010/main" val="375642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Costs of software quality</a:t>
            </a:r>
          </a:p>
        </p:txBody>
      </p:sp>
      <p:sp>
        <p:nvSpPr>
          <p:cNvPr id="3" name="Content Placeholder 2"/>
          <p:cNvSpPr>
            <a:spLocks noGrp="1"/>
          </p:cNvSpPr>
          <p:nvPr>
            <p:ph idx="1"/>
          </p:nvPr>
        </p:nvSpPr>
        <p:spPr/>
        <p:txBody>
          <a:bodyPr/>
          <a:lstStyle/>
          <a:p>
            <a:r>
              <a:rPr lang="en-US"/>
              <a:t>Objectives of cost of software quality metrics </a:t>
            </a:r>
            <a:endParaRPr lang="en-US" smtClean="0"/>
          </a:p>
          <a:p>
            <a:r>
              <a:rPr lang="en-US" smtClean="0"/>
              <a:t>The </a:t>
            </a:r>
            <a:r>
              <a:rPr lang="en-US"/>
              <a:t>classic </a:t>
            </a:r>
            <a:r>
              <a:rPr lang="en-US" smtClean="0"/>
              <a:t>model</a:t>
            </a:r>
          </a:p>
          <a:p>
            <a:r>
              <a:rPr lang="en-US"/>
              <a:t>An extended model </a:t>
            </a:r>
            <a:endParaRPr lang="en-US" smtClean="0"/>
          </a:p>
          <a:p>
            <a:r>
              <a:rPr lang="en-US"/>
              <a:t>Application of a cost of software quality </a:t>
            </a:r>
            <a:r>
              <a:rPr lang="en-US" smtClean="0"/>
              <a:t>system</a:t>
            </a:r>
          </a:p>
          <a:p>
            <a:r>
              <a:rPr lang="en-US"/>
              <a:t>Problems in the application of cost of software quality metrics</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42</a:t>
            </a:fld>
            <a:endParaRPr lang="en-US"/>
          </a:p>
        </p:txBody>
      </p:sp>
    </p:spTree>
    <p:extLst>
      <p:ext uri="{BB962C8B-B14F-4D97-AF65-F5344CB8AC3E}">
        <p14:creationId xmlns:p14="http://schemas.microsoft.com/office/powerpoint/2010/main" val="30941721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Objectives </a:t>
            </a:r>
            <a:r>
              <a:rPr lang="en-US" smtClean="0"/>
              <a:t>of cost </a:t>
            </a:r>
            <a:r>
              <a:rPr lang="en-US"/>
              <a:t>of software </a:t>
            </a:r>
            <a:r>
              <a:rPr lang="en-US" smtClean="0"/>
              <a:t>quality</a:t>
            </a:r>
            <a:endParaRPr lang="en-US"/>
          </a:p>
        </p:txBody>
      </p:sp>
      <p:sp>
        <p:nvSpPr>
          <p:cNvPr id="3" name="Content Placeholder 2"/>
          <p:cNvSpPr>
            <a:spLocks noGrp="1"/>
          </p:cNvSpPr>
          <p:nvPr>
            <p:ph idx="1"/>
          </p:nvPr>
        </p:nvSpPr>
        <p:spPr/>
        <p:txBody>
          <a:bodyPr/>
          <a:lstStyle/>
          <a:p>
            <a:r>
              <a:rPr lang="en-US" b="1" smtClean="0"/>
              <a:t>control</a:t>
            </a:r>
            <a:r>
              <a:rPr lang="en-US" smtClean="0"/>
              <a:t> </a:t>
            </a:r>
            <a:r>
              <a:rPr lang="en-US" b="1" smtClean="0"/>
              <a:t>organization-initiated costs </a:t>
            </a:r>
            <a:r>
              <a:rPr lang="en-US" smtClean="0"/>
              <a:t>to prevent and detect software errors</a:t>
            </a:r>
          </a:p>
          <a:p>
            <a:r>
              <a:rPr lang="en-US" b="1" smtClean="0"/>
              <a:t>evaluation of the economic damages of software failures </a:t>
            </a:r>
            <a:r>
              <a:rPr lang="en-US" smtClean="0"/>
              <a:t>as a basis for revising the SQA budget</a:t>
            </a:r>
          </a:p>
          <a:p>
            <a:r>
              <a:rPr lang="en-US" b="1" smtClean="0"/>
              <a:t>evaluation of plans </a:t>
            </a:r>
            <a:r>
              <a:rPr lang="en-US"/>
              <a:t>to increase or decrease SQA activities or to invest in a </a:t>
            </a:r>
            <a:r>
              <a:rPr lang="en-US" smtClean="0"/>
              <a:t>new or </a:t>
            </a:r>
            <a:r>
              <a:rPr lang="en-US"/>
              <a:t>updated SQA infrastructure on the basis of past economic performance </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43</a:t>
            </a:fld>
            <a:endParaRPr lang="en-US"/>
          </a:p>
        </p:txBody>
      </p:sp>
    </p:spTree>
    <p:extLst>
      <p:ext uri="{BB962C8B-B14F-4D97-AF65-F5344CB8AC3E}">
        <p14:creationId xmlns:p14="http://schemas.microsoft.com/office/powerpoint/2010/main" val="28003303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Classic model </a:t>
            </a:r>
            <a:r>
              <a:rPr lang="en-US"/>
              <a:t>of cost of software quality</a:t>
            </a:r>
          </a:p>
        </p:txBody>
      </p:sp>
      <p:sp>
        <p:nvSpPr>
          <p:cNvPr id="6" name="Rectangle 4"/>
          <p:cNvSpPr>
            <a:spLocks noChangeArrowheads="1"/>
          </p:cNvSpPr>
          <p:nvPr/>
        </p:nvSpPr>
        <p:spPr bwMode="auto">
          <a:xfrm>
            <a:off x="395288" y="1878013"/>
            <a:ext cx="8393112" cy="4598987"/>
          </a:xfrm>
          <a:prstGeom prst="rect">
            <a:avLst/>
          </a:prstGeom>
          <a:solidFill>
            <a:srgbClr val="FFFFFF"/>
          </a:solidFill>
          <a:ln w="9525">
            <a:solidFill>
              <a:srgbClr val="000000"/>
            </a:solidFill>
            <a:miter lim="800000"/>
            <a:headEnd/>
            <a:tailEnd/>
          </a:ln>
        </p:spPr>
        <p:txBody>
          <a:bodyPr/>
          <a:lstStyle/>
          <a:p>
            <a:endParaRPr lang="en-US" b="1"/>
          </a:p>
        </p:txBody>
      </p:sp>
      <p:sp>
        <p:nvSpPr>
          <p:cNvPr id="7" name="Rectangle 5"/>
          <p:cNvSpPr>
            <a:spLocks noChangeArrowheads="1"/>
          </p:cNvSpPr>
          <p:nvPr/>
        </p:nvSpPr>
        <p:spPr bwMode="auto">
          <a:xfrm>
            <a:off x="457200" y="3581400"/>
            <a:ext cx="1641475" cy="1219200"/>
          </a:xfrm>
          <a:prstGeom prst="rect">
            <a:avLst/>
          </a:prstGeom>
          <a:solidFill>
            <a:srgbClr val="99CCFF"/>
          </a:solidFill>
          <a:ln w="9525">
            <a:solidFill>
              <a:srgbClr val="000000"/>
            </a:solidFill>
            <a:miter lim="800000"/>
            <a:headEnd/>
            <a:tailEnd/>
          </a:ln>
        </p:spPr>
        <p:txBody>
          <a:bodyPr anchor="ctr" anchorCtr="0"/>
          <a:lstStyle/>
          <a:p>
            <a:pPr algn="ctr" eaLnBrk="0" hangingPunct="0"/>
            <a:r>
              <a:rPr lang="en-US" sz="2400" b="1">
                <a:latin typeface="+mj-lt"/>
              </a:rPr>
              <a:t>Cost of software quality</a:t>
            </a:r>
          </a:p>
        </p:txBody>
      </p:sp>
      <p:sp>
        <p:nvSpPr>
          <p:cNvPr id="8" name="Text Box 6"/>
          <p:cNvSpPr txBox="1">
            <a:spLocks noChangeArrowheads="1"/>
          </p:cNvSpPr>
          <p:nvPr/>
        </p:nvSpPr>
        <p:spPr bwMode="auto">
          <a:xfrm>
            <a:off x="6705600" y="1966913"/>
            <a:ext cx="1804987" cy="762000"/>
          </a:xfrm>
          <a:prstGeom prst="rect">
            <a:avLst/>
          </a:prstGeom>
          <a:solidFill>
            <a:srgbClr val="FFC000"/>
          </a:solidFill>
          <a:ln w="9525">
            <a:solidFill>
              <a:srgbClr val="000000"/>
            </a:solidFill>
            <a:miter lim="800000"/>
            <a:headEnd/>
            <a:tailEnd/>
          </a:ln>
        </p:spPr>
        <p:txBody>
          <a:bodyPr anchor="ctr" anchorCtr="0"/>
          <a:lstStyle>
            <a:defPPr>
              <a:defRPr lang="en-US"/>
            </a:defPPr>
            <a:lvl1pPr algn="ctr" eaLnBrk="0" hangingPunct="0">
              <a:defRPr sz="2400">
                <a:latin typeface="+mj-lt"/>
              </a:defRPr>
            </a:lvl1pPr>
          </a:lstStyle>
          <a:p>
            <a:r>
              <a:rPr lang="en-US" b="1"/>
              <a:t>Prevention costs</a:t>
            </a:r>
          </a:p>
        </p:txBody>
      </p:sp>
      <p:sp>
        <p:nvSpPr>
          <p:cNvPr id="9" name="Rectangle 7"/>
          <p:cNvSpPr>
            <a:spLocks noChangeArrowheads="1"/>
          </p:cNvSpPr>
          <p:nvPr/>
        </p:nvSpPr>
        <p:spPr bwMode="auto">
          <a:xfrm>
            <a:off x="6705600" y="3033713"/>
            <a:ext cx="1804987" cy="762000"/>
          </a:xfrm>
          <a:prstGeom prst="rect">
            <a:avLst/>
          </a:prstGeom>
          <a:solidFill>
            <a:srgbClr val="FFC000"/>
          </a:solidFill>
          <a:ln w="9525">
            <a:solidFill>
              <a:srgbClr val="000000"/>
            </a:solidFill>
            <a:miter lim="800000"/>
            <a:headEnd/>
            <a:tailEnd/>
          </a:ln>
        </p:spPr>
        <p:txBody>
          <a:bodyPr anchor="ctr" anchorCtr="0"/>
          <a:lstStyle/>
          <a:p>
            <a:pPr algn="ctr" eaLnBrk="0" hangingPunct="0"/>
            <a:r>
              <a:rPr lang="en-US" sz="2400" b="1">
                <a:latin typeface="+mj-lt"/>
              </a:rPr>
              <a:t>Appraisal costs</a:t>
            </a:r>
          </a:p>
        </p:txBody>
      </p:sp>
      <p:sp>
        <p:nvSpPr>
          <p:cNvPr id="10" name="Text Box 8"/>
          <p:cNvSpPr txBox="1">
            <a:spLocks noChangeArrowheads="1"/>
          </p:cNvSpPr>
          <p:nvPr/>
        </p:nvSpPr>
        <p:spPr bwMode="auto">
          <a:xfrm>
            <a:off x="6705600" y="4405313"/>
            <a:ext cx="1804987" cy="762000"/>
          </a:xfrm>
          <a:prstGeom prst="rect">
            <a:avLst/>
          </a:prstGeom>
          <a:solidFill>
            <a:srgbClr val="92D050"/>
          </a:solidFill>
          <a:ln w="9525">
            <a:solidFill>
              <a:srgbClr val="000000"/>
            </a:solidFill>
            <a:miter lim="800000"/>
            <a:headEnd/>
            <a:tailEnd/>
          </a:ln>
        </p:spPr>
        <p:txBody>
          <a:bodyPr anchor="ctr" anchorCtr="0"/>
          <a:lstStyle>
            <a:defPPr>
              <a:defRPr lang="en-US"/>
            </a:defPPr>
            <a:lvl1pPr algn="ctr" eaLnBrk="0" hangingPunct="0">
              <a:defRPr sz="2400">
                <a:latin typeface="+mj-lt"/>
              </a:defRPr>
            </a:lvl1pPr>
          </a:lstStyle>
          <a:p>
            <a:r>
              <a:rPr lang="en-US" b="1"/>
              <a:t>Internal failure costs</a:t>
            </a:r>
          </a:p>
        </p:txBody>
      </p:sp>
      <p:sp>
        <p:nvSpPr>
          <p:cNvPr id="11" name="Rectangle 9"/>
          <p:cNvSpPr>
            <a:spLocks noChangeArrowheads="1"/>
          </p:cNvSpPr>
          <p:nvPr/>
        </p:nvSpPr>
        <p:spPr bwMode="auto">
          <a:xfrm>
            <a:off x="6705600" y="5624513"/>
            <a:ext cx="1804987" cy="762000"/>
          </a:xfrm>
          <a:prstGeom prst="rect">
            <a:avLst/>
          </a:prstGeom>
          <a:solidFill>
            <a:srgbClr val="92D050"/>
          </a:solidFill>
          <a:ln w="9525">
            <a:solidFill>
              <a:srgbClr val="000000"/>
            </a:solidFill>
            <a:miter lim="800000"/>
            <a:headEnd/>
            <a:tailEnd/>
          </a:ln>
        </p:spPr>
        <p:txBody>
          <a:bodyPr anchor="ctr" anchorCtr="0"/>
          <a:lstStyle/>
          <a:p>
            <a:pPr algn="ctr" eaLnBrk="0" hangingPunct="0"/>
            <a:r>
              <a:rPr lang="en-US" sz="2400" b="1">
                <a:latin typeface="+mj-lt"/>
              </a:rPr>
              <a:t>External failure costs</a:t>
            </a:r>
          </a:p>
        </p:txBody>
      </p:sp>
      <p:sp>
        <p:nvSpPr>
          <p:cNvPr id="12" name="Text Box 10"/>
          <p:cNvSpPr txBox="1">
            <a:spLocks noChangeArrowheads="1"/>
          </p:cNvSpPr>
          <p:nvPr/>
        </p:nvSpPr>
        <p:spPr bwMode="auto">
          <a:xfrm>
            <a:off x="3200400" y="2576513"/>
            <a:ext cx="1863725" cy="1219200"/>
          </a:xfrm>
          <a:prstGeom prst="rect">
            <a:avLst/>
          </a:prstGeom>
          <a:solidFill>
            <a:srgbClr val="FFC000"/>
          </a:solidFill>
          <a:ln w="9525">
            <a:solidFill>
              <a:srgbClr val="000000"/>
            </a:solidFill>
            <a:miter lim="800000"/>
            <a:headEnd/>
            <a:tailEnd/>
          </a:ln>
        </p:spPr>
        <p:txBody>
          <a:bodyPr anchor="ctr" anchorCtr="0"/>
          <a:lstStyle/>
          <a:p>
            <a:pPr algn="ctr" eaLnBrk="0" hangingPunct="0"/>
            <a:r>
              <a:rPr lang="en-US" sz="2400" b="1">
                <a:latin typeface="+mj-lt"/>
              </a:rPr>
              <a:t>Costs of </a:t>
            </a:r>
            <a:r>
              <a:rPr lang="en-US" sz="2400" b="1" smtClean="0">
                <a:latin typeface="+mj-lt"/>
              </a:rPr>
              <a:t>control</a:t>
            </a:r>
            <a:endParaRPr lang="en-US" sz="2400" b="1">
              <a:latin typeface="+mj-lt"/>
            </a:endParaRPr>
          </a:p>
        </p:txBody>
      </p:sp>
      <p:sp>
        <p:nvSpPr>
          <p:cNvPr id="13" name="Text Box 11"/>
          <p:cNvSpPr txBox="1">
            <a:spLocks noChangeArrowheads="1"/>
          </p:cNvSpPr>
          <p:nvPr/>
        </p:nvSpPr>
        <p:spPr bwMode="auto">
          <a:xfrm>
            <a:off x="3200400" y="4710113"/>
            <a:ext cx="1863725" cy="1219200"/>
          </a:xfrm>
          <a:prstGeom prst="rect">
            <a:avLst/>
          </a:prstGeom>
          <a:solidFill>
            <a:srgbClr val="92D050"/>
          </a:solidFill>
          <a:ln w="9525">
            <a:solidFill>
              <a:srgbClr val="000000"/>
            </a:solidFill>
            <a:miter lim="800000"/>
            <a:headEnd/>
            <a:tailEnd/>
          </a:ln>
        </p:spPr>
        <p:txBody>
          <a:bodyPr anchor="ctr" anchorCtr="0"/>
          <a:lstStyle>
            <a:defPPr>
              <a:defRPr lang="en-US"/>
            </a:defPPr>
            <a:lvl1pPr algn="ctr" eaLnBrk="0" hangingPunct="0">
              <a:defRPr sz="2400">
                <a:latin typeface="+mj-lt"/>
              </a:defRPr>
            </a:lvl1pPr>
          </a:lstStyle>
          <a:p>
            <a:r>
              <a:rPr lang="en-US" b="1"/>
              <a:t>Costs of failure of control costs</a:t>
            </a:r>
          </a:p>
        </p:txBody>
      </p:sp>
      <p:sp>
        <p:nvSpPr>
          <p:cNvPr id="14" name="Line 12"/>
          <p:cNvSpPr>
            <a:spLocks noChangeShapeType="1"/>
          </p:cNvSpPr>
          <p:nvPr/>
        </p:nvSpPr>
        <p:spPr bwMode="auto">
          <a:xfrm flipV="1">
            <a:off x="2098675" y="3186113"/>
            <a:ext cx="1101725" cy="99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15" name="Line 13"/>
          <p:cNvSpPr>
            <a:spLocks noChangeShapeType="1"/>
          </p:cNvSpPr>
          <p:nvPr/>
        </p:nvSpPr>
        <p:spPr bwMode="auto">
          <a:xfrm>
            <a:off x="2098675" y="4191000"/>
            <a:ext cx="1101725" cy="11287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16" name="Line 14"/>
          <p:cNvSpPr>
            <a:spLocks noChangeShapeType="1"/>
          </p:cNvSpPr>
          <p:nvPr/>
        </p:nvSpPr>
        <p:spPr bwMode="auto">
          <a:xfrm flipV="1">
            <a:off x="5064125" y="2424113"/>
            <a:ext cx="1641475" cy="609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17" name="Line 15"/>
          <p:cNvSpPr>
            <a:spLocks noChangeShapeType="1"/>
          </p:cNvSpPr>
          <p:nvPr/>
        </p:nvSpPr>
        <p:spPr bwMode="auto">
          <a:xfrm>
            <a:off x="5064125" y="3033713"/>
            <a:ext cx="1641475"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18" name="Line 16"/>
          <p:cNvSpPr>
            <a:spLocks noChangeShapeType="1"/>
          </p:cNvSpPr>
          <p:nvPr/>
        </p:nvSpPr>
        <p:spPr bwMode="auto">
          <a:xfrm flipV="1">
            <a:off x="5064125" y="4862513"/>
            <a:ext cx="1641475"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19" name="Line 17"/>
          <p:cNvSpPr>
            <a:spLocks noChangeShapeType="1"/>
          </p:cNvSpPr>
          <p:nvPr/>
        </p:nvSpPr>
        <p:spPr bwMode="auto">
          <a:xfrm>
            <a:off x="5064125" y="5167313"/>
            <a:ext cx="1641475" cy="762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3" name="Slide Number Placeholder 2"/>
          <p:cNvSpPr>
            <a:spLocks noGrp="1"/>
          </p:cNvSpPr>
          <p:nvPr>
            <p:ph type="sldNum" sz="quarter" idx="12"/>
          </p:nvPr>
        </p:nvSpPr>
        <p:spPr/>
        <p:txBody>
          <a:bodyPr/>
          <a:lstStyle/>
          <a:p>
            <a:r>
              <a:rPr lang="en-US" smtClean="0"/>
              <a:t>Slide </a:t>
            </a:r>
            <a:fld id="{3900DC13-0C25-439E-AA75-E5DAAC4C3713}" type="slidenum">
              <a:rPr lang="en-US" smtClean="0"/>
              <a:pPr/>
              <a:t>44</a:t>
            </a:fld>
            <a:endParaRPr lang="en-US"/>
          </a:p>
        </p:txBody>
      </p:sp>
    </p:spTree>
    <p:extLst>
      <p:ext uri="{BB962C8B-B14F-4D97-AF65-F5344CB8AC3E}">
        <p14:creationId xmlns:p14="http://schemas.microsoft.com/office/powerpoint/2010/main" val="165970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6" grpId="0" animBg="1"/>
      <p:bldP spid="17" grpId="0" animBg="1"/>
      <p:bldP spid="18" grpId="0" animBg="1"/>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Costs of control</a:t>
            </a:r>
            <a:br>
              <a:rPr lang="en-US" smtClean="0"/>
            </a:br>
            <a:r>
              <a:rPr lang="en-US" smtClean="0"/>
              <a:t>Prevention costs</a:t>
            </a:r>
            <a:endParaRPr lang="en-US"/>
          </a:p>
        </p:txBody>
      </p:sp>
      <p:sp>
        <p:nvSpPr>
          <p:cNvPr id="3" name="Content Placeholder 2"/>
          <p:cNvSpPr>
            <a:spLocks noGrp="1"/>
          </p:cNvSpPr>
          <p:nvPr>
            <p:ph idx="1"/>
          </p:nvPr>
        </p:nvSpPr>
        <p:spPr/>
        <p:txBody>
          <a:bodyPr>
            <a:normAutofit fontScale="85000" lnSpcReduction="20000"/>
          </a:bodyPr>
          <a:lstStyle/>
          <a:p>
            <a:r>
              <a:rPr lang="en-US" smtClean="0"/>
              <a:t>Investments in development of new or improved SQA </a:t>
            </a:r>
            <a:r>
              <a:rPr lang="en-US" b="1" smtClean="0"/>
              <a:t>infrastructure</a:t>
            </a:r>
          </a:p>
          <a:p>
            <a:pPr lvl="1"/>
            <a:r>
              <a:rPr lang="en-US" smtClean="0"/>
              <a:t>procedures and work instructions</a:t>
            </a:r>
          </a:p>
          <a:p>
            <a:pPr lvl="1"/>
            <a:r>
              <a:rPr lang="en-US" smtClean="0"/>
              <a:t>support devices: templates, checklists etc</a:t>
            </a:r>
          </a:p>
          <a:p>
            <a:pPr lvl="1"/>
            <a:r>
              <a:rPr lang="en-US" smtClean="0"/>
              <a:t>software configuration management system</a:t>
            </a:r>
          </a:p>
          <a:p>
            <a:pPr lvl="1"/>
            <a:r>
              <a:rPr lang="en-US" smtClean="0"/>
              <a:t>software quality metrics</a:t>
            </a:r>
          </a:p>
          <a:p>
            <a:r>
              <a:rPr lang="en-US" smtClean="0"/>
              <a:t>Regular implementation of SQA preventive activities: </a:t>
            </a:r>
          </a:p>
          <a:p>
            <a:pPr lvl="1"/>
            <a:r>
              <a:rPr lang="en-US" smtClean="0"/>
              <a:t>instruction of new employees in SQA subjects      </a:t>
            </a:r>
          </a:p>
          <a:p>
            <a:pPr lvl="1"/>
            <a:r>
              <a:rPr lang="en-US" smtClean="0"/>
              <a:t>certification of employees</a:t>
            </a:r>
          </a:p>
          <a:p>
            <a:pPr lvl="1"/>
            <a:r>
              <a:rPr lang="en-US" smtClean="0"/>
              <a:t>consultations on SQA issues to team leaders and others</a:t>
            </a:r>
          </a:p>
          <a:p>
            <a:r>
              <a:rPr lang="en-US" smtClean="0"/>
              <a:t>Control of the SQA system through performance of:</a:t>
            </a:r>
          </a:p>
          <a:p>
            <a:pPr lvl="1"/>
            <a:r>
              <a:rPr lang="en-US" smtClean="0"/>
              <a:t>internal quality reviews</a:t>
            </a:r>
          </a:p>
          <a:p>
            <a:pPr lvl="1"/>
            <a:r>
              <a:rPr lang="en-US" smtClean="0"/>
              <a:t>external quality audits by customers and SQA system certification organizations</a:t>
            </a:r>
          </a:p>
          <a:p>
            <a:pPr lvl="1"/>
            <a:r>
              <a:rPr lang="en-US" smtClean="0"/>
              <a:t>management quality reviews</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45</a:t>
            </a:fld>
            <a:endParaRPr lang="en-US"/>
          </a:p>
        </p:txBody>
      </p:sp>
    </p:spTree>
    <p:extLst>
      <p:ext uri="{BB962C8B-B14F-4D97-AF65-F5344CB8AC3E}">
        <p14:creationId xmlns:p14="http://schemas.microsoft.com/office/powerpoint/2010/main" val="87651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Costs of control</a:t>
            </a:r>
            <a:br>
              <a:rPr lang="en-US" smtClean="0"/>
            </a:br>
            <a:r>
              <a:rPr lang="en-US" smtClean="0"/>
              <a:t>Appraisal costs</a:t>
            </a:r>
            <a:endParaRPr lang="en-US"/>
          </a:p>
        </p:txBody>
      </p:sp>
      <p:sp>
        <p:nvSpPr>
          <p:cNvPr id="3" name="Content Placeholder 2"/>
          <p:cNvSpPr>
            <a:spLocks noGrp="1"/>
          </p:cNvSpPr>
          <p:nvPr>
            <p:ph idx="1"/>
          </p:nvPr>
        </p:nvSpPr>
        <p:spPr/>
        <p:txBody>
          <a:bodyPr/>
          <a:lstStyle/>
          <a:p>
            <a:r>
              <a:rPr lang="en-US" smtClean="0"/>
              <a:t>Costs of reviews:</a:t>
            </a:r>
          </a:p>
          <a:p>
            <a:pPr lvl="1"/>
            <a:r>
              <a:rPr lang="en-US" smtClean="0"/>
              <a:t>formal design reviews (DRs)</a:t>
            </a:r>
          </a:p>
          <a:p>
            <a:pPr lvl="1"/>
            <a:r>
              <a:rPr lang="en-US" smtClean="0"/>
              <a:t>peer reviews (inspections and walkthroughs)</a:t>
            </a:r>
          </a:p>
          <a:p>
            <a:pPr lvl="1"/>
            <a:r>
              <a:rPr lang="en-US" smtClean="0"/>
              <a:t>expert reviews</a:t>
            </a:r>
          </a:p>
          <a:p>
            <a:r>
              <a:rPr lang="en-US" smtClean="0"/>
              <a:t>Costs of software testing:</a:t>
            </a:r>
          </a:p>
          <a:p>
            <a:pPr lvl="1"/>
            <a:r>
              <a:rPr lang="en-US" smtClean="0"/>
              <a:t>unit, integration and software system tests</a:t>
            </a:r>
          </a:p>
          <a:p>
            <a:pPr lvl="1"/>
            <a:r>
              <a:rPr lang="en-US" smtClean="0"/>
              <a:t>acceptance tests (carried out by customers)</a:t>
            </a:r>
          </a:p>
          <a:p>
            <a:r>
              <a:rPr lang="en-US" smtClean="0"/>
              <a:t>Costs of assuring quality of external participants</a:t>
            </a:r>
          </a:p>
          <a:p>
            <a:pPr lvl="1"/>
            <a:r>
              <a:rPr lang="en-US" smtClean="0"/>
              <a:t>subcontractors, suppliers of COTS software systems and reusable software modules, customers</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46</a:t>
            </a:fld>
            <a:endParaRPr lang="en-US"/>
          </a:p>
        </p:txBody>
      </p:sp>
    </p:spTree>
    <p:extLst>
      <p:ext uri="{BB962C8B-B14F-4D97-AF65-F5344CB8AC3E}">
        <p14:creationId xmlns:p14="http://schemas.microsoft.com/office/powerpoint/2010/main" val="643803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Costs of failure of control costs</a:t>
            </a:r>
            <a:br>
              <a:rPr lang="en-US"/>
            </a:br>
            <a:r>
              <a:rPr lang="en-US" smtClean="0"/>
              <a:t>Internal </a:t>
            </a:r>
            <a:r>
              <a:rPr lang="en-US"/>
              <a:t>failure costs</a:t>
            </a:r>
          </a:p>
        </p:txBody>
      </p:sp>
      <p:sp>
        <p:nvSpPr>
          <p:cNvPr id="3" name="Content Placeholder 2"/>
          <p:cNvSpPr>
            <a:spLocks noGrp="1"/>
          </p:cNvSpPr>
          <p:nvPr>
            <p:ph idx="1"/>
          </p:nvPr>
        </p:nvSpPr>
        <p:spPr/>
        <p:txBody>
          <a:bodyPr/>
          <a:lstStyle/>
          <a:p>
            <a:r>
              <a:rPr lang="en-US" smtClean="0"/>
              <a:t>Represent the </a:t>
            </a:r>
            <a:r>
              <a:rPr lang="en-US"/>
              <a:t>costs of </a:t>
            </a:r>
            <a:r>
              <a:rPr lang="en-US" b="1"/>
              <a:t>error correction </a:t>
            </a:r>
            <a:r>
              <a:rPr lang="en-US" smtClean="0"/>
              <a:t>subsequent </a:t>
            </a:r>
            <a:r>
              <a:rPr lang="en-US"/>
              <a:t>to </a:t>
            </a:r>
            <a:r>
              <a:rPr lang="en-US" b="1"/>
              <a:t>formal examinations </a:t>
            </a:r>
            <a:r>
              <a:rPr lang="en-US"/>
              <a:t>of the software during its </a:t>
            </a:r>
            <a:r>
              <a:rPr lang="en-US" smtClean="0"/>
              <a:t>development, </a:t>
            </a:r>
            <a:r>
              <a:rPr lang="en-US"/>
              <a:t>prior to the system’s installation at the customer’s </a:t>
            </a:r>
            <a:r>
              <a:rPr lang="en-US" smtClean="0"/>
              <a:t>site</a:t>
            </a:r>
          </a:p>
          <a:p>
            <a:pPr lvl="1"/>
            <a:r>
              <a:rPr lang="en-US" smtClean="0"/>
              <a:t>costs of </a:t>
            </a:r>
            <a:r>
              <a:rPr lang="en-US" b="1" smtClean="0"/>
              <a:t>redesign </a:t>
            </a:r>
            <a:r>
              <a:rPr lang="en-US" smtClean="0"/>
              <a:t>or</a:t>
            </a:r>
            <a:r>
              <a:rPr lang="en-US" b="1" smtClean="0"/>
              <a:t> design corrections </a:t>
            </a:r>
            <a:r>
              <a:rPr lang="en-US" smtClean="0"/>
              <a:t>subsequent to design review and test findings</a:t>
            </a:r>
          </a:p>
          <a:p>
            <a:pPr lvl="1"/>
            <a:r>
              <a:rPr lang="en-US" smtClean="0"/>
              <a:t>costs of </a:t>
            </a:r>
            <a:r>
              <a:rPr lang="en-US" b="1" smtClean="0"/>
              <a:t>re-programming </a:t>
            </a:r>
            <a:r>
              <a:rPr lang="en-US" smtClean="0"/>
              <a:t>or</a:t>
            </a:r>
            <a:r>
              <a:rPr lang="en-US" b="1" smtClean="0"/>
              <a:t> correcting programs </a:t>
            </a:r>
            <a:r>
              <a:rPr lang="en-US" smtClean="0"/>
              <a:t>in response to test findings</a:t>
            </a:r>
          </a:p>
          <a:p>
            <a:pPr lvl="1"/>
            <a:r>
              <a:rPr lang="en-US" smtClean="0"/>
              <a:t>costs of </a:t>
            </a:r>
            <a:r>
              <a:rPr lang="en-US"/>
              <a:t>repeated</a:t>
            </a:r>
            <a:r>
              <a:rPr lang="en-US" b="1"/>
              <a:t> design review </a:t>
            </a:r>
            <a:r>
              <a:rPr lang="en-US"/>
              <a:t>and</a:t>
            </a:r>
            <a:r>
              <a:rPr lang="en-US" b="1"/>
              <a:t> re-testing </a:t>
            </a:r>
            <a:r>
              <a:rPr lang="en-US"/>
              <a:t>(regression tests</a:t>
            </a:r>
            <a:r>
              <a:rPr lang="en-US" smtClean="0"/>
              <a:t>)</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47</a:t>
            </a:fld>
            <a:endParaRPr lang="en-US"/>
          </a:p>
        </p:txBody>
      </p:sp>
    </p:spTree>
    <p:extLst>
      <p:ext uri="{BB962C8B-B14F-4D97-AF65-F5344CB8AC3E}">
        <p14:creationId xmlns:p14="http://schemas.microsoft.com/office/powerpoint/2010/main" val="16411650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Costs of failure of control costs</a:t>
            </a:r>
            <a:br>
              <a:rPr lang="en-US"/>
            </a:br>
            <a:r>
              <a:rPr lang="en-US" smtClean="0"/>
              <a:t>External </a:t>
            </a:r>
            <a:r>
              <a:rPr lang="en-US"/>
              <a:t>failure </a:t>
            </a:r>
            <a:r>
              <a:rPr lang="en-US" smtClean="0"/>
              <a:t>costs</a:t>
            </a:r>
            <a:endParaRPr lang="en-US"/>
          </a:p>
        </p:txBody>
      </p:sp>
      <p:sp>
        <p:nvSpPr>
          <p:cNvPr id="3" name="Content Placeholder 2"/>
          <p:cNvSpPr>
            <a:spLocks noGrp="1"/>
          </p:cNvSpPr>
          <p:nvPr>
            <p:ph idx="1"/>
          </p:nvPr>
        </p:nvSpPr>
        <p:spPr/>
        <p:txBody>
          <a:bodyPr>
            <a:normAutofit lnSpcReduction="10000"/>
          </a:bodyPr>
          <a:lstStyle/>
          <a:p>
            <a:r>
              <a:rPr lang="en-US" smtClean="0"/>
              <a:t>Entail the </a:t>
            </a:r>
            <a:r>
              <a:rPr lang="en-US"/>
              <a:t>costs of </a:t>
            </a:r>
            <a:r>
              <a:rPr lang="en-US" b="1"/>
              <a:t>correcting failures </a:t>
            </a:r>
            <a:r>
              <a:rPr lang="en-US"/>
              <a:t>detected by </a:t>
            </a:r>
            <a:r>
              <a:rPr lang="en-US" b="1"/>
              <a:t>customers</a:t>
            </a:r>
            <a:r>
              <a:rPr lang="en-US"/>
              <a:t> or </a:t>
            </a:r>
            <a:r>
              <a:rPr lang="en-US" b="1"/>
              <a:t>maintenance teams </a:t>
            </a:r>
            <a:r>
              <a:rPr lang="en-US"/>
              <a:t>after the software system has been installed at customer </a:t>
            </a:r>
            <a:r>
              <a:rPr lang="en-US" smtClean="0"/>
              <a:t>sites</a:t>
            </a:r>
          </a:p>
          <a:p>
            <a:r>
              <a:rPr lang="en-US"/>
              <a:t>Typical external failure costs </a:t>
            </a:r>
            <a:r>
              <a:rPr lang="en-US" smtClean="0"/>
              <a:t>(“overt” cost)</a:t>
            </a:r>
          </a:p>
          <a:p>
            <a:pPr lvl="1"/>
            <a:r>
              <a:rPr lang="en-US" smtClean="0"/>
              <a:t>resolution of customer complaints</a:t>
            </a:r>
          </a:p>
          <a:p>
            <a:pPr lvl="1"/>
            <a:r>
              <a:rPr lang="en-US" smtClean="0"/>
              <a:t>correction of software bugs </a:t>
            </a:r>
          </a:p>
          <a:p>
            <a:pPr lvl="1"/>
            <a:r>
              <a:rPr lang="en-US" smtClean="0"/>
              <a:t>correction of software failures after the warranty period</a:t>
            </a:r>
          </a:p>
          <a:p>
            <a:pPr lvl="1"/>
            <a:r>
              <a:rPr lang="en-US" smtClean="0"/>
              <a:t>damages paid to customers</a:t>
            </a:r>
          </a:p>
          <a:p>
            <a:pPr lvl="1"/>
            <a:r>
              <a:rPr lang="en-US" smtClean="0"/>
              <a:t>reimbursement of customer's purchase costs</a:t>
            </a:r>
          </a:p>
          <a:p>
            <a:pPr lvl="1"/>
            <a:r>
              <a:rPr lang="en-US" smtClean="0"/>
              <a:t>insurance against customer's claims</a:t>
            </a:r>
          </a:p>
          <a:p>
            <a:pPr lvl="1"/>
            <a:r>
              <a:rPr lang="en-US" smtClean="0"/>
              <a:t>…</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48</a:t>
            </a:fld>
            <a:endParaRPr lang="en-US"/>
          </a:p>
        </p:txBody>
      </p:sp>
    </p:spTree>
    <p:extLst>
      <p:ext uri="{BB962C8B-B14F-4D97-AF65-F5344CB8AC3E}">
        <p14:creationId xmlns:p14="http://schemas.microsoft.com/office/powerpoint/2010/main" val="32000483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Costs of failure of control costs</a:t>
            </a:r>
            <a:br>
              <a:rPr lang="en-US"/>
            </a:br>
            <a:r>
              <a:rPr lang="en-US"/>
              <a:t>External </a:t>
            </a:r>
            <a:r>
              <a:rPr lang="en-US" smtClean="0"/>
              <a:t>failure </a:t>
            </a:r>
            <a:r>
              <a:rPr lang="en-US"/>
              <a:t>costs  (</a:t>
            </a:r>
            <a:r>
              <a:rPr lang="en-US" smtClean="0"/>
              <a:t>cont’d)</a:t>
            </a:r>
            <a:endParaRPr lang="en-US"/>
          </a:p>
        </p:txBody>
      </p:sp>
      <p:sp>
        <p:nvSpPr>
          <p:cNvPr id="3" name="Content Placeholder 2"/>
          <p:cNvSpPr>
            <a:spLocks noGrp="1"/>
          </p:cNvSpPr>
          <p:nvPr>
            <p:ph idx="1"/>
          </p:nvPr>
        </p:nvSpPr>
        <p:spPr/>
        <p:txBody>
          <a:bodyPr/>
          <a:lstStyle/>
          <a:p>
            <a:r>
              <a:rPr lang="en-US" smtClean="0"/>
              <a:t>Typical examples of hidden external failure costs</a:t>
            </a:r>
          </a:p>
          <a:p>
            <a:pPr lvl="1"/>
            <a:r>
              <a:rPr lang="en-US" smtClean="0"/>
              <a:t>reduction of sales to customers that suffered from software failures</a:t>
            </a:r>
          </a:p>
          <a:p>
            <a:pPr lvl="1"/>
            <a:r>
              <a:rPr lang="en-US" smtClean="0"/>
              <a:t>severe reduction of sales motivated by the firm's damaged reputation</a:t>
            </a:r>
          </a:p>
          <a:p>
            <a:pPr lvl="1"/>
            <a:r>
              <a:rPr lang="en-US" smtClean="0"/>
              <a:t>increased investment in sales promotion to counter the effects of past software failures</a:t>
            </a:r>
          </a:p>
          <a:p>
            <a:pPr lvl="1"/>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49</a:t>
            </a:fld>
            <a:endParaRPr lang="en-US"/>
          </a:p>
        </p:txBody>
      </p:sp>
    </p:spTree>
    <p:extLst>
      <p:ext uri="{BB962C8B-B14F-4D97-AF65-F5344CB8AC3E}">
        <p14:creationId xmlns:p14="http://schemas.microsoft.com/office/powerpoint/2010/main" val="1301572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hỏi hiểu bài</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smtClean="0"/>
              <a:t>Phân biệt process metric và product metric.</a:t>
            </a:r>
          </a:p>
          <a:p>
            <a:pPr marL="514350" indent="-514350">
              <a:buFont typeface="+mj-lt"/>
              <a:buAutoNum type="arabicPeriod"/>
            </a:pPr>
            <a:r>
              <a:rPr lang="en-US"/>
              <a:t>Hiểu và giải thích được 3-5 công thức cụ thể của 2 loại độ </a:t>
            </a:r>
            <a:r>
              <a:rPr lang="en-US" smtClean="0"/>
              <a:t>đo (</a:t>
            </a:r>
            <a:r>
              <a:rPr lang="en-US"/>
              <a:t>process metric và product </a:t>
            </a:r>
            <a:r>
              <a:rPr lang="en-US" smtClean="0"/>
              <a:t>metric)</a:t>
            </a:r>
          </a:p>
          <a:p>
            <a:pPr marL="514350" indent="-514350">
              <a:buFont typeface="+mj-lt"/>
              <a:buAutoNum type="arabicPeriod"/>
            </a:pPr>
            <a:r>
              <a:rPr lang="en-US" smtClean="0"/>
              <a:t>Hãy phân loại các chi phí liên quan đến chất lượng phần mềm theo mô hình cổ </a:t>
            </a:r>
            <a:r>
              <a:rPr lang="vi-VN" smtClean="0"/>
              <a:t>đ</a:t>
            </a:r>
            <a:r>
              <a:rPr lang="en-US" smtClean="0"/>
              <a:t>iển. Cho ví dụ từng loại</a:t>
            </a:r>
          </a:p>
          <a:p>
            <a:endParaRPr lang="en-US" smtClean="0"/>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5</a:t>
            </a:fld>
            <a:endParaRPr lang="en-US"/>
          </a:p>
        </p:txBody>
      </p:sp>
    </p:spTree>
    <p:extLst>
      <p:ext uri="{BB962C8B-B14F-4D97-AF65-F5344CB8AC3E}">
        <p14:creationId xmlns:p14="http://schemas.microsoft.com/office/powerpoint/2010/main" val="2404452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8700" name="Group 44"/>
          <p:cNvGrpSpPr>
            <a:grpSpLocks/>
          </p:cNvGrpSpPr>
          <p:nvPr/>
        </p:nvGrpSpPr>
        <p:grpSpPr bwMode="auto">
          <a:xfrm>
            <a:off x="395288" y="1752600"/>
            <a:ext cx="8596312" cy="4953000"/>
            <a:chOff x="249" y="768"/>
            <a:chExt cx="5415" cy="3120"/>
          </a:xfrm>
        </p:grpSpPr>
        <p:grpSp>
          <p:nvGrpSpPr>
            <p:cNvPr id="198696" name="Group 40"/>
            <p:cNvGrpSpPr>
              <a:grpSpLocks/>
            </p:cNvGrpSpPr>
            <p:nvPr/>
          </p:nvGrpSpPr>
          <p:grpSpPr bwMode="auto">
            <a:xfrm>
              <a:off x="320" y="816"/>
              <a:ext cx="5296" cy="3024"/>
              <a:chOff x="384" y="912"/>
              <a:chExt cx="5296" cy="3024"/>
            </a:xfrm>
          </p:grpSpPr>
          <p:sp>
            <p:nvSpPr>
              <p:cNvPr id="198678" name="Rectangle 22"/>
              <p:cNvSpPr>
                <a:spLocks noChangeArrowheads="1"/>
              </p:cNvSpPr>
              <p:nvPr/>
            </p:nvSpPr>
            <p:spPr bwMode="auto">
              <a:xfrm>
                <a:off x="384" y="2057"/>
                <a:ext cx="1070" cy="528"/>
              </a:xfrm>
              <a:prstGeom prst="rect">
                <a:avLst/>
              </a:prstGeom>
              <a:solidFill>
                <a:srgbClr val="FFFFCC"/>
              </a:solidFill>
              <a:ln w="9525">
                <a:solidFill>
                  <a:srgbClr val="000000"/>
                </a:solidFill>
                <a:miter lim="800000"/>
                <a:headEnd/>
                <a:tailEnd/>
              </a:ln>
            </p:spPr>
            <p:txBody>
              <a:bodyPr/>
              <a:lstStyle/>
              <a:p>
                <a:pPr algn="ctr" eaLnBrk="0" hangingPunct="0">
                  <a:lnSpc>
                    <a:spcPct val="80000"/>
                  </a:lnSpc>
                </a:pPr>
                <a:r>
                  <a:rPr lang="en-US" sz="2000" b="1"/>
                  <a:t>Cost of software quality</a:t>
                </a:r>
              </a:p>
            </p:txBody>
          </p:sp>
          <p:sp>
            <p:nvSpPr>
              <p:cNvPr id="198679" name="Text Box 23"/>
              <p:cNvSpPr txBox="1">
                <a:spLocks noChangeArrowheads="1"/>
              </p:cNvSpPr>
              <p:nvPr/>
            </p:nvSpPr>
            <p:spPr bwMode="auto">
              <a:xfrm>
                <a:off x="4236" y="912"/>
                <a:ext cx="1444" cy="392"/>
              </a:xfrm>
              <a:prstGeom prst="rect">
                <a:avLst/>
              </a:prstGeom>
              <a:noFill/>
              <a:ln w="9525">
                <a:solidFill>
                  <a:srgbClr val="000000"/>
                </a:solidFill>
                <a:miter lim="800000"/>
                <a:headEnd/>
                <a:tailEnd/>
              </a:ln>
            </p:spPr>
            <p:txBody>
              <a:bodyPr anchor="ctr" anchorCtr="0"/>
              <a:lstStyle/>
              <a:p>
                <a:pPr algn="ctr" eaLnBrk="0" hangingPunct="0"/>
                <a:r>
                  <a:rPr lang="en-US" sz="2000" b="1"/>
                  <a:t>Prevention costs</a:t>
                </a:r>
              </a:p>
            </p:txBody>
          </p:sp>
          <p:sp>
            <p:nvSpPr>
              <p:cNvPr id="198680" name="Rectangle 24"/>
              <p:cNvSpPr>
                <a:spLocks noChangeArrowheads="1"/>
              </p:cNvSpPr>
              <p:nvPr/>
            </p:nvSpPr>
            <p:spPr bwMode="auto">
              <a:xfrm>
                <a:off x="4236" y="1392"/>
                <a:ext cx="1444" cy="392"/>
              </a:xfrm>
              <a:prstGeom prst="rect">
                <a:avLst/>
              </a:prstGeom>
              <a:noFill/>
              <a:ln w="9525">
                <a:solidFill>
                  <a:srgbClr val="000000"/>
                </a:solidFill>
                <a:miter lim="800000"/>
                <a:headEnd/>
                <a:tailEnd/>
              </a:ln>
            </p:spPr>
            <p:txBody>
              <a:bodyPr anchor="ctr" anchorCtr="0"/>
              <a:lstStyle/>
              <a:p>
                <a:pPr algn="ctr" eaLnBrk="0" hangingPunct="0"/>
                <a:r>
                  <a:rPr lang="en-US" sz="2000" b="1"/>
                  <a:t>Appraisal costs</a:t>
                </a:r>
              </a:p>
            </p:txBody>
          </p:sp>
          <p:sp>
            <p:nvSpPr>
              <p:cNvPr id="198681" name="Text Box 25"/>
              <p:cNvSpPr txBox="1">
                <a:spLocks noChangeArrowheads="1"/>
              </p:cNvSpPr>
              <p:nvPr/>
            </p:nvSpPr>
            <p:spPr bwMode="auto">
              <a:xfrm>
                <a:off x="4236" y="2551"/>
                <a:ext cx="1444" cy="395"/>
              </a:xfrm>
              <a:prstGeom prst="rect">
                <a:avLst/>
              </a:prstGeom>
              <a:noFill/>
              <a:ln w="9525">
                <a:solidFill>
                  <a:srgbClr val="000000"/>
                </a:solidFill>
                <a:miter lim="800000"/>
                <a:headEnd/>
                <a:tailEnd/>
              </a:ln>
            </p:spPr>
            <p:txBody>
              <a:bodyPr anchor="ctr" anchorCtr="0"/>
              <a:lstStyle/>
              <a:p>
                <a:pPr algn="ctr" eaLnBrk="0" hangingPunct="0"/>
                <a:r>
                  <a:rPr lang="en-US" sz="2000" b="1"/>
                  <a:t>Internal failure costs</a:t>
                </a:r>
              </a:p>
            </p:txBody>
          </p:sp>
          <p:sp>
            <p:nvSpPr>
              <p:cNvPr id="198682" name="Rectangle 26"/>
              <p:cNvSpPr>
                <a:spLocks noChangeArrowheads="1"/>
              </p:cNvSpPr>
              <p:nvPr/>
            </p:nvSpPr>
            <p:spPr bwMode="auto">
              <a:xfrm>
                <a:off x="4236" y="3021"/>
                <a:ext cx="1444" cy="396"/>
              </a:xfrm>
              <a:prstGeom prst="rect">
                <a:avLst/>
              </a:prstGeom>
              <a:noFill/>
              <a:ln w="9525">
                <a:solidFill>
                  <a:srgbClr val="000000"/>
                </a:solidFill>
                <a:miter lim="800000"/>
                <a:headEnd/>
                <a:tailEnd/>
              </a:ln>
            </p:spPr>
            <p:txBody>
              <a:bodyPr anchor="ctr" anchorCtr="0"/>
              <a:lstStyle/>
              <a:p>
                <a:pPr algn="ctr" eaLnBrk="0" hangingPunct="0"/>
                <a:r>
                  <a:rPr lang="en-US" sz="2000" b="1"/>
                  <a:t>External failure costs</a:t>
                </a:r>
              </a:p>
            </p:txBody>
          </p:sp>
          <p:sp>
            <p:nvSpPr>
              <p:cNvPr id="198683" name="Text Box 27"/>
              <p:cNvSpPr txBox="1">
                <a:spLocks noChangeArrowheads="1"/>
              </p:cNvSpPr>
              <p:nvPr/>
            </p:nvSpPr>
            <p:spPr bwMode="auto">
              <a:xfrm>
                <a:off x="2203" y="1344"/>
                <a:ext cx="1070" cy="578"/>
              </a:xfrm>
              <a:prstGeom prst="rect">
                <a:avLst/>
              </a:prstGeom>
              <a:noFill/>
              <a:ln w="9525">
                <a:solidFill>
                  <a:srgbClr val="000000"/>
                </a:solidFill>
                <a:miter lim="800000"/>
                <a:headEnd/>
                <a:tailEnd/>
              </a:ln>
            </p:spPr>
            <p:txBody>
              <a:bodyPr/>
              <a:lstStyle/>
              <a:p>
                <a:pPr algn="ctr" eaLnBrk="0" hangingPunct="0"/>
                <a:r>
                  <a:rPr lang="en-US" sz="2000" b="1"/>
                  <a:t>Costs of Control costs</a:t>
                </a:r>
              </a:p>
            </p:txBody>
          </p:sp>
          <p:sp>
            <p:nvSpPr>
              <p:cNvPr id="198684" name="Text Box 28"/>
              <p:cNvSpPr txBox="1">
                <a:spLocks noChangeArrowheads="1"/>
              </p:cNvSpPr>
              <p:nvPr/>
            </p:nvSpPr>
            <p:spPr bwMode="auto">
              <a:xfrm>
                <a:off x="2203" y="2784"/>
                <a:ext cx="1070" cy="798"/>
              </a:xfrm>
              <a:prstGeom prst="rect">
                <a:avLst/>
              </a:prstGeom>
              <a:noFill/>
              <a:ln w="9525">
                <a:solidFill>
                  <a:srgbClr val="000000"/>
                </a:solidFill>
                <a:miter lim="800000"/>
                <a:headEnd/>
                <a:tailEnd/>
              </a:ln>
            </p:spPr>
            <p:txBody>
              <a:bodyPr/>
              <a:lstStyle/>
              <a:p>
                <a:pPr algn="ctr" eaLnBrk="0" hangingPunct="0"/>
                <a:r>
                  <a:rPr lang="en-US" sz="2000" b="1"/>
                  <a:t>Costs of Failure of control costs</a:t>
                </a:r>
              </a:p>
            </p:txBody>
          </p:sp>
          <p:sp>
            <p:nvSpPr>
              <p:cNvPr id="198685" name="Line 29"/>
              <p:cNvSpPr>
                <a:spLocks noChangeShapeType="1"/>
              </p:cNvSpPr>
              <p:nvPr/>
            </p:nvSpPr>
            <p:spPr bwMode="auto">
              <a:xfrm flipV="1">
                <a:off x="1454" y="1640"/>
                <a:ext cx="749" cy="6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p>
            </p:txBody>
          </p:sp>
          <p:sp>
            <p:nvSpPr>
              <p:cNvPr id="198686" name="Line 30"/>
              <p:cNvSpPr>
                <a:spLocks noChangeShapeType="1"/>
              </p:cNvSpPr>
              <p:nvPr/>
            </p:nvSpPr>
            <p:spPr bwMode="auto">
              <a:xfrm>
                <a:off x="1454" y="2292"/>
                <a:ext cx="749" cy="8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p>
            </p:txBody>
          </p:sp>
          <p:sp>
            <p:nvSpPr>
              <p:cNvPr id="198687" name="Line 31"/>
              <p:cNvSpPr>
                <a:spLocks noChangeShapeType="1"/>
              </p:cNvSpPr>
              <p:nvPr/>
            </p:nvSpPr>
            <p:spPr bwMode="auto">
              <a:xfrm flipV="1">
                <a:off x="3280" y="2745"/>
                <a:ext cx="963" cy="4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p>
            </p:txBody>
          </p:sp>
          <p:sp>
            <p:nvSpPr>
              <p:cNvPr id="198688" name="Line 32"/>
              <p:cNvSpPr>
                <a:spLocks noChangeShapeType="1"/>
              </p:cNvSpPr>
              <p:nvPr/>
            </p:nvSpPr>
            <p:spPr bwMode="auto">
              <a:xfrm>
                <a:off x="3273" y="3215"/>
                <a:ext cx="96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p>
            </p:txBody>
          </p:sp>
          <p:sp>
            <p:nvSpPr>
              <p:cNvPr id="198689" name="Rectangle 33"/>
              <p:cNvSpPr>
                <a:spLocks noChangeArrowheads="1"/>
              </p:cNvSpPr>
              <p:nvPr/>
            </p:nvSpPr>
            <p:spPr bwMode="auto">
              <a:xfrm>
                <a:off x="4236" y="1872"/>
                <a:ext cx="1444" cy="568"/>
              </a:xfrm>
              <a:prstGeom prst="rect">
                <a:avLst/>
              </a:prstGeom>
              <a:solidFill>
                <a:srgbClr val="FF9999"/>
              </a:solidFill>
              <a:ln w="9525">
                <a:solidFill>
                  <a:srgbClr val="000000"/>
                </a:solidFill>
                <a:miter lim="800000"/>
                <a:headEnd/>
                <a:tailEnd/>
              </a:ln>
            </p:spPr>
            <p:txBody>
              <a:bodyPr anchor="ctr" anchorCtr="0"/>
              <a:lstStyle/>
              <a:p>
                <a:pPr algn="ctr" eaLnBrk="0" hangingPunct="0"/>
                <a:r>
                  <a:rPr lang="en-US" sz="2000" b="1"/>
                  <a:t>Managerial preparations and control costs</a:t>
                </a:r>
              </a:p>
            </p:txBody>
          </p:sp>
          <p:sp>
            <p:nvSpPr>
              <p:cNvPr id="198690" name="Rectangle 34"/>
              <p:cNvSpPr>
                <a:spLocks noChangeArrowheads="1"/>
              </p:cNvSpPr>
              <p:nvPr/>
            </p:nvSpPr>
            <p:spPr bwMode="auto">
              <a:xfrm>
                <a:off x="4236" y="3492"/>
                <a:ext cx="1444" cy="444"/>
              </a:xfrm>
              <a:prstGeom prst="rect">
                <a:avLst/>
              </a:prstGeom>
              <a:solidFill>
                <a:srgbClr val="FF9999"/>
              </a:solidFill>
              <a:ln w="9525">
                <a:solidFill>
                  <a:srgbClr val="000000"/>
                </a:solidFill>
                <a:miter lim="800000"/>
                <a:headEnd/>
                <a:tailEnd/>
              </a:ln>
            </p:spPr>
            <p:txBody>
              <a:bodyPr anchor="ctr" anchorCtr="0"/>
              <a:lstStyle/>
              <a:p>
                <a:pPr algn="ctr" eaLnBrk="0" hangingPunct="0"/>
                <a:r>
                  <a:rPr lang="en-US" sz="2000" b="1"/>
                  <a:t>Managerial failure costs</a:t>
                </a:r>
              </a:p>
            </p:txBody>
          </p:sp>
          <p:sp>
            <p:nvSpPr>
              <p:cNvPr id="198691" name="Line 35"/>
              <p:cNvSpPr>
                <a:spLocks noChangeShapeType="1"/>
              </p:cNvSpPr>
              <p:nvPr/>
            </p:nvSpPr>
            <p:spPr bwMode="auto">
              <a:xfrm>
                <a:off x="3273" y="3216"/>
                <a:ext cx="963" cy="4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p>
            </p:txBody>
          </p:sp>
          <p:sp>
            <p:nvSpPr>
              <p:cNvPr id="198692" name="Line 36"/>
              <p:cNvSpPr>
                <a:spLocks noChangeShapeType="1"/>
              </p:cNvSpPr>
              <p:nvPr/>
            </p:nvSpPr>
            <p:spPr bwMode="auto">
              <a:xfrm>
                <a:off x="3273" y="1632"/>
                <a:ext cx="9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p>
            </p:txBody>
          </p:sp>
          <p:sp>
            <p:nvSpPr>
              <p:cNvPr id="198693" name="Line 37"/>
              <p:cNvSpPr>
                <a:spLocks noChangeShapeType="1"/>
              </p:cNvSpPr>
              <p:nvPr/>
            </p:nvSpPr>
            <p:spPr bwMode="auto">
              <a:xfrm>
                <a:off x="3273" y="1632"/>
                <a:ext cx="963" cy="47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p>
            </p:txBody>
          </p:sp>
        </p:grpSp>
        <p:sp>
          <p:nvSpPr>
            <p:cNvPr id="198694" name="Line 38"/>
            <p:cNvSpPr>
              <a:spLocks noChangeShapeType="1"/>
            </p:cNvSpPr>
            <p:nvPr/>
          </p:nvSpPr>
          <p:spPr bwMode="auto">
            <a:xfrm flipV="1">
              <a:off x="3200" y="1104"/>
              <a:ext cx="963"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p>
          </p:txBody>
        </p:sp>
        <p:sp>
          <p:nvSpPr>
            <p:cNvPr id="198695" name="Rectangle 39"/>
            <p:cNvSpPr>
              <a:spLocks noChangeArrowheads="1"/>
            </p:cNvSpPr>
            <p:nvPr/>
          </p:nvSpPr>
          <p:spPr bwMode="auto">
            <a:xfrm>
              <a:off x="249" y="768"/>
              <a:ext cx="5415" cy="31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b="1"/>
            </a:p>
          </p:txBody>
        </p:sp>
      </p:grpSp>
      <p:sp>
        <p:nvSpPr>
          <p:cNvPr id="2" name="Title 1"/>
          <p:cNvSpPr>
            <a:spLocks noGrp="1"/>
          </p:cNvSpPr>
          <p:nvPr>
            <p:ph type="title"/>
          </p:nvPr>
        </p:nvSpPr>
        <p:spPr/>
        <p:txBody>
          <a:bodyPr>
            <a:normAutofit fontScale="90000"/>
          </a:bodyPr>
          <a:lstStyle/>
          <a:p>
            <a:r>
              <a:rPr lang="en-US" smtClean="0"/>
              <a:t>Galin’s extended model for cost of software quality </a:t>
            </a:r>
            <a:endParaRPr lang="en-US"/>
          </a:p>
        </p:txBody>
      </p:sp>
      <p:sp>
        <p:nvSpPr>
          <p:cNvPr id="3" name="Slide Number Placeholder 2"/>
          <p:cNvSpPr>
            <a:spLocks noGrp="1"/>
          </p:cNvSpPr>
          <p:nvPr>
            <p:ph type="sldNum" sz="quarter" idx="12"/>
          </p:nvPr>
        </p:nvSpPr>
        <p:spPr/>
        <p:txBody>
          <a:bodyPr/>
          <a:lstStyle/>
          <a:p>
            <a:r>
              <a:rPr lang="en-US" smtClean="0"/>
              <a:t>Slide </a:t>
            </a:r>
            <a:fld id="{3900DC13-0C25-439E-AA75-E5DAAC4C3713}" type="slidenum">
              <a:rPr lang="en-US" smtClean="0"/>
              <a:pPr/>
              <a:t>50</a:t>
            </a:fld>
            <a:endParaRPr lang="en-US"/>
          </a:p>
        </p:txBody>
      </p:sp>
    </p:spTree>
    <p:extLst>
      <p:ext uri="{BB962C8B-B14F-4D97-AF65-F5344CB8AC3E}">
        <p14:creationId xmlns:p14="http://schemas.microsoft.com/office/powerpoint/2010/main" val="37987698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a:t>Galin’s extended model </a:t>
            </a:r>
            <a:r>
              <a:rPr lang="en-US" smtClean="0"/>
              <a:t/>
            </a:r>
            <a:br>
              <a:rPr lang="en-US" smtClean="0"/>
            </a:br>
            <a:r>
              <a:rPr lang="en-US" sz="4200" smtClean="0"/>
              <a:t>Managerial preparation and control costs </a:t>
            </a:r>
            <a:endParaRPr lang="en-US" sz="4200"/>
          </a:p>
        </p:txBody>
      </p:sp>
      <p:sp>
        <p:nvSpPr>
          <p:cNvPr id="202755" name="Rectangle 3"/>
          <p:cNvSpPr>
            <a:spLocks noGrp="1" noChangeArrowheads="1"/>
          </p:cNvSpPr>
          <p:nvPr>
            <p:ph type="body" idx="1"/>
          </p:nvPr>
        </p:nvSpPr>
        <p:spPr/>
        <p:txBody>
          <a:bodyPr/>
          <a:lstStyle/>
          <a:p>
            <a:r>
              <a:rPr lang="en-US" smtClean="0"/>
              <a:t>Costs of carrying out contract reviews </a:t>
            </a:r>
          </a:p>
          <a:p>
            <a:r>
              <a:rPr lang="en-US" smtClean="0"/>
              <a:t>Costs of preparing project plans, including quality plans</a:t>
            </a:r>
          </a:p>
          <a:p>
            <a:r>
              <a:rPr lang="en-US" smtClean="0"/>
              <a:t>Costs of periodic updating of project and quality plans</a:t>
            </a:r>
          </a:p>
          <a:p>
            <a:r>
              <a:rPr lang="en-US" smtClean="0"/>
              <a:t>Costs of performing regular progress control </a:t>
            </a:r>
          </a:p>
          <a:p>
            <a:r>
              <a:rPr lang="en-US" smtClean="0"/>
              <a:t>Costs of performing regular progress control of external participants’ contributions to projects</a:t>
            </a:r>
            <a:endParaRPr lang="en-US"/>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51</a:t>
            </a:fld>
            <a:endParaRPr lang="en-US"/>
          </a:p>
        </p:txBody>
      </p:sp>
    </p:spTree>
    <p:extLst>
      <p:ext uri="{BB962C8B-B14F-4D97-AF65-F5344CB8AC3E}">
        <p14:creationId xmlns:p14="http://schemas.microsoft.com/office/powerpoint/2010/main" val="8832313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normAutofit fontScale="90000"/>
          </a:bodyPr>
          <a:lstStyle/>
          <a:p>
            <a:r>
              <a:rPr lang="en-US"/>
              <a:t>Galin’s extended model </a:t>
            </a:r>
            <a:r>
              <a:rPr lang="en-US" smtClean="0"/>
              <a:t/>
            </a:r>
            <a:br>
              <a:rPr lang="en-US" smtClean="0"/>
            </a:br>
            <a:r>
              <a:rPr lang="en-US" smtClean="0"/>
              <a:t>Managerial failure costs </a:t>
            </a:r>
            <a:endParaRPr lang="en-US"/>
          </a:p>
        </p:txBody>
      </p:sp>
      <p:sp>
        <p:nvSpPr>
          <p:cNvPr id="203779" name="Rectangle 3"/>
          <p:cNvSpPr>
            <a:spLocks noGrp="1" noChangeArrowheads="1"/>
          </p:cNvSpPr>
          <p:nvPr>
            <p:ph type="body" idx="1"/>
          </p:nvPr>
        </p:nvSpPr>
        <p:spPr/>
        <p:txBody>
          <a:bodyPr>
            <a:normAutofit fontScale="92500"/>
          </a:bodyPr>
          <a:lstStyle/>
          <a:p>
            <a:r>
              <a:rPr lang="en-US" b="1" smtClean="0"/>
              <a:t>Unplanned costs </a:t>
            </a:r>
            <a:r>
              <a:rPr lang="en-US" smtClean="0"/>
              <a:t>for professional and other resources, resulting from underestimation of the resources in the proposals stage</a:t>
            </a:r>
          </a:p>
          <a:p>
            <a:r>
              <a:rPr lang="en-US" b="1" smtClean="0"/>
              <a:t>Damages</a:t>
            </a:r>
            <a:r>
              <a:rPr lang="en-US" smtClean="0"/>
              <a:t> paid to customers as compensation for late project completion, a result of the </a:t>
            </a:r>
            <a:r>
              <a:rPr lang="en-US" b="1" smtClean="0"/>
              <a:t>unrealistic</a:t>
            </a:r>
            <a:r>
              <a:rPr lang="en-US" smtClean="0"/>
              <a:t> </a:t>
            </a:r>
            <a:r>
              <a:rPr lang="en-US" b="1" smtClean="0"/>
              <a:t>schedule</a:t>
            </a:r>
            <a:r>
              <a:rPr lang="en-US" smtClean="0"/>
              <a:t> in the Company’s proposal</a:t>
            </a:r>
          </a:p>
          <a:p>
            <a:r>
              <a:rPr lang="en-US" b="1" smtClean="0"/>
              <a:t>Damages</a:t>
            </a:r>
            <a:r>
              <a:rPr lang="en-US" smtClean="0"/>
              <a:t> paid to customers as compensation for late completion of the project, a result of management’s </a:t>
            </a:r>
            <a:r>
              <a:rPr lang="en-US" b="1" smtClean="0"/>
              <a:t>failure to recruit</a:t>
            </a:r>
            <a:r>
              <a:rPr lang="en-US" smtClean="0"/>
              <a:t> team members</a:t>
            </a:r>
          </a:p>
          <a:p>
            <a:r>
              <a:rPr lang="en-US" b="1" smtClean="0"/>
              <a:t>Domino effect</a:t>
            </a:r>
            <a:r>
              <a:rPr lang="en-US" smtClean="0"/>
              <a:t>: Damages to other projects planned to be performed by the same teams involved in the delayed projects. The domino effect may induce considerable hidden external failure costs</a:t>
            </a:r>
            <a:endParaRPr lang="en-US"/>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52</a:t>
            </a:fld>
            <a:endParaRPr lang="en-US"/>
          </a:p>
        </p:txBody>
      </p:sp>
    </p:spTree>
    <p:extLst>
      <p:ext uri="{BB962C8B-B14F-4D97-AF65-F5344CB8AC3E}">
        <p14:creationId xmlns:p14="http://schemas.microsoft.com/office/powerpoint/2010/main" val="6426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Application of a cost of</a:t>
            </a:r>
            <a:br>
              <a:rPr lang="en-US" smtClean="0"/>
            </a:br>
            <a:r>
              <a:rPr lang="en-US" smtClean="0"/>
              <a:t>software quality system </a:t>
            </a:r>
            <a:endParaRPr lang="en-US"/>
          </a:p>
        </p:txBody>
      </p:sp>
      <p:sp>
        <p:nvSpPr>
          <p:cNvPr id="204803" name="Rectangle 3"/>
          <p:cNvSpPr>
            <a:spLocks noGrp="1" noChangeArrowheads="1"/>
          </p:cNvSpPr>
          <p:nvPr>
            <p:ph type="body" idx="1"/>
          </p:nvPr>
        </p:nvSpPr>
        <p:spPr/>
        <p:txBody>
          <a:bodyPr/>
          <a:lstStyle/>
          <a:p>
            <a:r>
              <a:rPr lang="en-US" smtClean="0"/>
              <a:t>Definition of a cost of software quality </a:t>
            </a:r>
            <a:r>
              <a:rPr lang="en-US" b="1" smtClean="0"/>
              <a:t>model</a:t>
            </a:r>
            <a:r>
              <a:rPr lang="en-US" smtClean="0"/>
              <a:t> and specification of </a:t>
            </a:r>
            <a:r>
              <a:rPr lang="en-US" b="1" smtClean="0"/>
              <a:t>cost items</a:t>
            </a:r>
          </a:p>
          <a:p>
            <a:r>
              <a:rPr lang="en-US" smtClean="0"/>
              <a:t>Definition of the </a:t>
            </a:r>
            <a:r>
              <a:rPr lang="en-US" b="1" smtClean="0"/>
              <a:t>method of data collection</a:t>
            </a:r>
            <a:r>
              <a:rPr lang="en-US" smtClean="0"/>
              <a:t> for each cost item</a:t>
            </a:r>
          </a:p>
          <a:p>
            <a:r>
              <a:rPr lang="en-US" b="1" smtClean="0"/>
              <a:t>Implementation</a:t>
            </a:r>
            <a:r>
              <a:rPr lang="en-US" smtClean="0"/>
              <a:t> of </a:t>
            </a:r>
            <a:r>
              <a:rPr lang="en-US"/>
              <a:t>a cost of software quality system, including thorough follow up</a:t>
            </a:r>
          </a:p>
          <a:p>
            <a:r>
              <a:rPr lang="en-US" smtClean="0"/>
              <a:t>Actions taken in </a:t>
            </a:r>
            <a:r>
              <a:rPr lang="en-US" b="1" smtClean="0"/>
              <a:t>response</a:t>
            </a:r>
            <a:r>
              <a:rPr lang="en-US" smtClean="0"/>
              <a:t> to the findings</a:t>
            </a:r>
            <a:endParaRPr lang="en-US"/>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53</a:t>
            </a:fld>
            <a:endParaRPr lang="en-US"/>
          </a:p>
        </p:txBody>
      </p:sp>
    </p:spTree>
    <p:extLst>
      <p:ext uri="{BB962C8B-B14F-4D97-AF65-F5344CB8AC3E}">
        <p14:creationId xmlns:p14="http://schemas.microsoft.com/office/powerpoint/2010/main" val="2773498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Problems in the application of cost of software quality metrics </a:t>
            </a:r>
            <a:endParaRPr lang="en-US"/>
          </a:p>
        </p:txBody>
      </p:sp>
      <p:sp>
        <p:nvSpPr>
          <p:cNvPr id="208900" name="Rectangle 4"/>
          <p:cNvSpPr>
            <a:spLocks noGrp="1" noChangeArrowheads="1"/>
          </p:cNvSpPr>
          <p:nvPr>
            <p:ph type="body" idx="1"/>
          </p:nvPr>
        </p:nvSpPr>
        <p:spPr/>
        <p:txBody>
          <a:bodyPr>
            <a:normAutofit/>
          </a:bodyPr>
          <a:lstStyle/>
          <a:p>
            <a:r>
              <a:rPr lang="en-US" smtClean="0"/>
              <a:t>General problems</a:t>
            </a:r>
          </a:p>
          <a:p>
            <a:pPr lvl="1"/>
            <a:r>
              <a:rPr lang="en-US" smtClean="0"/>
              <a:t>inaccurate and/or incomplete identification and classification of quality costs</a:t>
            </a:r>
          </a:p>
          <a:p>
            <a:pPr lvl="1"/>
            <a:r>
              <a:rPr lang="en-US" smtClean="0"/>
              <a:t>negligent reporting by team members</a:t>
            </a:r>
          </a:p>
          <a:p>
            <a:pPr lvl="1"/>
            <a:r>
              <a:rPr lang="en-US" smtClean="0"/>
              <a:t>biased reporting of software costs, especially of “censored” internal and external costs</a:t>
            </a:r>
          </a:p>
          <a:p>
            <a:pPr lvl="1"/>
            <a:r>
              <a:rPr lang="en-US" smtClean="0"/>
              <a:t>biased recording of external failure costs - “camouflaged” compensation of customers for failures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54</a:t>
            </a:fld>
            <a:endParaRPr lang="en-US"/>
          </a:p>
        </p:txBody>
      </p:sp>
    </p:spTree>
    <p:extLst>
      <p:ext uri="{BB962C8B-B14F-4D97-AF65-F5344CB8AC3E}">
        <p14:creationId xmlns:p14="http://schemas.microsoft.com/office/powerpoint/2010/main" val="19587901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55</a:t>
            </a:fld>
            <a:endParaRPr lang="en-US"/>
          </a:p>
        </p:txBody>
      </p:sp>
      <p:sp>
        <p:nvSpPr>
          <p:cNvPr id="5" name="Explosion 1 4"/>
          <p:cNvSpPr/>
          <p:nvPr/>
        </p:nvSpPr>
        <p:spPr>
          <a:xfrm>
            <a:off x="1981200" y="2133600"/>
            <a:ext cx="5029200" cy="3048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rgbClr val="FFFF00"/>
                </a:solidFill>
                <a:latin typeface="Gungsuh" pitchFamily="18" charset="-127"/>
                <a:ea typeface="Gungsuh" pitchFamily="18" charset="-127"/>
              </a:rPr>
              <a:t>?</a:t>
            </a:r>
            <a:endParaRPr lang="en-US" sz="9600">
              <a:solidFill>
                <a:srgbClr val="FFFF00"/>
              </a:solidFill>
              <a:latin typeface="Gungsuh" pitchFamily="18" charset="-127"/>
              <a:ea typeface="Gungsuh" pitchFamily="18" charset="-127"/>
            </a:endParaRPr>
          </a:p>
        </p:txBody>
      </p:sp>
    </p:spTree>
    <p:extLst>
      <p:ext uri="{BB962C8B-B14F-4D97-AF65-F5344CB8AC3E}">
        <p14:creationId xmlns:p14="http://schemas.microsoft.com/office/powerpoint/2010/main" val="1823218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a:p>
        </p:txBody>
      </p:sp>
      <p:sp>
        <p:nvSpPr>
          <p:cNvPr id="3" name="Content Placeholder 2"/>
          <p:cNvSpPr>
            <a:spLocks noGrp="1"/>
          </p:cNvSpPr>
          <p:nvPr>
            <p:ph idx="1"/>
          </p:nvPr>
        </p:nvSpPr>
        <p:spPr/>
        <p:txBody>
          <a:bodyPr/>
          <a:lstStyle/>
          <a:p>
            <a:r>
              <a:rPr lang="en-US"/>
              <a:t>Project progress </a:t>
            </a:r>
            <a:r>
              <a:rPr lang="en-US" smtClean="0"/>
              <a:t>control</a:t>
            </a:r>
          </a:p>
          <a:p>
            <a:r>
              <a:rPr lang="en-US"/>
              <a:t>Software quality metrics</a:t>
            </a:r>
          </a:p>
          <a:p>
            <a:r>
              <a:rPr lang="en-US"/>
              <a:t>Software quality </a:t>
            </a:r>
            <a:r>
              <a:rPr lang="en-US" smtClean="0"/>
              <a:t>costs</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6</a:t>
            </a:fld>
            <a:endParaRPr lang="en-US"/>
          </a:p>
        </p:txBody>
      </p:sp>
      <p:grpSp>
        <p:nvGrpSpPr>
          <p:cNvPr id="14" name="Group 13"/>
          <p:cNvGrpSpPr/>
          <p:nvPr/>
        </p:nvGrpSpPr>
        <p:grpSpPr>
          <a:xfrm>
            <a:off x="6096000" y="152400"/>
            <a:ext cx="2743200" cy="914400"/>
            <a:chOff x="6096000" y="152400"/>
            <a:chExt cx="2743200" cy="914400"/>
          </a:xfrm>
        </p:grpSpPr>
        <p:sp>
          <p:nvSpPr>
            <p:cNvPr id="15"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16"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17"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18"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6</a:t>
              </a:r>
              <a:endParaRPr lang="en-GB" sz="1800" b="1"/>
            </a:p>
          </p:txBody>
        </p:sp>
        <p:sp>
          <p:nvSpPr>
            <p:cNvPr id="19"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7</a:t>
              </a:r>
              <a:endParaRPr lang="en-GB" sz="1800" b="1"/>
            </a:p>
          </p:txBody>
        </p:sp>
        <p:sp>
          <p:nvSpPr>
            <p:cNvPr id="20"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8</a:t>
              </a:r>
              <a:endParaRPr lang="en-GB" sz="1800" b="1"/>
            </a:p>
          </p:txBody>
        </p:sp>
        <p:sp>
          <p:nvSpPr>
            <p:cNvPr id="21" name="Rectangle 16"/>
            <p:cNvSpPr>
              <a:spLocks noChangeArrowheads="1"/>
            </p:cNvSpPr>
            <p:nvPr/>
          </p:nvSpPr>
          <p:spPr bwMode="auto">
            <a:xfrm>
              <a:off x="7741920" y="152400"/>
              <a:ext cx="548640" cy="457200"/>
            </a:xfrm>
            <a:prstGeom prst="rect">
              <a:avLst/>
            </a:prstGeom>
            <a:solidFill>
              <a:schemeClr val="tx2"/>
            </a:solidFill>
            <a:ln w="12700">
              <a:solidFill>
                <a:schemeClr val="tx1"/>
              </a:solidFill>
              <a:miter lim="800000"/>
              <a:headEnd/>
              <a:tailEnd/>
            </a:ln>
            <a:effectLst/>
            <a:extLst/>
          </p:spPr>
          <p:txBody>
            <a:bodyPr wrap="none" lIns="92075" tIns="46038" rIns="92075" bIns="46038" anchor="ctr"/>
            <a:lstStyle/>
            <a:p>
              <a:pPr algn="ctr"/>
              <a:r>
                <a:rPr lang="en-GB" b="1">
                  <a:solidFill>
                    <a:srgbClr val="001412"/>
                  </a:solidFill>
                </a:rPr>
                <a:t>4</a:t>
              </a:r>
            </a:p>
          </p:txBody>
        </p:sp>
        <p:sp>
          <p:nvSpPr>
            <p:cNvPr id="22"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9</a:t>
              </a:r>
              <a:endParaRPr lang="en-GB" sz="1800" b="1"/>
            </a:p>
          </p:txBody>
        </p:sp>
        <p:sp>
          <p:nvSpPr>
            <p:cNvPr id="23"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smtClean="0"/>
                <a:t>5</a:t>
              </a:r>
              <a:endParaRPr lang="en-GB" sz="1800" b="1"/>
            </a:p>
          </p:txBody>
        </p:sp>
        <p:sp>
          <p:nvSpPr>
            <p:cNvPr id="24"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extLst>
      <p:ext uri="{BB962C8B-B14F-4D97-AF65-F5344CB8AC3E}">
        <p14:creationId xmlns:p14="http://schemas.microsoft.com/office/powerpoint/2010/main" val="360145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1" end="1"/>
                                            </p:txEl>
                                          </p:spTgt>
                                        </p:tgtEl>
                                        <p:attrNameLst>
                                          <p:attrName>style.opacity</p:attrName>
                                        </p:attrNameLst>
                                      </p:cBhvr>
                                      <p:to>
                                        <p:strVal val="0.5"/>
                                      </p:to>
                                    </p:set>
                                    <p:animEffect filter="image" prLst="opacity: 0.5">
                                      <p:cBhvr rctx="IE">
                                        <p:cTn id="7" dur="indefinite"/>
                                        <p:tgtEl>
                                          <p:spTgt spid="3">
                                            <p:txEl>
                                              <p:pRg st="1" end="1"/>
                                            </p:txEl>
                                          </p:spTgt>
                                        </p:tgtEl>
                                      </p:cBhvr>
                                    </p:animEffect>
                                  </p:childTnLst>
                                </p:cTn>
                              </p:par>
                              <p:par>
                                <p:cTn id="8" presetID="9" presetClass="emph" presetSubtype="0" nodeType="withEffect">
                                  <p:stCondLst>
                                    <p:cond delay="0"/>
                                  </p:stCondLst>
                                  <p:childTnLst>
                                    <p:set>
                                      <p:cBhvr rctx="PPT">
                                        <p:cTn id="9" dur="indefinite"/>
                                        <p:tgtEl>
                                          <p:spTgt spid="3">
                                            <p:txEl>
                                              <p:pRg st="2" end="2"/>
                                            </p:txEl>
                                          </p:spTgt>
                                        </p:tgtEl>
                                        <p:attrNameLst>
                                          <p:attrName>style.opacity</p:attrName>
                                        </p:attrNameLst>
                                      </p:cBhvr>
                                      <p:to>
                                        <p:strVal val="0.5"/>
                                      </p:to>
                                    </p:set>
                                    <p:animEffect filter="image" prLst="opacity: 0.5">
                                      <p:cBhvr rctx="IE">
                                        <p:cTn id="10" dur="indefinite"/>
                                        <p:tgtEl>
                                          <p:spTgt spid="3">
                                            <p:txEl>
                                              <p:pRg st="2" end="2"/>
                                            </p:txEl>
                                          </p:spTgt>
                                        </p:tgtEl>
                                      </p:cBhvr>
                                    </p:animEffect>
                                  </p:childTnLst>
                                </p:cTn>
                              </p:par>
                              <p:par>
                                <p:cTn id="11" presetID="15" presetClass="emph" presetSubtype="0" nodeType="withEffect">
                                  <p:stCondLst>
                                    <p:cond delay="0"/>
                                  </p:stCondLst>
                                  <p:iterate type="lt">
                                    <p:tmAbs val="25"/>
                                  </p:iterate>
                                  <p:childTnLst>
                                    <p:set>
                                      <p:cBhvr override="childStyle">
                                        <p:cTn id="12"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Project progress control</a:t>
            </a:r>
            <a:endParaRPr lang="en-US"/>
          </a:p>
        </p:txBody>
      </p:sp>
      <p:sp>
        <p:nvSpPr>
          <p:cNvPr id="137219" name="Rectangle 3"/>
          <p:cNvSpPr>
            <a:spLocks noGrp="1" noChangeArrowheads="1"/>
          </p:cNvSpPr>
          <p:nvPr>
            <p:ph type="body" idx="1"/>
          </p:nvPr>
        </p:nvSpPr>
        <p:spPr/>
        <p:txBody>
          <a:bodyPr/>
          <a:lstStyle/>
          <a:p>
            <a:r>
              <a:rPr lang="en-GB" smtClean="0"/>
              <a:t>Objective</a:t>
            </a:r>
          </a:p>
          <a:p>
            <a:pPr lvl="1"/>
            <a:r>
              <a:rPr lang="en-GB" smtClean="0"/>
              <a:t>immediate: </a:t>
            </a:r>
            <a:r>
              <a:rPr lang="en-US" smtClean="0"/>
              <a:t>early detection of irregular events</a:t>
            </a:r>
          </a:p>
          <a:p>
            <a:pPr lvl="1"/>
            <a:r>
              <a:rPr lang="en-GB" smtClean="0"/>
              <a:t>long-term: initiation of corrective actions</a:t>
            </a:r>
          </a:p>
          <a:p>
            <a:r>
              <a:rPr lang="en-GB" smtClean="0"/>
              <a:t>The main components</a:t>
            </a:r>
          </a:p>
          <a:p>
            <a:pPr lvl="1"/>
            <a:r>
              <a:rPr lang="en-US" b="1" smtClean="0"/>
              <a:t>risk</a:t>
            </a:r>
            <a:r>
              <a:rPr lang="en-US" smtClean="0"/>
              <a:t> management </a:t>
            </a:r>
            <a:r>
              <a:rPr lang="en-US"/>
              <a:t>activities</a:t>
            </a:r>
            <a:endParaRPr lang="en-US" smtClean="0"/>
          </a:p>
          <a:p>
            <a:pPr lvl="1"/>
            <a:r>
              <a:rPr lang="en-US" smtClean="0"/>
              <a:t>project </a:t>
            </a:r>
            <a:r>
              <a:rPr lang="en-US" b="1" smtClean="0"/>
              <a:t>schedule</a:t>
            </a:r>
            <a:r>
              <a:rPr lang="en-US" smtClean="0"/>
              <a:t> control</a:t>
            </a:r>
          </a:p>
          <a:p>
            <a:pPr lvl="1"/>
            <a:r>
              <a:rPr lang="en-US" smtClean="0"/>
              <a:t>project </a:t>
            </a:r>
            <a:r>
              <a:rPr lang="en-US" b="1" smtClean="0"/>
              <a:t>resource</a:t>
            </a:r>
            <a:r>
              <a:rPr lang="en-US" smtClean="0"/>
              <a:t> control</a:t>
            </a:r>
          </a:p>
          <a:p>
            <a:pPr lvl="1"/>
            <a:r>
              <a:rPr lang="en-US" smtClean="0"/>
              <a:t>project </a:t>
            </a:r>
            <a:r>
              <a:rPr lang="en-US" b="1" smtClean="0"/>
              <a:t>budget</a:t>
            </a:r>
            <a:r>
              <a:rPr lang="en-US" smtClean="0"/>
              <a:t> control</a:t>
            </a:r>
            <a:endParaRPr lang="en-GB"/>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7</a:t>
            </a:fld>
            <a:endParaRPr lang="en-US"/>
          </a:p>
        </p:txBody>
      </p:sp>
    </p:spTree>
    <p:extLst>
      <p:ext uri="{BB962C8B-B14F-4D97-AF65-F5344CB8AC3E}">
        <p14:creationId xmlns:p14="http://schemas.microsoft.com/office/powerpoint/2010/main" val="2571867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progress control</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8</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1"/>
            <a:ext cx="8229600" cy="484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6488668"/>
            <a:ext cx="8534400" cy="369332"/>
          </a:xfrm>
          <a:prstGeom prst="rect">
            <a:avLst/>
          </a:prstGeom>
        </p:spPr>
        <p:txBody>
          <a:bodyPr wrap="square">
            <a:spAutoFit/>
          </a:bodyPr>
          <a:lstStyle/>
          <a:p>
            <a:r>
              <a:rPr lang="en-US"/>
              <a:t>Gantt chart for FR–ATM service interworking test project</a:t>
            </a:r>
          </a:p>
        </p:txBody>
      </p:sp>
    </p:spTree>
    <p:extLst>
      <p:ext uri="{BB962C8B-B14F-4D97-AF65-F5344CB8AC3E}">
        <p14:creationId xmlns:p14="http://schemas.microsoft.com/office/powerpoint/2010/main" val="1417104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Control of </a:t>
            </a:r>
            <a:r>
              <a:rPr lang="en-US"/>
              <a:t>risk management activities</a:t>
            </a:r>
          </a:p>
        </p:txBody>
      </p:sp>
      <p:sp>
        <p:nvSpPr>
          <p:cNvPr id="3" name="Content Placeholder 2"/>
          <p:cNvSpPr>
            <a:spLocks noGrp="1"/>
          </p:cNvSpPr>
          <p:nvPr>
            <p:ph idx="1"/>
          </p:nvPr>
        </p:nvSpPr>
        <p:spPr/>
        <p:txBody>
          <a:bodyPr/>
          <a:lstStyle/>
          <a:p>
            <a:r>
              <a:rPr lang="en-US" smtClean="0"/>
              <a:t>Refers to </a:t>
            </a:r>
            <a:r>
              <a:rPr lang="en-US"/>
              <a:t>the software development risk items identified in the preproject stage, listed in </a:t>
            </a:r>
            <a:r>
              <a:rPr lang="en-US" u="sng"/>
              <a:t>contract review</a:t>
            </a:r>
            <a:r>
              <a:rPr lang="en-US"/>
              <a:t> and </a:t>
            </a:r>
            <a:r>
              <a:rPr lang="en-US" u="sng"/>
              <a:t>project plan documents</a:t>
            </a:r>
            <a:r>
              <a:rPr lang="en-US"/>
              <a:t>, together with other risk </a:t>
            </a:r>
            <a:r>
              <a:rPr lang="en-US" smtClean="0"/>
              <a:t>items</a:t>
            </a:r>
          </a:p>
          <a:p>
            <a:r>
              <a:rPr lang="en-US"/>
              <a:t>Systematic risk management activities required</a:t>
            </a:r>
            <a:r>
              <a:rPr lang="en-US" smtClean="0"/>
              <a:t>:</a:t>
            </a:r>
          </a:p>
          <a:p>
            <a:pPr lvl="1"/>
            <a:r>
              <a:rPr lang="en-US" b="1" smtClean="0"/>
              <a:t>periodic assessment </a:t>
            </a:r>
            <a:r>
              <a:rPr lang="en-US"/>
              <a:t>about the state of the software risk </a:t>
            </a:r>
            <a:r>
              <a:rPr lang="en-US" smtClean="0"/>
              <a:t>items</a:t>
            </a:r>
            <a:endParaRPr lang="en-US"/>
          </a:p>
          <a:p>
            <a:pPr lvl="1"/>
            <a:r>
              <a:rPr lang="en-US" smtClean="0"/>
              <a:t>based on </a:t>
            </a:r>
            <a:r>
              <a:rPr lang="en-US"/>
              <a:t>this reports the project managers are </a:t>
            </a:r>
            <a:r>
              <a:rPr lang="en-US" smtClean="0"/>
              <a:t>expected </a:t>
            </a:r>
            <a:r>
              <a:rPr lang="en-US"/>
              <a:t>to intervene and help arrive at a solution in </a:t>
            </a:r>
            <a:r>
              <a:rPr lang="en-US" smtClean="0"/>
              <a:t>the </a:t>
            </a:r>
            <a:r>
              <a:rPr lang="en-US"/>
              <a:t>more extreme cases</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9</a:t>
            </a:fld>
            <a:endParaRPr lang="en-US"/>
          </a:p>
        </p:txBody>
      </p:sp>
    </p:spTree>
    <p:extLst>
      <p:ext uri="{BB962C8B-B14F-4D97-AF65-F5344CB8AC3E}">
        <p14:creationId xmlns:p14="http://schemas.microsoft.com/office/powerpoint/2010/main" val="2833269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Flow">
  <a:themeElements>
    <a:clrScheme name="Custom 2">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2060"/>
      </a:hlink>
      <a:folHlink>
        <a:srgbClr val="C0000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TS010338266</Template>
  <TotalTime>39765</TotalTime>
  <Words>9244</Words>
  <Application>Microsoft Office PowerPoint</Application>
  <PresentationFormat>On-screen Show (4:3)</PresentationFormat>
  <Paragraphs>1273</Paragraphs>
  <Slides>55</Slides>
  <Notes>51</Notes>
  <HiddenSlides>1</HiddenSlides>
  <MMClips>0</MMClips>
  <ScaleCrop>false</ScaleCrop>
  <HeadingPairs>
    <vt:vector size="4" baseType="variant">
      <vt:variant>
        <vt:lpstr>Theme</vt:lpstr>
      </vt:variant>
      <vt:variant>
        <vt:i4>15</vt:i4>
      </vt:variant>
      <vt:variant>
        <vt:lpstr>Slide Titles</vt:lpstr>
      </vt:variant>
      <vt:variant>
        <vt:i4>55</vt:i4>
      </vt:variant>
    </vt:vector>
  </HeadingPairs>
  <TitlesOfParts>
    <vt:vector size="70" baseType="lpstr">
      <vt:lpstr>1_Office Theme</vt:lpstr>
      <vt:lpstr>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Flow</vt:lpstr>
      <vt:lpstr>Management components of software quality</vt:lpstr>
      <vt:lpstr>SQA Architecture</vt:lpstr>
      <vt:lpstr>Learning objectives</vt:lpstr>
      <vt:lpstr>References</vt:lpstr>
      <vt:lpstr>Câu hỏi hiểu bài</vt:lpstr>
      <vt:lpstr>Contents</vt:lpstr>
      <vt:lpstr>Project progress control</vt:lpstr>
      <vt:lpstr>Project progress control</vt:lpstr>
      <vt:lpstr>Control of risk management activities</vt:lpstr>
      <vt:lpstr>Project schedule control</vt:lpstr>
      <vt:lpstr>Project resource control</vt:lpstr>
      <vt:lpstr>Project budget control</vt:lpstr>
      <vt:lpstr>Progress control of internal  projects and external participants</vt:lpstr>
      <vt:lpstr>Project progress control implementation</vt:lpstr>
      <vt:lpstr>Computerized  project progress control</vt:lpstr>
      <vt:lpstr>Contents</vt:lpstr>
      <vt:lpstr>Software quality metrics</vt:lpstr>
      <vt:lpstr>Software quality metrics</vt:lpstr>
      <vt:lpstr>Classification of software quality metrics</vt:lpstr>
      <vt:lpstr>Software Volume – Errors Counted</vt:lpstr>
      <vt:lpstr>Example: Error Counted Measures</vt:lpstr>
      <vt:lpstr>Process metrics Categories</vt:lpstr>
      <vt:lpstr>Process metrics  1. Quality metrics: Error density metrics</vt:lpstr>
      <vt:lpstr>Process metrics  1. Quality metrics: Error density metrics</vt:lpstr>
      <vt:lpstr>Process metrics  1. Quality metrics: Error density metrics</vt:lpstr>
      <vt:lpstr>Process metrics  1. Quality metrics: Error severity metrics</vt:lpstr>
      <vt:lpstr>Process metrics 2. Timetable metrics</vt:lpstr>
      <vt:lpstr>Process metrics  3. Error removal effectiveness metrics</vt:lpstr>
      <vt:lpstr>Process metrics  4. Productivity metrics</vt:lpstr>
      <vt:lpstr>Product metrics </vt:lpstr>
      <vt:lpstr>Product metrics Categories</vt:lpstr>
      <vt:lpstr>Product metrics 1. HD quality metrics: HD calls density metrics</vt:lpstr>
      <vt:lpstr>Product metrics 1. HD quality metrics: Severity of HD calls metrics</vt:lpstr>
      <vt:lpstr>Product metrics 1. HD quality metrics: HD success metrics</vt:lpstr>
      <vt:lpstr>Product metrics 2. HD productivity and effectiveness metrics</vt:lpstr>
      <vt:lpstr>Product metrics  3. Corrective maintenance quality metrics</vt:lpstr>
      <vt:lpstr>Product metrics  3. Corrective maintenance quality metrics</vt:lpstr>
      <vt:lpstr>Product metrics  3. Corrective maintenance quality metrics</vt:lpstr>
      <vt:lpstr>Product metrics  3. Corrective maintenance quality metrics</vt:lpstr>
      <vt:lpstr>Product metrics 4. Software corrective maintenance productivity and effectiveness metrics</vt:lpstr>
      <vt:lpstr>Contents</vt:lpstr>
      <vt:lpstr>Costs of software quality</vt:lpstr>
      <vt:lpstr>Objectives of cost of software quality</vt:lpstr>
      <vt:lpstr>Classic model of cost of software quality</vt:lpstr>
      <vt:lpstr>Costs of control Prevention costs</vt:lpstr>
      <vt:lpstr>Costs of control Appraisal costs</vt:lpstr>
      <vt:lpstr>Costs of failure of control costs Internal failure costs</vt:lpstr>
      <vt:lpstr>Costs of failure of control costs External failure costs</vt:lpstr>
      <vt:lpstr>Costs of failure of control costs External failure costs  (cont’d)</vt:lpstr>
      <vt:lpstr>Galin’s extended model for cost of software quality </vt:lpstr>
      <vt:lpstr>Galin’s extended model  Managerial preparation and control costs </vt:lpstr>
      <vt:lpstr>Galin’s extended model  Managerial failure costs </vt:lpstr>
      <vt:lpstr>Application of a cost of software quality system </vt:lpstr>
      <vt:lpstr>Problems in the application of cost of software quality metrics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CHAUHAI</dc:creator>
  <cp:lastModifiedBy>BH</cp:lastModifiedBy>
  <cp:revision>1181</cp:revision>
  <dcterms:created xsi:type="dcterms:W3CDTF">2011-10-06T02:30:27Z</dcterms:created>
  <dcterms:modified xsi:type="dcterms:W3CDTF">2020-06-03T04:43:03Z</dcterms:modified>
</cp:coreProperties>
</file>